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62899-A307-4D32-85C8-33230C49549B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929BD-2F29-44F1-B6FE-5936FC734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841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dirty="0"/>
              <a:t>Rok IV ostatni – 10 tygodni</a:t>
            </a:r>
          </a:p>
          <a:p>
            <a:pPr eaLnBrk="1" hangingPunct="1">
              <a:spcBef>
                <a:spcPct val="0"/>
              </a:spcBef>
            </a:pPr>
            <a:r>
              <a:rPr lang="pl-PL" dirty="0"/>
              <a:t>Tylko ćwiczenia</a:t>
            </a:r>
          </a:p>
          <a:p>
            <a:pPr eaLnBrk="1" hangingPunct="1">
              <a:spcBef>
                <a:spcPct val="0"/>
              </a:spcBef>
            </a:pPr>
            <a:r>
              <a:rPr lang="pl-PL" dirty="0"/>
              <a:t>Po:</a:t>
            </a:r>
          </a:p>
          <a:p>
            <a:pPr eaLnBrk="1" hangingPunct="1">
              <a:spcBef>
                <a:spcPct val="0"/>
              </a:spcBef>
            </a:pPr>
            <a:r>
              <a:rPr lang="pl-PL" dirty="0"/>
              <a:t>PSI</a:t>
            </a:r>
          </a:p>
          <a:p>
            <a:pPr eaLnBrk="1" hangingPunct="1">
              <a:spcBef>
                <a:spcPct val="0"/>
              </a:spcBef>
            </a:pPr>
            <a:r>
              <a:rPr lang="pl-PL" dirty="0"/>
              <a:t>Inżynierii oprogramowania</a:t>
            </a:r>
          </a:p>
        </p:txBody>
      </p:sp>
      <p:sp>
        <p:nvSpPr>
          <p:cNvPr id="809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0126EF-5EDA-47EF-9181-94B6922287CF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80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88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65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95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08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82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474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680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61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886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80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BDAC6-BCFA-4EDE-B879-6E4F454FB507}" type="datetimeFigureOut">
              <a:rPr lang="pl-PL" smtClean="0"/>
              <a:t>2019-11-12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2C6E-08E0-423A-A411-B0C7A2FF58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41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pma-d.pl/" TargetMode="External"/><Relationship Id="rId2" Type="http://schemas.openxmlformats.org/officeDocument/2006/relationships/hyperlink" Target="http://lukjanow.pl/tag/earned-value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lukjanow.pl/tag/budzet/" TargetMode="External"/><Relationship Id="rId4" Type="http://schemas.openxmlformats.org/officeDocument/2006/relationships/hyperlink" Target="http://zarzadzanie-projektami-it.pl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800" dirty="0"/>
              <a:t>Halina Tańska</a:t>
            </a:r>
          </a:p>
          <a:p>
            <a:endParaRPr lang="pl-PL" sz="2800" dirty="0"/>
          </a:p>
          <a:p>
            <a:endParaRPr lang="pl-PL" sz="2800" dirty="0"/>
          </a:p>
          <a:p>
            <a:r>
              <a:rPr lang="pl-PL" sz="2400" dirty="0"/>
              <a:t>Olsztyn 2019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3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pl-PL" altLang="pl-PL" sz="3600" b="1" dirty="0"/>
              <a:t>Zarządzanie projektami informatycznymi </a:t>
            </a:r>
            <a:br>
              <a:rPr lang="pl-PL" altLang="pl-PL" sz="3600" b="1" dirty="0"/>
            </a:br>
            <a:r>
              <a:rPr lang="pl-PL" sz="3600" b="1" dirty="0">
                <a:solidFill>
                  <a:srgbClr val="FF0000"/>
                </a:solidFill>
              </a:rPr>
              <a:t>Analiza metodą wartości uzyskanej</a:t>
            </a:r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altLang="pl-PL" sz="3600" b="1" dirty="0"/>
              <a:t>ćwiczenia 10</a:t>
            </a:r>
          </a:p>
        </p:txBody>
      </p:sp>
      <p:pic>
        <p:nvPicPr>
          <p:cNvPr id="5" name="Picture 4" descr="Poczta - UWM">
            <a:extLst>
              <a:ext uri="{FF2B5EF4-FFF2-40B4-BE49-F238E27FC236}">
                <a16:creationId xmlns:a16="http://schemas.microsoft.com/office/drawing/2014/main" id="{F125ED23-BD2A-4D16-8852-601F6EC32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604" y="764423"/>
            <a:ext cx="3544884" cy="93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wartości: PV, EV, AC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Istotne w metodzie analizy wartości uzyskanej jest to, że wartość EV, podobnie jak PV oraz AC mogą być określone oddzielnie dla każdego zadania lub dowolnego elementu WBS, względnie dowolnej sumy takich elementów.</a:t>
            </a:r>
          </a:p>
          <a:p>
            <a:r>
              <a:rPr lang="pl-PL" dirty="0"/>
              <a:t>Wartość PV dla całego projektu, czyli planowany koszt realizacji projektu, oznaczana jest symbolem BAC (ang. </a:t>
            </a:r>
            <a:r>
              <a:rPr lang="pl-PL" i="1" dirty="0" err="1"/>
              <a:t>budget</a:t>
            </a:r>
            <a:r>
              <a:rPr lang="pl-PL" i="1" dirty="0"/>
              <a:t> </a:t>
            </a:r>
            <a:r>
              <a:rPr lang="pl-PL" i="1" dirty="0" err="1"/>
              <a:t>at</a:t>
            </a:r>
            <a:r>
              <a:rPr lang="pl-PL" i="1" dirty="0"/>
              <a:t> </a:t>
            </a:r>
            <a:r>
              <a:rPr lang="pl-PL" i="1" dirty="0" err="1"/>
              <a:t>competition</a:t>
            </a:r>
            <a:r>
              <a:rPr lang="pl-PL" dirty="0"/>
              <a:t> – plan finansowy na zakończenie). </a:t>
            </a:r>
          </a:p>
        </p:txBody>
      </p:sp>
    </p:spTree>
    <p:extLst>
      <p:ext uri="{BB962C8B-B14F-4D97-AF65-F5344CB8AC3E}">
        <p14:creationId xmlns:p14="http://schemas.microsoft.com/office/powerpoint/2010/main" val="415852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Wskaźniki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W oparciu o parametry PV, EV, AC można wyliczyć szereg wskaźników mówiących o dotychczasowych postępach projektu i jego prognozach na przyszłość.</a:t>
            </a:r>
          </a:p>
          <a:p>
            <a:r>
              <a:rPr lang="pl-PL" dirty="0"/>
              <a:t>Są to: </a:t>
            </a:r>
          </a:p>
          <a:p>
            <a:pPr lvl="1"/>
            <a:r>
              <a:rPr lang="pl-PL" dirty="0"/>
              <a:t>odchyłka harmonogramu, </a:t>
            </a:r>
          </a:p>
          <a:p>
            <a:pPr lvl="1"/>
            <a:r>
              <a:rPr lang="pl-PL" dirty="0"/>
              <a:t>odchyłka kosztu, </a:t>
            </a:r>
          </a:p>
          <a:p>
            <a:pPr lvl="1"/>
            <a:r>
              <a:rPr lang="pl-PL" dirty="0"/>
              <a:t>wskaźnik efektywności realizacji harmonogramu,</a:t>
            </a:r>
          </a:p>
          <a:p>
            <a:pPr lvl="1"/>
            <a:r>
              <a:rPr lang="pl-PL" dirty="0"/>
              <a:t> wskaźnik efektywności finansowej, </a:t>
            </a:r>
          </a:p>
          <a:p>
            <a:pPr lvl="1"/>
            <a:r>
              <a:rPr lang="pl-PL" dirty="0"/>
              <a:t>poziom zaawansowania projektu, </a:t>
            </a:r>
          </a:p>
          <a:p>
            <a:pPr lvl="1"/>
            <a:r>
              <a:rPr lang="pl-PL" dirty="0"/>
              <a:t>poziom wykorzystania budżetu, </a:t>
            </a:r>
          </a:p>
          <a:p>
            <a:pPr lvl="1"/>
            <a:r>
              <a:rPr lang="pl-PL" dirty="0"/>
              <a:t>prognozowany koszt końcowy, </a:t>
            </a:r>
          </a:p>
          <a:p>
            <a:pPr lvl="1"/>
            <a:r>
              <a:rPr lang="pl-PL" dirty="0"/>
              <a:t>przewidywane wydatki,</a:t>
            </a:r>
          </a:p>
          <a:p>
            <a:pPr lvl="1"/>
            <a:r>
              <a:rPr lang="pl-PL" dirty="0"/>
              <a:t>wskaźnik wymaganej efektywności.</a:t>
            </a:r>
          </a:p>
        </p:txBody>
      </p:sp>
    </p:spTree>
    <p:extLst>
      <p:ext uri="{BB962C8B-B14F-4D97-AF65-F5344CB8AC3E}">
        <p14:creationId xmlns:p14="http://schemas.microsoft.com/office/powerpoint/2010/main" val="70970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Odchyłka harmonogramu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i="1" dirty="0">
                <a:solidFill>
                  <a:srgbClr val="FF0000"/>
                </a:solidFill>
              </a:rPr>
              <a:t>Odchyłka harmonogramu </a:t>
            </a:r>
            <a:r>
              <a:rPr lang="pl-PL" dirty="0"/>
              <a:t>SV (ang. </a:t>
            </a:r>
            <a:r>
              <a:rPr lang="pl-PL" i="1" dirty="0" err="1"/>
              <a:t>schedule</a:t>
            </a:r>
            <a:r>
              <a:rPr lang="pl-PL" i="1" dirty="0"/>
              <a:t> </a:t>
            </a:r>
            <a:r>
              <a:rPr lang="pl-PL" i="1" dirty="0" err="1"/>
              <a:t>variance</a:t>
            </a:r>
            <a:r>
              <a:rPr lang="pl-PL" dirty="0"/>
              <a:t>) jest różnicą między wartością uzyskaną i zaplanowanym kosztem wykonania prac, czyli:</a:t>
            </a:r>
          </a:p>
          <a:p>
            <a:pPr marL="857250" lvl="2" indent="0">
              <a:buNone/>
            </a:pPr>
            <a:r>
              <a:rPr lang="pl-PL" sz="2800" b="1" dirty="0"/>
              <a:t>SV = EV – PV</a:t>
            </a:r>
          </a:p>
          <a:p>
            <a:pPr marL="57150" indent="0">
              <a:buNone/>
            </a:pPr>
            <a:r>
              <a:rPr lang="pl-PL" dirty="0"/>
              <a:t>Jeśli SV ma wartość dodatnią, to oznacza, że wykonano więcej prac, niż było zaplanowane.</a:t>
            </a:r>
          </a:p>
          <a:p>
            <a:pPr marL="57150" indent="0">
              <a:buNone/>
            </a:pPr>
            <a:r>
              <a:rPr lang="pl-PL" dirty="0"/>
              <a:t>SV można traktować jako wskaźnik wyprzedzenia (jeśli SV &gt; 0) lub opóźnienia (dla SV &lt; 0) harmonogramu.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985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Odchyłka kosztu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199" y="1600200"/>
            <a:ext cx="8544757" cy="4525963"/>
          </a:xfrm>
        </p:spPr>
        <p:txBody>
          <a:bodyPr/>
          <a:lstStyle/>
          <a:p>
            <a:pPr marL="0" indent="0">
              <a:buNone/>
            </a:pPr>
            <a:r>
              <a:rPr lang="pl-PL" b="1" i="1" dirty="0">
                <a:solidFill>
                  <a:srgbClr val="FF0000"/>
                </a:solidFill>
              </a:rPr>
              <a:t>Odchyłka kosztu </a:t>
            </a:r>
            <a:r>
              <a:rPr lang="pl-PL" dirty="0"/>
              <a:t>jest obliczana jako:</a:t>
            </a:r>
          </a:p>
          <a:p>
            <a:pPr marL="914400" lvl="2" indent="0">
              <a:buNone/>
            </a:pPr>
            <a:r>
              <a:rPr lang="pl-PL" sz="2800" b="1" dirty="0"/>
              <a:t>	CV = EV – AC</a:t>
            </a:r>
          </a:p>
          <a:p>
            <a:pPr marL="114300" indent="0">
              <a:buNone/>
            </a:pPr>
            <a:r>
              <a:rPr lang="pl-PL" dirty="0"/>
              <a:t>Jej wartość określa, jak się mają wydatki do zaplanowanych kosztów realizacji projektu.</a:t>
            </a:r>
          </a:p>
          <a:p>
            <a:pPr marL="514350" lvl="1" indent="0">
              <a:buNone/>
            </a:pPr>
            <a:r>
              <a:rPr lang="pl-PL" dirty="0"/>
              <a:t>Jeśli wartość odchyłki kosztów jest dodatnia, oznacza to, że prace są realizowane oszczędniej (w sensie wydatków), niż to pierwotnie planowano. Ujemna wartość parametru CV sygnalizuje deficyt.</a:t>
            </a:r>
          </a:p>
        </p:txBody>
      </p:sp>
    </p:spTree>
    <p:extLst>
      <p:ext uri="{BB962C8B-B14F-4D97-AF65-F5344CB8AC3E}">
        <p14:creationId xmlns:p14="http://schemas.microsoft.com/office/powerpoint/2010/main" val="126857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Wskaźniki procentowe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7638"/>
            <a:ext cx="8784976" cy="4708525"/>
          </a:xfrm>
        </p:spPr>
        <p:txBody>
          <a:bodyPr/>
          <a:lstStyle/>
          <a:p>
            <a:pPr marL="0" indent="0">
              <a:buNone/>
            </a:pPr>
            <a:r>
              <a:rPr lang="pl-PL" b="1" i="1" dirty="0">
                <a:solidFill>
                  <a:srgbClr val="FF0000"/>
                </a:solidFill>
              </a:rPr>
              <a:t>Wartość wskaźnika efektywności </a:t>
            </a:r>
            <a:r>
              <a:rPr lang="pl-PL" dirty="0"/>
              <a:t>realizacji harmonogramu SPI (</a:t>
            </a:r>
            <a:r>
              <a:rPr lang="pl-PL" i="1" dirty="0" err="1"/>
              <a:t>schedule</a:t>
            </a:r>
            <a:r>
              <a:rPr lang="pl-PL" i="1" dirty="0"/>
              <a:t> performance </a:t>
            </a:r>
            <a:r>
              <a:rPr lang="pl-PL" i="1" dirty="0" err="1"/>
              <a:t>index</a:t>
            </a:r>
            <a:r>
              <a:rPr lang="pl-PL" dirty="0"/>
              <a:t>) oblicza się jako:</a:t>
            </a:r>
          </a:p>
          <a:p>
            <a:pPr marL="0" indent="0">
              <a:buNone/>
            </a:pPr>
            <a:r>
              <a:rPr lang="pl-PL" dirty="0"/>
              <a:t>		</a:t>
            </a:r>
            <a:r>
              <a:rPr lang="pl-PL" b="1" dirty="0"/>
              <a:t>SPI = EV/PV</a:t>
            </a:r>
          </a:p>
          <a:p>
            <a:pPr marL="0" indent="0">
              <a:buNone/>
            </a:pPr>
            <a:r>
              <a:rPr lang="pl-PL" dirty="0"/>
              <a:t>Wartości SPI poniżej 100% oznaczają, że wykonanie przebiega zbyt wolno w stosunku do planu, natomiast powyżej 100% są równoważne z realizacją szybszą od planowanej.</a:t>
            </a:r>
          </a:p>
        </p:txBody>
      </p:sp>
    </p:spTree>
    <p:extLst>
      <p:ext uri="{BB962C8B-B14F-4D97-AF65-F5344CB8AC3E}">
        <p14:creationId xmlns:p14="http://schemas.microsoft.com/office/powerpoint/2010/main" val="98161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Wskaźniki procentowe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i="1" dirty="0">
                <a:solidFill>
                  <a:srgbClr val="FF0000"/>
                </a:solidFill>
              </a:rPr>
              <a:t>Wskaźnik efektywności finansowej </a:t>
            </a:r>
            <a:r>
              <a:rPr lang="pl-PL" dirty="0"/>
              <a:t>określany jest jako:</a:t>
            </a:r>
          </a:p>
          <a:p>
            <a:pPr marL="0" indent="0">
              <a:buNone/>
            </a:pPr>
            <a:r>
              <a:rPr lang="pl-PL" dirty="0"/>
              <a:t>		</a:t>
            </a:r>
            <a:r>
              <a:rPr lang="pl-PL" b="1" dirty="0"/>
              <a:t>CPI = EV/AC</a:t>
            </a:r>
          </a:p>
          <a:p>
            <a:pPr marL="0" indent="0">
              <a:buNone/>
            </a:pPr>
            <a:r>
              <a:rPr lang="pl-PL" dirty="0"/>
              <a:t>Wartości powyżej 100% oznaczają efekty lepsze od zakładanych, czyli w ramach poniesionych kosztów zrealizowano więcej, niż przewidywały plany. Wartości poniżej 100% oznaczają efekty gorsze od zakładanych, czyli w ramach poniesionych kosztów zrealizowano mniej, niż przewidywały plany.</a:t>
            </a:r>
          </a:p>
        </p:txBody>
      </p:sp>
    </p:spTree>
    <p:extLst>
      <p:ext uri="{BB962C8B-B14F-4D97-AF65-F5344CB8AC3E}">
        <p14:creationId xmlns:p14="http://schemas.microsoft.com/office/powerpoint/2010/main" val="12384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Wskaźniki procentowe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Wskaźnikami często wykorzystywanymi do określenia przebiegu projektu są procentowe zaawansowanie prac PC (ang. </a:t>
            </a:r>
            <a:r>
              <a:rPr lang="pl-PL" i="1" dirty="0" err="1"/>
              <a:t>precent</a:t>
            </a:r>
            <a:r>
              <a:rPr lang="pl-PL" i="1" dirty="0"/>
              <a:t> </a:t>
            </a:r>
            <a:r>
              <a:rPr lang="pl-PL" i="1" dirty="0" err="1"/>
              <a:t>complete</a:t>
            </a:r>
            <a:r>
              <a:rPr lang="pl-PL" dirty="0"/>
              <a:t>) oraz procentowe koszty projektu PS (ang. </a:t>
            </a:r>
            <a:r>
              <a:rPr lang="pl-PL" i="1" dirty="0" err="1"/>
              <a:t>percent</a:t>
            </a:r>
            <a:r>
              <a:rPr lang="pl-PL" i="1" dirty="0"/>
              <a:t> </a:t>
            </a:r>
            <a:r>
              <a:rPr lang="pl-PL" i="1" dirty="0" err="1"/>
              <a:t>spent</a:t>
            </a:r>
            <a:r>
              <a:rPr lang="pl-PL" dirty="0"/>
              <a:t>).</a:t>
            </a:r>
          </a:p>
          <a:p>
            <a:pPr marL="0" indent="0">
              <a:buNone/>
            </a:pPr>
            <a:r>
              <a:rPr lang="pl-PL" dirty="0"/>
              <a:t>Procentowe zaawansowanie prac PC (PS) jest obliczane jako: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b="1" dirty="0"/>
              <a:t>PC = EV/BAC 		PS = AC/BAC</a:t>
            </a:r>
          </a:p>
          <a:p>
            <a:pPr marL="0" indent="0">
              <a:buNone/>
            </a:pPr>
            <a:r>
              <a:rPr lang="pl-PL" dirty="0"/>
              <a:t>i określa, jaka część prac w ramach projektu została już wykonana (jaka część budżetu projektu już wykorzystano).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029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Wskaźniki procentowe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Analiza metodą wartości uzyskanej może również służyć do prognozowania przyszłych postępów projektu. Do tego służą trzy wskaźniki: EAC, ETC oraz TCPI.</a:t>
            </a:r>
          </a:p>
          <a:p>
            <a:pPr marL="0" indent="0">
              <a:buNone/>
            </a:pPr>
            <a:r>
              <a:rPr lang="pl-PL" dirty="0"/>
              <a:t>Przewidywane łączne koszty projektu, czyli EAC (ang. </a:t>
            </a:r>
            <a:r>
              <a:rPr lang="pl-PL" i="1" dirty="0" err="1"/>
              <a:t>estimated</a:t>
            </a:r>
            <a:r>
              <a:rPr lang="pl-PL" i="1" dirty="0"/>
              <a:t> </a:t>
            </a:r>
            <a:r>
              <a:rPr lang="pl-PL" i="1" dirty="0" err="1"/>
              <a:t>at</a:t>
            </a:r>
            <a:r>
              <a:rPr lang="pl-PL" i="1" dirty="0"/>
              <a:t> </a:t>
            </a:r>
            <a:r>
              <a:rPr lang="pl-PL" i="1" dirty="0" err="1"/>
              <a:t>completion</a:t>
            </a:r>
            <a:r>
              <a:rPr lang="pl-PL" dirty="0"/>
              <a:t>), mogą być obliczone za pomocą zależności:</a:t>
            </a:r>
          </a:p>
          <a:p>
            <a:pPr marL="0" indent="0">
              <a:buNone/>
            </a:pPr>
            <a:r>
              <a:rPr lang="pl-PL" dirty="0"/>
              <a:t>		</a:t>
            </a:r>
            <a:r>
              <a:rPr lang="pl-PL" b="1" dirty="0"/>
              <a:t>EAC = BAC/CPI</a:t>
            </a:r>
          </a:p>
        </p:txBody>
      </p:sp>
    </p:spTree>
    <p:extLst>
      <p:ext uri="{BB962C8B-B14F-4D97-AF65-F5344CB8AC3E}">
        <p14:creationId xmlns:p14="http://schemas.microsoft.com/office/powerpoint/2010/main" val="72578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Wskaźniki procentowe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oparciu o prognozowane całościowe koszty projektu można łatwo ocenić wydatki, jakie trzeba będzie ponieść, by doprowadzić projekt do końca. Służy do tego celu parametr określany mianem przewidywanych wydatków, czyli ETC (ang. </a:t>
            </a:r>
            <a:r>
              <a:rPr lang="pl-PL" i="1" dirty="0" err="1"/>
              <a:t>estimate</a:t>
            </a:r>
            <a:r>
              <a:rPr lang="pl-PL" i="1" dirty="0"/>
              <a:t> to </a:t>
            </a:r>
            <a:r>
              <a:rPr lang="pl-PL" i="1" dirty="0" err="1"/>
              <a:t>complete</a:t>
            </a:r>
            <a:r>
              <a:rPr lang="pl-PL" dirty="0"/>
              <a:t>):</a:t>
            </a:r>
          </a:p>
          <a:p>
            <a:pPr marL="0" indent="0">
              <a:buNone/>
            </a:pPr>
            <a:r>
              <a:rPr lang="pl-PL" dirty="0"/>
              <a:t>		</a:t>
            </a:r>
            <a:r>
              <a:rPr lang="pl-PL" b="1" dirty="0"/>
              <a:t>ETC = EAC - AC </a:t>
            </a:r>
          </a:p>
        </p:txBody>
      </p:sp>
    </p:spTree>
    <p:extLst>
      <p:ext uri="{BB962C8B-B14F-4D97-AF65-F5344CB8AC3E}">
        <p14:creationId xmlns:p14="http://schemas.microsoft.com/office/powerpoint/2010/main" val="216044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Wskaźniki procentowe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Można oszacować też, z jaką efektywnością finansową należałoby realizować pozostałą do końca część projektu, żeby zamknąć się w pierwotnie planowanym budżecie. Wskaźnik wymaganej efektywności finansowej TCPI (</a:t>
            </a:r>
            <a:r>
              <a:rPr lang="pl-PL" i="1" dirty="0"/>
              <a:t>to-</a:t>
            </a:r>
            <a:r>
              <a:rPr lang="pl-PL" i="1" dirty="0" err="1"/>
              <a:t>complete</a:t>
            </a:r>
            <a:r>
              <a:rPr lang="pl-PL" i="1" dirty="0"/>
              <a:t> performance </a:t>
            </a:r>
            <a:r>
              <a:rPr lang="pl-PL" i="1" dirty="0" err="1"/>
              <a:t>index</a:t>
            </a:r>
            <a:r>
              <a:rPr lang="pl-PL" dirty="0"/>
              <a:t>) można obliczyć ze wzoru: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b="1" dirty="0"/>
              <a:t>TCPI = (BAC – EV)/(BAC – AC)</a:t>
            </a:r>
          </a:p>
        </p:txBody>
      </p:sp>
    </p:spTree>
    <p:extLst>
      <p:ext uri="{BB962C8B-B14F-4D97-AF65-F5344CB8AC3E}">
        <p14:creationId xmlns:p14="http://schemas.microsoft.com/office/powerpoint/2010/main" val="426890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Uwarunkowania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Jednym z kluczowych parametrów projektu są jego wyniki finansowe.</a:t>
            </a:r>
          </a:p>
          <a:p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Większość projektów podejmowana jest w celu uzyskania wymiernych korzyści finansowych.</a:t>
            </a:r>
          </a:p>
        </p:txBody>
      </p:sp>
    </p:spTree>
    <p:extLst>
      <p:ext uri="{BB962C8B-B14F-4D97-AF65-F5344CB8AC3E}">
        <p14:creationId xmlns:p14="http://schemas.microsoft.com/office/powerpoint/2010/main" val="363778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projekcie, na którego realizację przeznaczono 1 mln zł, wykonano prace, których planowany koszt realizacji miał wynieść 250 tyś. zł, ponosząc przy tym wydatki na kwotę 280 tyś. zł. Zgodnie z harmonogramem w tym czasie należało zrealizować prace o wysokości 270 tyś. zł.</a:t>
            </a:r>
          </a:p>
        </p:txBody>
      </p:sp>
    </p:spTree>
    <p:extLst>
      <p:ext uri="{BB962C8B-B14F-4D97-AF65-F5344CB8AC3E}">
        <p14:creationId xmlns:p14="http://schemas.microsoft.com/office/powerpoint/2010/main" val="3162341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Zgodnie z powyższymi informacjami wartość podstawowych parametrów wyjściowych wynosi:</a:t>
            </a:r>
          </a:p>
          <a:p>
            <a:pPr marL="400050" lvl="1" indent="0">
              <a:buNone/>
            </a:pPr>
            <a:r>
              <a:rPr lang="pl-PL" dirty="0"/>
              <a:t>PV = 270 tyś zł</a:t>
            </a:r>
          </a:p>
          <a:p>
            <a:pPr marL="400050" lvl="1" indent="0">
              <a:buNone/>
            </a:pPr>
            <a:r>
              <a:rPr lang="pl-PL" dirty="0"/>
              <a:t>EV = 250 tyś zł</a:t>
            </a:r>
          </a:p>
          <a:p>
            <a:pPr marL="400050" lvl="1" indent="0">
              <a:buNone/>
            </a:pPr>
            <a:r>
              <a:rPr lang="pl-PL" dirty="0"/>
              <a:t>AC = 280 tyś zł</a:t>
            </a:r>
          </a:p>
          <a:p>
            <a:pPr marL="400050" lvl="1" indent="0">
              <a:buNone/>
            </a:pPr>
            <a:r>
              <a:rPr lang="pl-PL" dirty="0"/>
              <a:t>BAC = 1 mln zł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107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SV = -20 tyś. zł</a:t>
            </a:r>
          </a:p>
          <a:p>
            <a:r>
              <a:rPr lang="pl-PL" dirty="0"/>
              <a:t>CV = -30 tyś. zł</a:t>
            </a:r>
          </a:p>
          <a:p>
            <a:r>
              <a:rPr lang="pl-PL" dirty="0"/>
              <a:t>SPI = 92,6%</a:t>
            </a:r>
          </a:p>
          <a:p>
            <a:r>
              <a:rPr lang="pl-PL" dirty="0"/>
              <a:t>CPI = 89,3%</a:t>
            </a:r>
          </a:p>
          <a:p>
            <a:r>
              <a:rPr lang="pl-PL" dirty="0"/>
              <a:t>PC= 25%</a:t>
            </a:r>
          </a:p>
          <a:p>
            <a:r>
              <a:rPr lang="pl-PL" dirty="0"/>
              <a:t>PS = 28%</a:t>
            </a:r>
          </a:p>
          <a:p>
            <a:r>
              <a:rPr lang="pl-PL" dirty="0"/>
              <a:t>EAC = 1,12 mln zł</a:t>
            </a:r>
          </a:p>
          <a:p>
            <a:r>
              <a:rPr lang="pl-PL" dirty="0"/>
              <a:t>ECT = 840 tyś. zł</a:t>
            </a:r>
          </a:p>
          <a:p>
            <a:r>
              <a:rPr lang="pl-PL" dirty="0"/>
              <a:t>TCPI = 104,2%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637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Realizacja projektu nie nadąża za harmonogramem i opóźnienie obejmuje w tej chwili prace o wartości 20 tyś. zł (SV).</a:t>
            </a:r>
          </a:p>
          <a:p>
            <a:r>
              <a:rPr lang="pl-PL" dirty="0"/>
              <a:t>Koszt wykonanych już zadań przekracza wartości planowane o 30 </a:t>
            </a:r>
            <a:r>
              <a:rPr lang="pl-PL" dirty="0" err="1"/>
              <a:t>tyś.zł</a:t>
            </a:r>
            <a:r>
              <a:rPr lang="pl-PL" dirty="0"/>
              <a:t> (CV).</a:t>
            </a:r>
          </a:p>
          <a:p>
            <a:r>
              <a:rPr lang="pl-PL" dirty="0"/>
              <a:t>Efektywność realizacji harmonogramu jest równa zaledwie 92,6% (SPI), a wskaźnik efektywności finansowej jest jeszcze gorszy i wynosi 89,3% (CPI).</a:t>
            </a:r>
          </a:p>
        </p:txBody>
      </p:sp>
    </p:spTree>
    <p:extLst>
      <p:ext uri="{BB962C8B-B14F-4D97-AF65-F5344CB8AC3E}">
        <p14:creationId xmlns:p14="http://schemas.microsoft.com/office/powerpoint/2010/main" val="390100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Wykonano w sumie prace o wartości 25% budżetu projektu (PC), za to wydano już na nie 28% planowanego budżetu (PS).</a:t>
            </a:r>
          </a:p>
          <a:p>
            <a:r>
              <a:rPr lang="pl-PL" dirty="0"/>
              <a:t>Jeśli dalsza realizacja projektu będzie się nadal odbywać z taką samą efektywnością, to jego łączne koszty wyniosą 1,12 mln zł (EAC), czyli na jego ukończenie trzeba jeszcze będzie wydać 840 </a:t>
            </a:r>
            <a:r>
              <a:rPr lang="pl-PL" dirty="0" err="1"/>
              <a:t>tyś.zł</a:t>
            </a:r>
            <a:r>
              <a:rPr lang="pl-PL" dirty="0"/>
              <a:t> (ETC).</a:t>
            </a:r>
          </a:p>
          <a:p>
            <a:r>
              <a:rPr lang="pl-PL" dirty="0"/>
              <a:t>Chcąc zamknąć projekt w pierwotnie planowanym budżecie, należałoby od tej pory pracować z efektywnością finansową na poziomie 104,2% (TCPI).</a:t>
            </a:r>
          </a:p>
        </p:txBody>
      </p:sp>
    </p:spTree>
    <p:extLst>
      <p:ext uri="{BB962C8B-B14F-4D97-AF65-F5344CB8AC3E}">
        <p14:creationId xmlns:p14="http://schemas.microsoft.com/office/powerpoint/2010/main" val="169258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Analiza metodą wartości uzyskanej sprowadza się do porównania efektów działalności projektowej z planami.</a:t>
            </a:r>
          </a:p>
        </p:txBody>
      </p:sp>
    </p:spTree>
    <p:extLst>
      <p:ext uri="{BB962C8B-B14F-4D97-AF65-F5344CB8AC3E}">
        <p14:creationId xmlns:p14="http://schemas.microsoft.com/office/powerpoint/2010/main" val="280776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100138"/>
            <a:ext cx="704850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360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1133475"/>
            <a:ext cx="675322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798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71675"/>
            <a:ext cx="56388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703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695236" cy="3977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69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Typowe pytania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25562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jakim etapie jest, a na jakim powinna znajdować się w danej chwili realizacja projektu?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Jaka część zadań została już wykonana i ile kosztowała ich realizacja?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Jakie koszty trzeba będzie jeszcze ponieść, by ukończyć projekt przy zachowaniu dotychczasowej efektywności i jakie będą jego końcowe koszty?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jaką efektywnością należałoby realizować pozostałe do wykonania prace, żeby ostatecznie zamknąć się w pierwotnie zaplanowanym budżecie?</a:t>
            </a:r>
          </a:p>
        </p:txBody>
      </p:sp>
    </p:spTree>
    <p:extLst>
      <p:ext uri="{BB962C8B-B14F-4D97-AF65-F5344CB8AC3E}">
        <p14:creationId xmlns:p14="http://schemas.microsoft.com/office/powerpoint/2010/main" val="134751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364277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572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052736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Poniżej przydatny słowniczek </a:t>
            </a:r>
            <a:r>
              <a:rPr lang="pl-PL" b="1" dirty="0" err="1">
                <a:hlinkClick r:id="rId2" tooltip="Earned Value"/>
              </a:rPr>
              <a:t>Earned</a:t>
            </a:r>
            <a:r>
              <a:rPr lang="pl-PL" b="1" dirty="0">
                <a:hlinkClick r:id="rId2" tooltip="Earned Value"/>
              </a:rPr>
              <a:t> Value</a:t>
            </a:r>
            <a:r>
              <a:rPr lang="pl-PL" b="1" dirty="0"/>
              <a:t> (EV)</a:t>
            </a:r>
            <a:r>
              <a:rPr lang="pl-PL" dirty="0"/>
              <a:t> z angielskimi i polskimi skrótami. Przydatny przy rozwiązywaniu różnych zadań z EV podczas </a:t>
            </a:r>
            <a:r>
              <a:rPr lang="pl-PL" b="1" dirty="0"/>
              <a:t>przygotowywania do egzaminu</a:t>
            </a:r>
            <a:r>
              <a:rPr lang="pl-PL" dirty="0"/>
              <a:t> </a:t>
            </a:r>
            <a:r>
              <a:rPr lang="pl-PL" b="1" dirty="0">
                <a:hlinkClick r:id="rId3"/>
              </a:rPr>
              <a:t>IPMA D</a:t>
            </a:r>
            <a:r>
              <a:rPr lang="pl-PL" dirty="0"/>
              <a:t>, które można znaleźć w Internecie, a także przy codziennym </a:t>
            </a:r>
            <a:r>
              <a:rPr lang="pl-PL" dirty="0">
                <a:hlinkClick r:id="rId4"/>
              </a:rPr>
              <a:t>zarządzaniu projektami</a:t>
            </a:r>
            <a:r>
              <a:rPr lang="pl-PL" dirty="0"/>
              <a:t> z użyciem tej </a:t>
            </a:r>
            <a:r>
              <a:rPr lang="pl-PL" b="1" dirty="0"/>
              <a:t>metody</a:t>
            </a:r>
            <a:r>
              <a:rPr lang="pl-PL" dirty="0"/>
              <a:t> określania </a:t>
            </a:r>
            <a:r>
              <a:rPr lang="pl-PL" b="1" dirty="0"/>
              <a:t>wartości wypracowanej</a:t>
            </a:r>
            <a:r>
              <a:rPr lang="pl-PL" dirty="0"/>
              <a:t>.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BAC</a:t>
            </a:r>
            <a:r>
              <a:rPr lang="pl-PL" dirty="0"/>
              <a:t> (</a:t>
            </a:r>
            <a:r>
              <a:rPr lang="pl-PL" b="1" dirty="0"/>
              <a:t>BK</a:t>
            </a:r>
            <a:r>
              <a:rPr lang="pl-PL" dirty="0"/>
              <a:t>) – Budget At </a:t>
            </a:r>
            <a:r>
              <a:rPr lang="pl-PL" dirty="0" err="1"/>
              <a:t>Completion</a:t>
            </a:r>
            <a:r>
              <a:rPr lang="pl-PL" dirty="0"/>
              <a:t> (</a:t>
            </a:r>
            <a:r>
              <a:rPr lang="pl-PL" dirty="0">
                <a:hlinkClick r:id="rId5" tooltip="Budżet"/>
              </a:rPr>
              <a:t>Budżet</a:t>
            </a:r>
            <a:r>
              <a:rPr lang="pl-PL" dirty="0"/>
              <a:t> Końcowy)</a:t>
            </a:r>
            <a:br>
              <a:rPr lang="pl-PL" dirty="0"/>
            </a:br>
            <a:r>
              <a:rPr lang="pl-PL" b="1" dirty="0"/>
              <a:t>BCWS</a:t>
            </a:r>
            <a:r>
              <a:rPr lang="pl-PL" dirty="0"/>
              <a:t> (</a:t>
            </a:r>
            <a:r>
              <a:rPr lang="pl-PL" b="1" dirty="0"/>
              <a:t>PKPP</a:t>
            </a:r>
            <a:r>
              <a:rPr lang="pl-PL" dirty="0"/>
              <a:t>) – </a:t>
            </a:r>
            <a:r>
              <a:rPr lang="pl-PL" dirty="0" err="1"/>
              <a:t>Budgeted</a:t>
            </a:r>
            <a:r>
              <a:rPr lang="pl-PL" dirty="0"/>
              <a:t> </a:t>
            </a:r>
            <a:r>
              <a:rPr lang="pl-PL" dirty="0" err="1"/>
              <a:t>Cost</a:t>
            </a:r>
            <a:r>
              <a:rPr lang="pl-PL" dirty="0"/>
              <a:t> of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Scheduled</a:t>
            </a:r>
            <a:r>
              <a:rPr lang="pl-PL" dirty="0"/>
              <a:t> (Planowany Koszt Planowanej Pracy)</a:t>
            </a:r>
            <a:br>
              <a:rPr lang="pl-PL" dirty="0"/>
            </a:br>
            <a:r>
              <a:rPr lang="pl-PL" b="1" dirty="0"/>
              <a:t>BCWP</a:t>
            </a:r>
            <a:r>
              <a:rPr lang="pl-PL" dirty="0"/>
              <a:t> (</a:t>
            </a:r>
            <a:r>
              <a:rPr lang="pl-PL" b="1" dirty="0"/>
              <a:t>PKWP</a:t>
            </a:r>
            <a:r>
              <a:rPr lang="pl-PL" dirty="0"/>
              <a:t>) – </a:t>
            </a:r>
            <a:r>
              <a:rPr lang="pl-PL" dirty="0" err="1"/>
              <a:t>Budgeted</a:t>
            </a:r>
            <a:r>
              <a:rPr lang="pl-PL" dirty="0"/>
              <a:t> </a:t>
            </a:r>
            <a:r>
              <a:rPr lang="pl-PL" dirty="0" err="1"/>
              <a:t>Cost</a:t>
            </a:r>
            <a:r>
              <a:rPr lang="pl-PL" dirty="0"/>
              <a:t> of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Performed</a:t>
            </a:r>
            <a:r>
              <a:rPr lang="pl-PL" dirty="0"/>
              <a:t> (Planowany Koszt Wykonanej Pracy)</a:t>
            </a:r>
            <a:br>
              <a:rPr lang="pl-PL" dirty="0"/>
            </a:br>
            <a:r>
              <a:rPr lang="pl-PL" b="1" dirty="0"/>
              <a:t>ACWP</a:t>
            </a:r>
            <a:r>
              <a:rPr lang="pl-PL" dirty="0"/>
              <a:t> (</a:t>
            </a:r>
            <a:r>
              <a:rPr lang="pl-PL" b="1" dirty="0"/>
              <a:t>RKWP</a:t>
            </a:r>
            <a:r>
              <a:rPr lang="pl-PL" dirty="0"/>
              <a:t>) – </a:t>
            </a:r>
            <a:r>
              <a:rPr lang="pl-PL" dirty="0" err="1"/>
              <a:t>Actual</a:t>
            </a:r>
            <a:r>
              <a:rPr lang="pl-PL" dirty="0"/>
              <a:t> </a:t>
            </a:r>
            <a:r>
              <a:rPr lang="pl-PL" dirty="0" err="1"/>
              <a:t>Cost</a:t>
            </a:r>
            <a:r>
              <a:rPr lang="pl-PL" dirty="0"/>
              <a:t> of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Performed</a:t>
            </a:r>
            <a:r>
              <a:rPr lang="pl-PL" dirty="0"/>
              <a:t> (Rzeczywisty Koszt Wykonanej Pracy)</a:t>
            </a:r>
            <a:br>
              <a:rPr lang="pl-PL" dirty="0"/>
            </a:br>
            <a:r>
              <a:rPr lang="pl-PL" b="1" dirty="0"/>
              <a:t>EAC</a:t>
            </a:r>
            <a:r>
              <a:rPr lang="pl-PL" dirty="0"/>
              <a:t> (</a:t>
            </a:r>
            <a:r>
              <a:rPr lang="pl-PL" b="1" dirty="0"/>
              <a:t>SKK</a:t>
            </a:r>
            <a:r>
              <a:rPr lang="pl-PL" dirty="0"/>
              <a:t>) – </a:t>
            </a:r>
            <a:r>
              <a:rPr lang="pl-PL" dirty="0" err="1"/>
              <a:t>Estimate</a:t>
            </a:r>
            <a:r>
              <a:rPr lang="pl-PL" dirty="0"/>
              <a:t> At </a:t>
            </a:r>
            <a:r>
              <a:rPr lang="pl-PL" dirty="0" err="1"/>
              <a:t>Completion</a:t>
            </a:r>
            <a:r>
              <a:rPr lang="pl-PL" dirty="0"/>
              <a:t> (Szacowany Koszt Końcowy)</a:t>
            </a:r>
            <a:br>
              <a:rPr lang="pl-PL" dirty="0"/>
            </a:br>
            <a:r>
              <a:rPr lang="pl-PL" b="1" dirty="0"/>
              <a:t>ETC</a:t>
            </a:r>
            <a:r>
              <a:rPr lang="pl-PL" dirty="0"/>
              <a:t> (</a:t>
            </a:r>
            <a:r>
              <a:rPr lang="pl-PL" b="1" dirty="0"/>
              <a:t>SKP</a:t>
            </a:r>
            <a:r>
              <a:rPr lang="pl-PL" dirty="0"/>
              <a:t>) – </a:t>
            </a:r>
            <a:r>
              <a:rPr lang="pl-PL" dirty="0" err="1"/>
              <a:t>Estimate</a:t>
            </a:r>
            <a:r>
              <a:rPr lang="pl-PL" dirty="0"/>
              <a:t> To Complete (Szacowany Koszt Pozostały)</a:t>
            </a:r>
            <a:br>
              <a:rPr lang="pl-PL" dirty="0"/>
            </a:br>
            <a:r>
              <a:rPr lang="pl-PL" b="1" dirty="0"/>
              <a:t>VAC</a:t>
            </a:r>
            <a:r>
              <a:rPr lang="pl-PL" dirty="0"/>
              <a:t> (</a:t>
            </a:r>
            <a:r>
              <a:rPr lang="pl-PL" b="1" dirty="0"/>
              <a:t>ODB</a:t>
            </a:r>
            <a:r>
              <a:rPr lang="pl-PL" dirty="0"/>
              <a:t>) </a:t>
            </a:r>
            <a:r>
              <a:rPr lang="pl-PL" dirty="0" err="1"/>
              <a:t>Variance</a:t>
            </a:r>
            <a:r>
              <a:rPr lang="pl-PL" dirty="0"/>
              <a:t> At </a:t>
            </a:r>
            <a:r>
              <a:rPr lang="pl-PL" dirty="0" err="1"/>
              <a:t>Completion</a:t>
            </a:r>
            <a:r>
              <a:rPr lang="pl-PL" dirty="0"/>
              <a:t> (Odchylenie Budżetu)</a:t>
            </a:r>
            <a:br>
              <a:rPr lang="pl-PL" dirty="0"/>
            </a:br>
            <a:r>
              <a:rPr lang="pl-PL" b="1" dirty="0"/>
              <a:t>CV</a:t>
            </a:r>
            <a:r>
              <a:rPr lang="pl-PL" dirty="0"/>
              <a:t> (</a:t>
            </a:r>
            <a:r>
              <a:rPr lang="pl-PL" b="1" dirty="0"/>
              <a:t>ODK</a:t>
            </a:r>
            <a:r>
              <a:rPr lang="pl-PL" dirty="0"/>
              <a:t> / </a:t>
            </a:r>
            <a:r>
              <a:rPr lang="pl-PL" b="1" dirty="0"/>
              <a:t>OKB</a:t>
            </a:r>
            <a:r>
              <a:rPr lang="pl-PL" dirty="0"/>
              <a:t>) – </a:t>
            </a:r>
            <a:r>
              <a:rPr lang="pl-PL" dirty="0" err="1"/>
              <a:t>Cost</a:t>
            </a:r>
            <a:r>
              <a:rPr lang="pl-PL" dirty="0"/>
              <a:t> </a:t>
            </a:r>
            <a:r>
              <a:rPr lang="pl-PL" dirty="0" err="1"/>
              <a:t>Variance</a:t>
            </a:r>
            <a:r>
              <a:rPr lang="pl-PL" dirty="0"/>
              <a:t> (Odchylenie Kosztu / Odchylenie Kosztowe Budżetu)</a:t>
            </a:r>
            <a:br>
              <a:rPr lang="pl-PL" dirty="0"/>
            </a:br>
            <a:r>
              <a:rPr lang="pl-PL" b="1" dirty="0"/>
              <a:t>SV</a:t>
            </a:r>
            <a:r>
              <a:rPr lang="pl-PL" dirty="0"/>
              <a:t> (</a:t>
            </a:r>
            <a:r>
              <a:rPr lang="pl-PL" b="1" dirty="0"/>
              <a:t>ODH</a:t>
            </a:r>
            <a:r>
              <a:rPr lang="pl-PL" dirty="0"/>
              <a:t> / </a:t>
            </a:r>
            <a:r>
              <a:rPr lang="pl-PL" b="1" dirty="0"/>
              <a:t>OTB</a:t>
            </a:r>
            <a:r>
              <a:rPr lang="pl-PL" dirty="0"/>
              <a:t>) – Schedule </a:t>
            </a:r>
            <a:r>
              <a:rPr lang="pl-PL" dirty="0" err="1"/>
              <a:t>Variance</a:t>
            </a:r>
            <a:r>
              <a:rPr lang="pl-PL" dirty="0"/>
              <a:t> (Odchylenie Harmonogramu / Odchylenie Terminowe Budżetu)</a:t>
            </a:r>
            <a:br>
              <a:rPr lang="pl-PL" dirty="0"/>
            </a:br>
            <a:r>
              <a:rPr lang="pl-PL" b="1" dirty="0"/>
              <a:t>CPI</a:t>
            </a:r>
            <a:r>
              <a:rPr lang="pl-PL" dirty="0"/>
              <a:t> (</a:t>
            </a:r>
            <a:r>
              <a:rPr lang="pl-PL" b="1" dirty="0"/>
              <a:t>WKK</a:t>
            </a:r>
            <a:r>
              <a:rPr lang="pl-PL" dirty="0"/>
              <a:t>) – </a:t>
            </a:r>
            <a:r>
              <a:rPr lang="pl-PL" dirty="0" err="1"/>
              <a:t>Cost</a:t>
            </a:r>
            <a:r>
              <a:rPr lang="pl-PL" dirty="0"/>
              <a:t> Performance Index (Wskaźnik Wydajności Kosztu)</a:t>
            </a:r>
            <a:br>
              <a:rPr lang="pl-PL" dirty="0"/>
            </a:br>
            <a:r>
              <a:rPr lang="pl-PL" b="1" dirty="0"/>
              <a:t>SPI</a:t>
            </a:r>
            <a:r>
              <a:rPr lang="pl-PL" dirty="0"/>
              <a:t> (</a:t>
            </a:r>
            <a:r>
              <a:rPr lang="pl-PL" b="1" dirty="0"/>
              <a:t>WWH</a:t>
            </a:r>
            <a:r>
              <a:rPr lang="pl-PL" dirty="0"/>
              <a:t>) – Schedule Performance Index (Wskaźnik Wydajności Harmonogramu)</a:t>
            </a:r>
            <a:br>
              <a:rPr lang="pl-PL" dirty="0"/>
            </a:br>
            <a:r>
              <a:rPr lang="pl-PL" b="1" dirty="0"/>
              <a:t>TCPI</a:t>
            </a:r>
            <a:r>
              <a:rPr lang="pl-PL" dirty="0"/>
              <a:t> (</a:t>
            </a:r>
            <a:r>
              <a:rPr lang="pl-PL" b="1" dirty="0"/>
              <a:t>WWWK</a:t>
            </a:r>
            <a:r>
              <a:rPr lang="pl-PL" dirty="0"/>
              <a:t>) To Complete Performance Index (Wymagany Wskaźnik Wydajności Kosztu)</a:t>
            </a:r>
            <a:br>
              <a:rPr lang="pl-PL" dirty="0"/>
            </a:br>
            <a:r>
              <a:rPr lang="pl-PL" b="1" dirty="0"/>
              <a:t>PC</a:t>
            </a:r>
            <a:r>
              <a:rPr lang="pl-PL" dirty="0"/>
              <a:t> – </a:t>
            </a:r>
            <a:r>
              <a:rPr lang="pl-PL" dirty="0" err="1"/>
              <a:t>Percent</a:t>
            </a:r>
            <a:r>
              <a:rPr lang="pl-PL" dirty="0"/>
              <a:t> Complete (Procent wykonania – rzeczywisty)</a:t>
            </a:r>
          </a:p>
        </p:txBody>
      </p:sp>
    </p:spTree>
    <p:extLst>
      <p:ext uri="{BB962C8B-B14F-4D97-AF65-F5344CB8AC3E}">
        <p14:creationId xmlns:p14="http://schemas.microsoft.com/office/powerpoint/2010/main" val="348050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wartości uzyskanej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83162"/>
          </a:xfrm>
        </p:spPr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metodą wartości uzyskanej (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 – </a:t>
            </a:r>
            <a:r>
              <a:rPr lang="pl-PL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earned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jest powszechnie stosowana przez korporacje światowe i zalecana przez PMI.</a:t>
            </a:r>
          </a:p>
          <a:p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metodą wartości uzyskanej 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służy do oceny realizacji zadań projektowych i pozwala stwierdzić, czy koszty i postęp prac są zgodne z wartościami zaplanowanymi lub jaki jest poziom odchyleń tych wartości od planu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035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Reguła EVA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026570"/>
          </a:xfrm>
        </p:spPr>
        <p:txBody>
          <a:bodyPr>
            <a:normAutofit fontScale="92500" lnSpcReduction="10000"/>
          </a:bodyPr>
          <a:lstStyle/>
          <a:p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Poziom odchyleń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można ustalić przez 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porównanie zakresu i kosztu prac ujętych w harmonogramie od początku do danego momentu z zakresem i kosztem wykonywanych już zadań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Technika ta daje możliwość jednoczesnego śledzenia kosztu, zakresu i budżetu.</a:t>
            </a:r>
          </a:p>
          <a:p>
            <a:endParaRPr lang="pl-PL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wartości uzyskanej jest 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metodą uniwersalną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gdyż 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zależy od specyfiki projektu i stosuje dokładnie takie same wskaźniki we wszystkich projektach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47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Reguła EVA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026570"/>
          </a:xfrm>
        </p:spPr>
        <p:txBody>
          <a:bodyPr/>
          <a:lstStyle/>
          <a:p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Zaletą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metody EVA jest 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przewidywania przyszłych postępów w realizacji projektu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dzięki możliwości oceny efektywności zespołu projektowego w oparciu o dotychczasowe efekty jego działań.</a:t>
            </a:r>
          </a:p>
          <a:p>
            <a:endParaRPr lang="pl-P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Pozwala ona na 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ocenę skuteczności prowadzenia projektu już na stosunkowo wczesnych etapach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789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Podstawowe wartości: PV, EV, AC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497363"/>
          </a:xfrm>
        </p:spPr>
        <p:txBody>
          <a:bodyPr>
            <a:normAutofit lnSpcReduction="1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(ang. </a:t>
            </a:r>
            <a:r>
              <a:rPr lang="pl-PL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planned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zaplanowany koszt wykonania prac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czyli wysokość budżetu przewidzianego na potrzeby realizacji konkretnego zadania lub dowolnego elementu struktury podziału prac.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ten może być wyrażony np. jako:</a:t>
            </a:r>
          </a:p>
          <a:p>
            <a:pPr lvl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 kosztu roboczogodzin i materiałów,</a:t>
            </a:r>
          </a:p>
          <a:p>
            <a:pPr lvl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wszystkie koszty bezpośrednie,</a:t>
            </a:r>
          </a:p>
          <a:p>
            <a:pPr lvl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 kosztów bezpośrednich i pośrednich.</a:t>
            </a:r>
          </a:p>
        </p:txBody>
      </p:sp>
    </p:spTree>
    <p:extLst>
      <p:ext uri="{BB962C8B-B14F-4D97-AF65-F5344CB8AC3E}">
        <p14:creationId xmlns:p14="http://schemas.microsoft.com/office/powerpoint/2010/main" val="34875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wartości: PV, EV, AC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/>
              <a:t>EV</a:t>
            </a:r>
            <a:r>
              <a:rPr lang="pl-PL" dirty="0"/>
              <a:t> (ang. </a:t>
            </a:r>
            <a:r>
              <a:rPr lang="pl-PL" i="1" dirty="0" err="1"/>
              <a:t>earned</a:t>
            </a:r>
            <a:r>
              <a:rPr lang="pl-PL" i="1" dirty="0"/>
              <a:t> </a:t>
            </a:r>
            <a:r>
              <a:rPr lang="pl-PL" i="1" dirty="0" err="1"/>
              <a:t>value</a:t>
            </a:r>
            <a:r>
              <a:rPr lang="pl-PL" dirty="0"/>
              <a:t>) jest tzw. </a:t>
            </a:r>
            <a:r>
              <a:rPr lang="pl-PL" b="1" dirty="0">
                <a:solidFill>
                  <a:srgbClr val="FF0000"/>
                </a:solidFill>
              </a:rPr>
              <a:t>wartością uzyskaną</a:t>
            </a:r>
            <a:r>
              <a:rPr lang="pl-PL" dirty="0"/>
              <a:t>, czyli wartością wykonanych prac wyrażoną w postaci wielkości budżetu zaplanowanego na potrzeby ich realizacji.</a:t>
            </a:r>
          </a:p>
          <a:p>
            <a:r>
              <a:rPr lang="pl-PL" dirty="0"/>
              <a:t>Oznacza to, że w chwili rozpoczęcia realizacji danego zadania jego wartość uzyskana jest równa zeru i stopniowo rośnie w miarę postępów prac, aż do chwili zakończenia realizacji danego zadania, kiedy to jego wartość uzyskana staje się równa jego zaplanowanej wartości prac:           (czyli EV = PV). </a:t>
            </a:r>
          </a:p>
        </p:txBody>
      </p:sp>
    </p:spTree>
    <p:extLst>
      <p:ext uri="{BB962C8B-B14F-4D97-AF65-F5344CB8AC3E}">
        <p14:creationId xmlns:p14="http://schemas.microsoft.com/office/powerpoint/2010/main" val="238132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wartości: PV, EV, AC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AC</a:t>
            </a:r>
            <a:r>
              <a:rPr lang="pl-PL" dirty="0"/>
              <a:t> (ang. </a:t>
            </a:r>
            <a:r>
              <a:rPr lang="pl-PL" i="1" dirty="0" err="1"/>
              <a:t>actual</a:t>
            </a:r>
            <a:r>
              <a:rPr lang="pl-PL" i="1" dirty="0"/>
              <a:t> </a:t>
            </a:r>
            <a:r>
              <a:rPr lang="pl-PL" i="1" dirty="0" err="1"/>
              <a:t>cost</a:t>
            </a:r>
            <a:r>
              <a:rPr lang="pl-PL" dirty="0"/>
              <a:t>) to rzeczywiste koszty poniesione na wykonanie danego zadania.</a:t>
            </a:r>
          </a:p>
          <a:p>
            <a:r>
              <a:rPr lang="pl-PL" dirty="0"/>
              <a:t>Aby porównanie późniejszych parametrów miało sens, wartość AC musi być określona w analogiczny sposób jak PV. </a:t>
            </a:r>
          </a:p>
        </p:txBody>
      </p:sp>
    </p:spTree>
    <p:extLst>
      <p:ext uri="{BB962C8B-B14F-4D97-AF65-F5344CB8AC3E}">
        <p14:creationId xmlns:p14="http://schemas.microsoft.com/office/powerpoint/2010/main" val="77785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1226</Words>
  <Application>Microsoft Office PowerPoint</Application>
  <PresentationFormat>Pokaz na ekranie (4:3)</PresentationFormat>
  <Paragraphs>123</Paragraphs>
  <Slides>31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Motyw pakietu Office</vt:lpstr>
      <vt:lpstr>Zarządzanie projektami informatycznymi  Analiza metodą wartości uzyskanej ćwiczenia 10</vt:lpstr>
      <vt:lpstr>Uwarunkowania </vt:lpstr>
      <vt:lpstr>Typowe pytania</vt:lpstr>
      <vt:lpstr>Metoda wartości uzyskanej</vt:lpstr>
      <vt:lpstr>Reguła EVA</vt:lpstr>
      <vt:lpstr>Reguła EVA</vt:lpstr>
      <vt:lpstr>Podstawowe wartości: PV, EV, AC</vt:lpstr>
      <vt:lpstr>Podstawowe wartości: PV, EV, AC</vt:lpstr>
      <vt:lpstr>Podstawowe wartości: PV, EV, AC</vt:lpstr>
      <vt:lpstr>Podstawowe wartości: PV, EV, AC</vt:lpstr>
      <vt:lpstr>Wskaźniki projektu</vt:lpstr>
      <vt:lpstr>Odchyłka harmonogramu</vt:lpstr>
      <vt:lpstr>Odchyłka kosztu</vt:lpstr>
      <vt:lpstr>Wskaźniki procentowe</vt:lpstr>
      <vt:lpstr>Wskaźniki procentowe</vt:lpstr>
      <vt:lpstr>Wskaźniki procentowe</vt:lpstr>
      <vt:lpstr>Wskaźniki procentowe</vt:lpstr>
      <vt:lpstr>Wskaźniki procentowe</vt:lpstr>
      <vt:lpstr>Wskaźniki procentowe</vt:lpstr>
      <vt:lpstr>Przykład </vt:lpstr>
      <vt:lpstr>Przykład</vt:lpstr>
      <vt:lpstr>Przykład</vt:lpstr>
      <vt:lpstr>Wnioski </vt:lpstr>
      <vt:lpstr>Wnioski </vt:lpstr>
      <vt:lpstr>Wnioski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metodą wartości uzyskanej</dc:title>
  <dc:creator>UWM</dc:creator>
  <cp:lastModifiedBy>Tanska</cp:lastModifiedBy>
  <cp:revision>34</cp:revision>
  <dcterms:created xsi:type="dcterms:W3CDTF">2013-12-09T06:03:14Z</dcterms:created>
  <dcterms:modified xsi:type="dcterms:W3CDTF">2019-11-12T12:45:38Z</dcterms:modified>
</cp:coreProperties>
</file>