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68" r:id="rId7"/>
    <p:sldId id="269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25" autoAdjust="0"/>
  </p:normalViewPr>
  <p:slideViewPr>
    <p:cSldViewPr>
      <p:cViewPr varScale="1">
        <p:scale>
          <a:sx n="82" d="100"/>
          <a:sy n="82" d="100"/>
        </p:scale>
        <p:origin x="108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381000" y="1524000"/>
            <a:ext cx="4191000" cy="4876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191000" cy="4876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E3039-16C0-45F8-BEF9-27B2B1216A46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B6501-BBA3-4BB8-8917-5ECE82CC1E1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2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3" Type="http://schemas.openxmlformats.org/officeDocument/2006/relationships/image" Target="../media/image11.png"/><Relationship Id="rId7" Type="http://schemas.openxmlformats.org/officeDocument/2006/relationships/slide" Target="slide4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22.xml"/><Relationship Id="rId10" Type="http://schemas.openxmlformats.org/officeDocument/2006/relationships/slide" Target="slide55.xml"/><Relationship Id="rId4" Type="http://schemas.openxmlformats.org/officeDocument/2006/relationships/slide" Target="slide28.xml"/><Relationship Id="rId9" Type="http://schemas.openxmlformats.org/officeDocument/2006/relationships/slide" Target="slide5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5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slide" Target="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slide" Target="slide2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Podejście obiektowe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powtórzenie</a:t>
            </a:r>
          </a:p>
        </p:txBody>
      </p:sp>
      <p:pic>
        <p:nvPicPr>
          <p:cNvPr id="4" name="Picture 4" descr="Poczta - UWM">
            <a:extLst>
              <a:ext uri="{FF2B5EF4-FFF2-40B4-BE49-F238E27FC236}">
                <a16:creationId xmlns:a16="http://schemas.microsoft.com/office/drawing/2014/main" id="{BF68426E-3F59-45B7-B61F-C80378395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45542"/>
            <a:ext cx="3544884" cy="119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pl-PL" altLang="pl-PL" dirty="0"/>
              <a:t>Obiekt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7901"/>
            <a:ext cx="9144000" cy="255314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pl-PL" altLang="pl-PL" b="1" dirty="0"/>
              <a:t>Stan </a:t>
            </a:r>
            <a:r>
              <a:rPr lang="pl-PL" altLang="pl-PL" dirty="0"/>
              <a:t>obiektu to </a:t>
            </a:r>
            <a:r>
              <a:rPr lang="pl-PL" altLang="pl-PL" b="1" i="1" dirty="0">
                <a:solidFill>
                  <a:srgbClr val="990033"/>
                </a:solidFill>
              </a:rPr>
              <a:t>zbiór jego cech charakterystycznych</a:t>
            </a:r>
            <a:r>
              <a:rPr lang="pl-PL" altLang="pl-PL" dirty="0"/>
              <a:t> </a:t>
            </a:r>
          </a:p>
          <a:p>
            <a:pPr eaLnBrk="1" hangingPunct="1"/>
            <a:r>
              <a:rPr lang="pl-PL" altLang="pl-PL" dirty="0"/>
              <a:t>Każdy obiekt ma przypisany zbiór właściwości, które go charakteryzują. Są one nierozerwalnie związane z danym obiektem i tak naprawdę są one również obiektami, które w całości kontroluje obiekt główny. 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 cstate="print"/>
          <a:srcRect l="7977" t="14908" r="8066" b="8707"/>
          <a:stretch>
            <a:fillRect/>
          </a:stretch>
        </p:blipFill>
        <p:spPr bwMode="auto">
          <a:xfrm>
            <a:off x="6119813" y="3905250"/>
            <a:ext cx="302418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-36512" y="3861048"/>
            <a:ext cx="61206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altLang="pl-PL" sz="3000" dirty="0">
                <a:solidFill>
                  <a:prstClr val="black"/>
                </a:solidFill>
              </a:rPr>
              <a:t>W czasie swojego życia obiekt ma zawsze ten sam zestaw właściwości, jednak mogą one przyjmować różne wartości, przez co wyznaczają stan obiektu w danym momencie.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2664296" cy="5760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Obiekt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32856"/>
            <a:ext cx="8640960" cy="4824536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l-PL" altLang="pl-PL" b="1" dirty="0"/>
              <a:t>Tożsamość</a:t>
            </a:r>
            <a:r>
              <a:rPr lang="pl-PL" altLang="pl-PL" dirty="0"/>
              <a:t> </a:t>
            </a:r>
            <a:r>
              <a:rPr lang="pl-PL" altLang="pl-PL" b="1" i="1" dirty="0">
                <a:solidFill>
                  <a:srgbClr val="990033"/>
                </a:solidFill>
              </a:rPr>
              <a:t>wyróżnia obiekt pośród innych obiektów jako osobną jednostkę</a:t>
            </a:r>
            <a:r>
              <a:rPr lang="pl-PL" altLang="pl-PL" dirty="0"/>
              <a:t>. </a:t>
            </a:r>
          </a:p>
          <a:p>
            <a:pPr eaLnBrk="1" hangingPunct="1"/>
            <a:r>
              <a:rPr lang="pl-PL" altLang="pl-PL" dirty="0"/>
              <a:t>Można ją określić jako wyróżnioną cechę obiektu, która pozostaje niezmienna przez cały czas życia tego obiektu. </a:t>
            </a:r>
          </a:p>
          <a:p>
            <a:pPr eaLnBrk="1" hangingPunct="1"/>
            <a:r>
              <a:rPr lang="pl-PL" altLang="pl-PL" dirty="0"/>
              <a:t>Wartość tej cechy powinna być unikalna wśród wszystkich obiektów, które otaczają obiekt.</a:t>
            </a:r>
          </a:p>
          <a:p>
            <a:pPr eaLnBrk="1" hangingPunct="1"/>
            <a:r>
              <a:rPr lang="pl-PL" altLang="pl-PL" dirty="0"/>
              <a:t>Jednocześnie nie może ona stanowić elementu stanu obiektu. </a:t>
            </a:r>
          </a:p>
          <a:p>
            <a:r>
              <a:rPr lang="pl-PL" altLang="pl-PL" dirty="0"/>
              <a:t>Możliwe jest też rozróżnienie tożsamości obiektów za pomocą ich stanu (np. stwierdzając, jaki kolor ma samochód), jednak może się zdarzyć, że jedyną możliwością rozróżnienia obiektów będzie ich tożsamość.</a:t>
            </a:r>
          </a:p>
        </p:txBody>
      </p:sp>
      <p:pic>
        <p:nvPicPr>
          <p:cNvPr id="13316" name="Picture 4" descr="ob1"/>
          <p:cNvPicPr>
            <a:picLocks noChangeAspect="1" noChangeArrowheads="1"/>
          </p:cNvPicPr>
          <p:nvPr/>
        </p:nvPicPr>
        <p:blipFill>
          <a:blip r:embed="rId2" cstate="print"/>
          <a:srcRect l="6131" t="16924" r="49324" b="62680"/>
          <a:stretch>
            <a:fillRect/>
          </a:stretch>
        </p:blipFill>
        <p:spPr bwMode="auto">
          <a:xfrm>
            <a:off x="2519363" y="0"/>
            <a:ext cx="6624637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Obiekt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016" y="1052736"/>
            <a:ext cx="8820472" cy="5616624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pl-PL" altLang="pl-PL" b="1" dirty="0"/>
              <a:t>Zachowanie </a:t>
            </a:r>
            <a:r>
              <a:rPr lang="pl-PL" altLang="pl-PL" dirty="0"/>
              <a:t>to </a:t>
            </a:r>
            <a:r>
              <a:rPr lang="pl-PL" altLang="pl-PL" b="1" i="1" dirty="0">
                <a:solidFill>
                  <a:srgbClr val="990033"/>
                </a:solidFill>
              </a:rPr>
              <a:t>zbiór usług, które obiekt potrafi wykonywać na rzecz innych obiektów</a:t>
            </a:r>
            <a:r>
              <a:rPr lang="pl-PL" altLang="pl-PL" dirty="0"/>
              <a:t>. </a:t>
            </a:r>
          </a:p>
          <a:p>
            <a:pPr eaLnBrk="1" hangingPunct="1"/>
            <a:r>
              <a:rPr lang="pl-PL" altLang="pl-PL" dirty="0"/>
              <a:t>Zachowanie stanowi element dynamiki modelu (tzn. sposób działania systemu). </a:t>
            </a:r>
          </a:p>
          <a:p>
            <a:pPr eaLnBrk="1" hangingPunct="1"/>
            <a:r>
              <a:rPr lang="pl-PL" altLang="pl-PL" dirty="0"/>
              <a:t>W ramach tej dynamiki obiekty mogą prosić inne obiekty o wykonanie usług. </a:t>
            </a:r>
          </a:p>
          <a:p>
            <a:pPr eaLnBrk="1" hangingPunct="1"/>
            <a:r>
              <a:rPr lang="pl-PL" altLang="pl-PL" dirty="0"/>
              <a:t>Obiekt reaguje na taką prośbę, jeżeli usługa jest w zbiorze obsługiwanych przez niego usług. </a:t>
            </a:r>
          </a:p>
          <a:p>
            <a:pPr eaLnBrk="1" hangingPunct="1"/>
            <a:r>
              <a:rPr lang="pl-PL" altLang="pl-PL" dirty="0"/>
              <a:t>Prośby obiektów o wykonanie usług nazywane są </a:t>
            </a:r>
            <a:r>
              <a:rPr lang="pl-PL" altLang="pl-PL" b="1" dirty="0"/>
              <a:t>komunikatami</a:t>
            </a:r>
            <a:r>
              <a:rPr lang="pl-PL" altLang="pl-PL" i="1" dirty="0"/>
              <a:t>. </a:t>
            </a:r>
          </a:p>
          <a:p>
            <a:pPr eaLnBrk="1" hangingPunct="1"/>
            <a:r>
              <a:rPr lang="pl-PL" altLang="pl-PL" dirty="0"/>
              <a:t>W ramach wykonania usługi obiekt przeprowadza przetwarzanie danych, którego efektem może być zmiana stanu obiektu albo dostarczenie drugiemu obiektowi odpowiedniego rezultatu przetwarzania. </a:t>
            </a:r>
          </a:p>
          <a:p>
            <a:pPr eaLnBrk="1" hangingPunct="1"/>
            <a:r>
              <a:rPr lang="pl-PL" altLang="pl-PL" dirty="0"/>
              <a:t>Efekt wykonania usługi zależy od trzech rzeczy: stanu obiektu, parametrów komunikatu, stanu innych obiektów.</a:t>
            </a:r>
          </a:p>
          <a:p>
            <a:r>
              <a:rPr lang="pl-PL" altLang="pl-PL" b="1" dirty="0"/>
              <a:t>Parametry </a:t>
            </a:r>
            <a:r>
              <a:rPr lang="pl-PL" altLang="pl-PL" dirty="0"/>
              <a:t>to lista wartości obiektów, które pozwalają na sterowanie zachowaniem usługi. Usługa może się zachowywać różnie w zależności od wartości parametrów. W trakcie wykonywania usługi obiekt może również poprosić inne obiekty o pomoc. 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dirty="0"/>
              <a:t>Klasa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435280" cy="2376264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l-PL" altLang="pl-PL" dirty="0"/>
              <a:t>Podstawową jednostką modelowania obiektowego nie jest obiekt, ale grupa obiektów. </a:t>
            </a:r>
          </a:p>
          <a:p>
            <a:pPr eaLnBrk="1" hangingPunct="1"/>
            <a:r>
              <a:rPr lang="pl-PL" altLang="pl-PL" dirty="0"/>
              <a:t>Staramy się w jakiś sposób pogrupować (poklasyfikować) obiekty znajdujące się w modelowanej dziedzinie. </a:t>
            </a:r>
          </a:p>
          <a:p>
            <a:pPr eaLnBrk="1" hangingPunct="1"/>
            <a:r>
              <a:rPr lang="pl-PL" altLang="pl-PL" dirty="0"/>
              <a:t>Takie grupy podobnych do siebie w pewien sposób obiektów nazywamy </a:t>
            </a:r>
            <a:r>
              <a:rPr lang="pl-PL" altLang="pl-PL" b="1" dirty="0"/>
              <a:t>klasami</a:t>
            </a:r>
            <a:r>
              <a:rPr lang="pl-PL" altLang="pl-PL" dirty="0"/>
              <a:t>. </a:t>
            </a:r>
          </a:p>
        </p:txBody>
      </p:sp>
      <p:pic>
        <p:nvPicPr>
          <p:cNvPr id="15364" name="Picture 4" descr="j02168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3284538"/>
            <a:ext cx="1827213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MCj039852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429000"/>
            <a:ext cx="1825625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MCj039851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5949950"/>
            <a:ext cx="18319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924300" y="4581525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/>
              <a:t>SAMOCHÓD</a:t>
            </a:r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2627313" y="4365625"/>
            <a:ext cx="1296987" cy="215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>
            <a:off x="5867400" y="4149725"/>
            <a:ext cx="1009650" cy="3587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pic>
        <p:nvPicPr>
          <p:cNvPr id="15370" name="Picture 11" descr="MCj039846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5734050"/>
            <a:ext cx="18256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Line 12"/>
          <p:cNvSpPr>
            <a:spLocks noChangeShapeType="1"/>
          </p:cNvSpPr>
          <p:nvPr/>
        </p:nvSpPr>
        <p:spPr bwMode="auto">
          <a:xfrm flipV="1">
            <a:off x="2771775" y="5084763"/>
            <a:ext cx="1152525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H="1" flipV="1">
            <a:off x="5867400" y="5229225"/>
            <a:ext cx="1225550" cy="863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pPr eaLnBrk="1" hangingPunct="1"/>
            <a:r>
              <a:rPr lang="pl-PL" altLang="pl-PL" dirty="0"/>
              <a:t>Klasa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124744"/>
            <a:ext cx="6516217" cy="576064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l-PL" altLang="pl-PL" b="1" dirty="0"/>
              <a:t>Klasa </a:t>
            </a:r>
            <a:r>
              <a:rPr lang="pl-PL" altLang="pl-PL" dirty="0"/>
              <a:t>jest </a:t>
            </a:r>
            <a:r>
              <a:rPr lang="pl-PL" altLang="pl-PL" b="1" i="1" dirty="0">
                <a:solidFill>
                  <a:srgbClr val="990033"/>
                </a:solidFill>
              </a:rPr>
              <a:t>opisem grupy obiektów o jednakowym zestawie właściwości i sposobie zachowania</a:t>
            </a:r>
            <a:r>
              <a:rPr lang="pl-PL" altLang="pl-PL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/>
              <a:t>Opis klasy stanowi pewnego rodzaju wzornik dla tworzenia obiektów tej klasy (lub też dla sprawdzania, czy obiekt należy do klasy).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/>
              <a:t>Ten wzornik zawiera nazwę klasy, zestaw właściwości jednakowych dla wszystkich obiektów klasy oraz zestaw usług obsługiwanych przez wszystkie obiekty klasy.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/>
              <a:t>Każdy obiekt przynależny do danej klasy ma wszystkie właściwości umieszczone na liście właściwości tej klasy oraz dostarcza wszystkich usług dostarczanych przez klasę. Właściwości klasy nazywamy – </a:t>
            </a:r>
            <a:r>
              <a:rPr lang="pl-PL" altLang="pl-PL" b="1" dirty="0"/>
              <a:t>atrybutami</a:t>
            </a:r>
            <a:r>
              <a:rPr lang="pl-PL" altLang="pl-PL" dirty="0"/>
              <a:t>,</a:t>
            </a:r>
            <a:r>
              <a:rPr lang="pl-PL" altLang="pl-PL" b="1" dirty="0"/>
              <a:t> </a:t>
            </a:r>
            <a:r>
              <a:rPr lang="pl-PL" altLang="pl-PL" dirty="0"/>
              <a:t>a usługi </a:t>
            </a:r>
            <a:r>
              <a:rPr lang="pl-PL" altLang="pl-PL" b="1" dirty="0"/>
              <a:t>operacjami (metodami).</a:t>
            </a:r>
            <a:endParaRPr lang="pl-PL" altLang="pl-PL" i="1" dirty="0"/>
          </a:p>
        </p:txBody>
      </p:sp>
      <p:pic>
        <p:nvPicPr>
          <p:cNvPr id="16388" name="Picture 6" descr="ob2"/>
          <p:cNvPicPr>
            <a:picLocks noChangeAspect="1" noChangeArrowheads="1"/>
          </p:cNvPicPr>
          <p:nvPr/>
        </p:nvPicPr>
        <p:blipFill>
          <a:blip r:embed="rId2" cstate="print"/>
          <a:srcRect l="17847" t="3201" r="56752" b="32745"/>
          <a:stretch>
            <a:fillRect/>
          </a:stretch>
        </p:blipFill>
        <p:spPr bwMode="auto">
          <a:xfrm>
            <a:off x="35496" y="1700213"/>
            <a:ext cx="26638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zycisk akcji: Powrót 4">
            <a:hlinkClick r:id="rId3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pl-PL" altLang="pl-PL" dirty="0"/>
              <a:t>Modelowanie struktury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1196752"/>
            <a:ext cx="8663880" cy="5661248"/>
          </a:xfrm>
        </p:spPr>
        <p:txBody>
          <a:bodyPr>
            <a:normAutofit fontScale="85000" lnSpcReduction="20000"/>
          </a:bodyPr>
          <a:lstStyle/>
          <a:p>
            <a:r>
              <a:rPr lang="pl-PL" altLang="pl-PL" dirty="0"/>
              <a:t>Każdy model powinien odwzorowywać strukturę modelowanego fragmentu rzeczywistości. </a:t>
            </a:r>
          </a:p>
          <a:p>
            <a:r>
              <a:rPr lang="pl-PL" altLang="pl-PL" dirty="0"/>
              <a:t>Na etapie projektowania należy ustalić z jakich elementów składa się modelowany system lub modelowana dziedzina i w jaki sposób elementy te są ze sobą powiązane. </a:t>
            </a:r>
          </a:p>
          <a:p>
            <a:r>
              <a:rPr lang="pl-PL" altLang="pl-PL" dirty="0"/>
              <a:t>Nie wystarczy znaleźć klas oraz określić ich atrybuty i operacje – należy również pokazać odpowiednią sieć zależności. </a:t>
            </a:r>
          </a:p>
          <a:p>
            <a:r>
              <a:rPr lang="pl-PL" altLang="pl-PL" dirty="0"/>
              <a:t>Strukturę możemy prezentować na dwóch poziomach: na poziomie obiektów i na poziomie klas. </a:t>
            </a:r>
          </a:p>
          <a:p>
            <a:r>
              <a:rPr lang="pl-PL" altLang="pl-PL" dirty="0"/>
              <a:t>Oznacza to, że na diagramach opisujących strukturę mogą się pojawić klasy, jak również obiekty. </a:t>
            </a:r>
          </a:p>
          <a:p>
            <a:r>
              <a:rPr lang="pl-PL" altLang="pl-PL" dirty="0"/>
              <a:t>Należy je tak zdefiniować, by przy ich pomocy z wykorzystaniem związków przedstawić modelowaną dziedzinę problemową.</a:t>
            </a:r>
          </a:p>
          <a:p>
            <a:pPr eaLnBrk="1" hangingPunct="1">
              <a:buFontTx/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Modelowanie struktury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3362"/>
            <a:ext cx="8136904" cy="4031902"/>
          </a:xfrm>
        </p:spPr>
        <p:txBody>
          <a:bodyPr>
            <a:normAutofit fontScale="92500" lnSpcReduction="10000"/>
          </a:bodyPr>
          <a:lstStyle/>
          <a:p>
            <a:r>
              <a:rPr lang="pl-PL" altLang="pl-PL" dirty="0"/>
              <a:t>Diagramy zawierające klasy umożliwiają pokazanie potencjalnych możliwości wchodzenia obiektów w interakcje ze sobą. </a:t>
            </a:r>
          </a:p>
          <a:p>
            <a:r>
              <a:rPr lang="pl-PL" altLang="pl-PL" dirty="0"/>
              <a:t>Na diagramach można również pokazywać zwyczajne zależności między pojęciami w danej dziedzinie problemu. </a:t>
            </a:r>
          </a:p>
          <a:p>
            <a:r>
              <a:rPr lang="pl-PL" altLang="pl-PL" dirty="0"/>
              <a:t>Przy takim podejściu diagramy stanowią słownik dziedziny, w którym poszczególne klasy odpowiadają pojęciom słownikowym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14"/>
          <p:cNvSpPr>
            <a:spLocks noChangeShapeType="1"/>
          </p:cNvSpPr>
          <p:nvPr/>
        </p:nvSpPr>
        <p:spPr bwMode="auto">
          <a:xfrm>
            <a:off x="4356100" y="2133600"/>
            <a:ext cx="19446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59" name="Line 13"/>
          <p:cNvSpPr>
            <a:spLocks noChangeShapeType="1"/>
          </p:cNvSpPr>
          <p:nvPr/>
        </p:nvSpPr>
        <p:spPr bwMode="auto">
          <a:xfrm flipH="1">
            <a:off x="4356100" y="1989138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60" name="Line 12"/>
          <p:cNvSpPr>
            <a:spLocks noChangeShapeType="1"/>
          </p:cNvSpPr>
          <p:nvPr/>
        </p:nvSpPr>
        <p:spPr bwMode="auto">
          <a:xfrm flipH="1">
            <a:off x="2771775" y="2133600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pl-PL" altLang="pl-PL" sz="3600" dirty="0"/>
              <a:t>Klasyfikacja diagramów opisu struktury </a:t>
            </a:r>
            <a:br>
              <a:rPr lang="pl-PL" altLang="pl-PL" sz="3600" dirty="0"/>
            </a:br>
            <a:r>
              <a:rPr lang="pl-PL" altLang="pl-PL" sz="3600" dirty="0"/>
              <a:t>dla języka UML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771775" y="1628775"/>
            <a:ext cx="3240088" cy="5048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opisu struktury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6192838" y="2493963"/>
            <a:ext cx="2592387" cy="5048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wdrożenia</a:t>
            </a: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3203575" y="2492375"/>
            <a:ext cx="2592388" cy="5048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składowych</a:t>
            </a: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250825" y="2492375"/>
            <a:ext cx="2592388" cy="5048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struktury</a:t>
            </a: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468313" y="6021388"/>
            <a:ext cx="25923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klas</a:t>
            </a:r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4357688" y="4078288"/>
            <a:ext cx="25923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komponentów</a:t>
            </a:r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3133725" y="4725988"/>
            <a:ext cx="25923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pakietów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1836738" y="5373688"/>
            <a:ext cx="25923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obiektów</a:t>
            </a: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H="1">
            <a:off x="1547813" y="2997200"/>
            <a:ext cx="0" cy="30241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1547813" y="2997200"/>
            <a:ext cx="1511300" cy="23764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1547813" y="2997200"/>
            <a:ext cx="2879725" cy="172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>
            <a:off x="1547813" y="2997200"/>
            <a:ext cx="4176712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" name="Przycisk akcji: Powrót 17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Modelowanie dynamiki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628800"/>
            <a:ext cx="8447856" cy="4896544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dirty="0"/>
              <a:t>Drugim zasadniczym elementem modelowania jest ukazanie dynamiki modelowanego systemu. </a:t>
            </a:r>
          </a:p>
          <a:p>
            <a:r>
              <a:rPr lang="pl-PL" altLang="pl-PL" dirty="0"/>
              <a:t>O ile w modelu struktury pokazujemy aspekty statyczne, to model dynamiki pokazuje system w działaniu. </a:t>
            </a:r>
          </a:p>
          <a:p>
            <a:r>
              <a:rPr lang="pl-PL" altLang="pl-PL" dirty="0"/>
              <a:t>Model dynamiki jest o tyle istotny, że podczas konstrukcji oprogramowania staramy się zrealizować właśnie dynamiczną funkcjonalność systemu odpowiadającą wymaganiom zamawiających. </a:t>
            </a:r>
          </a:p>
          <a:p>
            <a:r>
              <a:rPr lang="pl-PL" altLang="pl-PL" dirty="0"/>
              <a:t>Od dobrej specyfikacji, a potem realizacji dynamiki systemu zależy zatem jego jakość rozumiana jako spełnienie rzeczywistych potrzeb zamawiającego.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Modelowanie dynamiki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7" y="1340768"/>
            <a:ext cx="8519864" cy="5328592"/>
          </a:xfrm>
        </p:spPr>
        <p:txBody>
          <a:bodyPr>
            <a:normAutofit fontScale="92500" lnSpcReduction="20000"/>
          </a:bodyPr>
          <a:lstStyle/>
          <a:p>
            <a:r>
              <a:rPr lang="pl-PL" altLang="pl-PL" dirty="0"/>
              <a:t>Model dynamiki ukazuje system w działaniu, a więc konieczne jest pokazanie następstwa czasu. </a:t>
            </a:r>
          </a:p>
          <a:p>
            <a:r>
              <a:rPr lang="pl-PL" altLang="pl-PL" dirty="0"/>
              <a:t>Należy pokazać kolejność czynności wykonywanych przez system czy też kolejność interakcji w dialogu użytkownika z systemem. </a:t>
            </a:r>
          </a:p>
          <a:p>
            <a:r>
              <a:rPr lang="pl-PL" altLang="pl-PL" dirty="0"/>
              <a:t>Ważne jest, aby model dynamiki miał ścisły związek z modelem struktury. </a:t>
            </a:r>
          </a:p>
          <a:p>
            <a:r>
              <a:rPr lang="pl-PL" altLang="pl-PL" dirty="0"/>
              <a:t>Chodzi o to, żeby te dwa widoki na ten sam system były ze sobą zgodne. </a:t>
            </a:r>
          </a:p>
          <a:p>
            <a:r>
              <a:rPr lang="pl-PL" altLang="pl-PL" dirty="0"/>
              <a:t>Oznacza to, że obiekty pojawiające się na diagramach opisujących dynamikę powinny mieć swoje odpowiedniki w obiektach lub klasach obrazowanych na diagramach opisu struktury.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Menu główne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7704" y="1628800"/>
            <a:ext cx="5554960" cy="4525963"/>
          </a:xfrm>
        </p:spPr>
        <p:txBody>
          <a:bodyPr/>
          <a:lstStyle/>
          <a:p>
            <a:r>
              <a:rPr lang="pl-PL" altLang="pl-PL" dirty="0"/>
              <a:t>Wprowadzenie</a:t>
            </a:r>
          </a:p>
          <a:p>
            <a:r>
              <a:rPr lang="pl-PL" altLang="pl-PL" dirty="0"/>
              <a:t>Modelowanie obiektowe</a:t>
            </a:r>
          </a:p>
          <a:p>
            <a:pPr lvl="1"/>
            <a:r>
              <a:rPr lang="pl-PL" altLang="pl-PL" dirty="0"/>
              <a:t>Obiekt</a:t>
            </a:r>
          </a:p>
          <a:p>
            <a:pPr lvl="1"/>
            <a:r>
              <a:rPr lang="pl-PL" altLang="pl-PL" dirty="0"/>
              <a:t>Klasa </a:t>
            </a:r>
          </a:p>
          <a:p>
            <a:r>
              <a:rPr lang="pl-PL" altLang="pl-PL" dirty="0"/>
              <a:t>Modelowanie struktury</a:t>
            </a:r>
          </a:p>
          <a:p>
            <a:r>
              <a:rPr lang="pl-PL" dirty="0"/>
              <a:t>Modelowanie dynamiki</a:t>
            </a:r>
          </a:p>
          <a:p>
            <a:r>
              <a:rPr lang="pl-PL" dirty="0"/>
              <a:t>UML – podstawy i diagramy</a:t>
            </a:r>
          </a:p>
        </p:txBody>
      </p:sp>
      <p:sp>
        <p:nvSpPr>
          <p:cNvPr id="4" name="pole tekstowe 3">
            <a:hlinkClick r:id="rId2" action="ppaction://hlinksldjump"/>
          </p:cNvPr>
          <p:cNvSpPr txBox="1"/>
          <p:nvPr/>
        </p:nvSpPr>
        <p:spPr>
          <a:xfrm>
            <a:off x="7308304" y="2276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8</a:t>
            </a:r>
          </a:p>
        </p:txBody>
      </p:sp>
      <p:sp>
        <p:nvSpPr>
          <p:cNvPr id="5" name="pole tekstowe 4">
            <a:hlinkClick r:id="rId3" action="ppaction://hlinksldjump"/>
          </p:cNvPr>
          <p:cNvSpPr txBox="1"/>
          <p:nvPr/>
        </p:nvSpPr>
        <p:spPr>
          <a:xfrm>
            <a:off x="7308304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9</a:t>
            </a:r>
          </a:p>
        </p:txBody>
      </p:sp>
      <p:sp>
        <p:nvSpPr>
          <p:cNvPr id="6" name="pole tekstowe 5">
            <a:hlinkClick r:id="rId4" action="ppaction://hlinksldjump"/>
          </p:cNvPr>
          <p:cNvSpPr txBox="1"/>
          <p:nvPr/>
        </p:nvSpPr>
        <p:spPr>
          <a:xfrm>
            <a:off x="7236296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13</a:t>
            </a:r>
          </a:p>
        </p:txBody>
      </p:sp>
      <p:sp>
        <p:nvSpPr>
          <p:cNvPr id="7" name="pole tekstowe 6">
            <a:hlinkClick r:id="rId5" action="ppaction://hlinksldjump"/>
          </p:cNvPr>
          <p:cNvSpPr txBox="1"/>
          <p:nvPr/>
        </p:nvSpPr>
        <p:spPr>
          <a:xfrm>
            <a:off x="7236296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15</a:t>
            </a:r>
          </a:p>
        </p:txBody>
      </p:sp>
      <p:sp>
        <p:nvSpPr>
          <p:cNvPr id="8" name="pole tekstowe 7">
            <a:hlinkClick r:id="rId6" action="ppaction://hlinksldjump"/>
          </p:cNvPr>
          <p:cNvSpPr txBox="1"/>
          <p:nvPr/>
        </p:nvSpPr>
        <p:spPr>
          <a:xfrm>
            <a:off x="7236296" y="45091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18</a:t>
            </a:r>
          </a:p>
        </p:txBody>
      </p:sp>
      <p:sp>
        <p:nvSpPr>
          <p:cNvPr id="9" name="pole tekstowe 8">
            <a:hlinkClick r:id="rId7" action="ppaction://hlinksldjump"/>
          </p:cNvPr>
          <p:cNvSpPr txBox="1"/>
          <p:nvPr/>
        </p:nvSpPr>
        <p:spPr>
          <a:xfrm>
            <a:off x="7236296" y="50131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0"/>
          <p:cNvSpPr>
            <a:spLocks noChangeShapeType="1"/>
          </p:cNvSpPr>
          <p:nvPr/>
        </p:nvSpPr>
        <p:spPr bwMode="auto">
          <a:xfrm>
            <a:off x="4356100" y="2133600"/>
            <a:ext cx="2447925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 flipH="1">
            <a:off x="4356100" y="1989138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3203575" y="2492375"/>
            <a:ext cx="2592388" cy="7921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pl-PL" altLang="pl-PL" b="1"/>
              <a:t>Diagram maszyny stanów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pl-PL" altLang="pl-PL" sz="3600" dirty="0"/>
              <a:t>Klasyfikacja diagramów opisu dynamiki </a:t>
            </a:r>
            <a:br>
              <a:rPr lang="pl-PL" altLang="pl-PL" sz="3600" dirty="0"/>
            </a:br>
            <a:r>
              <a:rPr lang="pl-PL" altLang="pl-PL" sz="3600" dirty="0"/>
              <a:t>dla języka UML</a:t>
            </a: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4356100" y="2133600"/>
            <a:ext cx="19446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 flipH="1">
            <a:off x="2771775" y="2133600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2771775" y="1628775"/>
            <a:ext cx="3240088" cy="5048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opisu dynamiki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6192838" y="2493963"/>
            <a:ext cx="2592387" cy="79057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pl-PL" altLang="pl-PL" b="1"/>
              <a:t>Diagram przypadków użycia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50825" y="2492375"/>
            <a:ext cx="2592388" cy="5048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interakcji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68313" y="6021388"/>
            <a:ext cx="25923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pl-PL" altLang="pl-PL" b="1"/>
              <a:t>Diagram opisu interakcji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4357688" y="4078288"/>
            <a:ext cx="25923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sekwencji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133725" y="4725988"/>
            <a:ext cx="25923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następstwa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1836738" y="5373688"/>
            <a:ext cx="25923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komunikacji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547813" y="2997200"/>
            <a:ext cx="0" cy="30241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547813" y="2997200"/>
            <a:ext cx="1511300" cy="23764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1547813" y="2997200"/>
            <a:ext cx="2879725" cy="172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1547813" y="2997200"/>
            <a:ext cx="4176712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508625" y="3429000"/>
            <a:ext cx="2592388" cy="5048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Diagram czynności</a:t>
            </a:r>
          </a:p>
        </p:txBody>
      </p:sp>
      <p:sp>
        <p:nvSpPr>
          <p:cNvPr id="20" name="Przycisk akcji: Powrót 19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58388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4713" y="3188543"/>
            <a:ext cx="58197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aokrąglony 6"/>
          <p:cNvSpPr/>
          <p:nvPr/>
        </p:nvSpPr>
        <p:spPr>
          <a:xfrm>
            <a:off x="7020272" y="764704"/>
            <a:ext cx="1944216" cy="100811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Wprowadzenie do języka UML</a:t>
            </a:r>
          </a:p>
        </p:txBody>
      </p:sp>
      <p:sp>
        <p:nvSpPr>
          <p:cNvPr id="5" name="pole tekstowe 4">
            <a:hlinkClick r:id="rId4" action="ppaction://hlinksldjump"/>
          </p:cNvPr>
          <p:cNvSpPr txBox="1"/>
          <p:nvPr/>
        </p:nvSpPr>
        <p:spPr>
          <a:xfrm>
            <a:off x="8172400" y="35637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28</a:t>
            </a:r>
          </a:p>
        </p:txBody>
      </p:sp>
      <p:sp>
        <p:nvSpPr>
          <p:cNvPr id="6" name="pole tekstowe 5">
            <a:hlinkClick r:id="rId5" action="ppaction://hlinksldjump"/>
          </p:cNvPr>
          <p:cNvSpPr txBox="1"/>
          <p:nvPr/>
        </p:nvSpPr>
        <p:spPr>
          <a:xfrm>
            <a:off x="7812360" y="17635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22</a:t>
            </a:r>
          </a:p>
        </p:txBody>
      </p:sp>
      <p:sp>
        <p:nvSpPr>
          <p:cNvPr id="8" name="pole tekstowe 7">
            <a:hlinkClick r:id="rId6" action="ppaction://hlinksldjump"/>
          </p:cNvPr>
          <p:cNvSpPr txBox="1"/>
          <p:nvPr/>
        </p:nvSpPr>
        <p:spPr>
          <a:xfrm>
            <a:off x="977777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35</a:t>
            </a:r>
          </a:p>
        </p:txBody>
      </p:sp>
      <p:sp>
        <p:nvSpPr>
          <p:cNvPr id="9" name="pole tekstowe 8">
            <a:hlinkClick r:id="rId7" action="ppaction://hlinksldjump"/>
          </p:cNvPr>
          <p:cNvSpPr txBox="1"/>
          <p:nvPr/>
        </p:nvSpPr>
        <p:spPr>
          <a:xfrm>
            <a:off x="2345929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44</a:t>
            </a:r>
          </a:p>
        </p:txBody>
      </p:sp>
      <p:sp>
        <p:nvSpPr>
          <p:cNvPr id="10" name="pole tekstowe 9">
            <a:hlinkClick r:id="rId8" action="ppaction://hlinksldjump"/>
          </p:cNvPr>
          <p:cNvSpPr txBox="1"/>
          <p:nvPr/>
        </p:nvSpPr>
        <p:spPr>
          <a:xfrm>
            <a:off x="4146129" y="22048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45</a:t>
            </a:r>
          </a:p>
        </p:txBody>
      </p:sp>
      <p:sp>
        <p:nvSpPr>
          <p:cNvPr id="11" name="pole tekstowe 10">
            <a:hlinkClick r:id="rId9" action="ppaction://hlinksldjump"/>
          </p:cNvPr>
          <p:cNvSpPr txBox="1"/>
          <p:nvPr/>
        </p:nvSpPr>
        <p:spPr>
          <a:xfrm>
            <a:off x="6156176" y="43558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53</a:t>
            </a:r>
          </a:p>
        </p:txBody>
      </p:sp>
      <p:sp>
        <p:nvSpPr>
          <p:cNvPr id="12" name="pole tekstowe 11">
            <a:hlinkClick r:id="rId10" action="ppaction://hlinksldjump"/>
          </p:cNvPr>
          <p:cNvSpPr txBox="1"/>
          <p:nvPr/>
        </p:nvSpPr>
        <p:spPr>
          <a:xfrm>
            <a:off x="8028384" y="48691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55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146129" y="1886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7092280" y="32129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18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7020272" y="4462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Menu UML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Definicja UML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524000"/>
            <a:ext cx="7776864" cy="5145360"/>
          </a:xfrm>
        </p:spPr>
        <p:txBody>
          <a:bodyPr>
            <a:normAutofit fontScale="92500" lnSpcReduction="20000"/>
          </a:bodyPr>
          <a:lstStyle/>
          <a:p>
            <a:r>
              <a:rPr lang="pl-PL" altLang="pl-PL" b="1" dirty="0"/>
              <a:t>UML</a:t>
            </a:r>
            <a:r>
              <a:rPr lang="pl-PL" altLang="pl-PL" dirty="0"/>
              <a:t> (ang. </a:t>
            </a:r>
            <a:r>
              <a:rPr lang="pl-PL" altLang="pl-PL" b="1" i="1" dirty="0" err="1"/>
              <a:t>Unified</a:t>
            </a:r>
            <a:r>
              <a:rPr lang="pl-PL" altLang="pl-PL" b="1" i="1" dirty="0"/>
              <a:t> </a:t>
            </a:r>
            <a:r>
              <a:rPr lang="pl-PL" altLang="pl-PL" b="1" i="1" dirty="0" err="1"/>
              <a:t>Modeling</a:t>
            </a:r>
            <a:r>
              <a:rPr lang="pl-PL" altLang="pl-PL" b="1" i="1" dirty="0"/>
              <a:t> </a:t>
            </a:r>
            <a:r>
              <a:rPr lang="pl-PL" altLang="pl-PL" b="1" i="1" dirty="0" err="1"/>
              <a:t>Language</a:t>
            </a:r>
            <a:r>
              <a:rPr lang="pl-PL" altLang="pl-PL" i="1" dirty="0"/>
              <a:t> </a:t>
            </a:r>
            <a:r>
              <a:rPr lang="pl-PL" altLang="pl-PL" dirty="0"/>
              <a:t>–  zunifikowany język modelowania) jest jednym z najbardziej rozpowszechnionych językiem specyfikacji do tworzenia obiektowo zorientowanych systemów. </a:t>
            </a:r>
          </a:p>
          <a:p>
            <a:r>
              <a:rPr lang="pl-PL" altLang="pl-PL" dirty="0"/>
              <a:t>Jest to język modelowania wizualnego, pozwalający twórcom systemów na tworzenie planów, na których ich wizje zostają uchwycone i wyrażone w standardowy, łatwy do zrozumienia sposób. </a:t>
            </a:r>
          </a:p>
          <a:p>
            <a:r>
              <a:rPr lang="pl-PL" altLang="pl-PL" dirty="0"/>
              <a:t>Dostarcza mechanizmów ułatwiających efektywną wymianę informacji.</a:t>
            </a:r>
          </a:p>
          <a:p>
            <a:pPr eaLnBrk="1" hangingPunct="1">
              <a:buFontTx/>
              <a:buNone/>
            </a:pPr>
            <a:r>
              <a:rPr lang="pl-PL" altLang="pl-PL" dirty="0"/>
              <a:t>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Trochę historii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24000"/>
            <a:ext cx="8375848" cy="4876800"/>
          </a:xfrm>
        </p:spPr>
        <p:txBody>
          <a:bodyPr>
            <a:normAutofit fontScale="92500"/>
          </a:bodyPr>
          <a:lstStyle/>
          <a:p>
            <a:r>
              <a:rPr lang="pl-PL" altLang="pl-PL" dirty="0"/>
              <a:t>Przed pojawieniem się języka UML rozwój systemów był zawsze próbą rozwiązania problemu. </a:t>
            </a:r>
          </a:p>
          <a:p>
            <a:r>
              <a:rPr lang="pl-PL" altLang="pl-PL" dirty="0"/>
              <a:t>Analitycy systemowi starali się ocenić potrzeby klientów, następnie tworzyli analizę wymagań i warunków zapisaną w notacji jasnej dla nich, ale nie zawsze zrozumiałej dla klientów. </a:t>
            </a:r>
          </a:p>
          <a:p>
            <a:r>
              <a:rPr lang="pl-PL" altLang="pl-PL" dirty="0"/>
              <a:t>Przekazywali tę analizę zespołowi projektantów i programistów oraz mieli nadzieję, że produktem końcowym będzie system, którego klient oczekiwał. </a:t>
            </a:r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Potrzeba matką wynalazków…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424936" cy="4968552"/>
          </a:xfrm>
        </p:spPr>
        <p:txBody>
          <a:bodyPr>
            <a:normAutofit fontScale="92500" lnSpcReduction="20000"/>
          </a:bodyPr>
          <a:lstStyle/>
          <a:p>
            <a:r>
              <a:rPr lang="pl-PL" altLang="pl-PL" dirty="0"/>
              <a:t>UML został wymyślony przez </a:t>
            </a:r>
            <a:r>
              <a:rPr lang="pl-PL" altLang="pl-PL" dirty="0" err="1"/>
              <a:t>Grady'ego</a:t>
            </a:r>
            <a:r>
              <a:rPr lang="pl-PL" altLang="pl-PL" dirty="0"/>
              <a:t> </a:t>
            </a:r>
            <a:r>
              <a:rPr lang="pl-PL" altLang="pl-PL" dirty="0" err="1"/>
              <a:t>Boocha</a:t>
            </a:r>
            <a:r>
              <a:rPr lang="pl-PL" altLang="pl-PL" dirty="0"/>
              <a:t>, Jamesa </a:t>
            </a:r>
            <a:r>
              <a:rPr lang="pl-PL" altLang="pl-PL" dirty="0" err="1"/>
              <a:t>Rumbaugha</a:t>
            </a:r>
            <a:r>
              <a:rPr lang="pl-PL" altLang="pl-PL" dirty="0"/>
              <a:t> i Ivara Jacobsona. </a:t>
            </a:r>
          </a:p>
          <a:p>
            <a:r>
              <a:rPr lang="pl-PL" altLang="pl-PL" dirty="0"/>
              <a:t>Zostali nazwani „Trzej </a:t>
            </a:r>
            <a:r>
              <a:rPr lang="pl-PL" altLang="pl-PL" dirty="0" err="1"/>
              <a:t>Amigos</a:t>
            </a:r>
            <a:r>
              <a:rPr lang="pl-PL" altLang="pl-PL" dirty="0"/>
              <a:t>"‘ –  w latach osiemdziesiątych i dziewięćdziesiątych XX</a:t>
            </a:r>
            <a:r>
              <a:rPr lang="en-US" altLang="pl-PL" dirty="0"/>
              <a:t> </a:t>
            </a:r>
            <a:r>
              <a:rPr lang="pl-PL" altLang="pl-PL" dirty="0"/>
              <a:t>wieku pracowali w trzech różnych organizacjach, niezależnie rozwijając własne metodologie obiektowo zorientowanej analizy i projektowania. </a:t>
            </a:r>
          </a:p>
          <a:p>
            <a:r>
              <a:rPr lang="pl-PL" altLang="pl-PL" dirty="0"/>
              <a:t>Ich osiągnięcia przewyższyły jakością wysiłki innych analityków. </a:t>
            </a:r>
          </a:p>
          <a:p>
            <a:r>
              <a:rPr lang="pl-PL" altLang="pl-PL" dirty="0"/>
              <a:t>W połowie lat 90 zaczęli od siebie nawzajem pożyczać pomysły, aż wreszcie zdecydowali się połączyć swoje wysiłki.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5580063" y="3716338"/>
            <a:ext cx="2376487" cy="1225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1042988" y="3716338"/>
            <a:ext cx="2736850" cy="1225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Potrzeba matką wynalazków…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507288" cy="1224137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dirty="0"/>
              <a:t>Połączyli oni swoje notacje, tworząc jedną metodę. </a:t>
            </a:r>
          </a:p>
          <a:p>
            <a:r>
              <a:rPr lang="pl-PL" altLang="pl-PL" dirty="0"/>
              <a:t>Z poszczególnych notacji przejęto najlepsze rozwiązania.</a:t>
            </a:r>
          </a:p>
          <a:p>
            <a:pPr eaLnBrk="1" hangingPunct="1"/>
            <a:endParaRPr lang="pl-PL" altLang="pl-PL" dirty="0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500563" y="3860800"/>
            <a:ext cx="0" cy="1081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116013" y="4292600"/>
            <a:ext cx="1301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 sz="2400" b="1"/>
              <a:t>metoda</a:t>
            </a:r>
          </a:p>
          <a:p>
            <a:pPr eaLnBrk="1" hangingPunct="1"/>
            <a:r>
              <a:rPr lang="pl-PL" altLang="pl-PL" sz="2400" b="1"/>
              <a:t>Boocha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572000" y="4076700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 sz="2400" b="1"/>
              <a:t>OMT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7019925" y="4219575"/>
            <a:ext cx="1606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 sz="2400" b="1"/>
              <a:t>przypadki</a:t>
            </a:r>
          </a:p>
          <a:p>
            <a:pPr eaLnBrk="1" hangingPunct="1"/>
            <a:r>
              <a:rPr lang="pl-PL" altLang="pl-PL" sz="2400" b="1"/>
              <a:t>użycia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144016" y="2852936"/>
            <a:ext cx="2699792" cy="10081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3600" dirty="0" err="1"/>
              <a:t>Booch</a:t>
            </a:r>
            <a:endParaRPr lang="pl-PL" sz="3600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3203848" y="2852936"/>
            <a:ext cx="2699792" cy="10081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3600" dirty="0" err="1"/>
              <a:t>Rumbaugh</a:t>
            </a:r>
            <a:endParaRPr lang="pl-PL" altLang="pl-PL" sz="3600" dirty="0"/>
          </a:p>
        </p:txBody>
      </p:sp>
      <p:sp>
        <p:nvSpPr>
          <p:cNvPr id="16" name="Prostokąt zaokrąglony 15"/>
          <p:cNvSpPr/>
          <p:nvPr/>
        </p:nvSpPr>
        <p:spPr>
          <a:xfrm>
            <a:off x="6300192" y="2780928"/>
            <a:ext cx="2699792" cy="10081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3600" dirty="0"/>
              <a:t>Jacobson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3347864" y="5013176"/>
            <a:ext cx="2699792" cy="10081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3600" dirty="0"/>
              <a:t>UML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29" grpId="0" animBg="1"/>
      <p:bldP spid="30730" grpId="0" animBg="1"/>
      <p:bldP spid="30732" grpId="0"/>
      <p:bldP spid="30733" grpId="0"/>
      <p:bldP spid="307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Podstawowe elementy UML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24744"/>
            <a:ext cx="4551040" cy="5400600"/>
          </a:xfrm>
        </p:spPr>
        <p:txBody>
          <a:bodyPr>
            <a:noAutofit/>
          </a:bodyPr>
          <a:lstStyle/>
          <a:p>
            <a:pPr eaLnBrk="1" hangingPunct="1"/>
            <a:r>
              <a:rPr lang="pl-PL" altLang="pl-PL" sz="2400" b="1" i="1" dirty="0">
                <a:solidFill>
                  <a:srgbClr val="990033"/>
                </a:solidFill>
              </a:rPr>
              <a:t>Notacja</a:t>
            </a:r>
            <a:r>
              <a:rPr lang="pl-PL" altLang="pl-PL" sz="2400" dirty="0"/>
              <a:t> – istotna przy szkicowaniu modeli:</a:t>
            </a:r>
          </a:p>
          <a:p>
            <a:pPr lvl="1" eaLnBrk="1" hangingPunct="1">
              <a:buFontTx/>
              <a:buChar char="o"/>
            </a:pPr>
            <a:r>
              <a:rPr lang="pl-PL" altLang="pl-PL" dirty="0">
                <a:solidFill>
                  <a:srgbClr val="990033"/>
                </a:solidFill>
              </a:rPr>
              <a:t>elementy graficzne,</a:t>
            </a:r>
          </a:p>
          <a:p>
            <a:pPr lvl="1" eaLnBrk="1" hangingPunct="1">
              <a:buFontTx/>
              <a:buChar char="o"/>
            </a:pPr>
            <a:r>
              <a:rPr lang="pl-PL" altLang="pl-PL" dirty="0">
                <a:solidFill>
                  <a:srgbClr val="990033"/>
                </a:solidFill>
              </a:rPr>
              <a:t>składnia języka modelowania</a:t>
            </a:r>
            <a:r>
              <a:rPr lang="pl-PL" altLang="pl-PL" dirty="0"/>
              <a:t>.</a:t>
            </a:r>
          </a:p>
          <a:p>
            <a:pPr eaLnBrk="1" hangingPunct="1"/>
            <a:endParaRPr lang="pl-PL" altLang="pl-PL" sz="2400" dirty="0"/>
          </a:p>
          <a:p>
            <a:pPr eaLnBrk="1" hangingPunct="1"/>
            <a:endParaRPr lang="pl-PL" altLang="pl-PL" sz="2400" dirty="0"/>
          </a:p>
          <a:p>
            <a:pPr eaLnBrk="1" hangingPunct="1"/>
            <a:r>
              <a:rPr lang="pl-PL" altLang="pl-PL" sz="2400" dirty="0"/>
              <a:t>Należy pamiętać, że </a:t>
            </a:r>
            <a:r>
              <a:rPr lang="pl-PL" altLang="pl-PL" sz="2400" b="1" i="1" dirty="0">
                <a:solidFill>
                  <a:srgbClr val="990033"/>
                </a:solidFill>
              </a:rPr>
              <a:t>UML nie jest</a:t>
            </a:r>
            <a:r>
              <a:rPr lang="pl-PL" altLang="pl-PL" sz="2400" dirty="0"/>
              <a:t>:</a:t>
            </a:r>
          </a:p>
          <a:p>
            <a:pPr lvl="1" eaLnBrk="1" hangingPunct="1">
              <a:buFontTx/>
              <a:buChar char="o"/>
            </a:pPr>
            <a:r>
              <a:rPr lang="pl-PL" altLang="pl-PL" sz="1800" dirty="0"/>
              <a:t>narzędziem - lecz specyfikacją dla narzędzi, </a:t>
            </a:r>
          </a:p>
          <a:p>
            <a:pPr lvl="1" eaLnBrk="1" hangingPunct="1">
              <a:buFontTx/>
              <a:buChar char="o"/>
            </a:pPr>
            <a:r>
              <a:rPr lang="pl-PL" altLang="pl-PL" sz="1800" dirty="0"/>
              <a:t>metodyką – nie określa metody projektowania, a zaleca jedynie stosowanie podejścia przyrostowego.</a:t>
            </a:r>
          </a:p>
          <a:p>
            <a:pPr lvl="1" eaLnBrk="1" hangingPunct="1">
              <a:buFontTx/>
              <a:buChar char="o"/>
            </a:pPr>
            <a:endParaRPr lang="pl-PL" altLang="pl-PL" dirty="0"/>
          </a:p>
          <a:p>
            <a:pPr lvl="1" eaLnBrk="1" hangingPunct="1">
              <a:buFontTx/>
              <a:buChar char="o"/>
            </a:pPr>
            <a:endParaRPr lang="pl-PL" altLang="pl-PL" dirty="0"/>
          </a:p>
          <a:p>
            <a:pPr eaLnBrk="1" hangingPunct="1"/>
            <a:endParaRPr lang="pl-PL" altLang="pl-PL" sz="2400" dirty="0"/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88024" y="1196752"/>
            <a:ext cx="4283967" cy="527605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2400" b="1" i="1" dirty="0">
                <a:solidFill>
                  <a:srgbClr val="990033"/>
                </a:solidFill>
              </a:rPr>
              <a:t>Semantyka</a:t>
            </a:r>
            <a:r>
              <a:rPr lang="pl-PL" altLang="pl-PL" sz="2400" dirty="0"/>
              <a:t> – tzw. </a:t>
            </a:r>
            <a:r>
              <a:rPr lang="pl-PL" altLang="pl-PL" sz="2400" dirty="0" err="1"/>
              <a:t>metamodel</a:t>
            </a:r>
            <a:r>
              <a:rPr lang="pl-PL" altLang="pl-PL" sz="2400" dirty="0"/>
              <a:t> – istotny przy programowaniu graficznym; zawiera:</a:t>
            </a:r>
          </a:p>
          <a:p>
            <a:pPr lvl="1" eaLnBrk="1" hangingPunct="1">
              <a:buFontTx/>
              <a:buChar char="o"/>
            </a:pPr>
            <a:r>
              <a:rPr lang="pl-PL" altLang="pl-PL" dirty="0">
                <a:solidFill>
                  <a:srgbClr val="990033"/>
                </a:solidFill>
              </a:rPr>
              <a:t>definicje pojęć</a:t>
            </a:r>
          </a:p>
          <a:p>
            <a:pPr lvl="1" eaLnBrk="1" hangingPunct="1">
              <a:buFontTx/>
              <a:buChar char="o"/>
            </a:pPr>
            <a:r>
              <a:rPr lang="pl-PL" altLang="pl-PL" dirty="0">
                <a:solidFill>
                  <a:srgbClr val="990033"/>
                </a:solidFill>
              </a:rPr>
              <a:t>powiązania między definicjami</a:t>
            </a:r>
            <a:r>
              <a:rPr lang="pl-PL" altLang="pl-PL" dirty="0"/>
              <a:t>.</a:t>
            </a:r>
          </a:p>
          <a:p>
            <a:pPr eaLnBrk="1" hangingPunct="1"/>
            <a:endParaRPr lang="pl-PL" altLang="pl-PL" sz="2400" dirty="0"/>
          </a:p>
          <a:p>
            <a:pPr eaLnBrk="1" hangingPunct="1"/>
            <a:r>
              <a:rPr lang="pl-PL" altLang="pl-PL" sz="2400" dirty="0"/>
              <a:t>Należy pamiętać, że </a:t>
            </a:r>
            <a:r>
              <a:rPr lang="pl-PL" altLang="pl-PL" sz="2400" b="1" i="1" dirty="0">
                <a:solidFill>
                  <a:srgbClr val="990033"/>
                </a:solidFill>
              </a:rPr>
              <a:t>UML jest</a:t>
            </a:r>
            <a:r>
              <a:rPr lang="pl-PL" altLang="pl-PL" sz="2400" dirty="0"/>
              <a:t>: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notacją graficzną – określa sposób zapisu modeli,</a:t>
            </a:r>
          </a:p>
          <a:p>
            <a:pPr lvl="1" eaLnBrk="1" hangingPunct="1">
              <a:buFontTx/>
              <a:buNone/>
            </a:pPr>
            <a:endParaRPr lang="pl-PL" altLang="pl-PL" dirty="0"/>
          </a:p>
          <a:p>
            <a:pPr lvl="1" eaLnBrk="1" hangingPunct="1"/>
            <a:endParaRPr lang="pl-PL" altLang="pl-PL" dirty="0"/>
          </a:p>
          <a:p>
            <a:pPr lvl="1"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Diagramy – komponenty UML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16" y="1340768"/>
            <a:ext cx="8591872" cy="47525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pl-PL" altLang="pl-PL" dirty="0"/>
              <a:t>UML zawiera wiele elementów graficznych grupowanych w postaci diagramów. 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UML jest językiem, </a:t>
            </a:r>
            <a:r>
              <a:rPr lang="pl-PL" altLang="pl-PL" dirty="0" err="1"/>
              <a:t>którey</a:t>
            </a:r>
            <a:r>
              <a:rPr lang="pl-PL" altLang="pl-PL" dirty="0"/>
              <a:t> określa zasady łączenia tych elementów. </a:t>
            </a:r>
          </a:p>
          <a:p>
            <a:pPr>
              <a:lnSpc>
                <a:spcPct val="90000"/>
              </a:lnSpc>
            </a:pPr>
            <a:r>
              <a:rPr lang="pl-PL" altLang="pl-PL" dirty="0">
                <a:solidFill>
                  <a:srgbClr val="990033"/>
                </a:solidFill>
              </a:rPr>
              <a:t>Celem diagramów jest pokazanie wielu perspektyw systemu - ten zestaw perspektyw to model</a:t>
            </a:r>
            <a:r>
              <a:rPr lang="pl-PL" altLang="pl-PL" dirty="0"/>
              <a:t>, który opisuje co system ma robić, ale nie określa jak system ten ma zostać zaimplementowany.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altLang="pl-PL" dirty="0"/>
          </a:p>
          <a:p>
            <a:pPr>
              <a:lnSpc>
                <a:spcPct val="90000"/>
              </a:lnSpc>
            </a:pPr>
            <a:r>
              <a:rPr lang="pl-PL" altLang="pl-PL" dirty="0"/>
              <a:t>Model jest pojęciem przydatnym w nauce i inżynierii. W najogólniejszym sensie, tworząc model, używamy czegoś, co dobrze znamy, do zrozumiałego objaśnienia czegoś, o czym wiemy niewiele. 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Początek 4">
            <a:hlinkClick r:id="rId3" action="ppaction://hlinksldjump" highlightClick="1"/>
          </p:cNvPr>
          <p:cNvSpPr/>
          <p:nvPr/>
        </p:nvSpPr>
        <p:spPr>
          <a:xfrm>
            <a:off x="8028384" y="6381328"/>
            <a:ext cx="360040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7596336" y="6381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UML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Diagram przypadków użycia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24000"/>
            <a:ext cx="8303840" cy="4876800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dirty="0"/>
              <a:t>Przypadek użycia jest bardzo przydatnym pojęciem, ponieważ </a:t>
            </a:r>
            <a:r>
              <a:rPr lang="pl-PL" altLang="pl-PL" b="1" i="1" dirty="0">
                <a:solidFill>
                  <a:srgbClr val="990033"/>
                </a:solidFill>
              </a:rPr>
              <a:t>pomaga analitykowi zrozumieć jak system powinien się zachowywać</a:t>
            </a:r>
            <a:r>
              <a:rPr lang="pl-PL" altLang="pl-PL" dirty="0"/>
              <a:t>. </a:t>
            </a:r>
          </a:p>
          <a:p>
            <a:r>
              <a:rPr lang="pl-PL" altLang="pl-PL" dirty="0"/>
              <a:t>Pozwala na zebranie wymagań stawianych systemowi przez użytkowników. </a:t>
            </a:r>
          </a:p>
          <a:p>
            <a:r>
              <a:rPr lang="pl-PL" altLang="pl-PL" dirty="0"/>
              <a:t>Znaczenie przypadku użycia staje się jeszcze większe, kiedy zastosujemy jego wizualizację dostępną w UML. </a:t>
            </a:r>
          </a:p>
          <a:p>
            <a:r>
              <a:rPr lang="pl-PL" altLang="pl-PL" dirty="0"/>
              <a:t>Sprawdzony jest fakt, że przyszli użytkownicy systemu wiedzą znacznie więcej, niż potrafią powiedzieć – pokazanie użytkownikowi diagramu przypadków użycia służy uzyskaniu dodatkowych informacji.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Diagram przypadków użycia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pl-PL"/>
              <a:t>	Przypadek użycia jest inicjowany przez aktora, który:</a:t>
            </a:r>
          </a:p>
          <a:p>
            <a:pPr lvl="1" eaLnBrk="1" hangingPunct="1">
              <a:buFontTx/>
              <a:buChar char="o"/>
            </a:pPr>
            <a:r>
              <a:rPr lang="pl-PL" altLang="pl-PL" b="1">
                <a:solidFill>
                  <a:srgbClr val="990033"/>
                </a:solidFill>
              </a:rPr>
              <a:t>wymaga dostępu do systemu,</a:t>
            </a:r>
          </a:p>
          <a:p>
            <a:pPr lvl="1" eaLnBrk="1" hangingPunct="1">
              <a:buFontTx/>
              <a:buChar char="o"/>
            </a:pPr>
            <a:r>
              <a:rPr lang="pl-PL" altLang="pl-PL" b="1">
                <a:solidFill>
                  <a:srgbClr val="990033"/>
                </a:solidFill>
              </a:rPr>
              <a:t>reprezentuje punkt widzenia na system,</a:t>
            </a:r>
          </a:p>
          <a:p>
            <a:pPr lvl="1" eaLnBrk="1" hangingPunct="1">
              <a:buFontTx/>
              <a:buChar char="o"/>
            </a:pPr>
            <a:r>
              <a:rPr lang="pl-PL" altLang="pl-PL" b="1">
                <a:solidFill>
                  <a:srgbClr val="990033"/>
                </a:solidFill>
              </a:rPr>
              <a:t>jest osobą fizyczną lub systemem zewnętrznym</a:t>
            </a:r>
            <a:r>
              <a:rPr lang="pl-PL" altLang="pl-PL"/>
              <a:t>.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 l="7391" t="21919" r="7391" b="7610"/>
          <a:stretch>
            <a:fillRect/>
          </a:stretch>
        </p:blipFill>
        <p:spPr bwMode="auto">
          <a:xfrm>
            <a:off x="2987824" y="4437112"/>
            <a:ext cx="3363802" cy="211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Zawartość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64575" cy="54721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pl-PL" altLang="pl-PL" dirty="0"/>
              <a:t>	metodyk obiektowych,</a:t>
            </a:r>
          </a:p>
          <a:p>
            <a:pPr eaLnBrk="1" hangingPunct="1">
              <a:buFontTx/>
              <a:buNone/>
            </a:pPr>
            <a:r>
              <a:rPr lang="pl-PL" altLang="pl-PL" dirty="0"/>
              <a:t>    języka UML w podejściu obiektowym </a:t>
            </a:r>
          </a:p>
          <a:p>
            <a:pPr eaLnBrk="1" hangingPunct="1">
              <a:buFontTx/>
              <a:buNone/>
            </a:pPr>
            <a:r>
              <a:rPr lang="pl-PL" altLang="pl-PL" dirty="0"/>
              <a:t>    diagramów wraz z przykładami: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diagram przypadków użycia,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diagram klas,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diagram obiektów,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diagram komponentów,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diagram przebiegu,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diagram kooperacji,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diagram stanów,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diagram czynności,</a:t>
            </a:r>
          </a:p>
          <a:p>
            <a:pPr eaLnBrk="1" hangingPunct="1">
              <a:buFontTx/>
              <a:buNone/>
            </a:pPr>
            <a:r>
              <a:rPr lang="pl-PL" altLang="pl-PL" dirty="0"/>
              <a:t>	proces RUP,</a:t>
            </a:r>
          </a:p>
          <a:p>
            <a:pPr eaLnBrk="1" hangingPunct="1">
              <a:buFontTx/>
              <a:buNone/>
            </a:pPr>
            <a:r>
              <a:rPr lang="pl-PL" altLang="pl-PL" dirty="0"/>
              <a:t>	zalety i wady podejścia obiektowego.</a:t>
            </a:r>
          </a:p>
          <a:p>
            <a:pPr eaLnBrk="1" hangingPunct="1"/>
            <a:endParaRPr lang="pl-PL" altLang="pl-PL" dirty="0"/>
          </a:p>
          <a:p>
            <a:pPr eaLnBrk="1" hangingPunct="1"/>
            <a:endParaRPr lang="pl-PL" altLang="pl-PL" dirty="0"/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Diagram przypadków użycia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908720"/>
            <a:ext cx="8591872" cy="5877272"/>
          </a:xfrm>
        </p:spPr>
        <p:txBody>
          <a:bodyPr>
            <a:normAutofit fontScale="77500" lnSpcReduction="20000"/>
          </a:bodyPr>
          <a:lstStyle/>
          <a:p>
            <a:r>
              <a:rPr lang="pl-PL" altLang="pl-PL" dirty="0"/>
              <a:t>Każdy przypadek użycia jest zbiorem scenariuszy, a każdy scenariusz – ciągiem kroków. </a:t>
            </a:r>
          </a:p>
          <a:p>
            <a:r>
              <a:rPr lang="pl-PL" altLang="pl-PL" dirty="0"/>
              <a:t>Kroki te nie są pokazywane na diagramie przypadków użycia, nie ma ich także w notatkach – ich obecność pogorszyłaby klarowność diagramu, a właśnie ta cecha jest podstawową zaletą diagramów UML. </a:t>
            </a:r>
          </a:p>
          <a:p>
            <a:r>
              <a:rPr lang="pl-PL" altLang="pl-PL" dirty="0"/>
              <a:t>Każdemu diagramowi w dokumentacji przeznaczana jest osobna strona. </a:t>
            </a:r>
          </a:p>
          <a:p>
            <a:r>
              <a:rPr lang="pl-PL" altLang="pl-PL" dirty="0"/>
              <a:t>Podobnie jest ze scenariuszem – przeznacza się osobną stronę, na której znajdują się: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aktor – który inicjuje przypadek użycia, 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warunki wstępne przypadku użycia,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kroki scenariusza,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warunki końcowe scenariusza,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aktor – który czerpie korzyść z przypadku użycia,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lista założeń (opcjonalnie)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krótki opis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Związki między przypadkami użycia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1524000"/>
            <a:ext cx="4991100" cy="514536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pl-PL" altLang="pl-PL" b="1" dirty="0"/>
              <a:t>Zawieranie</a:t>
            </a:r>
          </a:p>
          <a:p>
            <a:r>
              <a:rPr lang="pl-PL" altLang="pl-PL" dirty="0"/>
              <a:t>Zawieranie przypadków użycia oznaczamy linią przerywaną zakończoną strzałką wskazującą na niezależny przypadek użycia (czyli ten, od którego zależy inny przypadek). </a:t>
            </a:r>
          </a:p>
          <a:p>
            <a:r>
              <a:rPr lang="pl-PL" altLang="pl-PL" dirty="0"/>
              <a:t>Nad linią związku zawierania umieszczamy w nawiasach francuskich </a:t>
            </a:r>
            <a:r>
              <a:rPr lang="pl-PL" altLang="pl-PL" b="1" dirty="0"/>
              <a:t>&lt;&lt;</a:t>
            </a:r>
            <a:r>
              <a:rPr lang="pl-PL" altLang="pl-PL" b="1" dirty="0" err="1"/>
              <a:t>include</a:t>
            </a:r>
            <a:r>
              <a:rPr lang="pl-PL" altLang="pl-PL" b="1" dirty="0"/>
              <a:t>&gt;&gt;</a:t>
            </a:r>
            <a:r>
              <a:rPr lang="pl-PL" altLang="pl-PL" dirty="0"/>
              <a:t>. </a:t>
            </a:r>
          </a:p>
          <a:p>
            <a:r>
              <a:rPr lang="pl-PL" altLang="pl-PL" dirty="0"/>
              <a:t>Należy pamiętać, że zawierany przypadek użycia nigdy nie występuje samodzielnie, a jedynie wraz z przypadkiem użycia, który go zawiera. 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 l="7277" t="10783" r="2943" b="3085"/>
          <a:stretch>
            <a:fillRect/>
          </a:stretch>
        </p:blipFill>
        <p:spPr bwMode="auto">
          <a:xfrm>
            <a:off x="755650" y="1700213"/>
            <a:ext cx="26638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Związki między przypadkami użycia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0642" y="1524000"/>
            <a:ext cx="4487862" cy="4876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pl-PL" altLang="pl-PL" b="1" dirty="0"/>
              <a:t>Rozszerzenie</a:t>
            </a:r>
          </a:p>
          <a:p>
            <a:r>
              <a:rPr lang="pl-PL" altLang="pl-PL" dirty="0"/>
              <a:t>Związek, który powoduje, że oryginalny ciąg zdarzeń zostaje uzupełniony o nowe kroki nazywamy rozszerzeniem. </a:t>
            </a:r>
          </a:p>
          <a:p>
            <a:r>
              <a:rPr lang="pl-PL" altLang="pl-PL" dirty="0"/>
              <a:t>Rozszerzanie określa dodatkową funkcjonalność przypadku użycia. </a:t>
            </a:r>
          </a:p>
          <a:p>
            <a:r>
              <a:rPr lang="pl-PL" altLang="pl-PL" dirty="0"/>
              <a:t>Rozszerzenie oznaczamy linią przerywaną zakończoną strzałką wskazującą na rozszerzany przypadek użycia </a:t>
            </a:r>
          </a:p>
          <a:p>
            <a:r>
              <a:rPr lang="pl-PL" altLang="pl-PL" dirty="0"/>
              <a:t>Nad linią związku zawierania umieszczamy w nawiasach francuskich 	</a:t>
            </a:r>
            <a:r>
              <a:rPr lang="pl-PL" altLang="pl-PL" b="1" dirty="0"/>
              <a:t>&lt;&lt;</a:t>
            </a:r>
            <a:r>
              <a:rPr lang="pl-PL" altLang="pl-PL" b="1" dirty="0" err="1"/>
              <a:t>extend</a:t>
            </a:r>
            <a:r>
              <a:rPr lang="pl-PL" altLang="pl-PL" b="1" dirty="0"/>
              <a:t>&gt;&gt;</a:t>
            </a:r>
            <a:r>
              <a:rPr lang="pl-PL" altLang="pl-PL" dirty="0"/>
              <a:t>. </a:t>
            </a:r>
          </a:p>
          <a:p>
            <a:pPr eaLnBrk="1" hangingPunct="1"/>
            <a:endParaRPr lang="pl-PL" altLang="pl-PL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 l="2950" t="7620" r="4408" b="2551"/>
          <a:stretch>
            <a:fillRect/>
          </a:stretch>
        </p:blipFill>
        <p:spPr bwMode="auto">
          <a:xfrm>
            <a:off x="0" y="1704975"/>
            <a:ext cx="5148263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Związki między przypadkami użycia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9080" y="1524000"/>
            <a:ext cx="4559424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pl-PL" altLang="pl-PL" b="1" dirty="0"/>
              <a:t>Uogólnienie</a:t>
            </a:r>
            <a:endParaRPr lang="pl-PL" altLang="pl-PL" dirty="0"/>
          </a:p>
          <a:p>
            <a:r>
              <a:rPr lang="pl-PL" altLang="pl-PL" dirty="0"/>
              <a:t>Przypadki użycia mogą dziedziczyć po sobie zachowanie i wartości. </a:t>
            </a:r>
          </a:p>
          <a:p>
            <a:r>
              <a:rPr lang="pl-PL" altLang="pl-PL" dirty="0"/>
              <a:t>Potomek, który dziedziczy po przodku, do otrzymanych cech przodka może dodać własne zachowanie. </a:t>
            </a:r>
          </a:p>
          <a:p>
            <a:r>
              <a:rPr lang="pl-PL" altLang="pl-PL" dirty="0"/>
              <a:t>Związek uogólnienia może istnieć również między aktorami. 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 l="5864" t="11238" r="3543" b="3416"/>
          <a:stretch>
            <a:fillRect/>
          </a:stretch>
        </p:blipFill>
        <p:spPr bwMode="auto">
          <a:xfrm>
            <a:off x="2051720" y="1124744"/>
            <a:ext cx="2520280" cy="308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 l="4669" t="11118" r="4567" b="2994"/>
          <a:stretch>
            <a:fillRect/>
          </a:stretch>
        </p:blipFill>
        <p:spPr bwMode="auto">
          <a:xfrm>
            <a:off x="0" y="3767138"/>
            <a:ext cx="3889375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Przykład</a:t>
            </a:r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2" cstate="print"/>
          <a:srcRect l="1187" t="7193" r="1900" b="1384"/>
          <a:stretch>
            <a:fillRect/>
          </a:stretch>
        </p:blipFill>
        <p:spPr bwMode="auto">
          <a:xfrm>
            <a:off x="0" y="908720"/>
            <a:ext cx="9144000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908175" y="3357563"/>
            <a:ext cx="4392613" cy="3095625"/>
          </a:xfrm>
          <a:prstGeom prst="rect">
            <a:avLst/>
          </a:prstGeom>
          <a:noFill/>
          <a:ln w="44450" algn="ctr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987675" y="1268413"/>
            <a:ext cx="2305050" cy="3673475"/>
          </a:xfrm>
          <a:prstGeom prst="rect">
            <a:avLst/>
          </a:prstGeom>
          <a:noFill/>
          <a:ln w="44450">
            <a:solidFill>
              <a:srgbClr val="008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32138" y="3141663"/>
            <a:ext cx="5761037" cy="1582737"/>
          </a:xfrm>
          <a:prstGeom prst="rect">
            <a:avLst/>
          </a:prstGeom>
          <a:noFill/>
          <a:ln w="44450" algn="ctr">
            <a:solidFill>
              <a:schemeClr val="accent2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280150" y="6113463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Uogólnienie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364163" y="155733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Zawieranie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451725" y="2708275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Rozszerzenie</a:t>
            </a:r>
          </a:p>
        </p:txBody>
      </p:sp>
      <p:sp>
        <p:nvSpPr>
          <p:cNvPr id="10" name="Przycisk akcji: Powrót 9">
            <a:hlinkClick r:id="rId3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zycisk akcji: Początek 10">
            <a:hlinkClick r:id="rId4" action="ppaction://hlinksldjump" highlightClick="1"/>
          </p:cNvPr>
          <p:cNvSpPr/>
          <p:nvPr/>
        </p:nvSpPr>
        <p:spPr>
          <a:xfrm>
            <a:off x="8028384" y="6381328"/>
            <a:ext cx="360040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7596336" y="6381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UML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  <p:bldP spid="37897" grpId="0"/>
      <p:bldP spid="3789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Diagram klas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24000"/>
            <a:ext cx="8375848" cy="4876800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dirty="0"/>
              <a:t>Diagram klas jest jednym z najczęściej stosowanych diagramów UML. </a:t>
            </a:r>
          </a:p>
          <a:p>
            <a:r>
              <a:rPr lang="pl-PL" altLang="pl-PL" dirty="0"/>
              <a:t>Zazwyczaj zawiera największą ilość informacji i wykorzystuje największą liczbę symboli. </a:t>
            </a:r>
          </a:p>
          <a:p>
            <a:r>
              <a:rPr lang="pl-PL" altLang="pl-PL" dirty="0"/>
              <a:t>Na diagramie prezentowane są klasy, atrybuty, operacje oraz powiązania między klasami. </a:t>
            </a:r>
          </a:p>
          <a:p>
            <a:r>
              <a:rPr lang="pl-PL" altLang="pl-PL" dirty="0"/>
              <a:t>Budując diagram klas organizujemy podział odpowiedzialności pomiędzy klasy systemu i rodzaj wymienianych pomiędzy nimi komunikatów. </a:t>
            </a:r>
          </a:p>
          <a:p>
            <a:r>
              <a:rPr lang="pl-PL" altLang="pl-PL" dirty="0"/>
              <a:t>Ilość danych zawarta na diagramie klas pozwala na bezpośrednie generowanie z niego gotowego kodu systemu. </a:t>
            </a:r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klas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15644" y="1321296"/>
            <a:ext cx="3960812" cy="5204048"/>
          </a:xfrm>
        </p:spPr>
        <p:txBody>
          <a:bodyPr>
            <a:normAutofit fontScale="77500" lnSpcReduction="20000"/>
          </a:bodyPr>
          <a:lstStyle/>
          <a:p>
            <a:r>
              <a:rPr lang="pl-PL" altLang="pl-PL" dirty="0"/>
              <a:t>Klasa w UML przedstawiana jest jako prostokąt z wydzielonymi polami: nazwa, atrybuty i metody. </a:t>
            </a:r>
          </a:p>
          <a:p>
            <a:r>
              <a:rPr lang="pl-PL" altLang="pl-PL" dirty="0"/>
              <a:t>Tradycyjnie nazwa klasy zaczyna się z dużej litery, jest pisana pogrubionym drukiem, a w przypadku klasy abstrakcyjnej – kursywą. </a:t>
            </a:r>
          </a:p>
          <a:p>
            <a:r>
              <a:rPr lang="pl-PL" altLang="pl-PL" dirty="0"/>
              <a:t>Obiekt jest instancją klasy – nazwa obiektu jest umieszczana przed nazwą klasy i oddzielana od niej dwukropkiem.</a:t>
            </a:r>
          </a:p>
          <a:p>
            <a:pPr eaLnBrk="1" hangingPunct="1"/>
            <a:endParaRPr lang="pl-PL" altLang="pl-PL" dirty="0"/>
          </a:p>
        </p:txBody>
      </p:sp>
      <p:sp>
        <p:nvSpPr>
          <p:cNvPr id="37892" name="AutoShape 6"/>
          <p:cNvSpPr>
            <a:spLocks/>
          </p:cNvSpPr>
          <p:nvPr/>
        </p:nvSpPr>
        <p:spPr bwMode="auto">
          <a:xfrm>
            <a:off x="1331913" y="1989138"/>
            <a:ext cx="215900" cy="6477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37893" name="AutoShape 7"/>
          <p:cNvSpPr>
            <a:spLocks/>
          </p:cNvSpPr>
          <p:nvPr/>
        </p:nvSpPr>
        <p:spPr bwMode="auto">
          <a:xfrm>
            <a:off x="1258888" y="2636838"/>
            <a:ext cx="360362" cy="1728787"/>
          </a:xfrm>
          <a:prstGeom prst="leftBrace">
            <a:avLst>
              <a:gd name="adj1" fmla="val 399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37894" name="AutoShape 9"/>
          <p:cNvSpPr>
            <a:spLocks/>
          </p:cNvSpPr>
          <p:nvPr/>
        </p:nvSpPr>
        <p:spPr bwMode="auto">
          <a:xfrm>
            <a:off x="1258888" y="4365625"/>
            <a:ext cx="360362" cy="935038"/>
          </a:xfrm>
          <a:prstGeom prst="leftBrace">
            <a:avLst>
              <a:gd name="adj1" fmla="val 216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nazwa</a:t>
            </a:r>
          </a:p>
        </p:txBody>
      </p:sp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250825" y="3284538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atrybuty</a:t>
            </a:r>
          </a:p>
        </p:txBody>
      </p:sp>
      <p:sp>
        <p:nvSpPr>
          <p:cNvPr id="37897" name="Text Box 12"/>
          <p:cNvSpPr txBox="1">
            <a:spLocks noChangeArrowheads="1"/>
          </p:cNvSpPr>
          <p:nvPr/>
        </p:nvSpPr>
        <p:spPr bwMode="auto">
          <a:xfrm>
            <a:off x="250825" y="4652963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metody</a:t>
            </a:r>
          </a:p>
        </p:txBody>
      </p:sp>
      <p:pic>
        <p:nvPicPr>
          <p:cNvPr id="37898" name="Picture 15"/>
          <p:cNvPicPr>
            <a:picLocks noChangeAspect="1" noChangeArrowheads="1"/>
          </p:cNvPicPr>
          <p:nvPr/>
        </p:nvPicPr>
        <p:blipFill>
          <a:blip r:embed="rId2" cstate="print"/>
          <a:srcRect l="6686" t="13335" r="6686" b="8339"/>
          <a:stretch>
            <a:fillRect/>
          </a:stretch>
        </p:blipFill>
        <p:spPr bwMode="auto">
          <a:xfrm>
            <a:off x="1331913" y="1773238"/>
            <a:ext cx="33845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Diagram klas – atrybuty klasy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pl-PL" altLang="pl-PL" dirty="0"/>
              <a:t>Zazwyczaj atrybut klasy opisywany jest przez </a:t>
            </a:r>
            <a:r>
              <a:rPr lang="pl-PL" altLang="pl-PL" u="sng" dirty="0"/>
              <a:t>nazwę</a:t>
            </a:r>
            <a:r>
              <a:rPr lang="pl-PL" altLang="pl-PL" dirty="0"/>
              <a:t> oraz </a:t>
            </a:r>
            <a:r>
              <a:rPr lang="pl-PL" altLang="pl-PL" u="sng" dirty="0"/>
              <a:t>typ</a:t>
            </a:r>
            <a:r>
              <a:rPr lang="pl-PL" altLang="pl-PL" dirty="0"/>
              <a:t>. </a:t>
            </a:r>
          </a:p>
          <a:p>
            <a:pPr eaLnBrk="1" hangingPunct="1"/>
            <a:r>
              <a:rPr lang="pl-PL" altLang="pl-PL" dirty="0"/>
              <a:t>Jest to jednak definicja „okrojona”, ponieważ notacja UML obejmuje oprócz tych cech: </a:t>
            </a:r>
            <a:r>
              <a:rPr lang="pl-PL" altLang="pl-PL" u="sng" dirty="0"/>
              <a:t>widoczność</a:t>
            </a:r>
            <a:r>
              <a:rPr lang="pl-PL" altLang="pl-PL" dirty="0"/>
              <a:t> (public– element jest widoczny z każdego miejsca w systemie, </a:t>
            </a:r>
            <a:r>
              <a:rPr lang="pl-PL" altLang="pl-PL" dirty="0" err="1"/>
              <a:t>private</a:t>
            </a:r>
            <a:r>
              <a:rPr lang="pl-PL" altLang="pl-PL" dirty="0"/>
              <a:t> – element jest widoczny we własnej klasie i jej podklasach, </a:t>
            </a:r>
            <a:r>
              <a:rPr lang="pl-PL" altLang="pl-PL" dirty="0" err="1"/>
              <a:t>protected</a:t>
            </a:r>
            <a:r>
              <a:rPr lang="pl-PL" altLang="pl-PL" dirty="0"/>
              <a:t> - element jest widoczny tylko we własnej klasie, </a:t>
            </a:r>
            <a:r>
              <a:rPr lang="pl-PL" altLang="pl-PL" dirty="0" err="1"/>
              <a:t>package</a:t>
            </a:r>
            <a:r>
              <a:rPr lang="pl-PL" altLang="pl-PL" dirty="0"/>
              <a:t>– element jest widoczny tylko wewnątrz własnego pakietu, </a:t>
            </a:r>
            <a:r>
              <a:rPr lang="pl-PL" altLang="pl-PL" u="sng" dirty="0"/>
              <a:t>krotność</a:t>
            </a:r>
            <a:r>
              <a:rPr lang="pl-PL" altLang="pl-PL" dirty="0"/>
              <a:t> – określenie liczby obiektów mieszczących się w atrybucie, </a:t>
            </a:r>
            <a:r>
              <a:rPr lang="pl-PL" altLang="pl-PL" u="sng" dirty="0"/>
              <a:t>ograniczenia</a:t>
            </a:r>
            <a:r>
              <a:rPr lang="pl-PL" altLang="pl-PL" dirty="0"/>
              <a:t> atrybutu oraz </a:t>
            </a:r>
            <a:r>
              <a:rPr lang="pl-PL" altLang="pl-PL" u="sng" dirty="0"/>
              <a:t>wartość domyślną</a:t>
            </a:r>
            <a:r>
              <a:rPr lang="pl-PL" altLang="pl-PL" dirty="0"/>
              <a:t>. </a:t>
            </a:r>
          </a:p>
          <a:p>
            <a:pPr eaLnBrk="1" hangingPunct="1"/>
            <a:r>
              <a:rPr lang="pl-PL" altLang="pl-PL" dirty="0"/>
              <a:t>Jeżeli dla elementu podczas definicji nie podano wartości, to przypisywane są one w sposób domyślny – widoczność: prywatna, krotność: 1.</a:t>
            </a:r>
          </a:p>
          <a:p>
            <a:pPr eaLnBrk="1" hangingPunct="1"/>
            <a:endParaRPr lang="pl-PL" altLang="pl-PL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51520" y="6165304"/>
            <a:ext cx="87137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2300" dirty="0">
                <a:solidFill>
                  <a:srgbClr val="990000"/>
                </a:solidFill>
              </a:rPr>
              <a:t>widoczność</a:t>
            </a:r>
            <a:r>
              <a:rPr lang="pl-PL" altLang="pl-PL" sz="2300" dirty="0"/>
              <a:t> </a:t>
            </a:r>
            <a:r>
              <a:rPr lang="pl-PL" altLang="pl-PL" sz="2300" dirty="0">
                <a:solidFill>
                  <a:srgbClr val="006600"/>
                </a:solidFill>
              </a:rPr>
              <a:t>nazwa</a:t>
            </a:r>
            <a:r>
              <a:rPr lang="pl-PL" altLang="pl-PL" sz="2300" dirty="0"/>
              <a:t> : </a:t>
            </a:r>
            <a:r>
              <a:rPr lang="pl-PL" altLang="pl-PL" sz="2300" dirty="0">
                <a:solidFill>
                  <a:srgbClr val="006600"/>
                </a:solidFill>
              </a:rPr>
              <a:t>typ</a:t>
            </a:r>
            <a:r>
              <a:rPr lang="pl-PL" altLang="pl-PL" sz="2300" dirty="0"/>
              <a:t>[</a:t>
            </a:r>
            <a:r>
              <a:rPr lang="pl-PL" altLang="pl-PL" sz="2300" dirty="0">
                <a:solidFill>
                  <a:srgbClr val="990000"/>
                </a:solidFill>
              </a:rPr>
              <a:t>krotność</a:t>
            </a:r>
            <a:r>
              <a:rPr lang="pl-PL" altLang="pl-PL" sz="2300" dirty="0"/>
              <a:t>] {</a:t>
            </a:r>
            <a:r>
              <a:rPr lang="pl-PL" altLang="pl-PL" sz="2300" dirty="0">
                <a:solidFill>
                  <a:srgbClr val="990000"/>
                </a:solidFill>
              </a:rPr>
              <a:t>ograniczenia</a:t>
            </a:r>
            <a:r>
              <a:rPr lang="pl-PL" altLang="pl-PL" sz="2300" dirty="0"/>
              <a:t>} = </a:t>
            </a:r>
            <a:r>
              <a:rPr lang="pl-PL" altLang="pl-PL" sz="2300" dirty="0" err="1">
                <a:solidFill>
                  <a:srgbClr val="990000"/>
                </a:solidFill>
              </a:rPr>
              <a:t>wartość_dom</a:t>
            </a:r>
            <a:endParaRPr lang="pl-PL" altLang="pl-PL" sz="23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klas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7538" y="1524000"/>
            <a:ext cx="4487862" cy="4876800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dirty="0"/>
              <a:t>Często zdarza się, że system wykorzystuje atrybut wyliczany na podstawie innych atrybutów. </a:t>
            </a:r>
          </a:p>
          <a:p>
            <a:r>
              <a:rPr lang="pl-PL" altLang="pl-PL" dirty="0"/>
              <a:t>Takiego atrybutu nie ma potrzeby definiować w klasie – ponieważ jego wartość obliczana jest w czasie rzeczywistym.</a:t>
            </a:r>
          </a:p>
          <a:p>
            <a:r>
              <a:rPr lang="pl-PL" altLang="pl-PL" dirty="0"/>
              <a:t>Atrybuty takie oznaczone są znakiem / umieszczonym przed nazwą.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 l="7385" t="13797" r="7466" b="5170"/>
          <a:stretch>
            <a:fillRect/>
          </a:stretch>
        </p:blipFill>
        <p:spPr bwMode="auto">
          <a:xfrm>
            <a:off x="468313" y="2060575"/>
            <a:ext cx="33131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84213" y="3933825"/>
            <a:ext cx="1943100" cy="358775"/>
          </a:xfrm>
          <a:prstGeom prst="rect">
            <a:avLst/>
          </a:prstGeom>
          <a:noFill/>
          <a:ln w="50800">
            <a:solidFill>
              <a:srgbClr val="FF33CC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klas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altLang="pl-PL" dirty="0"/>
              <a:t>Metoda (zwana również operacją) jest procesem, który klasa może wykonać:</a:t>
            </a:r>
          </a:p>
          <a:p>
            <a:pPr eaLnBrk="1" hangingPunct="1">
              <a:buFontTx/>
              <a:buNone/>
            </a:pPr>
            <a:r>
              <a:rPr lang="pl-PL" altLang="pl-PL" dirty="0"/>
              <a:t>	widoczność nazwa (</a:t>
            </a:r>
            <a:r>
              <a:rPr lang="pl-PL" altLang="pl-PL" dirty="0">
                <a:solidFill>
                  <a:srgbClr val="990000"/>
                </a:solidFill>
              </a:rPr>
              <a:t>parametr1, parametr2,...</a:t>
            </a:r>
            <a:r>
              <a:rPr lang="pl-PL" altLang="pl-PL" dirty="0"/>
              <a:t>) : typ {ograniczenia}.</a:t>
            </a:r>
          </a:p>
          <a:p>
            <a:r>
              <a:rPr lang="pl-PL" altLang="pl-PL" dirty="0"/>
              <a:t>Parametr dla metody zadawany jest w formie: </a:t>
            </a:r>
          </a:p>
          <a:p>
            <a:pPr eaLnBrk="1" hangingPunct="1">
              <a:buFontTx/>
              <a:buNone/>
            </a:pPr>
            <a:r>
              <a:rPr lang="pl-PL" altLang="pl-PL" dirty="0"/>
              <a:t>	kierunek </a:t>
            </a:r>
            <a:r>
              <a:rPr lang="pl-PL" altLang="pl-PL" dirty="0">
                <a:solidFill>
                  <a:srgbClr val="990000"/>
                </a:solidFill>
              </a:rPr>
              <a:t>nazwa</a:t>
            </a:r>
            <a:r>
              <a:rPr lang="pl-PL" altLang="pl-PL" dirty="0"/>
              <a:t> </a:t>
            </a:r>
            <a:r>
              <a:rPr lang="pl-PL" altLang="pl-PL" dirty="0">
                <a:solidFill>
                  <a:srgbClr val="990000"/>
                </a:solidFill>
              </a:rPr>
              <a:t>typ</a:t>
            </a:r>
            <a:r>
              <a:rPr lang="pl-PL" altLang="pl-PL" dirty="0"/>
              <a:t>[krotność] = wartość dom.</a:t>
            </a:r>
          </a:p>
          <a:p>
            <a:r>
              <a:rPr lang="pl-PL" altLang="pl-PL" dirty="0"/>
              <a:t>Możliwe kierunki parametrów:</a:t>
            </a:r>
          </a:p>
          <a:p>
            <a:pPr lvl="1" eaLnBrk="1" hangingPunct="1">
              <a:buFontTx/>
              <a:buChar char="o"/>
            </a:pPr>
            <a:r>
              <a:rPr lang="pl-PL" altLang="pl-PL" dirty="0" err="1">
                <a:solidFill>
                  <a:srgbClr val="990000"/>
                </a:solidFill>
              </a:rPr>
              <a:t>in</a:t>
            </a:r>
            <a:r>
              <a:rPr lang="pl-PL" altLang="pl-PL" dirty="0"/>
              <a:t>: wejściowy (domyślny)</a:t>
            </a:r>
          </a:p>
          <a:p>
            <a:pPr lvl="1" eaLnBrk="1" hangingPunct="1">
              <a:buFontTx/>
              <a:buChar char="o"/>
            </a:pPr>
            <a:r>
              <a:rPr lang="pl-PL" altLang="pl-PL" dirty="0">
                <a:solidFill>
                  <a:srgbClr val="990000"/>
                </a:solidFill>
              </a:rPr>
              <a:t>out</a:t>
            </a:r>
            <a:r>
              <a:rPr lang="pl-PL" altLang="pl-PL" dirty="0"/>
              <a:t>: wyjściowy</a:t>
            </a:r>
          </a:p>
          <a:p>
            <a:pPr lvl="1" eaLnBrk="1" hangingPunct="1">
              <a:buFontTx/>
              <a:buChar char="o"/>
            </a:pPr>
            <a:r>
              <a:rPr lang="pl-PL" altLang="pl-PL" dirty="0" err="1">
                <a:solidFill>
                  <a:srgbClr val="990000"/>
                </a:solidFill>
              </a:rPr>
              <a:t>inout</a:t>
            </a:r>
            <a:r>
              <a:rPr lang="pl-PL" altLang="pl-PL" dirty="0"/>
              <a:t>: wejściowo-wyjściowy</a:t>
            </a:r>
          </a:p>
          <a:p>
            <a:pPr lvl="1" eaLnBrk="1" hangingPunct="1">
              <a:buFontTx/>
              <a:buChar char="o"/>
            </a:pPr>
            <a:r>
              <a:rPr lang="pl-PL" altLang="pl-PL" dirty="0">
                <a:solidFill>
                  <a:srgbClr val="990000"/>
                </a:solidFill>
              </a:rPr>
              <a:t>return</a:t>
            </a:r>
            <a:r>
              <a:rPr lang="pl-PL" altLang="pl-PL" dirty="0"/>
              <a:t>: zwracany z metody</a:t>
            </a:r>
          </a:p>
          <a:p>
            <a:pPr eaLnBrk="1" hangingPunct="1">
              <a:buFontTx/>
              <a:buChar char="o"/>
            </a:pPr>
            <a:endParaRPr lang="pl-PL" altLang="pl-PL" dirty="0"/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Istota problemu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663880" cy="5472608"/>
          </a:xfrm>
        </p:spPr>
        <p:txBody>
          <a:bodyPr>
            <a:normAutofit fontScale="92500" lnSpcReduction="10000"/>
          </a:bodyPr>
          <a:lstStyle/>
          <a:p>
            <a:r>
              <a:rPr lang="pl-PL" altLang="pl-PL" dirty="0"/>
              <a:t>Historia ludzkości pokazuje, że </a:t>
            </a:r>
            <a:r>
              <a:rPr lang="pl-PL" altLang="pl-PL" dirty="0">
                <a:solidFill>
                  <a:srgbClr val="990000"/>
                </a:solidFill>
              </a:rPr>
              <a:t>podejście metodyczne jest podstawą osiągania sukcesu</a:t>
            </a:r>
            <a:r>
              <a:rPr lang="pl-PL" altLang="pl-PL" dirty="0"/>
              <a:t>. </a:t>
            </a:r>
          </a:p>
          <a:p>
            <a:pPr lvl="1"/>
            <a:r>
              <a:rPr lang="pl-PL" altLang="pl-PL" dirty="0"/>
              <a:t>wielkie starożytne czy średniowieczne projekty budowlane, </a:t>
            </a:r>
          </a:p>
          <a:p>
            <a:pPr lvl="1"/>
            <a:r>
              <a:rPr lang="pl-PL" altLang="pl-PL" dirty="0"/>
              <a:t>operacje wojskowe i mnóstwo innych podjętych przedsięwzięć. </a:t>
            </a:r>
          </a:p>
          <a:p>
            <a:r>
              <a:rPr lang="pl-PL" altLang="pl-PL" dirty="0">
                <a:solidFill>
                  <a:srgbClr val="990000"/>
                </a:solidFill>
              </a:rPr>
              <a:t>Obecnie wykorzystywanie metodyk w realizowaniu większości działań staje się wymogiem</a:t>
            </a:r>
            <a:r>
              <a:rPr lang="pl-PL" altLang="pl-PL" dirty="0"/>
              <a:t>. Jest to związane z </a:t>
            </a:r>
          </a:p>
          <a:p>
            <a:pPr lvl="1"/>
            <a:r>
              <a:rPr lang="pl-PL" altLang="pl-PL" dirty="0"/>
              <a:t>krótszymi cyklami realizacyjnymi produktów </a:t>
            </a:r>
          </a:p>
          <a:p>
            <a:pPr lvl="1"/>
            <a:r>
              <a:rPr lang="pl-PL" altLang="pl-PL" dirty="0"/>
              <a:t>ciągle rosnącą konkurencją </a:t>
            </a:r>
          </a:p>
          <a:p>
            <a:pPr lvl="1"/>
            <a:r>
              <a:rPr lang="pl-PL" altLang="pl-PL" dirty="0"/>
              <a:t>ustawicznymi zmianami środowiska.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Diagram klas – związki między klasami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3"/>
            <a:ext cx="8229600" cy="3744415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b="1" dirty="0"/>
              <a:t>Zależność</a:t>
            </a:r>
            <a:r>
              <a:rPr lang="pl-PL" altLang="pl-PL" dirty="0"/>
              <a:t> to najsłabszy i jednocześnie najprostszy typ relacji między klasami. </a:t>
            </a:r>
          </a:p>
          <a:p>
            <a:r>
              <a:rPr lang="pl-PL" altLang="pl-PL" dirty="0"/>
              <a:t>Przez zależność rozumie się, że zmiana jednej klasy wpływa na drugą: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«</a:t>
            </a:r>
            <a:r>
              <a:rPr lang="pl-PL" altLang="pl-PL" dirty="0" err="1"/>
              <a:t>call</a:t>
            </a:r>
            <a:r>
              <a:rPr lang="pl-PL" altLang="pl-PL" dirty="0"/>
              <a:t>» - operacje w klasie A wywołują operacje w klasie B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«</a:t>
            </a:r>
            <a:r>
              <a:rPr lang="pl-PL" altLang="pl-PL" dirty="0" err="1"/>
              <a:t>create</a:t>
            </a:r>
            <a:r>
              <a:rPr lang="pl-PL" altLang="pl-PL" dirty="0"/>
              <a:t>» - klasa A tworzy instancję klasy B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«</a:t>
            </a:r>
            <a:r>
              <a:rPr lang="pl-PL" altLang="pl-PL" dirty="0" err="1"/>
              <a:t>instantiate</a:t>
            </a:r>
            <a:r>
              <a:rPr lang="pl-PL" altLang="pl-PL" dirty="0"/>
              <a:t>» - obiekt A jest instancją klasy B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 «</a:t>
            </a:r>
            <a:r>
              <a:rPr lang="pl-PL" altLang="pl-PL" dirty="0" err="1"/>
              <a:t>use</a:t>
            </a:r>
            <a:r>
              <a:rPr lang="pl-PL" altLang="pl-PL" dirty="0"/>
              <a:t>» - do zaimplementowania klasy A wymagana jest klasa B</a:t>
            </a:r>
          </a:p>
          <a:p>
            <a:pPr eaLnBrk="1" hangingPunct="1"/>
            <a:endParaRPr lang="pl-PL" altLang="pl-PL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 l="3656" t="19725" r="3656" b="7904"/>
          <a:stretch>
            <a:fillRect/>
          </a:stretch>
        </p:blipFill>
        <p:spPr bwMode="auto">
          <a:xfrm>
            <a:off x="1619672" y="5273675"/>
            <a:ext cx="54737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Diagram klas – związki między klasami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3960440"/>
          </a:xfrm>
        </p:spPr>
        <p:txBody>
          <a:bodyPr>
            <a:normAutofit fontScale="77500" lnSpcReduction="20000"/>
          </a:bodyPr>
          <a:lstStyle/>
          <a:p>
            <a:r>
              <a:rPr lang="pl-PL" altLang="pl-PL" b="1" dirty="0"/>
              <a:t>Asocjacja</a:t>
            </a:r>
            <a:r>
              <a:rPr lang="pl-PL" altLang="pl-PL" dirty="0"/>
              <a:t> obrazuje czasowe powiązanie pomiędzy obiektami dwóch klas i jest często jest wykorzystywana jako alternatywny i równorzędny sposób zapisu cech klasy. </a:t>
            </a:r>
          </a:p>
          <a:p>
            <a:r>
              <a:rPr lang="pl-PL" altLang="pl-PL" dirty="0"/>
              <a:t>Asocjacje są mocniejszymi związkami od zależności. </a:t>
            </a:r>
          </a:p>
          <a:p>
            <a:r>
              <a:rPr lang="pl-PL" altLang="pl-PL" dirty="0"/>
              <a:t>Wskazują, że jeden obiekt jest związany z innym przez pewien okres czasu. </a:t>
            </a:r>
          </a:p>
          <a:p>
            <a:r>
              <a:rPr lang="pl-PL" altLang="pl-PL" dirty="0"/>
              <a:t>Czas życia obu obiektów nie jest od siebie zależny – usunięcie jednego nie powoduje usunięcia drugiego. </a:t>
            </a:r>
          </a:p>
          <a:p>
            <a:r>
              <a:rPr lang="pl-PL" altLang="pl-PL" dirty="0"/>
              <a:t>W przypadku asocjacji obiekt nie jest właścicielem drugiego: nie tworzy go, nie zarządza nim, a moment usunięcia drugiego obiektu nie jest z nim związany.</a:t>
            </a:r>
          </a:p>
          <a:p>
            <a:pPr eaLnBrk="1" hangingPunct="1"/>
            <a:endParaRPr lang="pl-PL" altLang="pl-PL" dirty="0"/>
          </a:p>
          <a:p>
            <a:pPr eaLnBrk="1" hangingPunct="1"/>
            <a:endParaRPr lang="pl-PL" altLang="pl-PL" dirty="0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print"/>
          <a:srcRect l="2391" t="19810" r="2391" b="7501"/>
          <a:stretch>
            <a:fillRect/>
          </a:stretch>
        </p:blipFill>
        <p:spPr bwMode="auto">
          <a:xfrm>
            <a:off x="1692275" y="5080396"/>
            <a:ext cx="6480175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Diagram klas – związki między klasami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3442" y="864096"/>
            <a:ext cx="6215062" cy="602128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b="1" dirty="0"/>
              <a:t>Agregacja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Agregacja to silniej wiążąca formą asocjacji. W tym przypadku równowaga między klasami jest zaburzona: określony jest właściciel oraz obiekt podrzędny, które wiąże czas życia. 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Właściciel nie jest wyłącznym właścicielem obiektu podrzędnego, nie tworzy i nie niszczy go. 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Relację agregacji zaznacza się ciągłą linią łączącą klasy/obiekty, zakończoną białym rombem po stronie właściciela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altLang="pl-PL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b="1" dirty="0"/>
              <a:t>Uogólnienie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dirty="0"/>
              <a:t>	Uogólnienie to związek między elementem ogólnym a elementem szczególnym. Związek ten określa hierarchię klas oraz pozwala ustalić części wspólne grupy klas.  Potomek dziedziczy wszystkie właściwości przodka (atrybuty i operacje).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altLang="pl-PL" dirty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/>
          <a:srcRect l="4184" t="7820" r="4047" b="3101"/>
          <a:stretch>
            <a:fillRect/>
          </a:stretch>
        </p:blipFill>
        <p:spPr bwMode="auto">
          <a:xfrm>
            <a:off x="0" y="2060029"/>
            <a:ext cx="31686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Klasy abstrakcyjne i elementy statyczne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2764904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pl-PL" altLang="pl-PL" dirty="0"/>
              <a:t>	Dodatkowe właściwości klasy: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abstrakcyjna klasa (</a:t>
            </a:r>
            <a:r>
              <a:rPr lang="pl-PL" altLang="pl-PL" dirty="0" err="1"/>
              <a:t>abstract</a:t>
            </a:r>
            <a:r>
              <a:rPr lang="pl-PL" altLang="pl-PL" dirty="0"/>
              <a:t> </a:t>
            </a:r>
            <a:r>
              <a:rPr lang="pl-PL" altLang="pl-PL" dirty="0" err="1"/>
              <a:t>class</a:t>
            </a:r>
            <a:r>
              <a:rPr lang="pl-PL" altLang="pl-PL" dirty="0"/>
              <a:t>) (nazwa klasy napisana kursywą) – klasa nie może mieć bezpośredniego egzemplarza,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elementy statyczne (</a:t>
            </a:r>
            <a:r>
              <a:rPr lang="pl-PL" altLang="pl-PL" dirty="0" err="1"/>
              <a:t>static</a:t>
            </a:r>
            <a:r>
              <a:rPr lang="pl-PL" altLang="pl-PL" dirty="0"/>
              <a:t> </a:t>
            </a:r>
            <a:r>
              <a:rPr lang="pl-PL" altLang="pl-PL" dirty="0" err="1"/>
              <a:t>elements</a:t>
            </a:r>
            <a:r>
              <a:rPr lang="pl-PL" altLang="pl-PL" dirty="0"/>
              <a:t>) – atrybuty lub operacje mogą być statyczne (nazwa podkreślona) – dostępne są również bez konkretnego egzemplarza klasy.</a:t>
            </a:r>
          </a:p>
          <a:p>
            <a:pPr eaLnBrk="1" hangingPunct="1"/>
            <a:endParaRPr lang="pl-PL" altLang="pl-PL" dirty="0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 l="11122" t="19156" r="8868" b="13826"/>
          <a:stretch>
            <a:fillRect/>
          </a:stretch>
        </p:blipFill>
        <p:spPr bwMode="auto">
          <a:xfrm>
            <a:off x="2843808" y="4170363"/>
            <a:ext cx="3455987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zycisk akcji: Powrót 4">
            <a:hlinkClick r:id="rId3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Początek 5">
            <a:hlinkClick r:id="rId4" action="ppaction://hlinksldjump" highlightClick="1"/>
          </p:cNvPr>
          <p:cNvSpPr/>
          <p:nvPr/>
        </p:nvSpPr>
        <p:spPr>
          <a:xfrm>
            <a:off x="8028384" y="6381328"/>
            <a:ext cx="360040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7596336" y="6381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UML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dirty="0"/>
              <a:t>Diagram obiektów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89412" y="1268760"/>
            <a:ext cx="4991100" cy="5544616"/>
          </a:xfrm>
        </p:spPr>
        <p:txBody>
          <a:bodyPr>
            <a:normAutofit fontScale="77500" lnSpcReduction="20000"/>
          </a:bodyPr>
          <a:lstStyle/>
          <a:p>
            <a:r>
              <a:rPr lang="pl-PL" altLang="pl-PL" dirty="0"/>
              <a:t>Diagram obiektów zawiera obiekty oraz zachodzące miedzy nimi związki.</a:t>
            </a:r>
          </a:p>
          <a:p>
            <a:r>
              <a:rPr lang="pl-PL" altLang="pl-PL" dirty="0"/>
              <a:t>Przedstawia statyczny egzemplarzy elementów występujących na diagramie klas. </a:t>
            </a:r>
          </a:p>
          <a:p>
            <a:r>
              <a:rPr lang="pl-PL" altLang="pl-PL" dirty="0"/>
              <a:t>Jest to rodzaj instancji diagramu klas. </a:t>
            </a:r>
          </a:p>
          <a:p>
            <a:r>
              <a:rPr lang="pl-PL" altLang="pl-PL" dirty="0"/>
              <a:t>Nazwy egzemplarzy są podkreślone, a nazwa klasy poprzedzona jest dwukropkiem. </a:t>
            </a:r>
          </a:p>
          <a:p>
            <a:r>
              <a:rPr lang="pl-PL" altLang="pl-PL" dirty="0"/>
              <a:t>Diagramy obiektów są rzadziej stosowane. Projektanci sięgają po nie dopiero, gdy diagram klas nie pozwala na wymodelowanie zawiłych aspektów systemu.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 cstate="print"/>
          <a:srcRect l="4918" t="8722" r="3218" b="1437"/>
          <a:stretch>
            <a:fillRect/>
          </a:stretch>
        </p:blipFill>
        <p:spPr bwMode="auto">
          <a:xfrm>
            <a:off x="136525" y="1557338"/>
            <a:ext cx="421957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komponentów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76536"/>
            <a:ext cx="8519864" cy="4876800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dirty="0"/>
              <a:t>Komponenty są fizycznymi częściami systemu i istnieją w rzeczywistości, a nie jedynie w umysłach analityków. </a:t>
            </a:r>
          </a:p>
          <a:p>
            <a:r>
              <a:rPr lang="pl-PL" altLang="pl-PL" dirty="0"/>
              <a:t>Komponentem może być: baza danych, tabela, plik wykonywalny itp. </a:t>
            </a:r>
          </a:p>
          <a:p>
            <a:r>
              <a:rPr lang="pl-PL" altLang="pl-PL" dirty="0"/>
              <a:t>Jeden komponent może być implementacją wielu klas. </a:t>
            </a:r>
          </a:p>
          <a:p>
            <a:r>
              <a:rPr lang="pl-PL" altLang="pl-PL" dirty="0"/>
              <a:t>Diagramy komponentów tworzy się aby: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ukazać pełną strukturę systemu,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twórcy oprogramowania poznali strukturę, do której mają dążyć,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twórcy dokumentacji rozumieli o czym piszą,</a:t>
            </a:r>
          </a:p>
          <a:p>
            <a:pPr lvl="1" eaLnBrk="1" hangingPunct="1">
              <a:buFontTx/>
              <a:buChar char="o"/>
            </a:pPr>
            <a:r>
              <a:rPr lang="pl-PL" altLang="pl-PL" b="1" dirty="0">
                <a:solidFill>
                  <a:srgbClr val="990033"/>
                </a:solidFill>
              </a:rPr>
              <a:t>możliwe było wielokrotne stosowanie komponentów</a:t>
            </a:r>
            <a:r>
              <a:rPr lang="pl-PL" altLang="pl-PL" dirty="0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824136"/>
          </a:xfrm>
        </p:spPr>
        <p:txBody>
          <a:bodyPr/>
          <a:lstStyle/>
          <a:p>
            <a:pPr eaLnBrk="1" hangingPunct="1"/>
            <a:r>
              <a:rPr lang="pl-PL" altLang="pl-PL" dirty="0"/>
              <a:t>Diagram komponentów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96752"/>
            <a:ext cx="8223250" cy="2160240"/>
          </a:xfrm>
        </p:spPr>
        <p:txBody>
          <a:bodyPr>
            <a:normAutofit fontScale="77500" lnSpcReduction="20000"/>
          </a:bodyPr>
          <a:lstStyle/>
          <a:p>
            <a:r>
              <a:rPr lang="pl-PL" altLang="pl-PL" dirty="0"/>
              <a:t>Diagram komponentów zawiera komponenty, interfejsy (czyli zestaw operacji dotyczących określonych zachowań komponentu, ale także klasy) oraz związki między nimi. </a:t>
            </a:r>
          </a:p>
          <a:p>
            <a:r>
              <a:rPr lang="pl-PL" altLang="pl-PL" dirty="0"/>
              <a:t>Ponieważ komponent może być instancją klasy – diagram ten służy także jako reprezentacja zależności między klasą a komponentem.</a:t>
            </a:r>
          </a:p>
        </p:txBody>
      </p:sp>
      <p:graphicFrame>
        <p:nvGraphicFramePr>
          <p:cNvPr id="4813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3500438"/>
          <a:ext cx="7993062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SmartDraw" r:id="rId3" imgW="7157156" imgH="2348089" progId="">
                  <p:embed/>
                </p:oleObj>
              </mc:Choice>
              <mc:Fallback>
                <p:oleObj name="SmartDraw" r:id="rId3" imgW="7157156" imgH="234808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500438"/>
                        <a:ext cx="7993062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komponentów</a:t>
            </a:r>
          </a:p>
        </p:txBody>
      </p:sp>
      <p:graphicFrame>
        <p:nvGraphicFramePr>
          <p:cNvPr id="49156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4932363" y="1412875"/>
          <a:ext cx="3833812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SmartDraw" r:id="rId3" imgW="2686756" imgH="2111022" progId="">
                  <p:embed/>
                </p:oleObj>
              </mc:Choice>
              <mc:Fallback>
                <p:oleObj name="SmartDraw" r:id="rId3" imgW="2686756" imgH="2111022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412875"/>
                        <a:ext cx="3833812" cy="300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57" name="Picture 17"/>
          <p:cNvPicPr>
            <a:picLocks noChangeAspect="1" noChangeArrowheads="1"/>
          </p:cNvPicPr>
          <p:nvPr/>
        </p:nvPicPr>
        <p:blipFill>
          <a:blip r:embed="rId5" cstate="print"/>
          <a:srcRect l="8868" t="24265" r="8868" b="15106"/>
          <a:stretch>
            <a:fillRect/>
          </a:stretch>
        </p:blipFill>
        <p:spPr bwMode="auto">
          <a:xfrm>
            <a:off x="5508625" y="4868863"/>
            <a:ext cx="26654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776"/>
            <a:ext cx="5220072" cy="54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pl-PL" altLang="pl-PL" dirty="0"/>
              <a:t>Kiedy komponenty są powiązane relacją zależności, oznacza to, że wymagają siebie do realizacji ich własnej funkcjonalności. 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Kiedy komponent A korzysta z komponentu B to zmiana w komponencie B może spowodować konieczność zmiany w A. 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Ilość i zależności ma duże znaczenie dla oceny jakości modelu i projektu: wiele powiązań pomiędzy komponentami utrudniają wyznaczanie obszarów zmienności oraz hermetyzację, jednak system o dobrze zdefiniowanych interfejsach komponentów pozwala na ich wymianę bez potrzeby modyfikacji pozostałej części systemu.</a:t>
            </a:r>
          </a:p>
          <a:p>
            <a:pPr eaLnBrk="1" hangingPunct="1">
              <a:lnSpc>
                <a:spcPct val="90000"/>
              </a:lnSpc>
            </a:pPr>
            <a:endParaRPr lang="pl-PL" altLang="pl-PL" dirty="0"/>
          </a:p>
        </p:txBody>
      </p:sp>
      <p:sp>
        <p:nvSpPr>
          <p:cNvPr id="6" name="Przycisk akcji: Powrót 5">
            <a:hlinkClick r:id="rId6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Początek 6">
            <a:hlinkClick r:id="rId7" action="ppaction://hlinksldjump" highlightClick="1"/>
          </p:cNvPr>
          <p:cNvSpPr/>
          <p:nvPr/>
        </p:nvSpPr>
        <p:spPr>
          <a:xfrm>
            <a:off x="8028384" y="6381328"/>
            <a:ext cx="360040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7596336" y="6381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UML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dirty="0"/>
              <a:t>Diagram przebiegu (sekwencji)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1916832"/>
            <a:ext cx="8591872" cy="3672408"/>
          </a:xfrm>
        </p:spPr>
        <p:txBody>
          <a:bodyPr>
            <a:normAutofit fontScale="92500" lnSpcReduction="10000"/>
          </a:bodyPr>
          <a:lstStyle/>
          <a:p>
            <a:r>
              <a:rPr lang="pl-PL" altLang="pl-PL" dirty="0"/>
              <a:t>Diagramy sekwencji intuicyjnie prezentują kolejność wywołań operacji, przepływ sterowania pomiędzy obiektami oraz szablon realizowanego algorytmu. </a:t>
            </a:r>
          </a:p>
          <a:p>
            <a:r>
              <a:rPr lang="pl-PL" altLang="pl-PL" dirty="0"/>
              <a:t>Pomijają natomiast całkowicie aspekt dostępu i operacji na danych, związany z komunikacją. </a:t>
            </a:r>
          </a:p>
          <a:p>
            <a:r>
              <a:rPr lang="pl-PL" altLang="pl-PL" dirty="0"/>
              <a:t>Uczestnikami diagramów sekwencji są obiekty, opisane nazwą obiektu i jego klasą, które wymieniają między sobą komunikaty.</a:t>
            </a:r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przebiegu (sekwencji)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1524000"/>
            <a:ext cx="4198937" cy="4876800"/>
          </a:xfrm>
        </p:spPr>
        <p:txBody>
          <a:bodyPr>
            <a:normAutofit fontScale="70000" lnSpcReduction="20000"/>
          </a:bodyPr>
          <a:lstStyle/>
          <a:p>
            <a:r>
              <a:rPr lang="pl-PL" altLang="pl-PL" dirty="0"/>
              <a:t>Diagram przebiegu składa się z obiektów (prostokąty z nazwami), komunikatów (strzałki) i czasu (rozumianego jako przesunięcie wzdłuż pionowej osi). </a:t>
            </a:r>
          </a:p>
          <a:p>
            <a:r>
              <a:rPr lang="pl-PL" altLang="pl-PL" dirty="0"/>
              <a:t>Od każdego obiektu biegnie linia przerywana nazywana </a:t>
            </a:r>
            <a:r>
              <a:rPr lang="pl-PL" altLang="pl-PL" b="1" dirty="0"/>
              <a:t>linią życia obiektu</a:t>
            </a:r>
            <a:r>
              <a:rPr lang="pl-PL" altLang="pl-PL" dirty="0"/>
              <a:t>. </a:t>
            </a:r>
          </a:p>
          <a:p>
            <a:r>
              <a:rPr lang="pl-PL" altLang="pl-PL" dirty="0"/>
              <a:t>Prostokąt umieszczony na przerywanej linii jest aktywacją – czyli wykonaniem operacji przez obiekt (im dłuższy prostokąt, tym dłuższy czas trwania operacji)</a:t>
            </a:r>
          </a:p>
        </p:txBody>
      </p:sp>
      <p:pic>
        <p:nvPicPr>
          <p:cNvPr id="51204" name="Picture 5"/>
          <p:cNvPicPr>
            <a:picLocks noChangeAspect="1" noChangeArrowheads="1"/>
          </p:cNvPicPr>
          <p:nvPr/>
        </p:nvPicPr>
        <p:blipFill>
          <a:blip r:embed="rId2" cstate="print"/>
          <a:srcRect l="18979" t="12083" r="6335" b="7889"/>
          <a:stretch>
            <a:fillRect/>
          </a:stretch>
        </p:blipFill>
        <p:spPr bwMode="auto">
          <a:xfrm>
            <a:off x="611188" y="1936750"/>
            <a:ext cx="3960812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l-PL" altLang="pl-PL" dirty="0"/>
              <a:t>Punkty widzenia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999"/>
            <a:ext cx="8568952" cy="5328369"/>
          </a:xfrm>
        </p:spPr>
        <p:txBody>
          <a:bodyPr>
            <a:normAutofit fontScale="77500" lnSpcReduction="20000"/>
          </a:bodyPr>
          <a:lstStyle/>
          <a:p>
            <a:r>
              <a:rPr lang="pl-PL" altLang="pl-PL" dirty="0"/>
              <a:t>Podczas wytwarzania oprogramowania należy uwzględnić dwa różne punkty widzenia: </a:t>
            </a:r>
          </a:p>
          <a:p>
            <a:pPr lvl="1"/>
            <a:r>
              <a:rPr lang="pl-PL" altLang="pl-PL" dirty="0">
                <a:solidFill>
                  <a:srgbClr val="990033"/>
                </a:solidFill>
              </a:rPr>
              <a:t>zamawiających</a:t>
            </a:r>
            <a:r>
              <a:rPr lang="pl-PL" altLang="pl-PL" dirty="0">
                <a:solidFill>
                  <a:schemeClr val="tx1"/>
                </a:solidFill>
              </a:rPr>
              <a:t>, którzy mają pewne wymagania w stosunku do systemu</a:t>
            </a:r>
            <a:r>
              <a:rPr lang="pl-PL" altLang="pl-PL" dirty="0"/>
              <a:t> </a:t>
            </a:r>
          </a:p>
          <a:p>
            <a:pPr lvl="1"/>
            <a:r>
              <a:rPr lang="pl-PL" altLang="pl-PL" dirty="0">
                <a:solidFill>
                  <a:srgbClr val="990033"/>
                </a:solidFill>
              </a:rPr>
              <a:t>analityków, projektantów i programistów</a:t>
            </a:r>
            <a:r>
              <a:rPr lang="pl-PL" altLang="pl-PL" dirty="0">
                <a:solidFill>
                  <a:schemeClr val="tx1"/>
                </a:solidFill>
              </a:rPr>
              <a:t>, którzy wiedzą, jak konstruować systemy</a:t>
            </a:r>
            <a:r>
              <a:rPr lang="pl-PL" altLang="pl-PL" dirty="0"/>
              <a:t>. </a:t>
            </a:r>
          </a:p>
          <a:p>
            <a:r>
              <a:rPr lang="pl-PL" altLang="pl-PL" dirty="0"/>
              <a:t>Zamawiający: </a:t>
            </a:r>
          </a:p>
          <a:p>
            <a:pPr lvl="1"/>
            <a:r>
              <a:rPr lang="pl-PL" altLang="pl-PL" dirty="0"/>
              <a:t>znają dziedzinę problemu </a:t>
            </a:r>
          </a:p>
          <a:p>
            <a:pPr lvl="1"/>
            <a:r>
              <a:rPr lang="pl-PL" altLang="pl-PL" dirty="0"/>
              <a:t>potrafią o niej opowiadać za pomocą specjalistycznego słownictwa </a:t>
            </a:r>
          </a:p>
          <a:p>
            <a:pPr lvl="1"/>
            <a:r>
              <a:rPr lang="pl-PL" altLang="pl-PL" dirty="0"/>
              <a:t>nie są to osoby skłonne do czytania i tworzenia technicznych opisów systemu </a:t>
            </a:r>
          </a:p>
          <a:p>
            <a:pPr lvl="1"/>
            <a:r>
              <a:rPr lang="pl-PL" altLang="pl-PL" dirty="0"/>
              <a:t>chcą opisać system w sposób jak najprostszy i jak najbardziej zrozumiały w kontekście swoich codziennych obowiązków </a:t>
            </a:r>
          </a:p>
          <a:p>
            <a:pPr lvl="1"/>
            <a:r>
              <a:rPr lang="pl-PL" altLang="pl-PL" dirty="0"/>
              <a:t>wynika to z tego, że system powinien im pomagać w pracy, którą wykonują.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przebiegu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524000"/>
            <a:ext cx="5783262" cy="4876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pl-PL" altLang="pl-PL"/>
              <a:t>	Komunikaty biegną między liniami życia od obiektu wysyłającego do obiektu docelowego.</a:t>
            </a:r>
          </a:p>
          <a:p>
            <a:pPr eaLnBrk="1" hangingPunct="1">
              <a:buFontTx/>
              <a:buNone/>
            </a:pPr>
            <a:r>
              <a:rPr lang="pl-PL" altLang="pl-PL"/>
              <a:t>	Rodzaje komunikatów:</a:t>
            </a:r>
          </a:p>
          <a:p>
            <a:pPr lvl="1" eaLnBrk="1" hangingPunct="1">
              <a:buFontTx/>
              <a:buChar char="o"/>
            </a:pPr>
            <a:r>
              <a:rPr lang="pl-PL" altLang="pl-PL" b="1">
                <a:solidFill>
                  <a:srgbClr val="990033"/>
                </a:solidFill>
              </a:rPr>
              <a:t>Prosty – przekazuje sterowanie od obiektu do obiektu,</a:t>
            </a:r>
          </a:p>
          <a:p>
            <a:pPr lvl="1" eaLnBrk="1" hangingPunct="1">
              <a:buFontTx/>
              <a:buChar char="o"/>
            </a:pPr>
            <a:r>
              <a:rPr lang="pl-PL" altLang="pl-PL" b="1">
                <a:solidFill>
                  <a:srgbClr val="990033"/>
                </a:solidFill>
              </a:rPr>
              <a:t>Synchroniczny – po jego wysłaniu obiekt oczekuje odpowiedzi, a dopiero po jej uzyskaniu przechodzi do dalszych działań, </a:t>
            </a:r>
          </a:p>
          <a:p>
            <a:pPr lvl="1" eaLnBrk="1" hangingPunct="1">
              <a:buFontTx/>
              <a:buChar char="o"/>
            </a:pPr>
            <a:r>
              <a:rPr lang="pl-PL" altLang="pl-PL" b="1">
                <a:solidFill>
                  <a:srgbClr val="990033"/>
                </a:solidFill>
              </a:rPr>
              <a:t>Asynchroniczny – obiekt kontynuuje działania bez oczekiwania na odpowiedź.</a:t>
            </a:r>
          </a:p>
          <a:p>
            <a:pPr eaLnBrk="1" hangingPunct="1">
              <a:buFontTx/>
              <a:buNone/>
            </a:pPr>
            <a:endParaRPr lang="pl-PL" altLang="pl-PL" b="1">
              <a:solidFill>
                <a:srgbClr val="990033"/>
              </a:solidFill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971550" y="2852738"/>
            <a:ext cx="2305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971550" y="3500438"/>
            <a:ext cx="2305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971550" y="4076700"/>
            <a:ext cx="2305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059113" y="4076700"/>
            <a:ext cx="288925" cy="1444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>
            <a:off x="2771775" y="4076700"/>
            <a:ext cx="504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Autofit/>
          </a:bodyPr>
          <a:lstStyle/>
          <a:p>
            <a:pPr eaLnBrk="1" hangingPunct="1"/>
            <a:r>
              <a:rPr lang="pl-PL" altLang="pl-PL" sz="3600" dirty="0"/>
              <a:t>Diagram przebiegu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2232247"/>
          </a:xfrm>
        </p:spPr>
        <p:txBody>
          <a:bodyPr>
            <a:normAutofit fontScale="77500" lnSpcReduction="20000"/>
          </a:bodyPr>
          <a:lstStyle/>
          <a:p>
            <a:r>
              <a:rPr lang="pl-PL" altLang="pl-PL" dirty="0"/>
              <a:t>Czas w diagramie sekwencji przedstawiany jest jako przesunięcie względem pionowej osi. </a:t>
            </a:r>
          </a:p>
          <a:p>
            <a:r>
              <a:rPr lang="pl-PL" altLang="pl-PL" dirty="0"/>
              <a:t>Odliczanie zaczyna się od góry diagramu, a upływowi czasu odpowiada przesunięcie w dół. </a:t>
            </a:r>
          </a:p>
          <a:p>
            <a:r>
              <a:rPr lang="pl-PL" altLang="pl-PL" dirty="0"/>
              <a:t>Komunikaty znajdujące się wyżej są wcześniejsze od tych, które są umieszczone niżej. 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 cstate="print"/>
          <a:srcRect l="3072" t="7297" r="3511" b="38132"/>
          <a:stretch>
            <a:fillRect/>
          </a:stretch>
        </p:blipFill>
        <p:spPr bwMode="auto">
          <a:xfrm>
            <a:off x="827088" y="3166070"/>
            <a:ext cx="7561262" cy="3575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zycisk akcji: Powrót 4">
            <a:hlinkClick r:id="rId3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Początek 5">
            <a:hlinkClick r:id="rId4" action="ppaction://hlinksldjump" highlightClick="1"/>
          </p:cNvPr>
          <p:cNvSpPr/>
          <p:nvPr/>
        </p:nvSpPr>
        <p:spPr>
          <a:xfrm>
            <a:off x="8028384" y="6381328"/>
            <a:ext cx="360040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7596336" y="6381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UML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Diagram kooperacji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3384376"/>
          </a:xfrm>
        </p:spPr>
        <p:txBody>
          <a:bodyPr>
            <a:normAutofit fontScale="77500" lnSpcReduction="20000"/>
          </a:bodyPr>
          <a:lstStyle/>
          <a:p>
            <a:r>
              <a:rPr lang="pl-PL" altLang="pl-PL" dirty="0"/>
              <a:t>Jest rozszerzeniem diagramu obiektów – oprócz powiązań między obiektami pokazuje przesyłane między nimi komunikaty. </a:t>
            </a:r>
          </a:p>
          <a:p>
            <a:r>
              <a:rPr lang="pl-PL" altLang="pl-PL" dirty="0"/>
              <a:t>Komunikaty to strzałki umieszczone wzdłuż linii powiązań istniejących między obiektami (zawsze wskazują adresata komunikatu). </a:t>
            </a:r>
          </a:p>
          <a:p>
            <a:r>
              <a:rPr lang="pl-PL" altLang="pl-PL" dirty="0"/>
              <a:t>Komunikat zwykle nakazuje obiektowi, który go otrzymał wykonanie pewnej operacji. Dodatkowo może on zawierać atrybuty, będące parametrami niezbędnymi do przeprowadzenia operacji. 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 cstate="print"/>
          <a:srcRect l="3885" t="13692" r="2115" b="6937"/>
          <a:stretch>
            <a:fillRect/>
          </a:stretch>
        </p:blipFill>
        <p:spPr bwMode="auto">
          <a:xfrm>
            <a:off x="2051050" y="3716338"/>
            <a:ext cx="4824413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563938" y="422116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6156325" y="494188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H="1">
            <a:off x="3779838" y="602138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V="1">
            <a:off x="3635375" y="4797425"/>
            <a:ext cx="129698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384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pl-PL" altLang="pl-PL" sz="1200"/>
              <a:t>wrzuć (wpłata, wybór)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227763" y="5157788"/>
            <a:ext cx="3384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pl-PL" altLang="pl-PL" sz="1200"/>
              <a:t>1 : wyślij (wpłata, wybór)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708400" y="5661025"/>
            <a:ext cx="3384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pl-PL" altLang="pl-PL" sz="1200"/>
              <a:t>2 : dostarcz (wybór)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 rot="-1857826">
            <a:off x="3203575" y="4437063"/>
            <a:ext cx="3384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pl-PL" altLang="pl-PL" sz="1200"/>
              <a:t>3 : dostarcz (wybór)</a:t>
            </a:r>
          </a:p>
        </p:txBody>
      </p:sp>
      <p:sp>
        <p:nvSpPr>
          <p:cNvPr id="13" name="Przycisk akcji: Powrót 12">
            <a:hlinkClick r:id="rId3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zycisk akcji: Początek 13">
            <a:hlinkClick r:id="rId4" action="ppaction://hlinksldjump" highlightClick="1"/>
          </p:cNvPr>
          <p:cNvSpPr/>
          <p:nvPr/>
        </p:nvSpPr>
        <p:spPr>
          <a:xfrm>
            <a:off x="8028384" y="6381328"/>
            <a:ext cx="360040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7596336" y="6381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UML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8654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Diagram stanów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24000"/>
            <a:ext cx="8375848" cy="3561184"/>
          </a:xfrm>
        </p:spPr>
        <p:txBody>
          <a:bodyPr>
            <a:normAutofit fontScale="85000" lnSpcReduction="20000"/>
          </a:bodyPr>
          <a:lstStyle/>
          <a:p>
            <a:r>
              <a:rPr lang="pl-PL" altLang="pl-PL" dirty="0"/>
              <a:t>Charakteryzując system można stwierdzić, że jego obiekty zmieniają stan w odpowiedzi na zdarzenia i interakcje. </a:t>
            </a:r>
          </a:p>
          <a:p>
            <a:r>
              <a:rPr lang="pl-PL" altLang="pl-PL" dirty="0"/>
              <a:t>Tego rodzaju zmiany przedstawiane są na </a:t>
            </a:r>
            <a:r>
              <a:rPr lang="pl-PL" altLang="pl-PL" b="1" dirty="0"/>
              <a:t>diagramie stanów </a:t>
            </a:r>
            <a:r>
              <a:rPr lang="pl-PL" altLang="pl-PL" dirty="0"/>
              <a:t>– prezentuje on stany obiektów i przejścia między nimi od rozpoczynającego ciąg stanu początkowego po ostatni w kolejności stan końcowy.</a:t>
            </a:r>
          </a:p>
          <a:p>
            <a:r>
              <a:rPr lang="pl-PL" altLang="pl-PL" dirty="0"/>
              <a:t>Diagram stanów bywa nazywany </a:t>
            </a:r>
            <a:r>
              <a:rPr lang="pl-PL" altLang="pl-PL" b="1" dirty="0"/>
              <a:t>maszyną stanów </a:t>
            </a:r>
            <a:r>
              <a:rPr lang="pl-PL" altLang="pl-PL" dirty="0"/>
              <a:t>lub </a:t>
            </a:r>
            <a:r>
              <a:rPr lang="pl-PL" altLang="pl-PL" b="1" dirty="0"/>
              <a:t>maszyną stanową</a:t>
            </a:r>
            <a:r>
              <a:rPr lang="pl-PL" altLang="pl-PL" dirty="0"/>
              <a:t>.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stanów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24000"/>
            <a:ext cx="8591550" cy="2337048"/>
          </a:xfrm>
        </p:spPr>
        <p:txBody>
          <a:bodyPr>
            <a:normAutofit fontScale="92500" lnSpcReduction="10000"/>
          </a:bodyPr>
          <a:lstStyle/>
          <a:p>
            <a:r>
              <a:rPr lang="pl-PL" altLang="pl-PL" dirty="0"/>
              <a:t>Podstawowe elementy diagramu to stany obiektu połączone strzałkami przejść. </a:t>
            </a:r>
          </a:p>
          <a:p>
            <a:r>
              <a:rPr lang="pl-PL" altLang="pl-PL" dirty="0"/>
              <a:t>Obiekt, reaguje na nadchodzące zdarzenia, jeżeli spełnione są określone warunki, zmienia stan oraz położenie na diagramie stanu.</a:t>
            </a:r>
          </a:p>
          <a:p>
            <a:pPr eaLnBrk="1" hangingPunct="1"/>
            <a:endParaRPr lang="pl-PL" altLang="pl-PL" dirty="0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 l="2885" t="13448" r="4465" b="5646"/>
          <a:stretch>
            <a:fillRect/>
          </a:stretch>
        </p:blipFill>
        <p:spPr bwMode="auto">
          <a:xfrm>
            <a:off x="0" y="4261569"/>
            <a:ext cx="914400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79512" y="5546725"/>
            <a:ext cx="33686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pl-PL" altLang="pl-PL" sz="2000" dirty="0">
                <a:solidFill>
                  <a:srgbClr val="0066FF"/>
                </a:solidFill>
                <a:latin typeface="Tahoma" charset="0"/>
              </a:rPr>
              <a:t>Diagram stanów interfejsu graficznego ze stanem oszczędzania monitora i warunkiem dozoru</a:t>
            </a:r>
          </a:p>
        </p:txBody>
      </p:sp>
      <p:sp>
        <p:nvSpPr>
          <p:cNvPr id="6" name="Przycisk akcji: Powrót 5">
            <a:hlinkClick r:id="rId3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Początek 6">
            <a:hlinkClick r:id="rId4" action="ppaction://hlinksldjump" highlightClick="1"/>
          </p:cNvPr>
          <p:cNvSpPr/>
          <p:nvPr/>
        </p:nvSpPr>
        <p:spPr>
          <a:xfrm>
            <a:off x="8028384" y="6381328"/>
            <a:ext cx="360040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7596336" y="6381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UML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czynności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524000"/>
            <a:ext cx="5064125" cy="5334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pl-PL" altLang="pl-PL"/>
              <a:t>	Diagram czynności jest rozszerzeniem diagramu stanów – obrazuje wszystko to, co się dziej podczas wykonywania operacji i w trakcie danego procesu. Diagram stanów ukazywał oprócz stanów także czynności (w postaci strzałek), które to są najbardziej eksponowane na diagramie czynności. </a:t>
            </a:r>
          </a:p>
          <a:p>
            <a:pPr eaLnBrk="1" hangingPunct="1">
              <a:buFontTx/>
              <a:buNone/>
            </a:pPr>
            <a:r>
              <a:rPr lang="pl-PL" altLang="pl-PL"/>
              <a:t>	Czynności reprezentowane są przez zaokrąglone prostokąty (bardziej owalne od ikon stanów). Po zakończeniu procesów składających się na daną czynność następuje automatyczne przejście do następnej czynności reprezentowane przez strzałkę z odpowiednim zwrotem.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 cstate="print"/>
          <a:srcRect l="3174" t="6561" r="3136" b="2209"/>
          <a:stretch>
            <a:fillRect/>
          </a:stretch>
        </p:blipFill>
        <p:spPr bwMode="auto">
          <a:xfrm>
            <a:off x="179388" y="1557338"/>
            <a:ext cx="40179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463800" y="3355975"/>
            <a:ext cx="715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 sz="1400"/>
              <a:t>[pełna]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95288" y="3408363"/>
            <a:ext cx="1287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 sz="1400"/>
              <a:t>[rozładowana]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czynności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59113" y="1524000"/>
            <a:ext cx="5856287" cy="4876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pl-PL" altLang="pl-PL"/>
              <a:t>	Ciąg czynności prawie zawsze prowadzi do punktu, w którym musi zostać podjęta </a:t>
            </a:r>
            <a:r>
              <a:rPr lang="pl-PL" altLang="pl-PL" b="1"/>
              <a:t>decyzja</a:t>
            </a:r>
            <a:r>
              <a:rPr lang="pl-PL" altLang="pl-PL"/>
              <a:t> – stąd na poprzednim slajdzie w diagramie czynności pojawiła się decyzja (romb z rozgałęzieniem). Zawsze obok strzałek wychodzących z decyzji muszą być zamieszczone warunki dozoru na podstawie których zostało podjęte odpowiednie działanie. </a:t>
            </a:r>
          </a:p>
          <a:p>
            <a:pPr eaLnBrk="1" hangingPunct="1">
              <a:buFontTx/>
              <a:buNone/>
            </a:pPr>
            <a:endParaRPr lang="pl-PL" altLang="pl-PL"/>
          </a:p>
          <a:p>
            <a:pPr eaLnBrk="1" hangingPunct="1">
              <a:buFontTx/>
              <a:buNone/>
            </a:pPr>
            <a:r>
              <a:rPr lang="pl-PL" altLang="pl-PL"/>
              <a:t>	Podczas modelowania czynności zdarzają się sytuacje, w których należy rozdzielić przejście na dwie współbieżne ścieżki. Przepływ sterowania następuje w takim przypadku w tym samym czasie, by na końcu połączyć się ponownie. </a:t>
            </a:r>
          </a:p>
        </p:txBody>
      </p:sp>
      <p:pic>
        <p:nvPicPr>
          <p:cNvPr id="58372" name="Picture 6"/>
          <p:cNvPicPr>
            <a:picLocks noChangeAspect="1" noChangeArrowheads="1"/>
          </p:cNvPicPr>
          <p:nvPr/>
        </p:nvPicPr>
        <p:blipFill>
          <a:blip r:embed="rId2" cstate="print"/>
          <a:srcRect l="4538" t="6903" r="4988" b="4881"/>
          <a:stretch>
            <a:fillRect/>
          </a:stretch>
        </p:blipFill>
        <p:spPr bwMode="auto">
          <a:xfrm>
            <a:off x="0" y="1700213"/>
            <a:ext cx="35020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czynności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163" y="1524000"/>
            <a:ext cx="3551237" cy="4876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/>
              <a:t>	W ciągu czynności może się zdarzyć wysłanie sygnału. Przejście sygnału powoduje wykonanie czynności.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altLang="pl-PL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altLang="pl-PL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/>
              <a:t>	Tory – równoległe segmenty pokazujące podział obowiązków; każdy tor jest przypisany do innej osoby (działu, firmy, urządzenia), odpowiedzialnej za wykonanie danej czynności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 cstate="print"/>
          <a:srcRect l="5183" t="9180" r="2577" b="2809"/>
          <a:stretch>
            <a:fillRect/>
          </a:stretch>
        </p:blipFill>
        <p:spPr bwMode="auto">
          <a:xfrm>
            <a:off x="611188" y="1628775"/>
            <a:ext cx="5113337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altLang="pl-PL"/>
              <a:t>Diagram czynności – podział na tory</a:t>
            </a:r>
          </a:p>
        </p:txBody>
      </p:sp>
      <p:pic>
        <p:nvPicPr>
          <p:cNvPr id="604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412875"/>
            <a:ext cx="655955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7000875" y="4564063"/>
            <a:ext cx="1314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pl-PL" altLang="pl-PL" sz="3200" b="1">
                <a:solidFill>
                  <a:srgbClr val="0066FF"/>
                </a:solidFill>
                <a:latin typeface="Tahoma" charset="0"/>
              </a:rPr>
              <a:t>TORY</a:t>
            </a:r>
          </a:p>
        </p:txBody>
      </p:sp>
      <p:sp>
        <p:nvSpPr>
          <p:cNvPr id="60421" name="Line 6"/>
          <p:cNvSpPr>
            <a:spLocks noChangeShapeType="1"/>
          </p:cNvSpPr>
          <p:nvPr/>
        </p:nvSpPr>
        <p:spPr bwMode="auto">
          <a:xfrm flipH="1" flipV="1">
            <a:off x="7019925" y="1844675"/>
            <a:ext cx="792163" cy="2808288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0422" name="Line 7"/>
          <p:cNvSpPr>
            <a:spLocks noChangeShapeType="1"/>
          </p:cNvSpPr>
          <p:nvPr/>
        </p:nvSpPr>
        <p:spPr bwMode="auto">
          <a:xfrm flipH="1" flipV="1">
            <a:off x="4356100" y="1773238"/>
            <a:ext cx="3455988" cy="2879725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0423" name="Line 8"/>
          <p:cNvSpPr>
            <a:spLocks noChangeShapeType="1"/>
          </p:cNvSpPr>
          <p:nvPr/>
        </p:nvSpPr>
        <p:spPr bwMode="auto">
          <a:xfrm flipH="1" flipV="1">
            <a:off x="1763713" y="1773238"/>
            <a:ext cx="6048375" cy="2879725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" name="Przycisk akcji: Powrót 7">
            <a:hlinkClick r:id="rId3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zycisk akcji: Początek 8">
            <a:hlinkClick r:id="rId4" action="ppaction://hlinksldjump" highlightClick="1"/>
          </p:cNvPr>
          <p:cNvSpPr/>
          <p:nvPr/>
        </p:nvSpPr>
        <p:spPr>
          <a:xfrm>
            <a:off x="8028384" y="6381328"/>
            <a:ext cx="360040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7596336" y="6381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UML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RUP - </a:t>
            </a:r>
            <a:r>
              <a:rPr lang="pl-PL" altLang="pl-PL" sz="3600" dirty="0" err="1"/>
              <a:t>Rational</a:t>
            </a:r>
            <a:r>
              <a:rPr lang="pl-PL" altLang="pl-PL" sz="3600" dirty="0"/>
              <a:t> </a:t>
            </a:r>
            <a:r>
              <a:rPr lang="pl-PL" altLang="pl-PL" sz="3600" dirty="0" err="1"/>
              <a:t>Unified</a:t>
            </a:r>
            <a:r>
              <a:rPr lang="pl-PL" altLang="pl-PL" sz="3600" dirty="0"/>
              <a:t> </a:t>
            </a:r>
            <a:r>
              <a:rPr lang="pl-PL" altLang="pl-PL" sz="3600" dirty="0" err="1"/>
              <a:t>Process</a:t>
            </a:r>
            <a:endParaRPr lang="pl-PL" altLang="pl-PL" sz="36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8534400" cy="54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1800" dirty="0"/>
              <a:t>RUP jest to szablon iteracyjnego wytwarzania oprogramowania. Dokonując przystosowania z szablonu RUP należy wybrać elementy w zależności od konkretnych potrzeb. </a:t>
            </a:r>
          </a:p>
          <a:p>
            <a:pPr>
              <a:lnSpc>
                <a:spcPct val="90000"/>
              </a:lnSpc>
            </a:pPr>
            <a:r>
              <a:rPr lang="pl-PL" altLang="pl-PL" sz="1800" dirty="0"/>
              <a:t>Twórcy procesu skupili się na projektach zakończonych niepowodzeniem (próbowali poznać ich przyczyny) - studiowali inżynierię oprogramowania oraz jej sposoby rozwiązywania problemów zaistniałych w projektach. </a:t>
            </a:r>
          </a:p>
          <a:p>
            <a:pPr>
              <a:lnSpc>
                <a:spcPct val="90000"/>
              </a:lnSpc>
            </a:pPr>
            <a:r>
              <a:rPr lang="pl-PL" altLang="pl-PL" sz="1800" dirty="0"/>
              <a:t>Wyodrębniono najczęstsze błędy zespołów projektowych: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1800" dirty="0"/>
              <a:t>Brak zarządzania wymaganiami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1800" dirty="0"/>
              <a:t>Niejednoznaczna, nieprecyzyjna komunikacja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1800" dirty="0"/>
              <a:t>Niska skalowalność i rozszerzalność systemów,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1800" dirty="0"/>
              <a:t>Wysoka złożoność oprogramowania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1800" dirty="0"/>
              <a:t>Nieporozumienia w specyfikacji i projekcie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1800" dirty="0"/>
              <a:t>Zlekceważenie etapu testowania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1800" dirty="0"/>
              <a:t>Subiektywna ocena projektu przez kierownika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1800" dirty="0"/>
              <a:t>Lekceważenie ryzyka </a:t>
            </a:r>
          </a:p>
          <a:p>
            <a:pPr>
              <a:lnSpc>
                <a:spcPct val="90000"/>
              </a:lnSpc>
            </a:pPr>
            <a:r>
              <a:rPr lang="pl-PL" altLang="pl-PL" sz="1800" dirty="0"/>
              <a:t>Niepowodzenie projektu było spowodowane kombinacją wielu czynników (w każdym projekcie w specyficzny sposób). Rezultatem badań firmy </a:t>
            </a:r>
            <a:r>
              <a:rPr lang="pl-PL" altLang="pl-PL" sz="1800" dirty="0" err="1"/>
              <a:t>Rational</a:t>
            </a:r>
            <a:r>
              <a:rPr lang="pl-PL" altLang="pl-PL" sz="1800" dirty="0"/>
              <a:t> było opracowanie zbioru dobrych praktyk, które nazwane zostały </a:t>
            </a:r>
            <a:r>
              <a:rPr lang="pl-PL" altLang="pl-PL" sz="1800" dirty="0" err="1"/>
              <a:t>Rational</a:t>
            </a:r>
            <a:r>
              <a:rPr lang="pl-PL" altLang="pl-PL" sz="1800" dirty="0"/>
              <a:t> </a:t>
            </a:r>
            <a:r>
              <a:rPr lang="pl-PL" altLang="pl-PL" sz="1800" dirty="0" err="1"/>
              <a:t>Unified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Process</a:t>
            </a:r>
            <a:r>
              <a:rPr lang="pl-PL" altLang="pl-PL" sz="1800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l-PL" altLang="pl-PL" dirty="0"/>
              <a:t>Punkty widzenia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607" y="1268760"/>
            <a:ext cx="8735889" cy="4967758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dirty="0">
                <a:solidFill>
                  <a:srgbClr val="990033"/>
                </a:solidFill>
              </a:rPr>
              <a:t>Analitycy, projektanci i programiści</a:t>
            </a:r>
            <a:r>
              <a:rPr lang="pl-PL" altLang="pl-PL" dirty="0"/>
              <a:t> tworzą system z bardzo precyzyjnych konstrukcji. </a:t>
            </a:r>
          </a:p>
          <a:p>
            <a:r>
              <a:rPr lang="pl-PL" altLang="pl-PL" dirty="0"/>
              <a:t>Są oni najczęściej dokładnie zorientowani w szczegółach platformy sprzętowej lub programowej, czy też w niuansach określonych technik, metod i metodyk. </a:t>
            </a:r>
          </a:p>
          <a:p>
            <a:r>
              <a:rPr lang="pl-PL" altLang="pl-PL" dirty="0"/>
              <a:t>Nie są natomiast ekspertami w dziedzinie, dla której tworzą system. </a:t>
            </a:r>
          </a:p>
          <a:p>
            <a:r>
              <a:rPr lang="pl-PL" altLang="pl-PL" dirty="0"/>
              <a:t>Ich słownictwo jest zasadniczo różne od słownictwa zamawiających. </a:t>
            </a:r>
          </a:p>
          <a:p>
            <a:r>
              <a:rPr lang="pl-PL" altLang="pl-PL" dirty="0"/>
              <a:t>Wymagają zatem bardzo dokładnego opisu sposobu konstrukcji systemu, gdyż</a:t>
            </a:r>
            <a:r>
              <a:rPr lang="pl-PL" altLang="pl-PL" dirty="0">
                <a:solidFill>
                  <a:srgbClr val="990033"/>
                </a:solidFill>
              </a:rPr>
              <a:t> gotowy system powinien być jak najwierniejszym modelem środowiska, którego dotyczy</a:t>
            </a:r>
            <a:r>
              <a:rPr lang="pl-PL" altLang="pl-PL" dirty="0"/>
              <a:t>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RUP - Rational Unified Process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24000"/>
            <a:ext cx="8447856" cy="4857328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dirty="0"/>
              <a:t>Proces RUP nawiązuje w budowie do procesu spiralnego znanego z inżynierii oprogramowania – wynika stąd, że jest to proces iteracyjnego wytwarzania oprogramowania. </a:t>
            </a:r>
          </a:p>
          <a:p>
            <a:r>
              <a:rPr lang="pl-PL" altLang="pl-PL" dirty="0"/>
              <a:t>Dzięki zastosowaniu podejścia przyrostowego osiągnięto: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integrację oprogramowania - ograniczenie do mniejszej liczby elementów (zyskanie prostoty i redukcji kosztów), 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poszczególne składowe oprogramowania są projektowane osobno, nastąpił wzrost ponownego użycia modułów,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efektywny sposób zarządzania wymaganiami i zmianami,</a:t>
            </a:r>
          </a:p>
          <a:p>
            <a:pPr lvl="1" eaLnBrk="1" hangingPunct="1">
              <a:buFontTx/>
              <a:buChar char="o"/>
            </a:pPr>
            <a:r>
              <a:rPr lang="pl-PL" altLang="pl-PL" dirty="0"/>
              <a:t>każda iteracja pozwala wykryć pojawiające się w czasie trwania projektu czynniki ryzyka.</a:t>
            </a:r>
          </a:p>
          <a:p>
            <a:pPr eaLnBrk="1" hangingPunct="1">
              <a:buFontTx/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pPr eaLnBrk="1" hangingPunct="1"/>
            <a:r>
              <a:rPr lang="pl-PL" altLang="pl-PL" sz="3200" dirty="0"/>
              <a:t>Związek między czynnościami, etapami i iteracjami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l-PL" altLang="pl-PL"/>
          </a:p>
        </p:txBody>
      </p:sp>
      <p:pic>
        <p:nvPicPr>
          <p:cNvPr id="63492" name="Picture 4" descr="R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3500"/>
            <a:ext cx="91440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Wnioski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24000"/>
            <a:ext cx="8159750" cy="487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pl-PL" altLang="pl-PL"/>
              <a:t>Jest to notacja graficzna – ludzki mózg doskonale radzi sobie z rozpoznawaniem graficznych symboli, dlatego z reguły możemy patrząc na diagramy łatwo zrozumieć cel i przekaz ich projektanta,</a:t>
            </a:r>
          </a:p>
          <a:p>
            <a:pPr eaLnBrk="1" hangingPunct="1"/>
            <a:r>
              <a:rPr lang="pl-PL" altLang="pl-PL"/>
              <a:t>UML pozwala skupić uwagę na najważniejszych koncepcjach lub pomysłach i pominąć bądź ukryć nieistotne szczegóły, </a:t>
            </a:r>
          </a:p>
          <a:p>
            <a:pPr eaLnBrk="1" hangingPunct="1"/>
            <a:r>
              <a:rPr lang="pl-PL" altLang="pl-PL"/>
              <a:t>Dzięki programom wspomagającym tworzenie diagramów UML możliwe jest wygenerowanie nawet do 60% kodu (przy prawidłowo wykonanych schematach UML).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Wnioski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47087" cy="52562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l-PL" altLang="pl-PL"/>
              <a:t>Diagramy powstałe w UML mogą być różnie interpretowane – każdy diagram ma zazwyczaj liczbę interpretacji równą liczbie osób, które go oglądały,</a:t>
            </a:r>
          </a:p>
          <a:p>
            <a:pPr eaLnBrk="1" hangingPunct="1"/>
            <a:r>
              <a:rPr lang="pl-PL" altLang="pl-PL"/>
              <a:t>UML to tylko rysunki – nie są w stanie zastąpić szczegółowego opisu oraz bezpośrednich konsultacji – nie należy na nich za bardzo polegać,</a:t>
            </a:r>
          </a:p>
          <a:p>
            <a:pPr eaLnBrk="1" hangingPunct="1"/>
            <a:r>
              <a:rPr lang="pl-PL" altLang="pl-PL"/>
              <a:t>Budując diagramy należy cały czas pamiętać o istocie projektu – diagramów jest dużo i chce się je wszystkie wykorzystać – jednak z reguły nie ma takiej potrzeby!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7" y="1412776"/>
            <a:ext cx="8568951" cy="5445224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dirty="0"/>
              <a:t>Zarówno zamawiający, jak i wykonawcy muszą </a:t>
            </a:r>
            <a:r>
              <a:rPr lang="pl-PL" altLang="pl-PL" dirty="0">
                <a:solidFill>
                  <a:schemeClr val="tx1"/>
                </a:solidFill>
              </a:rPr>
              <a:t>panować nad systemem</a:t>
            </a:r>
            <a:r>
              <a:rPr lang="pl-PL" altLang="pl-PL" dirty="0"/>
              <a:t>, który zwykle składa się z tysięcy różnych wymagań. </a:t>
            </a:r>
          </a:p>
          <a:p>
            <a:r>
              <a:rPr lang="pl-PL" altLang="pl-PL" b="1" dirty="0"/>
              <a:t>Jak zatem zapanować nad złożonością problemu? </a:t>
            </a:r>
          </a:p>
          <a:p>
            <a:r>
              <a:rPr lang="pl-PL" altLang="pl-PL" dirty="0"/>
              <a:t>Według wielu specjalistów doskonałym rozwiązaniem jest modelowanie za pomocą podejścia obiektowego. </a:t>
            </a:r>
          </a:p>
          <a:p>
            <a:r>
              <a:rPr lang="pl-PL" altLang="pl-PL" dirty="0"/>
              <a:t>Elementem, który w modelowaniu obiektowym pozwala pogodzić język użytkownika z językiem twórców SI oraz pokonać problem złożoności systemu jest </a:t>
            </a:r>
            <a:r>
              <a:rPr lang="pl-PL" altLang="pl-PL" b="1" dirty="0"/>
              <a:t>obiekt</a:t>
            </a:r>
            <a:r>
              <a:rPr lang="pl-PL" altLang="pl-PL" dirty="0"/>
              <a:t>. </a:t>
            </a:r>
          </a:p>
          <a:p>
            <a:r>
              <a:rPr lang="pl-PL" altLang="pl-PL" dirty="0"/>
              <a:t>Obiekty znajdujące się w środowisku ustalają wspólny język w zespole odpowiedzialnym za powstanie SI. </a:t>
            </a:r>
          </a:p>
          <a:p>
            <a:pPr lvl="1"/>
            <a:r>
              <a:rPr lang="pl-PL" altLang="pl-PL" dirty="0"/>
              <a:t>Odpowiadają pojęciom z modelowanej dziedziny problemu oraz są podstawą realizowanego SI.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dirty="0"/>
              <a:t>Modelowanie obiektowe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524000"/>
            <a:ext cx="8447856" cy="5145088"/>
          </a:xfrm>
        </p:spPr>
        <p:txBody>
          <a:bodyPr>
            <a:normAutofit fontScale="92500" lnSpcReduction="20000"/>
          </a:bodyPr>
          <a:lstStyle/>
          <a:p>
            <a:r>
              <a:rPr lang="pl-PL" altLang="pl-PL" dirty="0"/>
              <a:t>Na bazie obiektów powstają </a:t>
            </a:r>
            <a:r>
              <a:rPr lang="pl-PL" altLang="pl-PL" b="1" dirty="0"/>
              <a:t>obiektowe modele</a:t>
            </a:r>
            <a:r>
              <a:rPr lang="pl-PL" altLang="pl-PL" i="1" dirty="0"/>
              <a:t>, </a:t>
            </a:r>
            <a:r>
              <a:rPr lang="pl-PL" altLang="pl-PL" dirty="0"/>
              <a:t>czyli kopie rzeczywistych systemów. </a:t>
            </a:r>
          </a:p>
          <a:p>
            <a:r>
              <a:rPr lang="pl-PL" altLang="pl-PL" b="1" dirty="0"/>
              <a:t>Modelowanie obiektowe</a:t>
            </a:r>
            <a:r>
              <a:rPr lang="pl-PL" altLang="pl-PL" i="1" dirty="0"/>
              <a:t> </a:t>
            </a:r>
            <a:r>
              <a:rPr lang="pl-PL" altLang="pl-PL" dirty="0"/>
              <a:t>polega zatem na:</a:t>
            </a:r>
          </a:p>
          <a:p>
            <a:pPr marL="758825" lvl="1" indent="-220663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znajdowaniu obiektów w otoczeniu </a:t>
            </a:r>
          </a:p>
          <a:p>
            <a:pPr marL="758825" lvl="1" indent="-220663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opisywaniu struktury i dynamiki działania obiektów,</a:t>
            </a:r>
          </a:p>
          <a:p>
            <a:pPr marL="758825" lvl="1" indent="-220663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klasyfikacji obiektów,</a:t>
            </a:r>
          </a:p>
          <a:p>
            <a:pPr marL="758825" lvl="1" indent="-220663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opisywaniu struktury powiązań klas obiektów,</a:t>
            </a:r>
          </a:p>
          <a:p>
            <a:pPr marL="758825" lvl="1" indent="-220663" eaLnBrk="1" hangingPunct="1">
              <a:buFont typeface="Wingdings" pitchFamily="2" charset="2"/>
              <a:buChar char="§"/>
            </a:pPr>
            <a:r>
              <a:rPr lang="pl-PL" altLang="pl-PL" b="1" dirty="0">
                <a:solidFill>
                  <a:srgbClr val="990033"/>
                </a:solidFill>
              </a:rPr>
              <a:t>opisywaniu dynamiki współpracy obiektów podczas funkcjonowania systemu.</a:t>
            </a:r>
            <a:r>
              <a:rPr lang="pl-PL" altLang="pl-PL" dirty="0"/>
              <a:t> </a:t>
            </a:r>
          </a:p>
          <a:p>
            <a:r>
              <a:rPr lang="pl-PL" altLang="pl-PL" dirty="0"/>
              <a:t>Modelowanie obiektowe polega na rysowaniu diagramów opisujących strukturę i dynamikę systemu składającego się z obiektów. 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Obiekt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663880" cy="5184576"/>
          </a:xfrm>
        </p:spPr>
        <p:txBody>
          <a:bodyPr>
            <a:normAutofit fontScale="92500" lnSpcReduction="10000"/>
          </a:bodyPr>
          <a:lstStyle/>
          <a:p>
            <a:r>
              <a:rPr lang="pl-PL" altLang="pl-PL" b="1" dirty="0"/>
              <a:t>Obiekt </a:t>
            </a:r>
            <a:r>
              <a:rPr lang="pl-PL" altLang="pl-PL" dirty="0"/>
              <a:t>w rozumieniu modelowania obiektowego może być opisany za pomocą trzech elementów: </a:t>
            </a:r>
            <a:r>
              <a:rPr lang="pl-PL" altLang="pl-PL" b="1" i="1" dirty="0">
                <a:solidFill>
                  <a:srgbClr val="990033"/>
                </a:solidFill>
              </a:rPr>
              <a:t>tożsamości, stanu i zachowania</a:t>
            </a:r>
            <a:r>
              <a:rPr lang="pl-PL" altLang="pl-PL" dirty="0"/>
              <a:t>. </a:t>
            </a:r>
          </a:p>
          <a:p>
            <a:r>
              <a:rPr lang="pl-PL" altLang="pl-PL" dirty="0"/>
              <a:t>Każdy obiekt ma indywidualną tożsamość odróżniającą go od innych obiektów. </a:t>
            </a:r>
          </a:p>
          <a:p>
            <a:r>
              <a:rPr lang="pl-PL" altLang="pl-PL" dirty="0"/>
              <a:t>Obiekty zawierają również elementarne składniki o zmieniających się wartościach, które określają ich stan. </a:t>
            </a:r>
          </a:p>
          <a:p>
            <a:r>
              <a:rPr lang="pl-PL" altLang="pl-PL" dirty="0"/>
              <a:t>Potrafią też zachowywać się w odpowiedni sposób w różnych sytuacjach – wykonują określone usługi na rzecz innych obiektów.</a:t>
            </a:r>
          </a:p>
        </p:txBody>
      </p:sp>
      <p:pic>
        <p:nvPicPr>
          <p:cNvPr id="11269" name="Picture 13"/>
          <p:cNvPicPr>
            <a:picLocks noChangeAspect="1" noChangeArrowheads="1"/>
          </p:cNvPicPr>
          <p:nvPr/>
        </p:nvPicPr>
        <p:blipFill>
          <a:blip r:embed="rId2" cstate="print"/>
          <a:srcRect l="27116" t="31293" r="57388" b="57878"/>
          <a:stretch>
            <a:fillRect/>
          </a:stretch>
        </p:blipFill>
        <p:spPr bwMode="auto">
          <a:xfrm>
            <a:off x="6516216" y="95146"/>
            <a:ext cx="2376264" cy="1245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3575</Words>
  <Application>Microsoft Office PowerPoint</Application>
  <PresentationFormat>Pokaz na ekranie (4:3)</PresentationFormat>
  <Paragraphs>414</Paragraphs>
  <Slides>63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63</vt:i4>
      </vt:variant>
    </vt:vector>
  </HeadingPairs>
  <TitlesOfParts>
    <vt:vector size="69" baseType="lpstr">
      <vt:lpstr>Arial</vt:lpstr>
      <vt:lpstr>Calibri</vt:lpstr>
      <vt:lpstr>Tahoma</vt:lpstr>
      <vt:lpstr>Wingdings</vt:lpstr>
      <vt:lpstr>Motyw pakietu Office</vt:lpstr>
      <vt:lpstr>SmartDraw</vt:lpstr>
      <vt:lpstr>Podejście obiektowe</vt:lpstr>
      <vt:lpstr>Menu główne</vt:lpstr>
      <vt:lpstr>Zawartość</vt:lpstr>
      <vt:lpstr>Istota problemu</vt:lpstr>
      <vt:lpstr>Punkty widzenia</vt:lpstr>
      <vt:lpstr>Punkty widzenia</vt:lpstr>
      <vt:lpstr>Problem</vt:lpstr>
      <vt:lpstr>Modelowanie obiektowe</vt:lpstr>
      <vt:lpstr>Obiekt</vt:lpstr>
      <vt:lpstr>Obiekt</vt:lpstr>
      <vt:lpstr>Obiekt</vt:lpstr>
      <vt:lpstr>Obiekt</vt:lpstr>
      <vt:lpstr>Klasa</vt:lpstr>
      <vt:lpstr>Klasa</vt:lpstr>
      <vt:lpstr>Modelowanie struktury</vt:lpstr>
      <vt:lpstr>Modelowanie struktury</vt:lpstr>
      <vt:lpstr>Klasyfikacja diagramów opisu struktury  dla języka UML</vt:lpstr>
      <vt:lpstr>Modelowanie dynamiki</vt:lpstr>
      <vt:lpstr>Modelowanie dynamiki</vt:lpstr>
      <vt:lpstr>Klasyfikacja diagramów opisu dynamiki  dla języka UML</vt:lpstr>
      <vt:lpstr>Prezentacja programu PowerPoint</vt:lpstr>
      <vt:lpstr>Definicja UML</vt:lpstr>
      <vt:lpstr>Trochę historii</vt:lpstr>
      <vt:lpstr>Potrzeba matką wynalazków…</vt:lpstr>
      <vt:lpstr>Potrzeba matką wynalazków…</vt:lpstr>
      <vt:lpstr>Podstawowe elementy UML</vt:lpstr>
      <vt:lpstr>Diagramy – komponenty UML</vt:lpstr>
      <vt:lpstr>Diagram przypadków użycia</vt:lpstr>
      <vt:lpstr>Diagram przypadków użycia</vt:lpstr>
      <vt:lpstr>Diagram przypadków użycia</vt:lpstr>
      <vt:lpstr>Związki między przypadkami użycia</vt:lpstr>
      <vt:lpstr>Związki między przypadkami użycia</vt:lpstr>
      <vt:lpstr>Związki między przypadkami użycia</vt:lpstr>
      <vt:lpstr>Przykład</vt:lpstr>
      <vt:lpstr>Diagram klas</vt:lpstr>
      <vt:lpstr>Diagram klas</vt:lpstr>
      <vt:lpstr>Diagram klas – atrybuty klasy</vt:lpstr>
      <vt:lpstr>Diagram klas</vt:lpstr>
      <vt:lpstr>Diagram klas</vt:lpstr>
      <vt:lpstr>Diagram klas – związki między klasami</vt:lpstr>
      <vt:lpstr>Diagram klas – związki między klasami</vt:lpstr>
      <vt:lpstr>Diagram klas – związki między klasami</vt:lpstr>
      <vt:lpstr>Klasy abstrakcyjne i elementy statyczne</vt:lpstr>
      <vt:lpstr>Diagram obiektów</vt:lpstr>
      <vt:lpstr>Diagram komponentów</vt:lpstr>
      <vt:lpstr>Diagram komponentów</vt:lpstr>
      <vt:lpstr>Diagram komponentów</vt:lpstr>
      <vt:lpstr>Diagram przebiegu (sekwencji)</vt:lpstr>
      <vt:lpstr>Diagram przebiegu (sekwencji)</vt:lpstr>
      <vt:lpstr>Diagram przebiegu</vt:lpstr>
      <vt:lpstr>Diagram przebiegu</vt:lpstr>
      <vt:lpstr>Diagram kooperacji</vt:lpstr>
      <vt:lpstr>Diagram stanów</vt:lpstr>
      <vt:lpstr>Diagram stanów</vt:lpstr>
      <vt:lpstr>Diagram czynności</vt:lpstr>
      <vt:lpstr>Diagram czynności</vt:lpstr>
      <vt:lpstr>Diagram czynności</vt:lpstr>
      <vt:lpstr>Diagram czynności – podział na tory</vt:lpstr>
      <vt:lpstr>RUP - Rational Unified Process</vt:lpstr>
      <vt:lpstr>RUP - Rational Unified Process</vt:lpstr>
      <vt:lpstr>Związek między czynnościami, etapami i iteracjami</vt:lpstr>
      <vt:lpstr>Wnioski</vt:lpstr>
      <vt:lpstr>Wnioski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Podejście obiektowe</dc:title>
  <dc:creator>Admin</dc:creator>
  <cp:lastModifiedBy>Tanska</cp:lastModifiedBy>
  <cp:revision>13</cp:revision>
  <dcterms:created xsi:type="dcterms:W3CDTF">2017-12-06T11:07:30Z</dcterms:created>
  <dcterms:modified xsi:type="dcterms:W3CDTF">2019-01-25T10:42:32Z</dcterms:modified>
</cp:coreProperties>
</file>