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6" r:id="rId6"/>
    <p:sldId id="258" r:id="rId7"/>
    <p:sldId id="259" r:id="rId8"/>
    <p:sldId id="260" r:id="rId9"/>
    <p:sldId id="268" r:id="rId10"/>
    <p:sldId id="269" r:id="rId11"/>
    <p:sldId id="270" r:id="rId12"/>
    <p:sldId id="271" r:id="rId13"/>
    <p:sldId id="272" r:id="rId14"/>
    <p:sldId id="275" r:id="rId15"/>
    <p:sldId id="273" r:id="rId16"/>
    <p:sldId id="274" r:id="rId17"/>
    <p:sldId id="267" r:id="rId18"/>
    <p:sldId id="261" r:id="rId19"/>
    <p:sldId id="262" r:id="rId20"/>
    <p:sldId id="263" r:id="rId21"/>
    <p:sldId id="277" r:id="rId22"/>
    <p:sldId id="278" r:id="rId23"/>
    <p:sldId id="279" r:id="rId24"/>
    <p:sldId id="276" r:id="rId2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746" autoAdjust="0"/>
  </p:normalViewPr>
  <p:slideViewPr>
    <p:cSldViewPr>
      <p:cViewPr varScale="1">
        <p:scale>
          <a:sx n="107" d="100"/>
          <a:sy n="107" d="100"/>
        </p:scale>
        <p:origin x="1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35757-7D33-46F2-81FA-05017648B13C}" type="datetimeFigureOut">
              <a:rPr lang="pl-PL" smtClean="0"/>
              <a:pPr/>
              <a:t>2019-01-25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D3F6A-E08E-4468-9566-31D1E32C43E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-mentor.edu.pl/artykul/index/numer/57/id/114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dirty="0"/>
              <a:t>Podejście adaptacyjne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400800" cy="1752600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pl-PL" altLang="pl-PL" sz="2400" dirty="0">
                <a:solidFill>
                  <a:srgbClr val="000000"/>
                </a:solidFill>
                <a:latin typeface="Arial"/>
              </a:rPr>
              <a:t>Jolanta Sala</a:t>
            </a:r>
          </a:p>
          <a:p>
            <a:pPr lvl="0" fontAlgn="base">
              <a:spcAft>
                <a:spcPct val="0"/>
              </a:spcAft>
            </a:pPr>
            <a:r>
              <a:rPr lang="pl-PL" altLang="pl-PL" sz="2400" dirty="0">
                <a:solidFill>
                  <a:srgbClr val="000000"/>
                </a:solidFill>
                <a:latin typeface="Arial"/>
              </a:rPr>
              <a:t>Halina Tańska</a:t>
            </a:r>
          </a:p>
          <a:p>
            <a:endParaRPr lang="pl-PL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4106863"/>
            <a:ext cx="3455988" cy="2706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Strzałka w lewo 5"/>
          <p:cNvSpPr/>
          <p:nvPr/>
        </p:nvSpPr>
        <p:spPr>
          <a:xfrm rot="16200000">
            <a:off x="323056" y="4364832"/>
            <a:ext cx="360363" cy="2159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9888" y="4149725"/>
            <a:ext cx="3730625" cy="267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5219700" y="4076700"/>
            <a:ext cx="288925" cy="647700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wrap="none" lIns="90488" tIns="44450" rIns="90488" bIns="44450" anchor="ctr">
            <a:spAutoFit/>
          </a:bodyPr>
          <a:lstStyle/>
          <a:p>
            <a:pPr marL="342900" indent="-342900" algn="ctr" defTabSz="762000"/>
            <a:endParaRPr lang="pl-PL"/>
          </a:p>
        </p:txBody>
      </p:sp>
      <p:sp>
        <p:nvSpPr>
          <p:cNvPr id="9" name="Strzałka w lewo 8"/>
          <p:cNvSpPr/>
          <p:nvPr/>
        </p:nvSpPr>
        <p:spPr>
          <a:xfrm rot="16200000">
            <a:off x="6516116" y="4364832"/>
            <a:ext cx="360363" cy="2159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 dirty="0"/>
          </a:p>
        </p:txBody>
      </p:sp>
      <p:pic>
        <p:nvPicPr>
          <p:cNvPr id="10" name="Picture 4" descr="Poczta - UWM">
            <a:extLst>
              <a:ext uri="{FF2B5EF4-FFF2-40B4-BE49-F238E27FC236}">
                <a16:creationId xmlns:a16="http://schemas.microsoft.com/office/drawing/2014/main" id="{BF68426E-3F59-45B7-B61F-C80378395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246" y="764704"/>
            <a:ext cx="2900337" cy="9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37835E-6 L -0.09062 0.0050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9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l-PL" altLang="pl-PL" sz="3600" dirty="0">
                <a:solidFill>
                  <a:prstClr val="black"/>
                </a:solidFill>
              </a:rPr>
              <a:t>Podejście adaptacyjne – </a:t>
            </a:r>
            <a:r>
              <a:rPr lang="pl-PL" altLang="pl-PL" sz="3600" b="1" dirty="0">
                <a:solidFill>
                  <a:srgbClr val="00B050"/>
                </a:solidFill>
              </a:rPr>
              <a:t>mocne i słabe strony</a:t>
            </a:r>
            <a:br>
              <a:rPr lang="pl-PL" altLang="pl-PL" sz="3600" b="1" dirty="0">
                <a:solidFill>
                  <a:srgbClr val="00B050"/>
                </a:solidFill>
              </a:rPr>
            </a:br>
            <a:r>
              <a:rPr lang="pl-PL" altLang="pl-PL" sz="3600" b="1" dirty="0">
                <a:solidFill>
                  <a:srgbClr val="00B050"/>
                </a:solidFill>
              </a:rPr>
              <a:t> </a:t>
            </a:r>
            <a:r>
              <a:rPr lang="pl-PL" altLang="pl-PL" sz="3600" b="1" dirty="0"/>
              <a:t>mocne strony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86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Adaptacyjne zarządzanie projektami pomimo niesprecyzowania sposobu osiągnięcia celu projektu, cały czas </a:t>
            </a:r>
            <a:r>
              <a:rPr lang="pl-PL" altLang="pl-PL" sz="3100" b="1" dirty="0">
                <a:solidFill>
                  <a:srgbClr val="00B050"/>
                </a:solidFill>
              </a:rPr>
              <a:t>ściśle współpracuje z klientem</a:t>
            </a:r>
            <a:r>
              <a:rPr lang="pl-PL" dirty="0"/>
              <a:t>, przykłada wagę dla jego wysokiego poziomu zadowolenia i skupia się na zapewnieniu mu jak największych korzyści biznesowych.</a:t>
            </a:r>
          </a:p>
          <a:p>
            <a:r>
              <a:rPr lang="pl-PL" dirty="0"/>
              <a:t>Łatwość dostosowania się i szybkie dokonywanie zmian w projekcie. Dzięki dużej </a:t>
            </a:r>
            <a:r>
              <a:rPr lang="pl-PL" altLang="pl-PL" sz="3100" b="1" dirty="0">
                <a:solidFill>
                  <a:srgbClr val="00B050"/>
                </a:solidFill>
              </a:rPr>
              <a:t>elastyczności</a:t>
            </a:r>
            <a:r>
              <a:rPr lang="pl-PL" dirty="0"/>
              <a:t> wzrastają szanse sfinalizowania projektu z powodzeniem.</a:t>
            </a:r>
          </a:p>
          <a:p>
            <a:r>
              <a:rPr lang="pl-PL" dirty="0"/>
              <a:t>W przeciwieństwie do tradycyjnego zarządzania projektami </a:t>
            </a:r>
            <a:r>
              <a:rPr lang="pl-PL" altLang="pl-PL" sz="3100" b="1" dirty="0">
                <a:solidFill>
                  <a:srgbClr val="00B050"/>
                </a:solidFill>
              </a:rPr>
              <a:t>nie ma potrzeby </a:t>
            </a:r>
            <a:r>
              <a:rPr lang="pl-PL" dirty="0"/>
              <a:t>określania pełnego zakresu zadań w okresie początkowym projektu.</a:t>
            </a:r>
          </a:p>
          <a:p>
            <a:r>
              <a:rPr lang="pl-PL" dirty="0"/>
              <a:t>Wzrasta poziom samodzielności członków projektu, którzy biorą </a:t>
            </a:r>
            <a:r>
              <a:rPr lang="pl-PL" altLang="pl-PL" sz="3100" b="1" dirty="0">
                <a:solidFill>
                  <a:srgbClr val="00B050"/>
                </a:solidFill>
              </a:rPr>
              <a:t>odpowiedzialność </a:t>
            </a:r>
            <a:r>
              <a:rPr lang="pl-PL" dirty="0"/>
              <a:t>za wykonywane zadania.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l-PL" altLang="pl-PL" sz="3600" dirty="0">
                <a:solidFill>
                  <a:prstClr val="black"/>
                </a:solidFill>
              </a:rPr>
              <a:t>Podejście adaptacyjne – </a:t>
            </a:r>
            <a:r>
              <a:rPr lang="pl-PL" altLang="pl-PL" sz="3600" b="1" dirty="0">
                <a:solidFill>
                  <a:srgbClr val="00B050"/>
                </a:solidFill>
              </a:rPr>
              <a:t>mocne i słabe strony</a:t>
            </a:r>
            <a:br>
              <a:rPr lang="pl-PL" altLang="pl-PL" sz="3600" b="1" dirty="0">
                <a:solidFill>
                  <a:srgbClr val="00B050"/>
                </a:solidFill>
              </a:rPr>
            </a:br>
            <a:r>
              <a:rPr lang="pl-PL" altLang="pl-PL" sz="3600" b="1" dirty="0">
                <a:solidFill>
                  <a:srgbClr val="00B050"/>
                </a:solidFill>
              </a:rPr>
              <a:t> </a:t>
            </a:r>
            <a:r>
              <a:rPr lang="pl-PL" altLang="pl-PL" sz="3600" b="1" dirty="0"/>
              <a:t>słabe strony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560" y="1556792"/>
            <a:ext cx="8352928" cy="5256584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Sprawdza się tylko </a:t>
            </a:r>
            <a:r>
              <a:rPr lang="pl-PL" b="1" dirty="0">
                <a:solidFill>
                  <a:srgbClr val="FF0000"/>
                </a:solidFill>
              </a:rPr>
              <a:t>w małych zespołach</a:t>
            </a:r>
          </a:p>
          <a:p>
            <a:r>
              <a:rPr lang="pl-PL" dirty="0"/>
              <a:t>Zespół projektowy musi posiadać </a:t>
            </a:r>
            <a:r>
              <a:rPr lang="pl-PL" sz="3100" b="1" dirty="0">
                <a:solidFill>
                  <a:srgbClr val="FF0000"/>
                </a:solidFill>
              </a:rPr>
              <a:t>duże doświadczenie</a:t>
            </a:r>
            <a:r>
              <a:rPr lang="pl-PL" dirty="0"/>
              <a:t>, </a:t>
            </a:r>
            <a:r>
              <a:rPr lang="pl-PL" sz="3100" b="1" dirty="0">
                <a:solidFill>
                  <a:srgbClr val="FF0000"/>
                </a:solidFill>
              </a:rPr>
              <a:t>wysokie umiejętności </a:t>
            </a:r>
            <a:r>
              <a:rPr lang="pl-PL" dirty="0"/>
              <a:t>oraz </a:t>
            </a:r>
            <a:r>
              <a:rPr lang="pl-PL" sz="3100" b="1" dirty="0">
                <a:solidFill>
                  <a:srgbClr val="FF0000"/>
                </a:solidFill>
              </a:rPr>
              <a:t>wysoki poziom motywacji</a:t>
            </a:r>
            <a:r>
              <a:rPr lang="pl-PL" dirty="0"/>
              <a:t>, co często jest ciężkie do osiągnięcia</a:t>
            </a:r>
          </a:p>
          <a:p>
            <a:r>
              <a:rPr lang="pl-PL" sz="3100" b="1" dirty="0">
                <a:solidFill>
                  <a:srgbClr val="FF0000"/>
                </a:solidFill>
              </a:rPr>
              <a:t>Brak koncentracji na kontroli </a:t>
            </a:r>
            <a:r>
              <a:rPr lang="pl-PL" dirty="0"/>
              <a:t>realizacji zadań</a:t>
            </a:r>
          </a:p>
          <a:p>
            <a:r>
              <a:rPr lang="pl-PL" sz="3100" b="1" dirty="0">
                <a:solidFill>
                  <a:srgbClr val="FF0000"/>
                </a:solidFill>
              </a:rPr>
              <a:t>Większe projekty </a:t>
            </a:r>
            <a:r>
              <a:rPr lang="pl-PL" dirty="0"/>
              <a:t>cały czas realizowane są przy użyciu tradycyjnych modeli zarządzania projektami, ponieważ elastyczność i umiejętność dostosowania się do zmian nie jest wymagana, a warunki realizacji projektu nie są aż tak zmienne</a:t>
            </a:r>
          </a:p>
          <a:p>
            <a:r>
              <a:rPr lang="pl-PL" dirty="0"/>
              <a:t>Cała uwaga zespołu projektowego skupiona jest na realizacji końcowego efektu, </a:t>
            </a:r>
            <a:r>
              <a:rPr lang="pl-PL" sz="3100" b="1" dirty="0">
                <a:solidFill>
                  <a:srgbClr val="FF0000"/>
                </a:solidFill>
              </a:rPr>
              <a:t>ignorowane</a:t>
            </a:r>
            <a:r>
              <a:rPr lang="pl-PL" dirty="0"/>
              <a:t> </a:t>
            </a:r>
            <a:r>
              <a:rPr lang="pl-PL" sz="3100" b="1" dirty="0">
                <a:solidFill>
                  <a:srgbClr val="FF0000"/>
                </a:solidFill>
              </a:rPr>
              <a:t>są </a:t>
            </a:r>
            <a:r>
              <a:rPr lang="pl-PL" dirty="0"/>
              <a:t>inne wymiary projektu tj.</a:t>
            </a:r>
          </a:p>
          <a:p>
            <a:pPr lvl="1"/>
            <a:r>
              <a:rPr lang="pl-PL" dirty="0"/>
              <a:t>badania rynkowe, </a:t>
            </a:r>
          </a:p>
          <a:p>
            <a:pPr lvl="1"/>
            <a:r>
              <a:rPr lang="pl-PL" dirty="0"/>
              <a:t>wybór odpowiednich członków zespołu i odpowiednie przeszkolenie go, </a:t>
            </a:r>
          </a:p>
          <a:p>
            <a:pPr lvl="1"/>
            <a:r>
              <a:rPr lang="pl-PL" dirty="0"/>
              <a:t>zarządzanie ryzykiem, </a:t>
            </a:r>
          </a:p>
          <a:p>
            <a:pPr lvl="1"/>
            <a:r>
              <a:rPr lang="pl-PL" dirty="0"/>
              <a:t>aspekty prawne i formalne, </a:t>
            </a:r>
          </a:p>
          <a:p>
            <a:pPr lvl="1"/>
            <a:r>
              <a:rPr lang="pl-PL" dirty="0"/>
              <a:t>inne realizowane są w tradycyjnych metodykach.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pl-PL" altLang="pl-PL" sz="3600" dirty="0">
                <a:solidFill>
                  <a:prstClr val="black"/>
                </a:solidFill>
              </a:rPr>
              <a:t>Podejście adaptacyjne – </a:t>
            </a:r>
            <a:r>
              <a:rPr lang="pl-PL" altLang="pl-PL" sz="3600" b="1" dirty="0">
                <a:solidFill>
                  <a:srgbClr val="00B050"/>
                </a:solidFill>
              </a:rPr>
              <a:t>model adaptacyjnego zarządzania projektami </a:t>
            </a:r>
            <a:r>
              <a:rPr lang="pl-PL" altLang="pl-PL" sz="3600" dirty="0"/>
              <a:t>(AZP)</a:t>
            </a:r>
            <a:endParaRPr lang="pl-PL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3728" y="1772816"/>
            <a:ext cx="8742768" cy="452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496" y="44624"/>
            <a:ext cx="9108504" cy="706090"/>
          </a:xfrm>
        </p:spPr>
        <p:txBody>
          <a:bodyPr>
            <a:noAutofit/>
          </a:bodyPr>
          <a:lstStyle/>
          <a:p>
            <a:r>
              <a:rPr lang="pl-PL" altLang="pl-PL" sz="3000" dirty="0">
                <a:solidFill>
                  <a:prstClr val="black"/>
                </a:solidFill>
              </a:rPr>
              <a:t>Adaptacyjne zarządzanie procesami biznesowymi (ABPM)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67544" y="6074712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/>
              <a:t>B. Gawin, B. Marcinkowski, Czy adaptacyjne zarządzanie procesami biznesowymi to metoda pozwalająca na zdobycie przewagi konkurencyjnej? </a:t>
            </a:r>
          </a:p>
          <a:p>
            <a:r>
              <a:rPr lang="pl-PL" sz="1400" b="1" dirty="0">
                <a:hlinkClick r:id="rId2"/>
              </a:rPr>
              <a:t>http://www.e-mentor.edu.pl/artykul/index/numer/57/id/1144</a:t>
            </a:r>
            <a:r>
              <a:rPr lang="pl-PL" sz="1400" b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672" y="764704"/>
            <a:ext cx="7167736" cy="531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trzałka w dół 5"/>
          <p:cNvSpPr/>
          <p:nvPr/>
        </p:nvSpPr>
        <p:spPr>
          <a:xfrm>
            <a:off x="7308304" y="6381328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3600" dirty="0"/>
              <a:t>Relacje pomiędzy </a:t>
            </a:r>
            <a:r>
              <a:rPr lang="pl-PL" altLang="pl-PL" sz="3600" dirty="0"/>
              <a:t>AZP a ABPM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544616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w zależności od charakteru projektu oraz od modelu biznesowego danej organizacji - mogą one przybierać różne formy. </a:t>
            </a:r>
          </a:p>
          <a:p>
            <a:pPr lvl="1"/>
            <a:r>
              <a:rPr lang="pl-PL" dirty="0"/>
              <a:t>gdy projekt jest dynamiczny, to wnioskowanie i poprawa działań muszą następować </a:t>
            </a:r>
            <a:r>
              <a:rPr lang="pl-PL" b="1" dirty="0">
                <a:solidFill>
                  <a:srgbClr val="FF0000"/>
                </a:solidFill>
              </a:rPr>
              <a:t>w bardzo krótkich cyklach </a:t>
            </a:r>
          </a:p>
          <a:p>
            <a:pPr lvl="1"/>
            <a:r>
              <a:rPr lang="pl-PL" dirty="0"/>
              <a:t>gdy rdzeniem biznesu są procesy wspierane systemem </a:t>
            </a:r>
            <a:r>
              <a:rPr lang="pl-PL" i="1" dirty="0" err="1"/>
              <a:t>workflow</a:t>
            </a:r>
            <a:r>
              <a:rPr lang="pl-PL" dirty="0"/>
              <a:t>, wówczas gruntowne poprawy, udoskonalenia i adaptacje tych procesów (i w konsekwencji - systemu) </a:t>
            </a:r>
            <a:r>
              <a:rPr lang="pl-PL" b="1" dirty="0">
                <a:solidFill>
                  <a:srgbClr val="FF0000"/>
                </a:solidFill>
              </a:rPr>
              <a:t>nie mogą zachodzić zbyt często i w krótkich iteracjach</a:t>
            </a:r>
            <a:r>
              <a:rPr lang="pl-PL" dirty="0"/>
              <a:t>, bo mogłoby to odbić się niekorzystnie na jakości świadczonych usług. W takim przypadku dorobek z zakresu AZP musi zostać efektywnie wykorzystany na etapie przejścia pomiędzy projektowaniem i realizacją procesów, gdyż przyszłe gruntowne modyfikacje będą mogły zostać wdrożone dopiero po jakimś czasie.</a:t>
            </a:r>
          </a:p>
          <a:p>
            <a:r>
              <a:rPr lang="pl-PL" dirty="0"/>
              <a:t>przeprowadzona analiza oraz zaproponowany model ABPM pozwalają zdefiniować relacje zachodzące pomiędzy zwinnym zarządzaniem projektami a zarządzaniem procesami biznesowymi </a:t>
            </a:r>
            <a:r>
              <a:rPr lang="pl-PL" b="1" dirty="0">
                <a:solidFill>
                  <a:srgbClr val="FF0000"/>
                </a:solidFill>
              </a:rPr>
              <a:t>z wykorzystaniem technik Agile</a:t>
            </a:r>
            <a:r>
              <a:rPr lang="pl-PL" dirty="0"/>
              <a:t>. </a:t>
            </a:r>
          </a:p>
          <a:p>
            <a:r>
              <a:rPr lang="pl-PL" dirty="0"/>
              <a:t>W dalszej części artykułu ujęto rekomendacje w zakresie wykorzystania zwinnych technik AZP </a:t>
            </a:r>
            <a:r>
              <a:rPr lang="pl-PL" b="1" dirty="0">
                <a:solidFill>
                  <a:srgbClr val="FF0000"/>
                </a:solidFill>
              </a:rPr>
              <a:t>we wszystkich fazach cyklu ABPM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7308304" y="6381328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7308304" y="44624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706090"/>
          </a:xfrm>
        </p:spPr>
        <p:txBody>
          <a:bodyPr>
            <a:normAutofit/>
          </a:bodyPr>
          <a:lstStyle/>
          <a:p>
            <a:r>
              <a:rPr lang="pl-PL" sz="3600" dirty="0"/>
              <a:t>Relacje pomiędzy </a:t>
            </a:r>
            <a:r>
              <a:rPr lang="pl-PL" altLang="pl-PL" sz="3600" dirty="0"/>
              <a:t>AZP a ABPM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160" y="1412776"/>
            <a:ext cx="4762872" cy="2592288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Faza planowania - zwinne projektowanie procesów biznesowych</a:t>
            </a:r>
          </a:p>
          <a:p>
            <a:r>
              <a:rPr lang="pl-PL" dirty="0"/>
              <a:t>Faza realizacji - zwinne wykonywanie procesów biznesowych</a:t>
            </a:r>
          </a:p>
          <a:p>
            <a:r>
              <a:rPr lang="pl-PL" dirty="0"/>
              <a:t>Faza weryfikacji - zwinna analiza procesów biznesowych</a:t>
            </a:r>
          </a:p>
          <a:p>
            <a:r>
              <a:rPr lang="pl-PL" dirty="0"/>
              <a:t>Faza udoskonalania - zwinna poprawa procesów biznesowych</a:t>
            </a:r>
          </a:p>
        </p:txBody>
      </p:sp>
      <p:sp>
        <p:nvSpPr>
          <p:cNvPr id="4" name="Strzałka w dół 3"/>
          <p:cNvSpPr/>
          <p:nvPr/>
        </p:nvSpPr>
        <p:spPr>
          <a:xfrm>
            <a:off x="7308304" y="6381328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7308304" y="44624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124744"/>
            <a:ext cx="4355976" cy="322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ole tekstowe 6"/>
          <p:cNvSpPr txBox="1"/>
          <p:nvPr/>
        </p:nvSpPr>
        <p:spPr>
          <a:xfrm>
            <a:off x="251520" y="4581128"/>
            <a:ext cx="8568952" cy="15696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adaptacja zwinnych technik zarządzania projektami do świata procesów biznesowych nie jest rozważaniem teoretycznym, gdyż konieczność wprowadzenia zmian w projektowaniu, realizacji i analizie procesów to rzeczywista potrzeba biznesowa</a:t>
            </a:r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4788024" y="1556792"/>
            <a:ext cx="2880320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707904" y="2204864"/>
            <a:ext cx="1368152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3203848" y="2780928"/>
            <a:ext cx="1872208" cy="720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 flipV="1">
            <a:off x="3563888" y="1988840"/>
            <a:ext cx="1512168" cy="13681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altLang="pl-PL" dirty="0"/>
              <a:t>Podejście adaptacyjne</a:t>
            </a:r>
            <a:br>
              <a:rPr lang="pl-PL" altLang="pl-PL" dirty="0"/>
            </a:br>
            <a:r>
              <a:rPr lang="pl-PL" altLang="pl-P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modelowanie architektury systemu </a:t>
            </a:r>
            <a:endParaRPr lang="pl-P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ole tekstowe 26"/>
          <p:cNvSpPr txBox="1">
            <a:spLocks noChangeArrowheads="1"/>
          </p:cNvSpPr>
          <p:nvPr/>
        </p:nvSpPr>
        <p:spPr bwMode="auto">
          <a:xfrm>
            <a:off x="7667625" y="3213100"/>
            <a:ext cx="7921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6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619250" y="1341438"/>
            <a:ext cx="1439863" cy="6477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 sz="1600"/>
              <a:t>e-handel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059113" y="1341438"/>
            <a:ext cx="1368425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 sz="1600"/>
              <a:t>B2B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427538" y="1341438"/>
            <a:ext cx="1439862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 sz="1600"/>
              <a:t>CRM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867400" y="1341438"/>
            <a:ext cx="1439863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 sz="1600"/>
              <a:t>logistyka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308850" y="1341438"/>
            <a:ext cx="1511300" cy="6477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pl-PL" altLang="pl-PL" sz="1600"/>
              <a:t>marketing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619250" y="5013325"/>
            <a:ext cx="1439863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obsługa</a:t>
            </a:r>
          </a:p>
          <a:p>
            <a:pPr algn="ctr" eaLnBrk="1" hangingPunct="1">
              <a:defRPr/>
            </a:pPr>
            <a:r>
              <a:rPr lang="pl-PL" altLang="pl-PL" sz="1600"/>
              <a:t>zamówień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59113" y="5013325"/>
            <a:ext cx="1368425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gospodarka</a:t>
            </a:r>
          </a:p>
          <a:p>
            <a:pPr algn="ctr" eaLnBrk="1" hangingPunct="1">
              <a:defRPr/>
            </a:pPr>
            <a:r>
              <a:rPr lang="pl-PL" altLang="pl-PL" sz="1600"/>
              <a:t>magazynowa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427538" y="5013325"/>
            <a:ext cx="1439862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ERP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867400" y="5013325"/>
            <a:ext cx="1439863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zarządzanie</a:t>
            </a:r>
          </a:p>
          <a:p>
            <a:pPr algn="ctr" eaLnBrk="1" hangingPunct="1">
              <a:defRPr/>
            </a:pPr>
            <a:r>
              <a:rPr lang="pl-PL" altLang="pl-PL" sz="1600"/>
              <a:t>dostawami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7308850" y="5013325"/>
            <a:ext cx="1511300" cy="647700"/>
          </a:xfrm>
          <a:prstGeom prst="rect">
            <a:avLst/>
          </a:prstGeom>
          <a:solidFill>
            <a:srgbClr val="FF9900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zarządzanie</a:t>
            </a:r>
          </a:p>
          <a:p>
            <a:pPr algn="ctr" eaLnBrk="1" hangingPunct="1">
              <a:defRPr/>
            </a:pPr>
            <a:r>
              <a:rPr lang="pl-PL" altLang="pl-PL" sz="1600"/>
              <a:t>płatnościami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619250" y="2349500"/>
            <a:ext cx="2160588" cy="647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zarządzanie treścią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779838" y="2349500"/>
            <a:ext cx="2808287" cy="647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zarządzanie dokumentami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6588125" y="2349500"/>
            <a:ext cx="2232025" cy="647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sztuczna inteligencja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619250" y="2997200"/>
            <a:ext cx="2592388" cy="1008063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zarządzanie procesami</a:t>
            </a:r>
          </a:p>
          <a:p>
            <a:pPr algn="ctr" eaLnBrk="1" hangingPunct="1">
              <a:defRPr/>
            </a:pPr>
            <a:r>
              <a:rPr lang="pl-PL" altLang="pl-PL" sz="1600"/>
              <a:t>elektronicznymi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4211638" y="2997200"/>
            <a:ext cx="1296987" cy="1008063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drążenie</a:t>
            </a:r>
          </a:p>
          <a:p>
            <a:pPr algn="ctr" eaLnBrk="1" hangingPunct="1">
              <a:defRPr/>
            </a:pPr>
            <a:r>
              <a:rPr lang="pl-PL" altLang="pl-PL" sz="1600"/>
              <a:t>danych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508625" y="2997200"/>
            <a:ext cx="1871663" cy="503238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wizualizacja</a:t>
            </a: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5508625" y="3500438"/>
            <a:ext cx="1871663" cy="504825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przechowywanie</a:t>
            </a:r>
          </a:p>
          <a:p>
            <a:pPr algn="ctr" eaLnBrk="1" hangingPunct="1">
              <a:defRPr/>
            </a:pPr>
            <a:r>
              <a:rPr lang="pl-PL" altLang="pl-PL" sz="1600"/>
              <a:t>danych</a:t>
            </a: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1619250" y="4005263"/>
            <a:ext cx="2879725" cy="647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mobilne zarządzanie treścią</a:t>
            </a: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4500563" y="4005263"/>
            <a:ext cx="2879725" cy="647700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współpraca</a:t>
            </a:r>
          </a:p>
        </p:txBody>
      </p:sp>
      <p:sp>
        <p:nvSpPr>
          <p:cNvPr id="5141" name="Rectangle 21"/>
          <p:cNvSpPr>
            <a:spLocks noChangeArrowheads="1"/>
          </p:cNvSpPr>
          <p:nvPr/>
        </p:nvSpPr>
        <p:spPr bwMode="auto">
          <a:xfrm>
            <a:off x="7380288" y="2997200"/>
            <a:ext cx="1439862" cy="792163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 dirty="0"/>
              <a:t>portale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7380288" y="3789363"/>
            <a:ext cx="1439862" cy="863600"/>
          </a:xfrm>
          <a:prstGeom prst="rect">
            <a:avLst/>
          </a:prstGeom>
          <a:solidFill>
            <a:srgbClr val="CC66FF"/>
          </a:solidFill>
          <a:ln w="9525">
            <a:solidFill>
              <a:schemeClr val="bg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pl-PL" altLang="pl-PL" sz="1600"/>
              <a:t>zarządzanie</a:t>
            </a:r>
          </a:p>
          <a:p>
            <a:pPr algn="ctr" eaLnBrk="1" hangingPunct="1">
              <a:defRPr/>
            </a:pPr>
            <a:r>
              <a:rPr lang="pl-PL" altLang="pl-PL" sz="1600"/>
              <a:t>wiedzą</a:t>
            </a:r>
          </a:p>
        </p:txBody>
      </p:sp>
      <p:sp>
        <p:nvSpPr>
          <p:cNvPr id="7192" name="Text Box 23"/>
          <p:cNvSpPr txBox="1">
            <a:spLocks noChangeArrowheads="1"/>
          </p:cNvSpPr>
          <p:nvPr/>
        </p:nvSpPr>
        <p:spPr bwMode="auto">
          <a:xfrm>
            <a:off x="0" y="3275013"/>
            <a:ext cx="15478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 b="1"/>
              <a:t>technologie ICT</a:t>
            </a:r>
          </a:p>
        </p:txBody>
      </p:sp>
      <p:sp>
        <p:nvSpPr>
          <p:cNvPr id="7193" name="Text Box 24"/>
          <p:cNvSpPr txBox="1">
            <a:spLocks noChangeArrowheads="1"/>
          </p:cNvSpPr>
          <p:nvPr/>
        </p:nvSpPr>
        <p:spPr bwMode="auto">
          <a:xfrm>
            <a:off x="71438" y="1341438"/>
            <a:ext cx="14763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/>
              <a:t>moduły zewnętrzne</a:t>
            </a:r>
          </a:p>
        </p:txBody>
      </p:sp>
      <p:sp>
        <p:nvSpPr>
          <p:cNvPr id="7194" name="Text Box 25"/>
          <p:cNvSpPr txBox="1">
            <a:spLocks noChangeArrowheads="1"/>
          </p:cNvSpPr>
          <p:nvPr/>
        </p:nvSpPr>
        <p:spPr bwMode="auto">
          <a:xfrm>
            <a:off x="71438" y="5013325"/>
            <a:ext cx="1476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l-PL" altLang="pl-PL"/>
              <a:t>moduły wewnętrzne</a:t>
            </a:r>
          </a:p>
        </p:txBody>
      </p:sp>
      <p:sp>
        <p:nvSpPr>
          <p:cNvPr id="7195" name="Tytuł 25"/>
          <p:cNvSpPr>
            <a:spLocks noGrp="1"/>
          </p:cNvSpPr>
          <p:nvPr>
            <p:ph type="title"/>
          </p:nvPr>
        </p:nvSpPr>
        <p:spPr>
          <a:xfrm>
            <a:off x="468313" y="188640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l-PL" altLang="pl-PL" sz="3200" dirty="0"/>
              <a:t>Podejście modelowania architektury systemu MDA</a:t>
            </a:r>
            <a:br>
              <a:rPr lang="pl-PL" sz="3200" dirty="0"/>
            </a:br>
            <a:r>
              <a:rPr lang="pl-PL" sz="3200" dirty="0"/>
              <a:t>Przykładowa architektura SIZ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4000"/>
                            </p:stCondLst>
                            <p:childTnLst>
                              <p:par>
                                <p:cTn id="1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122" grpId="0" animBg="1"/>
      <p:bldP spid="5123" grpId="0" animBg="1"/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0" grpId="0" animBg="1"/>
      <p:bldP spid="5131" grpId="0" animBg="1"/>
      <p:bldP spid="5132" grpId="0" animBg="1"/>
      <p:bldP spid="5133" grpId="0" animBg="1"/>
      <p:bldP spid="5134" grpId="0" animBg="1"/>
      <p:bldP spid="5135" grpId="0" animBg="1"/>
      <p:bldP spid="5136" grpId="0" animBg="1"/>
      <p:bldP spid="5137" grpId="0" animBg="1"/>
      <p:bldP spid="5138" grpId="0" animBg="1"/>
      <p:bldP spid="5139" grpId="0" animBg="1"/>
      <p:bldP spid="5140" grpId="0" animBg="1"/>
      <p:bldP spid="5141" grpId="0" animBg="1"/>
      <p:bldP spid="514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778098"/>
          </a:xfrm>
        </p:spPr>
        <p:txBody>
          <a:bodyPr/>
          <a:lstStyle/>
          <a:p>
            <a:pPr eaLnBrk="1" hangingPunct="1"/>
            <a:r>
              <a:rPr lang="pl-PL" altLang="pl-PL" sz="3800" dirty="0"/>
              <a:t>Modelowanie architektury systemu MDA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424936" cy="532859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Podejście modelowania architektury systemu MDA (</a:t>
            </a:r>
            <a:r>
              <a:rPr lang="pl-PL" altLang="pl-PL" sz="2400" i="1" dirty="0" err="1"/>
              <a:t>Model-Driven</a:t>
            </a:r>
            <a:r>
              <a:rPr lang="pl-PL" altLang="pl-PL" sz="2400" i="1" dirty="0"/>
              <a:t> </a:t>
            </a:r>
            <a:r>
              <a:rPr lang="pl-PL" altLang="pl-PL" sz="2400" i="1" dirty="0" err="1"/>
              <a:t>Architecture</a:t>
            </a:r>
            <a:r>
              <a:rPr lang="pl-PL" altLang="pl-PL" sz="2400" dirty="0"/>
              <a:t>) zostało opracowane w latach 2000-2001 przez grupę badawczą OMG.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MDA to sposób organizowania i zarządzania architekturą przedsięwzięcia projektowego, wspomaganego zautomatyzowanymi narzędziami i usługami w celu zdefiniowania modeli i ułatwienia transformacji pomiędzy różnego rodzaju modelami.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MDA jest ukierunkowana na tworzenie architektury systemu, określanej przez modele na różnym poziomie abstrakcji. W ten sposób następuje oddzielenie specyfikacji funkcjonalności systemu wyrażonej modelem od szczegółów technicznych, parametrów funkcjonowania systemu na określonej platformie informatycznej.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Architektura systemu to specyfikacja części, składników, elementów systemu, związków między nimi, a także zasad interakcji pomiędzy tymi elementami.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778098"/>
          </a:xfrm>
        </p:spPr>
        <p:txBody>
          <a:bodyPr/>
          <a:lstStyle/>
          <a:p>
            <a:pPr eaLnBrk="1" hangingPunct="1"/>
            <a:r>
              <a:rPr lang="pl-PL" altLang="pl-PL" sz="3800" dirty="0"/>
              <a:t>Modelowanie architektury systemu MDA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25658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altLang="pl-PL" sz="2400" dirty="0"/>
              <a:t>MDA określa dwa rodzaje modeli, które mają być użytkowane – PIM i PSM. 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/>
              <a:t>Model PIM</a:t>
            </a:r>
            <a:r>
              <a:rPr lang="pl-PL" altLang="pl-PL" sz="2400" dirty="0"/>
              <a:t> (</a:t>
            </a:r>
            <a:r>
              <a:rPr lang="pl-PL" altLang="pl-PL" sz="2400" i="1" dirty="0"/>
              <a:t>platform-independent model</a:t>
            </a:r>
            <a:r>
              <a:rPr lang="pl-PL" altLang="pl-PL" sz="2400" dirty="0"/>
              <a:t>) przedstawia określony poziom niezależności od platformy, co w konsekwencji umożliwia  dostosowanie modelu PIM do różnych platform.</a:t>
            </a:r>
          </a:p>
          <a:p>
            <a:pPr lvl="1" eaLnBrk="1" hangingPunct="1">
              <a:lnSpc>
                <a:spcPct val="90000"/>
              </a:lnSpc>
            </a:pPr>
            <a:r>
              <a:rPr lang="pl-PL" altLang="pl-PL" sz="2400" b="1" dirty="0"/>
              <a:t>Model PSM</a:t>
            </a:r>
            <a:r>
              <a:rPr lang="pl-PL" altLang="pl-PL" sz="2400" dirty="0"/>
              <a:t> (</a:t>
            </a:r>
            <a:r>
              <a:rPr lang="pl-PL" altLang="pl-PL" sz="2400" i="1" dirty="0" err="1"/>
              <a:t>platform-specific</a:t>
            </a:r>
            <a:r>
              <a:rPr lang="pl-PL" altLang="pl-PL" sz="2400" i="1" dirty="0"/>
              <a:t> model</a:t>
            </a:r>
            <a:r>
              <a:rPr lang="pl-PL" altLang="pl-PL" sz="2400" dirty="0"/>
              <a:t>) łączy specyfikacje PIM z poszczególnymi typami platform PSM, które zawierają zestaw pojęć technicznych umożliwiających funkcjonowanie platformy i jej usług. </a:t>
            </a:r>
          </a:p>
          <a:p>
            <a:pPr marL="342900" lvl="1" indent="-342900" eaLnBrk="1" hangingPunct="1">
              <a:lnSpc>
                <a:spcPct val="90000"/>
              </a:lnSpc>
              <a:buFontTx/>
              <a:buChar char="•"/>
            </a:pPr>
            <a:r>
              <a:rPr lang="pl-PL" altLang="pl-PL" sz="2400" dirty="0"/>
              <a:t>Platforma jest zestawem podsystemów i technologii, które zapewniają pożądaną funkcjonalność systemu przez interfejsy i wzorce. Niezależność platform oznacza niezależność modelu PIM od cech platformy dowolnego typu.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Documents and Settings\lkisiel\My Documents\My Dropbox\UWM\SEMESTR ii\Podstawa Informatycznych systemow zarzadzania\ITIL\6328_99659463497_668493497_1938971_1183427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0784"/>
            <a:ext cx="8430386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539552" y="620688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rostokąt 3"/>
          <p:cNvSpPr/>
          <p:nvPr/>
        </p:nvSpPr>
        <p:spPr>
          <a:xfrm>
            <a:off x="2195736" y="620688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3851920" y="620688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5508104" y="620688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7164288" y="620688"/>
            <a:ext cx="158417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539552" y="3789040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8"/>
          <p:cNvSpPr/>
          <p:nvPr/>
        </p:nvSpPr>
        <p:spPr>
          <a:xfrm>
            <a:off x="2195736" y="3789040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3851920" y="3789040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5508104" y="3789040"/>
            <a:ext cx="1512168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/>
          <p:cNvSpPr/>
          <p:nvPr/>
        </p:nvSpPr>
        <p:spPr>
          <a:xfrm>
            <a:off x="7164288" y="3789040"/>
            <a:ext cx="1584176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611560" y="4462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Metafory procesu PSI – uzasadnienie kolejnych podejść do PSI</a:t>
            </a:r>
          </a:p>
        </p:txBody>
      </p:sp>
    </p:spTree>
    <p:extLst>
      <p:ext uri="{BB962C8B-B14F-4D97-AF65-F5344CB8AC3E}">
        <p14:creationId xmlns:p14="http://schemas.microsoft.com/office/powerpoint/2010/main" val="3824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eaLnBrk="1" hangingPunct="1"/>
            <a:r>
              <a:rPr lang="pl-PL" altLang="pl-PL" sz="3800"/>
              <a:t>Modelowanie architektury systemu MDA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880" y="1412776"/>
            <a:ext cx="8229600" cy="49971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Użytkowanie MDA polega na wykonaniu kolejno następujących czynności: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chemeClr val="accent2"/>
                </a:solidFill>
              </a:rPr>
              <a:t>Opracowanie specyfikacji systemu w postaci modelu niezależnego od platformy PIM, na której będzie używany.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chemeClr val="accent2"/>
                </a:solidFill>
              </a:rPr>
              <a:t>Specyfikacja platform PSM.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chemeClr val="accent2"/>
                </a:solidFill>
              </a:rPr>
              <a:t>Wybór właściwej platformy dla systemu.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>
                <a:solidFill>
                  <a:schemeClr val="accent2"/>
                </a:solidFill>
              </a:rPr>
              <a:t>Przekształcenie specyfikacji systemu PIM na wybraną platformę PSM</a:t>
            </a:r>
            <a:r>
              <a:rPr lang="pl-PL" altLang="pl-PL" sz="2400" dirty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Pomiędzy modelami istnieją określone reguły odwzorowania (</a:t>
            </a:r>
            <a:r>
              <a:rPr lang="pl-PL" altLang="pl-PL" sz="2400" i="1" dirty="0" err="1"/>
              <a:t>mappings</a:t>
            </a:r>
            <a:r>
              <a:rPr lang="pl-PL" altLang="pl-PL" sz="2400" dirty="0"/>
              <a:t>), które pozwalają na przekształcanie modelu źródłowego w wynikowy.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Proces ten może być zautomatyzowany, np. reguły transformacji pozwolą na komputerowo wspomagane generowanie kodu w Javie na podstawie diagramu klas języka UML.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pl-PL" altLang="pl-PL" sz="3600" dirty="0"/>
              <a:t>Podejście adaptacyjne </a:t>
            </a:r>
            <a:r>
              <a:rPr lang="pl-PL" altLang="pl-PL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podsumowanie</a:t>
            </a:r>
            <a:endParaRPr lang="pl-PL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412776"/>
            <a:ext cx="8496944" cy="4680520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Zarządzanie projektami tradycyjne, adaptacyjne, ekstremalne</a:t>
            </a:r>
          </a:p>
          <a:p>
            <a:r>
              <a:rPr lang="pl-PL" altLang="pl-PL" dirty="0"/>
              <a:t>Podejście adaptacyjne czy kaskadowe?</a:t>
            </a:r>
          </a:p>
          <a:p>
            <a:r>
              <a:rPr lang="pl-PL" dirty="0"/>
              <a:t>Porównanie podejścia tradycyjnego oraz zwinnego do projektów wytwarzania oprogramowania</a:t>
            </a:r>
          </a:p>
          <a:p>
            <a:pPr lvl="1"/>
            <a:r>
              <a:rPr lang="pl-PL" dirty="0"/>
              <a:t>Tradycyjne podejście do zarządzania projektami informatycznymi staje się </a:t>
            </a:r>
            <a:r>
              <a:rPr lang="pl-PL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mało przydatne </a:t>
            </a:r>
            <a:r>
              <a:rPr lang="pl-PL" dirty="0"/>
              <a:t>w przypadku wytwarzania oprogramowania dla e-gospodarki, ponieważ nie radzi sobie ze zmiennością wymagań oraz prowadzi do długotrwałych projektów</a:t>
            </a:r>
          </a:p>
          <a:p>
            <a:pPr lvl="1"/>
            <a:r>
              <a:rPr lang="pl-PL" dirty="0"/>
              <a:t>W jaki zatem sposób dostarczyć klientowi biznesowemu oczekiwaną przez niego funkcjonalność? </a:t>
            </a:r>
          </a:p>
          <a:p>
            <a:pPr lvl="1"/>
            <a:r>
              <a:rPr lang="pl-PL" dirty="0"/>
              <a:t>Jak poradzić sobie z nieustannymi zmianami wymagań?</a:t>
            </a:r>
          </a:p>
          <a:p>
            <a:r>
              <a:rPr lang="pl-PL" dirty="0"/>
              <a:t>i inne !!!???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39552" y="6237312"/>
            <a:ext cx="82809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http://zeszyty-naukowe.wwsi.edu.pl/zeszyty/zeszyt13/Podejscie_zwinne_a_tradycyjne_do_projektow_wytwarzania_oprogramowania.pdf</a:t>
            </a:r>
          </a:p>
        </p:txBody>
      </p:sp>
      <p:sp>
        <p:nvSpPr>
          <p:cNvPr id="5" name="Mnożenie 4"/>
          <p:cNvSpPr/>
          <p:nvPr/>
        </p:nvSpPr>
        <p:spPr>
          <a:xfrm>
            <a:off x="4644008" y="2852936"/>
            <a:ext cx="2448272" cy="237626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6228184" y="6525344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Mnożenie 6"/>
          <p:cNvSpPr/>
          <p:nvPr/>
        </p:nvSpPr>
        <p:spPr>
          <a:xfrm>
            <a:off x="179512" y="1340768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Mnożenie 7"/>
          <p:cNvSpPr/>
          <p:nvPr/>
        </p:nvSpPr>
        <p:spPr>
          <a:xfrm>
            <a:off x="179512" y="1772816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animBg="1"/>
      <p:bldP spid="6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3600" dirty="0">
                <a:solidFill>
                  <a:prstClr val="black"/>
                </a:solidFill>
              </a:rPr>
              <a:t>Podejście adaptacyjne </a:t>
            </a:r>
            <a:r>
              <a:rPr lang="pl-PL" altLang="pl-PL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podsumowanie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175" y="1628800"/>
            <a:ext cx="8095313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nożenie 4"/>
          <p:cNvSpPr/>
          <p:nvPr/>
        </p:nvSpPr>
        <p:spPr>
          <a:xfrm>
            <a:off x="323528" y="3429000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395536" y="205213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95536" y="242088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95536" y="284422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95536" y="428438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0" name="Mnożenie 9"/>
          <p:cNvSpPr/>
          <p:nvPr/>
        </p:nvSpPr>
        <p:spPr>
          <a:xfrm>
            <a:off x="323528" y="3861048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Mnożenie 10"/>
          <p:cNvSpPr/>
          <p:nvPr/>
        </p:nvSpPr>
        <p:spPr>
          <a:xfrm>
            <a:off x="323528" y="4797152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Mnożenie 11"/>
          <p:cNvSpPr/>
          <p:nvPr/>
        </p:nvSpPr>
        <p:spPr>
          <a:xfrm>
            <a:off x="323528" y="5229200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ole tekstowe 12"/>
          <p:cNvSpPr txBox="1"/>
          <p:nvPr/>
        </p:nvSpPr>
        <p:spPr>
          <a:xfrm>
            <a:off x="395536" y="558052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683568" y="263691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683568" y="30596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Strzałka w dół 15"/>
          <p:cNvSpPr/>
          <p:nvPr/>
        </p:nvSpPr>
        <p:spPr>
          <a:xfrm>
            <a:off x="6228184" y="116632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Strzałka w dół 16"/>
          <p:cNvSpPr/>
          <p:nvPr/>
        </p:nvSpPr>
        <p:spPr>
          <a:xfrm>
            <a:off x="6228184" y="6525344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683568" y="220486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altLang="pl-PL" sz="3600" dirty="0">
                <a:solidFill>
                  <a:prstClr val="black"/>
                </a:solidFill>
              </a:rPr>
              <a:t>Podejście adaptacyjne </a:t>
            </a:r>
            <a:r>
              <a:rPr lang="pl-PL" altLang="pl-PL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podsumowanie</a:t>
            </a:r>
            <a:endParaRPr lang="pl-P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908720"/>
            <a:ext cx="4104456" cy="254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2317" y="3140968"/>
            <a:ext cx="6366187" cy="3717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nożenie 5"/>
          <p:cNvSpPr/>
          <p:nvPr/>
        </p:nvSpPr>
        <p:spPr>
          <a:xfrm>
            <a:off x="2339752" y="908720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Mnożenie 6"/>
          <p:cNvSpPr/>
          <p:nvPr/>
        </p:nvSpPr>
        <p:spPr>
          <a:xfrm>
            <a:off x="2123728" y="3140968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496" y="908720"/>
            <a:ext cx="9059520" cy="5976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nożenie 8"/>
          <p:cNvSpPr/>
          <p:nvPr/>
        </p:nvSpPr>
        <p:spPr>
          <a:xfrm>
            <a:off x="4788024" y="6165304"/>
            <a:ext cx="504056" cy="432048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Strzałka w dół 9"/>
          <p:cNvSpPr/>
          <p:nvPr/>
        </p:nvSpPr>
        <p:spPr>
          <a:xfrm>
            <a:off x="6228184" y="116632"/>
            <a:ext cx="288032" cy="28803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:\Documents and Settings\lkisiel\My Documents\My Dropbox\UWM\SEMESTR ii\Podstawa Informatycznych systemow zarzadzania\ITIL\6328_99659463497_668493497_1938971_1183427_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0784"/>
            <a:ext cx="8430386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11560" y="4462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Metafory procesu PSI – uzasadnienie kolejnych podejść do PSI</a:t>
            </a:r>
          </a:p>
        </p:txBody>
      </p:sp>
    </p:spTree>
    <p:extLst>
      <p:ext uri="{BB962C8B-B14F-4D97-AF65-F5344CB8AC3E}">
        <p14:creationId xmlns:p14="http://schemas.microsoft.com/office/powerpoint/2010/main" val="382407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Podejście adaptacyjne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3861048"/>
            <a:ext cx="8208911" cy="1224136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pl-PL" altLang="pl-PL" sz="2400" dirty="0"/>
              <a:t>	Twórcy podejścia adaptacyjnego krytykę</a:t>
            </a:r>
          </a:p>
          <a:p>
            <a:pPr algn="ctr">
              <a:lnSpc>
                <a:spcPct val="80000"/>
              </a:lnSpc>
              <a:buNone/>
            </a:pPr>
            <a:r>
              <a:rPr lang="pl-PL" altLang="pl-PL" sz="2400" dirty="0"/>
              <a:t>	skoncentrowali wokół definiowania, </a:t>
            </a:r>
          </a:p>
          <a:p>
            <a:pPr algn="ctr">
              <a:lnSpc>
                <a:spcPct val="80000"/>
              </a:lnSpc>
              <a:buNone/>
            </a:pPr>
            <a:r>
              <a:rPr lang="pl-PL" altLang="pl-PL" sz="2400" dirty="0"/>
              <a:t>	a następnie modyfikacji i adaptacji potrzeb informatycznych.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3" y="1700808"/>
            <a:ext cx="8064896" cy="1512168"/>
          </a:xfrm>
          <a:prstGeom prst="rect">
            <a:avLst/>
          </a:prstGeom>
          <a:ln w="38100"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pl-PL" altLang="pl-PL" sz="2400" dirty="0"/>
              <a:t>	Inspiracją metodyk adaptacyjnych, 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pl-PL" altLang="pl-PL" sz="2400" dirty="0"/>
              <a:t>	zwanych niekiedy </a:t>
            </a:r>
            <a:r>
              <a:rPr lang="pl-PL" altLang="pl-PL" sz="2400" dirty="0" err="1"/>
              <a:t>antymetodykami</a:t>
            </a:r>
            <a:r>
              <a:rPr lang="pl-PL" altLang="pl-PL" sz="2400" dirty="0"/>
              <a:t> 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pl-PL" altLang="pl-PL" sz="2400" dirty="0"/>
              <a:t>	była krytyczna </a:t>
            </a: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ocena liniowego cyklu życia 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związanych z nim metodyk strukturalnych.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Podejście adaptacyjne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497" y="1556792"/>
            <a:ext cx="8759503" cy="453650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Nie jest to tylko kwestia ich subiektywnej oceny, ale wpływ dwu szybko zmieniających się czynników: 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400" dirty="0"/>
              <a:t>technologii informatycznych i modyfikacji wymagań systemu w trakcie jego realizacji, 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400" dirty="0"/>
              <a:t>tworzenia oprogramowania na bieżąco w całym procesie TSI.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W pierwszym założeniu przyjmuje się, zasadniczą trudność w rozumieniu i identyfikacji potrzeb informatycznych oraz założeń systemu, a w konsekwencji zakłada możliwość i akceptację ich zmian, modyfikacji i adaptacji w procesie TSI.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Drugie założenie oznacza, że oprogramowanie systemu jest wdrażane przyrostowo, sekwencyjnie w procesie TSI, co odróżnia je od innych metodyk wdrażających system w końcowych fazach cyklu.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Podejście adaptacyjne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5232" y="980728"/>
            <a:ext cx="8075240" cy="566124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Podejście adaptacyjne sięga korzeniami prototypowania systemów, a więc lat 80.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Najbardziej uznanymi implementacjami adaptacyjnego podejścia do TSI są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XP (</a:t>
            </a:r>
            <a:r>
              <a:rPr lang="pl-PL" altLang="pl-PL" sz="2000" i="1" dirty="0" err="1"/>
              <a:t>Extreme</a:t>
            </a:r>
            <a:r>
              <a:rPr lang="pl-PL" altLang="pl-PL" sz="2000" i="1" dirty="0"/>
              <a:t> </a:t>
            </a:r>
            <a:r>
              <a:rPr lang="pl-PL" altLang="pl-PL" sz="2000" i="1" dirty="0" err="1"/>
              <a:t>Programming</a:t>
            </a:r>
            <a:r>
              <a:rPr lang="pl-PL" altLang="pl-PL" sz="2000" dirty="0"/>
              <a:t>),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SCRUM,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DSDM (</a:t>
            </a:r>
            <a:r>
              <a:rPr lang="pl-PL" sz="2000" i="1" dirty="0" err="1"/>
              <a:t>Dynamic</a:t>
            </a:r>
            <a:r>
              <a:rPr lang="pl-PL" sz="2000" i="1" dirty="0"/>
              <a:t> Systems Development </a:t>
            </a:r>
            <a:r>
              <a:rPr lang="pl-PL" sz="2000" i="1" dirty="0" err="1"/>
              <a:t>Method</a:t>
            </a:r>
            <a:r>
              <a:rPr lang="pl-PL" altLang="pl-PL" sz="2000" dirty="0"/>
              <a:t>) oraz </a:t>
            </a:r>
            <a:r>
              <a:rPr lang="pl-PL" sz="2000" dirty="0"/>
              <a:t>bazująca na niej metodyka </a:t>
            </a:r>
            <a:r>
              <a:rPr lang="pl-PL" sz="2000" dirty="0" err="1"/>
              <a:t>AgilePM</a:t>
            </a:r>
            <a:r>
              <a:rPr lang="pl-PL" sz="2000" dirty="0"/>
              <a:t> (</a:t>
            </a:r>
            <a:r>
              <a:rPr lang="pl-PL" sz="2000" i="1" dirty="0"/>
              <a:t>Agile Project Management</a:t>
            </a:r>
            <a:r>
              <a:rPr lang="pl-PL" sz="2000" dirty="0"/>
              <a:t>)</a:t>
            </a:r>
            <a:r>
              <a:rPr lang="pl-PL" altLang="pl-PL" sz="2000" dirty="0"/>
              <a:t>,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ASD (</a:t>
            </a:r>
            <a:r>
              <a:rPr lang="pl-PL" altLang="pl-PL" sz="2000" i="1" dirty="0" err="1"/>
              <a:t>Adaptive</a:t>
            </a:r>
            <a:r>
              <a:rPr lang="pl-PL" altLang="pl-PL" sz="2000" i="1" dirty="0"/>
              <a:t> Software Development</a:t>
            </a:r>
            <a:r>
              <a:rPr lang="pl-PL" altLang="pl-PL" sz="2000" dirty="0"/>
              <a:t>), </a:t>
            </a:r>
          </a:p>
          <a:p>
            <a:pPr lvl="1">
              <a:lnSpc>
                <a:spcPct val="80000"/>
              </a:lnSpc>
            </a:pPr>
            <a:r>
              <a:rPr lang="pl-PL" altLang="pl-PL" sz="2000" dirty="0"/>
              <a:t>FDD (</a:t>
            </a:r>
            <a:r>
              <a:rPr lang="pl-PL" altLang="pl-PL" sz="2000" i="1" dirty="0" err="1"/>
              <a:t>Feature-Driven</a:t>
            </a:r>
            <a:r>
              <a:rPr lang="pl-PL" altLang="pl-PL" sz="2000" i="1" dirty="0"/>
              <a:t> Development</a:t>
            </a:r>
            <a:r>
              <a:rPr lang="pl-PL" altLang="pl-PL" sz="2000" dirty="0"/>
              <a:t>), </a:t>
            </a:r>
            <a:r>
              <a:rPr lang="pl-PL" altLang="pl-PL" sz="2000" dirty="0" err="1"/>
              <a:t>Crystal</a:t>
            </a:r>
            <a:r>
              <a:rPr lang="pl-PL" altLang="pl-PL" sz="2000" dirty="0"/>
              <a:t>, Agile </a:t>
            </a:r>
            <a:r>
              <a:rPr lang="pl-PL" altLang="pl-PL" sz="2000" dirty="0" err="1"/>
              <a:t>Modeling</a:t>
            </a:r>
            <a:r>
              <a:rPr lang="pl-PL" altLang="pl-PL" sz="2000" dirty="0"/>
              <a:t>, </a:t>
            </a:r>
            <a:r>
              <a:rPr lang="pl-PL" altLang="pl-PL" sz="2000" dirty="0" err="1"/>
              <a:t>Pragmatic</a:t>
            </a:r>
            <a:r>
              <a:rPr lang="pl-PL" altLang="pl-PL" sz="2000" dirty="0"/>
              <a:t> </a:t>
            </a:r>
            <a:r>
              <a:rPr lang="pl-PL" altLang="pl-PL" sz="2000" dirty="0" err="1"/>
              <a:t>Programming</a:t>
            </a:r>
            <a:r>
              <a:rPr lang="pl-PL" altLang="pl-PL" sz="2000" dirty="0"/>
              <a:t>, Lean Software Development i inne. </a:t>
            </a:r>
          </a:p>
          <a:p>
            <a:pPr eaLnBrk="1" hangingPunct="1">
              <a:lnSpc>
                <a:spcPct val="80000"/>
              </a:lnSpc>
            </a:pPr>
            <a:r>
              <a:rPr lang="pl-PL" altLang="pl-PL" sz="2400" dirty="0"/>
              <a:t>Liderzy tych inicjatyw stworzyli w 2001 r. Agile </a:t>
            </a:r>
            <a:r>
              <a:rPr lang="pl-PL" altLang="pl-PL" sz="2400" dirty="0" err="1"/>
              <a:t>Aliance</a:t>
            </a:r>
            <a:r>
              <a:rPr lang="pl-PL" altLang="pl-PL" sz="2400" dirty="0"/>
              <a:t>, który sformułował podstawowe zasady podejścia adaptacyjnego. Są to stwierdzenia dotyczące </a:t>
            </a:r>
            <a:r>
              <a:rPr lang="pl-PL" altLang="pl-PL" sz="2400" b="1" dirty="0">
                <a:solidFill>
                  <a:srgbClr val="00B050"/>
                </a:solidFill>
              </a:rPr>
              <a:t>przewagi</a:t>
            </a:r>
            <a:r>
              <a:rPr lang="pl-PL" altLang="pl-PL" sz="2400" dirty="0"/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Osób i interakcji </a:t>
            </a:r>
            <a:r>
              <a:rPr lang="pl-PL" altLang="pl-PL" sz="2400" b="1" dirty="0">
                <a:solidFill>
                  <a:srgbClr val="00B050"/>
                </a:solidFill>
              </a:rPr>
              <a:t>nad</a:t>
            </a:r>
            <a:r>
              <a:rPr lang="pl-PL" altLang="pl-PL" sz="2400" dirty="0"/>
              <a:t> procesami i narzędziami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Efektywnie użytkowanego oprogramowania </a:t>
            </a:r>
            <a:r>
              <a:rPr lang="pl-PL" altLang="pl-PL" sz="2400" b="1" dirty="0">
                <a:solidFill>
                  <a:srgbClr val="00B050"/>
                </a:solidFill>
              </a:rPr>
              <a:t>nad</a:t>
            </a:r>
            <a:r>
              <a:rPr lang="pl-PL" altLang="pl-PL" sz="2400" dirty="0"/>
              <a:t> obszerną dokumentacją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Współpracy z klientami </a:t>
            </a:r>
            <a:r>
              <a:rPr lang="pl-PL" altLang="pl-PL" sz="2400" b="1" dirty="0">
                <a:solidFill>
                  <a:srgbClr val="00B050"/>
                </a:solidFill>
              </a:rPr>
              <a:t>nad</a:t>
            </a:r>
            <a:r>
              <a:rPr lang="pl-PL" altLang="pl-PL" sz="2400" dirty="0"/>
              <a:t> negocjowaniem kontraktu</a:t>
            </a:r>
          </a:p>
          <a:p>
            <a:pPr lvl="1" eaLnBrk="1" hangingPunct="1">
              <a:lnSpc>
                <a:spcPct val="80000"/>
              </a:lnSpc>
            </a:pPr>
            <a:r>
              <a:rPr lang="pl-PL" altLang="pl-PL" sz="2400" dirty="0"/>
              <a:t>Reakcji na zmiany </a:t>
            </a:r>
            <a:r>
              <a:rPr lang="pl-PL" altLang="pl-PL" sz="2400" b="1" dirty="0">
                <a:solidFill>
                  <a:srgbClr val="00B050"/>
                </a:solidFill>
              </a:rPr>
              <a:t>nad</a:t>
            </a:r>
            <a:r>
              <a:rPr lang="pl-PL" altLang="pl-PL" sz="2400" dirty="0"/>
              <a:t> realizacją planu.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eaLnBrk="1" hangingPunct="1"/>
            <a:r>
              <a:rPr lang="pl-PL" altLang="pl-PL" sz="3600" dirty="0"/>
              <a:t>Podejście adaptacyjne – </a:t>
            </a:r>
            <a:r>
              <a:rPr lang="pl-PL" altLang="pl-PL" sz="3600" b="1" dirty="0">
                <a:solidFill>
                  <a:srgbClr val="00B050"/>
                </a:solidFill>
              </a:rPr>
              <a:t>zasady</a:t>
            </a:r>
            <a:r>
              <a:rPr lang="pl-PL" altLang="pl-PL" sz="3600" dirty="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92941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pl-PL" altLang="pl-PL" sz="2400" dirty="0"/>
              <a:t>	Autorzy Agile </a:t>
            </a:r>
            <a:r>
              <a:rPr lang="pl-PL" altLang="pl-PL" sz="2400" dirty="0" err="1"/>
              <a:t>Manifesto</a:t>
            </a:r>
            <a:r>
              <a:rPr lang="pl-PL" altLang="pl-PL" sz="2400" dirty="0"/>
              <a:t> (</a:t>
            </a:r>
            <a:r>
              <a:rPr lang="pl-PL" altLang="pl-PL" sz="2400" dirty="0" err="1"/>
              <a:t>Boehm</a:t>
            </a:r>
            <a:r>
              <a:rPr lang="pl-PL" altLang="pl-PL" sz="2400" dirty="0"/>
              <a:t>, Turner 2004) sformułowali </a:t>
            </a:r>
            <a:r>
              <a:rPr lang="pl-PL" altLang="pl-PL" sz="2400" b="1" dirty="0">
                <a:solidFill>
                  <a:srgbClr val="00B050"/>
                </a:solidFill>
              </a:rPr>
              <a:t>12 zasad</a:t>
            </a:r>
            <a:r>
              <a:rPr lang="pl-PL" altLang="pl-PL" sz="2400" dirty="0"/>
              <a:t> wdrożenia tych wartości: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000" dirty="0"/>
              <a:t>Najwyższym priorytetem jest </a:t>
            </a:r>
            <a:r>
              <a:rPr lang="pl-PL" altLang="pl-PL" sz="2400" b="1" dirty="0">
                <a:solidFill>
                  <a:srgbClr val="00B050"/>
                </a:solidFill>
              </a:rPr>
              <a:t>spełnienie oczekiwań i wymagań klienta</a:t>
            </a:r>
            <a:r>
              <a:rPr lang="pl-PL" altLang="pl-PL" sz="2000" dirty="0"/>
              <a:t> poprzez wczesne i bieżące dostarczanie użytecznego oprogramowania;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400" b="1" dirty="0">
                <a:solidFill>
                  <a:srgbClr val="00B050"/>
                </a:solidFill>
              </a:rPr>
              <a:t>Zmiana założeń </a:t>
            </a:r>
            <a:r>
              <a:rPr lang="pl-PL" altLang="pl-PL" sz="2000" dirty="0"/>
              <a:t>i potrzeb systemu jest akceptowana </a:t>
            </a:r>
            <a:r>
              <a:rPr lang="pl-PL" altLang="pl-PL" sz="2400" b="1" dirty="0">
                <a:solidFill>
                  <a:srgbClr val="00B050"/>
                </a:solidFill>
              </a:rPr>
              <a:t>nawet w końcowej fazie</a:t>
            </a:r>
            <a:r>
              <a:rPr lang="pl-PL" altLang="pl-PL" sz="2000" dirty="0"/>
              <a:t> procesu TSI;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000" dirty="0"/>
              <a:t>Użyteczne, </a:t>
            </a:r>
            <a:r>
              <a:rPr lang="pl-PL" altLang="pl-PL" sz="2400" b="1" dirty="0">
                <a:solidFill>
                  <a:srgbClr val="00B050"/>
                </a:solidFill>
              </a:rPr>
              <a:t>sprawne oprogramowanie </a:t>
            </a:r>
            <a:r>
              <a:rPr lang="pl-PL" altLang="pl-PL" sz="2000" dirty="0"/>
              <a:t>musi być dostarczane przez zespół projektowy </a:t>
            </a:r>
            <a:r>
              <a:rPr lang="pl-PL" altLang="pl-PL" sz="2400" b="1" dirty="0">
                <a:solidFill>
                  <a:srgbClr val="00B050"/>
                </a:solidFill>
              </a:rPr>
              <a:t>często</a:t>
            </a:r>
            <a:r>
              <a:rPr lang="pl-PL" altLang="pl-PL" sz="2000" dirty="0"/>
              <a:t>, od kilku tygodni do kilku miesięcy;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000" dirty="0"/>
              <a:t>Przyszli </a:t>
            </a:r>
            <a:r>
              <a:rPr lang="pl-PL" altLang="pl-PL" sz="2400" b="1" dirty="0">
                <a:solidFill>
                  <a:srgbClr val="00B050"/>
                </a:solidFill>
              </a:rPr>
              <a:t>użytkownicy</a:t>
            </a:r>
            <a:r>
              <a:rPr lang="pl-PL" altLang="pl-PL" sz="2000" dirty="0"/>
              <a:t> systemu odpowiedzialni za procesy biznesowe </a:t>
            </a:r>
            <a:r>
              <a:rPr lang="pl-PL" altLang="pl-PL" sz="2400" b="1" dirty="0">
                <a:solidFill>
                  <a:srgbClr val="00B050"/>
                </a:solidFill>
              </a:rPr>
              <a:t>oraz zespół informatyków muszą współpracować </a:t>
            </a:r>
            <a:r>
              <a:rPr lang="pl-PL" altLang="pl-PL" sz="2000" dirty="0"/>
              <a:t>w codziennej realizacji projektu;</a:t>
            </a:r>
          </a:p>
          <a:p>
            <a:pPr marL="914400" lvl="1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pl-PL" altLang="pl-PL" sz="2000" dirty="0"/>
              <a:t>Projekt powinien być tworzony przez </a:t>
            </a:r>
            <a:r>
              <a:rPr lang="pl-PL" altLang="pl-PL" sz="2400" b="1" dirty="0">
                <a:solidFill>
                  <a:srgbClr val="00B050"/>
                </a:solidFill>
              </a:rPr>
              <a:t>zmotywowanych </a:t>
            </a:r>
            <a:r>
              <a:rPr lang="pl-PL" altLang="pl-PL" sz="2000" dirty="0"/>
              <a:t>profesjonalistów;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1/2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3600" dirty="0"/>
              <a:t>Podejście adaptacyjne – </a:t>
            </a:r>
            <a:r>
              <a:rPr lang="pl-PL" altLang="pl-PL" sz="3600" b="1" dirty="0">
                <a:solidFill>
                  <a:srgbClr val="00B050"/>
                </a:solidFill>
              </a:rPr>
              <a:t>zasady</a:t>
            </a:r>
            <a:r>
              <a:rPr lang="pl-PL" altLang="pl-PL" sz="3600" dirty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3925"/>
            <a:ext cx="8435280" cy="4785395"/>
          </a:xfrm>
        </p:spPr>
        <p:txBody>
          <a:bodyPr>
            <a:normAutofit lnSpcReduction="10000"/>
          </a:bodyPr>
          <a:lstStyle/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000" dirty="0"/>
              <a:t>Najbardziej efektywną i skuteczną metodą </a:t>
            </a:r>
            <a:r>
              <a:rPr lang="pl-PL" altLang="pl-PL" sz="2400" b="1" dirty="0">
                <a:solidFill>
                  <a:srgbClr val="00B050"/>
                </a:solidFill>
              </a:rPr>
              <a:t>przekazywania informacji w zespole</a:t>
            </a:r>
            <a:r>
              <a:rPr lang="pl-PL" altLang="pl-PL" sz="2000" dirty="0"/>
              <a:t> jest bezpośrednia konwersja F2F (</a:t>
            </a:r>
            <a:r>
              <a:rPr lang="pl-PL" altLang="pl-PL" sz="2400" b="1" dirty="0">
                <a:solidFill>
                  <a:srgbClr val="00B050"/>
                </a:solidFill>
              </a:rPr>
              <a:t>Face to Face</a:t>
            </a:r>
            <a:r>
              <a:rPr lang="pl-PL" altLang="pl-PL" sz="2000" dirty="0"/>
              <a:t>);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000" dirty="0"/>
              <a:t>Użyteczne oprogramowanie opracowane przez zespół jest podstawową </a:t>
            </a:r>
            <a:r>
              <a:rPr lang="pl-PL" altLang="pl-PL" sz="2400" b="1" dirty="0">
                <a:solidFill>
                  <a:srgbClr val="00B050"/>
                </a:solidFill>
              </a:rPr>
              <a:t>miarą postępu prac</a:t>
            </a:r>
            <a:r>
              <a:rPr lang="pl-PL" altLang="pl-PL" sz="2000" dirty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000" dirty="0"/>
              <a:t>Procesy adaptacyjne promują stały zrównoważony rozwój - sponsorzy, twórcy i użytkownicy powinni </a:t>
            </a:r>
            <a:r>
              <a:rPr lang="pl-PL" altLang="pl-PL" sz="2400" b="1" dirty="0">
                <a:solidFill>
                  <a:srgbClr val="00B050"/>
                </a:solidFill>
              </a:rPr>
              <a:t>stale współpracować w sposób nieograniczony</a:t>
            </a:r>
            <a:r>
              <a:rPr lang="pl-PL" altLang="pl-PL" sz="2000" dirty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000" dirty="0"/>
              <a:t>Uwaga nakierowana na techniczną </a:t>
            </a:r>
            <a:r>
              <a:rPr lang="pl-PL" altLang="pl-PL" sz="2400" b="1" dirty="0">
                <a:solidFill>
                  <a:srgbClr val="00B050"/>
                </a:solidFill>
              </a:rPr>
              <a:t>doskonałość i poprawność projektu </a:t>
            </a:r>
            <a:r>
              <a:rPr lang="pl-PL" altLang="pl-PL" sz="2000" dirty="0"/>
              <a:t>zwiększa zalety podejścia adaptacyjnego;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000" dirty="0"/>
              <a:t>Prostota, oszczędność, czyli </a:t>
            </a:r>
            <a:r>
              <a:rPr lang="pl-PL" altLang="pl-PL" sz="2400" b="1" dirty="0">
                <a:solidFill>
                  <a:srgbClr val="00B050"/>
                </a:solidFill>
              </a:rPr>
              <a:t>sztuka maksymalizacji zakresu pracy</a:t>
            </a:r>
            <a:r>
              <a:rPr lang="pl-PL" altLang="pl-PL" sz="2000" dirty="0"/>
              <a:t>, która nie musi być wykonana, ma podstawowe znaczenia;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000" dirty="0"/>
              <a:t>Najlepsze struktury, wymagania i projekty wynikają z </a:t>
            </a:r>
            <a:r>
              <a:rPr lang="pl-PL" altLang="pl-PL" sz="2400" b="1" dirty="0">
                <a:solidFill>
                  <a:srgbClr val="00B050"/>
                </a:solidFill>
              </a:rPr>
              <a:t>samoorganizujących się zespołów</a:t>
            </a:r>
            <a:r>
              <a:rPr lang="pl-PL" altLang="pl-PL" sz="2000" dirty="0"/>
              <a:t>;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 startAt="6"/>
            </a:pPr>
            <a:r>
              <a:rPr lang="pl-PL" altLang="pl-PL" sz="2400" b="1" dirty="0">
                <a:solidFill>
                  <a:srgbClr val="00B050"/>
                </a:solidFill>
              </a:rPr>
              <a:t>W regularnych odstępach czasu zespół ocenia </a:t>
            </a:r>
            <a:r>
              <a:rPr lang="pl-PL" altLang="pl-PL" sz="2000" dirty="0"/>
              <a:t>i dokonuje projekcji, jak stać się bardziej skutecznym, a następnie reaguje, uzgadnia i </a:t>
            </a:r>
            <a:r>
              <a:rPr lang="pl-PL" altLang="pl-PL" sz="2400" b="1" dirty="0">
                <a:solidFill>
                  <a:srgbClr val="00B050"/>
                </a:solidFill>
              </a:rPr>
              <a:t>dostosowuje odpowiednio swe działania</a:t>
            </a:r>
            <a:r>
              <a:rPr lang="pl-PL" altLang="pl-PL" sz="2000" dirty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2/</a:t>
            </a:r>
            <a:r>
              <a:rPr lang="pl-PL" dirty="0" err="1"/>
              <a:t>2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</p:spPr>
        <p:txBody>
          <a:bodyPr>
            <a:normAutofit/>
          </a:bodyPr>
          <a:lstStyle/>
          <a:p>
            <a:r>
              <a:rPr lang="pl-PL" altLang="pl-PL" sz="3600" dirty="0"/>
              <a:t>Podejście adaptacyjne – </a:t>
            </a:r>
            <a:r>
              <a:rPr lang="pl-PL" altLang="pl-PL" sz="3600" b="1" dirty="0">
                <a:solidFill>
                  <a:srgbClr val="00B050"/>
                </a:solidFill>
              </a:rPr>
              <a:t>rola zespołu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540060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Członkowie zespołu projektowego realizują wiele funkcji. </a:t>
            </a:r>
          </a:p>
          <a:p>
            <a:r>
              <a:rPr lang="pl-PL" dirty="0"/>
              <a:t>Nie jest zachowana żadna struktura organizacyjna, zespół sam sobą zarządza</a:t>
            </a:r>
          </a:p>
          <a:p>
            <a:r>
              <a:rPr lang="pl-PL" dirty="0"/>
              <a:t>Członkowie zespołu są odpowiedzialni za problemy, które są do rozwiązania we wszystkich </a:t>
            </a:r>
            <a:r>
              <a:rPr lang="pl-PL" dirty="0" err="1"/>
              <a:t>funkcjonalnościach</a:t>
            </a:r>
            <a:endParaRPr lang="pl-PL" dirty="0"/>
          </a:p>
          <a:p>
            <a:r>
              <a:rPr lang="pl-PL" dirty="0"/>
              <a:t>Każdy członek zespołu podejmuje decyzję w jaki sposób zrealizuje wyznaczone przed nim zadania</a:t>
            </a:r>
          </a:p>
          <a:p>
            <a:r>
              <a:rPr lang="pl-PL" dirty="0"/>
              <a:t>Kluczowe jest ograniczenie do minimum tworzenia dokumentacji</a:t>
            </a:r>
          </a:p>
          <a:p>
            <a:r>
              <a:rPr lang="pl-PL" dirty="0"/>
              <a:t>Istotne jest rozwijanie bezpośredniej wymiany informacji między uczestnikami zespołu</a:t>
            </a:r>
          </a:p>
          <a:p>
            <a:pPr lvl="1"/>
            <a:r>
              <a:rPr lang="pl-PL" dirty="0"/>
              <a:t>gdy członkowie projektu pracują w różnych lokalizacjach, wykorzystuje się uzgodnione różne formy komunikatorów i narzędzi internetowych.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2844</TotalTime>
  <Words>1320</Words>
  <Application>Microsoft Office PowerPoint</Application>
  <PresentationFormat>Pokaz na ekranie (4:3)</PresentationFormat>
  <Paragraphs>162</Paragraphs>
  <Slides>24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Motyw pakietu Office</vt:lpstr>
      <vt:lpstr>Podejście adaptacyjne</vt:lpstr>
      <vt:lpstr>Prezentacja programu PowerPoint</vt:lpstr>
      <vt:lpstr>Prezentacja programu PowerPoint</vt:lpstr>
      <vt:lpstr>Podejście adaptacyjne</vt:lpstr>
      <vt:lpstr>Podejście adaptacyjne</vt:lpstr>
      <vt:lpstr>Podejście adaptacyjne</vt:lpstr>
      <vt:lpstr>Podejście adaptacyjne – zasady </vt:lpstr>
      <vt:lpstr>Podejście adaptacyjne – zasady </vt:lpstr>
      <vt:lpstr>Podejście adaptacyjne – rola zespołu</vt:lpstr>
      <vt:lpstr>Podejście adaptacyjne – mocne i słabe strony  mocne strony</vt:lpstr>
      <vt:lpstr>Podejście adaptacyjne – mocne i słabe strony  słabe strony</vt:lpstr>
      <vt:lpstr>Podejście adaptacyjne – model adaptacyjnego zarządzania projektami (AZP)</vt:lpstr>
      <vt:lpstr>Adaptacyjne zarządzanie procesami biznesowymi (ABPM)</vt:lpstr>
      <vt:lpstr>Relacje pomiędzy AZP a ABPM</vt:lpstr>
      <vt:lpstr>Relacje pomiędzy AZP a ABPM</vt:lpstr>
      <vt:lpstr>Podejście adaptacyjne  modelowanie architektury systemu </vt:lpstr>
      <vt:lpstr>Podejście modelowania architektury systemu MDA Przykładowa architektura SIZ</vt:lpstr>
      <vt:lpstr>Modelowanie architektury systemu MDA</vt:lpstr>
      <vt:lpstr>Modelowanie architektury systemu MDA</vt:lpstr>
      <vt:lpstr>Modelowanie architektury systemu MDA</vt:lpstr>
      <vt:lpstr>Podejście adaptacyjne – podsumowanie</vt:lpstr>
      <vt:lpstr>Podejście adaptacyjne – podsumowanie</vt:lpstr>
      <vt:lpstr>Podejście adaptacyjne – podsumowanie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Podejście adaptacyjne</dc:title>
  <dc:creator>Admin</dc:creator>
  <cp:lastModifiedBy>Tanska</cp:lastModifiedBy>
  <cp:revision>12</cp:revision>
  <dcterms:created xsi:type="dcterms:W3CDTF">2017-11-09T19:40:31Z</dcterms:created>
  <dcterms:modified xsi:type="dcterms:W3CDTF">2019-01-25T10:41:16Z</dcterms:modified>
</cp:coreProperties>
</file>