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21" autoAdjust="0"/>
  </p:normalViewPr>
  <p:slideViewPr>
    <p:cSldViewPr>
      <p:cViewPr varScale="1">
        <p:scale>
          <a:sx n="107" d="100"/>
          <a:sy n="107" d="100"/>
        </p:scale>
        <p:origin x="11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4985D8-B1EF-4C57-B54D-508B63320DFC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D0EE80-C382-4B69-AC43-C54AD2797E4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20CFE4-E938-471F-BB33-55F8F25174C2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DCB33A-FDAD-4709-A0EB-0C6E6A91B3A5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19FD96-FC2E-4351-A837-CFA1A938CE2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6F3369-037A-4C6C-8F97-CDA702F8AE5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880C2C-1BE6-4D16-A799-D3A5564EAF1F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690C9F-DDFB-4D4B-B5BF-75374E8F2D20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0E48B0-5DB9-4F5E-BA1B-FB4AD4935327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42C84-2B40-49FC-823F-1AD5BC3F10D2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74ABE8-F61F-4CD9-8FE0-19181E5D59D2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DBB79F9B-602A-4F79-8858-C2BE993B49E7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slide" Target="slide7.xml"/><Relationship Id="rId7" Type="http://schemas.openxmlformats.org/officeDocument/2006/relationships/slide" Target="slide1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11" Type="http://schemas.openxmlformats.org/officeDocument/2006/relationships/slide" Target="slide16.xml"/><Relationship Id="rId5" Type="http://schemas.openxmlformats.org/officeDocument/2006/relationships/slide" Target="slide9.xml"/><Relationship Id="rId10" Type="http://schemas.openxmlformats.org/officeDocument/2006/relationships/slide" Target="slide15.xml"/><Relationship Id="rId4" Type="http://schemas.openxmlformats.org/officeDocument/2006/relationships/slide" Target="slide8.xml"/><Relationship Id="rId9" Type="http://schemas.openxmlformats.org/officeDocument/2006/relationships/slide" Target="slide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slide" Target="slide7.xml"/><Relationship Id="rId7" Type="http://schemas.openxmlformats.org/officeDocument/2006/relationships/slide" Target="slide1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11" Type="http://schemas.openxmlformats.org/officeDocument/2006/relationships/slide" Target="slide16.xml"/><Relationship Id="rId5" Type="http://schemas.openxmlformats.org/officeDocument/2006/relationships/slide" Target="slide9.xml"/><Relationship Id="rId10" Type="http://schemas.openxmlformats.org/officeDocument/2006/relationships/slide" Target="slide15.xml"/><Relationship Id="rId4" Type="http://schemas.openxmlformats.org/officeDocument/2006/relationships/slide" Target="slide8.xml"/><Relationship Id="rId9" Type="http://schemas.openxmlformats.org/officeDocument/2006/relationships/slide" Target="slide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l-PL" altLang="pl-PL" sz="4000" dirty="0"/>
              <a:t>Narzędzia </a:t>
            </a:r>
            <a:br>
              <a:rPr lang="pl-PL" altLang="pl-PL" sz="4000" dirty="0"/>
            </a:br>
            <a:r>
              <a:rPr lang="pl-PL" altLang="pl-PL" sz="4000" dirty="0"/>
              <a:t>wspomagające projektowanie SI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3645024"/>
            <a:ext cx="6400800" cy="1752600"/>
          </a:xfrm>
        </p:spPr>
        <p:txBody>
          <a:bodyPr/>
          <a:lstStyle/>
          <a:p>
            <a:pPr eaLnBrk="1" hangingPunct="1"/>
            <a:r>
              <a:rPr lang="pl-PL" altLang="pl-PL" sz="2000" dirty="0"/>
              <a:t>Jolanta Sala</a:t>
            </a:r>
          </a:p>
          <a:p>
            <a:pPr eaLnBrk="1" hangingPunct="1"/>
            <a:r>
              <a:rPr lang="pl-PL" altLang="pl-PL" sz="2000" dirty="0"/>
              <a:t>Halina Tańska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4106863"/>
            <a:ext cx="3455988" cy="27066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6" name="Strzałka w lewo 5"/>
          <p:cNvSpPr/>
          <p:nvPr/>
        </p:nvSpPr>
        <p:spPr>
          <a:xfrm rot="16200000">
            <a:off x="323056" y="4364832"/>
            <a:ext cx="360363" cy="2159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49888" y="4149725"/>
            <a:ext cx="3730625" cy="2679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5219700" y="4076700"/>
            <a:ext cx="288925" cy="647700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pPr marL="342900" indent="-342900" algn="ctr" defTabSz="762000"/>
            <a:endParaRPr lang="pl-PL"/>
          </a:p>
        </p:txBody>
      </p:sp>
      <p:sp>
        <p:nvSpPr>
          <p:cNvPr id="11" name="Prostokąt zaokrąglony 10"/>
          <p:cNvSpPr/>
          <p:nvPr/>
        </p:nvSpPr>
        <p:spPr>
          <a:xfrm>
            <a:off x="5436096" y="6381328"/>
            <a:ext cx="1368152" cy="404664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1400" b="1" dirty="0">
                <a:solidFill>
                  <a:srgbClr val="FFFFFF"/>
                </a:solidFill>
              </a:rPr>
              <a:t>Narzędzia CASE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81481E-6 L -0.00381 0.183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9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eaLnBrk="1" hangingPunct="1"/>
            <a:r>
              <a:rPr lang="pl-PL" altLang="pl-PL" sz="3600" dirty="0"/>
              <a:t>Generatory oprogramowania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24744"/>
            <a:ext cx="8820472" cy="532859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200" dirty="0"/>
              <a:t>Są narzędziami, które pozwalają </a:t>
            </a:r>
            <a:r>
              <a:rPr lang="pl-PL" altLang="pl-PL" sz="2200" b="1" i="1" dirty="0">
                <a:solidFill>
                  <a:srgbClr val="660033"/>
                </a:solidFill>
              </a:rPr>
              <a:t>generować kod źródłowy programów na podstawie diagramów i form użytych do reprezentacji systemu</a:t>
            </a:r>
            <a:r>
              <a:rPr lang="pl-PL" altLang="pl-PL" sz="2200" dirty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200" dirty="0"/>
              <a:t>Zwykle generują one kod w określonym języku programowania, dla określonego środowiska sprzętowo-programowego. Najpopularniejsze są generatory języków COBOL i C++ oraz definicji baz danych w SQL, np. </a:t>
            </a:r>
            <a:r>
              <a:rPr lang="pl-PL" altLang="pl-PL" sz="2200" dirty="0" err="1"/>
              <a:t>Visible</a:t>
            </a:r>
            <a:r>
              <a:rPr lang="pl-PL" altLang="pl-PL" sz="2200" dirty="0"/>
              <a:t> Developer firmy </a:t>
            </a:r>
            <a:r>
              <a:rPr lang="pl-PL" altLang="pl-PL" sz="2200" dirty="0" err="1"/>
              <a:t>Visible</a:t>
            </a:r>
            <a:r>
              <a:rPr lang="pl-PL" altLang="pl-PL" sz="2200" dirty="0"/>
              <a:t> Systems Corporation, </a:t>
            </a:r>
            <a:r>
              <a:rPr lang="pl-PL" altLang="pl-PL" sz="2200" dirty="0" err="1"/>
              <a:t>PowerBuilder</a:t>
            </a:r>
            <a:r>
              <a:rPr lang="pl-PL" altLang="pl-PL" sz="2200" dirty="0"/>
              <a:t> firmy Sybase.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200" dirty="0"/>
              <a:t>Rozwój podejścia obiektowego przyczynił się do rozwoju </a:t>
            </a:r>
            <a:r>
              <a:rPr lang="pl-PL" altLang="pl-PL" sz="2200" b="1" i="1" dirty="0">
                <a:solidFill>
                  <a:srgbClr val="660033"/>
                </a:solidFill>
              </a:rPr>
              <a:t>zintegrowanych środowisk programistycznych</a:t>
            </a:r>
            <a:r>
              <a:rPr lang="pl-PL" altLang="pl-PL" sz="2200" dirty="0"/>
              <a:t>, które bazując na technice drag &amp; drop (wybór obiektu z dostępnej palety i umieszczenie go w odpowiednim miejscu), </a:t>
            </a:r>
            <a:r>
              <a:rPr lang="pl-PL" altLang="pl-PL" sz="2200" b="1" i="1" dirty="0">
                <a:solidFill>
                  <a:srgbClr val="660033"/>
                </a:solidFill>
              </a:rPr>
              <a:t>pozwala tworzyć aplikacje z gotowych komponentów</a:t>
            </a:r>
            <a:r>
              <a:rPr lang="pl-PL" altLang="pl-PL" sz="2200" dirty="0"/>
              <a:t> (które są fragmentami kodu programu).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200" dirty="0"/>
              <a:t>Szczególną popularność zdobył pakiet </a:t>
            </a:r>
            <a:r>
              <a:rPr lang="pl-PL" altLang="pl-PL" sz="2200" dirty="0" err="1"/>
              <a:t>Borland</a:t>
            </a:r>
            <a:r>
              <a:rPr lang="pl-PL" altLang="pl-PL" sz="2200" dirty="0"/>
              <a:t> Delphi firmy </a:t>
            </a:r>
            <a:r>
              <a:rPr lang="pl-PL" altLang="pl-PL" sz="2200" dirty="0" err="1"/>
              <a:t>Inprise</a:t>
            </a:r>
            <a:r>
              <a:rPr lang="pl-PL" altLang="pl-PL" sz="2200" dirty="0"/>
              <a:t> Corporation, który wykorzystując język </a:t>
            </a:r>
            <a:r>
              <a:rPr lang="pl-PL" altLang="pl-PL" sz="2200" dirty="0" err="1"/>
              <a:t>Object</a:t>
            </a:r>
            <a:r>
              <a:rPr lang="pl-PL" altLang="pl-PL" sz="2200" dirty="0"/>
              <a:t> Pascal, pozwala dzięki szerokiej gamie gotowych komponentów i mechanizmów dostępu do baz danych, tworzyć efektywnie aplikacje pracujące w środowisku systemu operacyjnego Windows.</a:t>
            </a:r>
          </a:p>
        </p:txBody>
      </p:sp>
      <p:sp>
        <p:nvSpPr>
          <p:cNvPr id="5" name="Strzałka w dół 4"/>
          <p:cNvSpPr/>
          <p:nvPr/>
        </p:nvSpPr>
        <p:spPr>
          <a:xfrm>
            <a:off x="4427984" y="6453336"/>
            <a:ext cx="360040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8388424" y="353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1/2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eaLnBrk="1" hangingPunct="1"/>
            <a:r>
              <a:rPr lang="pl-PL" altLang="pl-PL" sz="3600" dirty="0" err="1"/>
              <a:t>Bezkodowe</a:t>
            </a:r>
            <a:r>
              <a:rPr lang="pl-PL" altLang="pl-PL" sz="3600" dirty="0"/>
              <a:t> generatory aplikacji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686800" cy="561662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Środowiska te pozwalają </a:t>
            </a:r>
            <a:r>
              <a:rPr lang="pl-PL" altLang="pl-PL" sz="2400" b="1" i="1" dirty="0">
                <a:solidFill>
                  <a:srgbClr val="660033"/>
                </a:solidFill>
              </a:rPr>
              <a:t>tworzyć rozwiązania w zakresie baz danych bez zagłębiania semantyki języków programowania</a:t>
            </a:r>
            <a:r>
              <a:rPr lang="pl-PL" altLang="pl-PL" sz="2400" dirty="0"/>
              <a:t>, gdyż w tym przypadku rola programisty polega na wprowadzaniu parametrów, a nie na pisaniu programów.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Szczególne miejsce wśród tych generatorów zajmuje pakiet </a:t>
            </a:r>
            <a:r>
              <a:rPr lang="pl-PL" altLang="pl-PL" sz="2400" b="1" i="1" dirty="0" err="1">
                <a:solidFill>
                  <a:srgbClr val="0070C0"/>
                </a:solidFill>
              </a:rPr>
              <a:t>Magic</a:t>
            </a:r>
            <a:r>
              <a:rPr lang="pl-PL" altLang="pl-PL" sz="2400" b="1" i="1" dirty="0">
                <a:solidFill>
                  <a:srgbClr val="0070C0"/>
                </a:solidFill>
              </a:rPr>
              <a:t> </a:t>
            </a:r>
            <a:r>
              <a:rPr lang="pl-PL" altLang="pl-PL" sz="2400" b="1" i="1" dirty="0" err="1">
                <a:solidFill>
                  <a:srgbClr val="0070C0"/>
                </a:solidFill>
              </a:rPr>
              <a:t>eDeveloper</a:t>
            </a:r>
            <a:r>
              <a:rPr lang="pl-PL" altLang="pl-PL" sz="2400" b="1" i="1" dirty="0">
                <a:solidFill>
                  <a:srgbClr val="0070C0"/>
                </a:solidFill>
              </a:rPr>
              <a:t> </a:t>
            </a:r>
            <a:r>
              <a:rPr lang="pl-PL" altLang="pl-PL" sz="2400" dirty="0"/>
              <a:t>firmy </a:t>
            </a:r>
            <a:r>
              <a:rPr lang="pl-PL" altLang="pl-PL" sz="2400" dirty="0" err="1"/>
              <a:t>Magic</a:t>
            </a:r>
            <a:r>
              <a:rPr lang="pl-PL" altLang="pl-PL" sz="2400" dirty="0"/>
              <a:t> Software Enterprises, które można zaliczyć do narzędzi typu RADD (</a:t>
            </a:r>
            <a:r>
              <a:rPr lang="pl-PL" altLang="pl-PL" sz="2400" i="1" dirty="0" err="1"/>
              <a:t>Rapid</a:t>
            </a:r>
            <a:r>
              <a:rPr lang="pl-PL" altLang="pl-PL" sz="2400" i="1" dirty="0"/>
              <a:t> </a:t>
            </a:r>
            <a:r>
              <a:rPr lang="pl-PL" altLang="pl-PL" sz="2400" i="1" dirty="0" err="1"/>
              <a:t>Application</a:t>
            </a:r>
            <a:r>
              <a:rPr lang="pl-PL" altLang="pl-PL" sz="2400" i="1" dirty="0"/>
              <a:t> Development and </a:t>
            </a:r>
            <a:r>
              <a:rPr lang="pl-PL" altLang="pl-PL" sz="2400" i="1" dirty="0" err="1"/>
              <a:t>Deployment</a:t>
            </a:r>
            <a:r>
              <a:rPr lang="pl-PL" altLang="pl-PL" sz="2400" dirty="0"/>
              <a:t>). 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dirty="0"/>
              <a:t>Narzędzie to nie generuje programów w postaci wykonywalnego kodu, lecz tworzy zbiór tabel zapisanych w tzw. pliku kontrolnym. Logika aplikacji, definicje typów danych, struktury bazy danych, formularzy i raportów są opisane w jednym zintegrowanym słowniku. Stosując maszynę wirtualną (</a:t>
            </a:r>
            <a:r>
              <a:rPr lang="pl-PL" altLang="pl-PL" sz="2000" i="1" dirty="0" err="1"/>
              <a:t>engine</a:t>
            </a:r>
            <a:r>
              <a:rPr lang="pl-PL" altLang="pl-PL" sz="2000" dirty="0"/>
              <a:t>) sterowaną danymi, </a:t>
            </a:r>
            <a:r>
              <a:rPr lang="pl-PL" altLang="pl-PL" sz="2000" dirty="0" err="1"/>
              <a:t>Magic</a:t>
            </a:r>
            <a:r>
              <a:rPr lang="pl-PL" altLang="pl-PL" sz="2000" dirty="0"/>
              <a:t> czyta sterującą bazę danych (plik kontrolny) i wykonuje odpowiednie operacje. 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dirty="0"/>
              <a:t>Dla użytkownika końcowego aplikacje wykonane w środowisku  </a:t>
            </a:r>
            <a:r>
              <a:rPr lang="pl-PL" altLang="pl-PL" sz="2000" dirty="0" err="1"/>
              <a:t>Magic</a:t>
            </a:r>
            <a:r>
              <a:rPr lang="pl-PL" altLang="pl-PL" sz="2000" dirty="0"/>
              <a:t> niczym się nie różnią od innych, natomiast projektanci i programiści pracujący z tym pakietem mogą znacznie wydajniej wykonywać swoje działania. </a:t>
            </a:r>
          </a:p>
        </p:txBody>
      </p:sp>
      <p:sp>
        <p:nvSpPr>
          <p:cNvPr id="4" name="Przycisk akcji: Powrót 3">
            <a:hlinkClick r:id="rId2" action="ppaction://hlinksldjump" highlightClick="1"/>
          </p:cNvPr>
          <p:cNvSpPr/>
          <p:nvPr/>
        </p:nvSpPr>
        <p:spPr>
          <a:xfrm>
            <a:off x="8532440" y="6381328"/>
            <a:ext cx="432048" cy="36004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8388424" y="353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2/</a:t>
            </a:r>
            <a:r>
              <a:rPr lang="pl-PL" dirty="0" err="1"/>
              <a:t>2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eaLnBrk="1" hangingPunct="1"/>
            <a:r>
              <a:rPr lang="pl-PL" altLang="pl-PL" sz="3600" dirty="0"/>
              <a:t>Wspomaganie w zakresie zarządzania przedsięwzięciami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507288" cy="525658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200" dirty="0"/>
              <a:t>Takie narzędzia, jak </a:t>
            </a:r>
            <a:r>
              <a:rPr lang="pl-PL" altLang="pl-PL" sz="2200" b="1" i="1" dirty="0">
                <a:solidFill>
                  <a:srgbClr val="0070C0"/>
                </a:solidFill>
              </a:rPr>
              <a:t>MS Project </a:t>
            </a:r>
            <a:r>
              <a:rPr lang="pl-PL" altLang="pl-PL" sz="2200" dirty="0"/>
              <a:t>firmy Microsoft czy </a:t>
            </a:r>
            <a:r>
              <a:rPr lang="pl-PL" altLang="pl-PL" sz="2200" b="1" i="1" dirty="0">
                <a:solidFill>
                  <a:srgbClr val="0070C0"/>
                </a:solidFill>
              </a:rPr>
              <a:t>SLIM</a:t>
            </a:r>
            <a:r>
              <a:rPr lang="pl-PL" altLang="pl-PL" sz="2200" dirty="0"/>
              <a:t> firmy </a:t>
            </a:r>
            <a:r>
              <a:rPr lang="pl-PL" altLang="pl-PL" sz="2200" dirty="0" err="1"/>
              <a:t>Quantitative</a:t>
            </a:r>
            <a:r>
              <a:rPr lang="pl-PL" altLang="pl-PL" sz="2200" dirty="0"/>
              <a:t> Software Management pozwalają na </a:t>
            </a:r>
            <a:r>
              <a:rPr lang="pl-PL" altLang="pl-PL" sz="2200" b="1" i="1" dirty="0">
                <a:solidFill>
                  <a:srgbClr val="660033"/>
                </a:solidFill>
              </a:rPr>
              <a:t>wspomaganie planowania i kontroli zasobów</a:t>
            </a:r>
            <a:r>
              <a:rPr lang="pl-PL" altLang="pl-PL" sz="2200" dirty="0"/>
              <a:t> (w różnych układach), </a:t>
            </a:r>
            <a:r>
              <a:rPr lang="pl-PL" altLang="pl-PL" sz="2200" b="1" i="1" dirty="0">
                <a:solidFill>
                  <a:srgbClr val="660033"/>
                </a:solidFill>
              </a:rPr>
              <a:t>harmonogramowanie, symulowanie i estymowanie różnych wielkości związanych z realizacją projektu</a:t>
            </a:r>
            <a:r>
              <a:rPr lang="pl-PL" altLang="pl-PL" sz="2200" dirty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200" dirty="0"/>
              <a:t>Inną kategorię narzędzi wspomagających zarządzanie przedsięwzięciami stanowią </a:t>
            </a:r>
            <a:r>
              <a:rPr lang="pl-PL" altLang="pl-PL" sz="2200" b="1" i="1" dirty="0">
                <a:solidFill>
                  <a:srgbClr val="C00000"/>
                </a:solidFill>
              </a:rPr>
              <a:t>narzędzia kontroli i zarządzania konfiguracją</a:t>
            </a:r>
            <a:r>
              <a:rPr lang="pl-PL" altLang="pl-PL" sz="2200" dirty="0"/>
              <a:t>. Dzięki mechanizmom wersjonowania pozwalają one zarządzać składowymi projektów (systemów), np. kodem źródłowym, diagramami, dokumentami, i w sposób kontrolowany udostępniać członkom zespołu poszczególne komponenty. Do tej grupy narzędzi zalicza się: </a:t>
            </a:r>
            <a:r>
              <a:rPr lang="pl-PL" altLang="pl-PL" sz="2200" b="1" i="1" dirty="0">
                <a:solidFill>
                  <a:srgbClr val="0070C0"/>
                </a:solidFill>
              </a:rPr>
              <a:t>Visual SourceSafe </a:t>
            </a:r>
            <a:r>
              <a:rPr lang="pl-PL" altLang="pl-PL" sz="2200" dirty="0"/>
              <a:t>firmy Microsoft i </a:t>
            </a:r>
            <a:r>
              <a:rPr lang="pl-PL" altLang="pl-PL" sz="2200" b="1" i="1" dirty="0" err="1">
                <a:solidFill>
                  <a:srgbClr val="0070C0"/>
                </a:solidFill>
              </a:rPr>
              <a:t>Rational</a:t>
            </a:r>
            <a:r>
              <a:rPr lang="pl-PL" altLang="pl-PL" sz="2200" b="1" i="1" dirty="0">
                <a:solidFill>
                  <a:srgbClr val="0070C0"/>
                </a:solidFill>
              </a:rPr>
              <a:t> </a:t>
            </a:r>
            <a:r>
              <a:rPr lang="pl-PL" altLang="pl-PL" sz="2200" b="1" i="1" dirty="0" err="1">
                <a:solidFill>
                  <a:srgbClr val="0070C0"/>
                </a:solidFill>
              </a:rPr>
              <a:t>ClearCase</a:t>
            </a:r>
            <a:r>
              <a:rPr lang="pl-PL" altLang="pl-PL" sz="2200" b="1" i="1" dirty="0">
                <a:solidFill>
                  <a:srgbClr val="0070C0"/>
                </a:solidFill>
              </a:rPr>
              <a:t> </a:t>
            </a:r>
            <a:r>
              <a:rPr lang="pl-PL" altLang="pl-PL" sz="2200" dirty="0"/>
              <a:t>firmy </a:t>
            </a:r>
            <a:r>
              <a:rPr lang="pl-PL" altLang="pl-PL" sz="2200" dirty="0" err="1"/>
              <a:t>Rational</a:t>
            </a:r>
            <a:r>
              <a:rPr lang="pl-PL" altLang="pl-PL" sz="2200" dirty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200" dirty="0"/>
              <a:t>Praca grupowa jest nierozerwalnie związana z wymianą informacji, to można w niej stosować także pakiety ogólnego przeznaczenia takie jak, </a:t>
            </a:r>
            <a:r>
              <a:rPr lang="pl-PL" altLang="pl-PL" sz="2200" b="1" i="1" dirty="0">
                <a:solidFill>
                  <a:srgbClr val="0070C0"/>
                </a:solidFill>
              </a:rPr>
              <a:t>MS Outlook</a:t>
            </a:r>
            <a:r>
              <a:rPr lang="pl-PL" altLang="pl-PL" sz="2200" dirty="0"/>
              <a:t> i </a:t>
            </a:r>
            <a:r>
              <a:rPr lang="pl-PL" altLang="pl-PL" sz="2200" b="1" i="1" dirty="0">
                <a:solidFill>
                  <a:srgbClr val="0070C0"/>
                </a:solidFill>
              </a:rPr>
              <a:t>MS </a:t>
            </a:r>
            <a:r>
              <a:rPr lang="pl-PL" altLang="pl-PL" sz="2200" b="1" i="1" dirty="0" err="1">
                <a:solidFill>
                  <a:srgbClr val="0070C0"/>
                </a:solidFill>
              </a:rPr>
              <a:t>Net-Meeting</a:t>
            </a:r>
            <a:r>
              <a:rPr lang="pl-PL" altLang="pl-PL" sz="2200" b="1" i="1" dirty="0">
                <a:solidFill>
                  <a:srgbClr val="0070C0"/>
                </a:solidFill>
              </a:rPr>
              <a:t> </a:t>
            </a:r>
            <a:r>
              <a:rPr lang="pl-PL" altLang="pl-PL" sz="2200" dirty="0"/>
              <a:t>firmy Microsoft czy </a:t>
            </a:r>
            <a:r>
              <a:rPr lang="pl-PL" altLang="pl-PL" sz="2200" b="1" i="1" dirty="0">
                <a:solidFill>
                  <a:srgbClr val="0070C0"/>
                </a:solidFill>
              </a:rPr>
              <a:t>Lotus Notes </a:t>
            </a:r>
            <a:r>
              <a:rPr lang="pl-PL" altLang="pl-PL" sz="2200" dirty="0"/>
              <a:t>firmy IBM.</a:t>
            </a:r>
          </a:p>
        </p:txBody>
      </p:sp>
      <p:sp>
        <p:nvSpPr>
          <p:cNvPr id="4" name="Przycisk akcji: Powrót 3">
            <a:hlinkClick r:id="rId2" action="ppaction://hlinksldjump" highlightClick="1"/>
          </p:cNvPr>
          <p:cNvSpPr/>
          <p:nvPr/>
        </p:nvSpPr>
        <p:spPr>
          <a:xfrm>
            <a:off x="8532440" y="6381328"/>
            <a:ext cx="432048" cy="36004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eaLnBrk="1" hangingPunct="1"/>
            <a:r>
              <a:rPr lang="pl-PL" altLang="pl-PL" sz="3600" dirty="0"/>
              <a:t>Narzędzia inżynierii odwrotnej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362950" cy="518385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Wspomagają </a:t>
            </a:r>
            <a:r>
              <a:rPr lang="pl-PL" altLang="pl-PL" sz="2400" b="1" i="1" dirty="0">
                <a:solidFill>
                  <a:srgbClr val="660033"/>
                </a:solidFill>
              </a:rPr>
              <a:t>tworzenie specyfikacji projektowych (modeli) na podstawie kodu programów oraz plików baz danych, a także synchronizują różne elementy projektów</a:t>
            </a:r>
            <a:r>
              <a:rPr lang="pl-PL" altLang="pl-PL" sz="2400" dirty="0"/>
              <a:t> (modeli, dokumentacji).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Dzięki mechanizmom inżynierii odwrotnej znacznie </a:t>
            </a:r>
            <a:r>
              <a:rPr lang="pl-PL" altLang="pl-PL" sz="2400" b="1" i="1" dirty="0">
                <a:solidFill>
                  <a:srgbClr val="0070C0"/>
                </a:solidFill>
              </a:rPr>
              <a:t>ułatwione jest utrzymywanie spójności projektów </a:t>
            </a:r>
            <a:r>
              <a:rPr lang="pl-PL" altLang="pl-PL" sz="2400" dirty="0"/>
              <a:t>(dokumentacji i implementacji) oraz </a:t>
            </a:r>
            <a:r>
              <a:rPr lang="pl-PL" altLang="pl-PL" sz="2400" b="1" i="1" dirty="0">
                <a:solidFill>
                  <a:srgbClr val="0070C0"/>
                </a:solidFill>
              </a:rPr>
              <a:t>odtwarzanie</a:t>
            </a:r>
            <a:r>
              <a:rPr lang="pl-PL" altLang="pl-PL" sz="2400" dirty="0"/>
              <a:t> (tworzenie) </a:t>
            </a:r>
            <a:r>
              <a:rPr lang="pl-PL" altLang="pl-PL" sz="2400" b="1" i="1" dirty="0">
                <a:solidFill>
                  <a:srgbClr val="0070C0"/>
                </a:solidFill>
              </a:rPr>
              <a:t>dokumentacji technicznej systemu </a:t>
            </a:r>
            <a:r>
              <a:rPr lang="pl-PL" altLang="pl-PL" sz="2400" dirty="0"/>
              <a:t>(również z innych przedsięwzięć), gdy jest ona niezbędna.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Elementy inżynierii odwrotnej można spotkać m.in. w pakietach </a:t>
            </a:r>
            <a:r>
              <a:rPr lang="pl-PL" altLang="pl-PL" sz="2400" dirty="0" err="1"/>
              <a:t>PowerDesigner</a:t>
            </a:r>
            <a:r>
              <a:rPr lang="pl-PL" altLang="pl-PL" sz="2400" dirty="0"/>
              <a:t> firmy Sybase (</a:t>
            </a:r>
            <a:r>
              <a:rPr lang="pl-PL" altLang="pl-PL" sz="2400" i="1" dirty="0"/>
              <a:t>moduł </a:t>
            </a:r>
            <a:r>
              <a:rPr lang="pl-PL" altLang="pl-PL" sz="2400" i="1" dirty="0" err="1"/>
              <a:t>DataArchitect</a:t>
            </a:r>
            <a:r>
              <a:rPr lang="pl-PL" altLang="pl-PL" sz="2400" dirty="0"/>
              <a:t>) i </a:t>
            </a:r>
            <a:r>
              <a:rPr lang="pl-PL" altLang="pl-PL" sz="2400" dirty="0" err="1"/>
              <a:t>Rational</a:t>
            </a:r>
            <a:r>
              <a:rPr lang="pl-PL" altLang="pl-PL" sz="2400" dirty="0"/>
              <a:t> </a:t>
            </a:r>
            <a:r>
              <a:rPr lang="pl-PL" altLang="pl-PL" sz="2400" dirty="0" err="1"/>
              <a:t>Rose</a:t>
            </a:r>
            <a:r>
              <a:rPr lang="pl-PL" altLang="pl-PL" sz="2400" dirty="0"/>
              <a:t> firmy </a:t>
            </a:r>
            <a:r>
              <a:rPr lang="pl-PL" altLang="pl-PL" sz="2400" dirty="0" err="1"/>
              <a:t>Rational</a:t>
            </a:r>
            <a:r>
              <a:rPr lang="pl-PL" altLang="pl-PL" sz="2400" dirty="0"/>
              <a:t> (</a:t>
            </a:r>
            <a:r>
              <a:rPr lang="pl-PL" altLang="pl-PL" sz="2400" i="1" dirty="0"/>
              <a:t>moduł Data </a:t>
            </a:r>
            <a:r>
              <a:rPr lang="pl-PL" altLang="pl-PL" sz="2400" i="1" dirty="0" err="1"/>
              <a:t>Modeler</a:t>
            </a:r>
            <a:r>
              <a:rPr lang="pl-PL" altLang="pl-PL" sz="2400" dirty="0"/>
              <a:t>).</a:t>
            </a:r>
          </a:p>
        </p:txBody>
      </p:sp>
      <p:sp>
        <p:nvSpPr>
          <p:cNvPr id="4" name="Przycisk akcji: Powrót 3">
            <a:hlinkClick r:id="rId2" action="ppaction://hlinksldjump" highlightClick="1"/>
          </p:cNvPr>
          <p:cNvSpPr/>
          <p:nvPr/>
        </p:nvSpPr>
        <p:spPr>
          <a:xfrm>
            <a:off x="8532440" y="6381328"/>
            <a:ext cx="432048" cy="36004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pPr eaLnBrk="1" hangingPunct="1"/>
            <a:r>
              <a:rPr lang="pl-PL" altLang="pl-PL" sz="3200" dirty="0"/>
              <a:t>Narzędzia wspomagające weryfikację, walidację i testowanie oprogramowania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008112"/>
            <a:ext cx="8713093" cy="5877272"/>
          </a:xfrm>
        </p:spPr>
        <p:txBody>
          <a:bodyPr/>
          <a:lstStyle/>
          <a:p>
            <a:pPr eaLnBrk="1" hangingPunct="1"/>
            <a:r>
              <a:rPr lang="pl-PL" altLang="pl-PL" sz="2400" dirty="0"/>
              <a:t>Narzędzia wspomagające weryfikację, walidację i testowanie oprogramowania (</a:t>
            </a:r>
            <a:r>
              <a:rPr lang="pl-PL" altLang="pl-PL" sz="2400" i="1" dirty="0"/>
              <a:t>Computer </a:t>
            </a:r>
            <a:r>
              <a:rPr lang="pl-PL" altLang="pl-PL" sz="2400" i="1" dirty="0" err="1"/>
              <a:t>Aided</a:t>
            </a:r>
            <a:r>
              <a:rPr lang="pl-PL" altLang="pl-PL" sz="2400" i="1" dirty="0"/>
              <a:t> Software </a:t>
            </a:r>
            <a:r>
              <a:rPr lang="pl-PL" altLang="pl-PL" sz="2400" i="1" dirty="0" err="1"/>
              <a:t>Testing</a:t>
            </a:r>
            <a:r>
              <a:rPr lang="pl-PL" altLang="pl-PL" sz="2400" i="1" dirty="0"/>
              <a:t>, CAST</a:t>
            </a:r>
            <a:r>
              <a:rPr lang="pl-PL" altLang="pl-PL" sz="2400" dirty="0"/>
              <a:t>) </a:t>
            </a:r>
            <a:r>
              <a:rPr lang="pl-PL" altLang="pl-PL" sz="2400" b="1" i="1" dirty="0">
                <a:solidFill>
                  <a:srgbClr val="660033"/>
                </a:solidFill>
              </a:rPr>
              <a:t>pozwalają znacznie podnieść wydajność procesu poprawiania błędów w oprogramowaniu</a:t>
            </a:r>
            <a:r>
              <a:rPr lang="pl-PL" altLang="pl-PL" sz="2400" dirty="0"/>
              <a:t>. </a:t>
            </a:r>
          </a:p>
          <a:p>
            <a:pPr eaLnBrk="1" hangingPunct="1"/>
            <a:r>
              <a:rPr lang="pl-PL" altLang="pl-PL" sz="2400" dirty="0"/>
              <a:t>Umożliwiają one m.in. </a:t>
            </a:r>
            <a:r>
              <a:rPr lang="pl-PL" altLang="pl-PL" sz="2400" b="1" i="1" dirty="0">
                <a:solidFill>
                  <a:srgbClr val="0070C0"/>
                </a:solidFill>
              </a:rPr>
              <a:t>generowanie danych i skryptów testowych, rejestrowanie</a:t>
            </a:r>
            <a:r>
              <a:rPr lang="pl-PL" altLang="pl-PL" sz="2400" dirty="0"/>
              <a:t> oraz </a:t>
            </a:r>
            <a:r>
              <a:rPr lang="pl-PL" altLang="pl-PL" sz="2400" b="1" i="1" dirty="0">
                <a:solidFill>
                  <a:srgbClr val="0070C0"/>
                </a:solidFill>
              </a:rPr>
              <a:t>obserwowanie stanów i wartości zmiennych</a:t>
            </a:r>
            <a:r>
              <a:rPr lang="pl-PL" altLang="pl-PL" sz="2400" dirty="0"/>
              <a:t>. </a:t>
            </a:r>
          </a:p>
          <a:p>
            <a:pPr eaLnBrk="1" hangingPunct="1"/>
            <a:r>
              <a:rPr lang="pl-PL" altLang="pl-PL" sz="2400" dirty="0"/>
              <a:t>Najbardziej zaawansowane pakiety tego typu, np. </a:t>
            </a:r>
          </a:p>
          <a:p>
            <a:pPr lvl="1" eaLnBrk="1" hangingPunct="1"/>
            <a:r>
              <a:rPr lang="pl-PL" altLang="pl-PL" sz="2000" dirty="0"/>
              <a:t>CANTATA firmy IPL czy zestaw narzędzi firmy </a:t>
            </a:r>
            <a:r>
              <a:rPr lang="pl-PL" altLang="pl-PL" sz="2000" dirty="0" err="1"/>
              <a:t>Rational</a:t>
            </a:r>
            <a:r>
              <a:rPr lang="pl-PL" altLang="pl-PL" sz="2000" dirty="0"/>
              <a:t> (</a:t>
            </a:r>
            <a:r>
              <a:rPr lang="pl-PL" altLang="pl-PL" sz="2000" i="1" dirty="0" err="1"/>
              <a:t>Rational</a:t>
            </a:r>
            <a:r>
              <a:rPr lang="pl-PL" altLang="pl-PL" sz="2000" dirty="0"/>
              <a:t> </a:t>
            </a:r>
            <a:r>
              <a:rPr lang="pl-PL" altLang="pl-PL" sz="2000" i="1" dirty="0"/>
              <a:t>Visual </a:t>
            </a:r>
            <a:r>
              <a:rPr lang="pl-PL" altLang="pl-PL" sz="2000" i="1" dirty="0" err="1"/>
              <a:t>PureCoverage</a:t>
            </a:r>
            <a:r>
              <a:rPr lang="pl-PL" altLang="pl-PL" sz="2000" i="1" dirty="0"/>
              <a:t>, </a:t>
            </a:r>
            <a:r>
              <a:rPr lang="pl-PL" altLang="pl-PL" sz="2000" i="1" dirty="0" err="1"/>
              <a:t>Rational</a:t>
            </a:r>
            <a:r>
              <a:rPr lang="pl-PL" altLang="pl-PL" sz="2000" i="1" dirty="0"/>
              <a:t> Test </a:t>
            </a:r>
            <a:r>
              <a:rPr lang="pl-PL" altLang="pl-PL" sz="2000" i="1" dirty="0" err="1"/>
              <a:t>Suite</a:t>
            </a:r>
            <a:r>
              <a:rPr lang="pl-PL" altLang="pl-PL" sz="2000" i="1" dirty="0"/>
              <a:t>, </a:t>
            </a:r>
            <a:r>
              <a:rPr lang="pl-PL" altLang="pl-PL" sz="2000" i="1" dirty="0" err="1"/>
              <a:t>Rational</a:t>
            </a:r>
            <a:r>
              <a:rPr lang="pl-PL" altLang="pl-PL" sz="2000" i="1" dirty="0"/>
              <a:t> Visual </a:t>
            </a:r>
            <a:r>
              <a:rPr lang="pl-PL" altLang="pl-PL" sz="2000" i="1" dirty="0" err="1"/>
              <a:t>Quantify</a:t>
            </a:r>
            <a:r>
              <a:rPr lang="pl-PL" altLang="pl-PL" sz="2000" dirty="0"/>
              <a:t> i inne), wspomagają testowanie oprogramowania w różnych aspektach i są pisane w innych językach programowania (</a:t>
            </a:r>
            <a:r>
              <a:rPr lang="pl-PL" altLang="pl-PL" sz="2000" i="1" dirty="0"/>
              <a:t>C, C++, ADA, Java, Visual Basic</a:t>
            </a:r>
            <a:r>
              <a:rPr lang="pl-PL" altLang="pl-PL" sz="2000" dirty="0"/>
              <a:t>). </a:t>
            </a:r>
          </a:p>
          <a:p>
            <a:pPr lvl="1" eaLnBrk="1" hangingPunct="1"/>
            <a:r>
              <a:rPr lang="pl-PL" altLang="pl-PL" sz="2000" dirty="0"/>
              <a:t>Jeden z modułów zestawu narzędzi firmy </a:t>
            </a:r>
            <a:r>
              <a:rPr lang="pl-PL" altLang="pl-PL" sz="2000" dirty="0" err="1"/>
              <a:t>Rational</a:t>
            </a:r>
            <a:r>
              <a:rPr lang="pl-PL" altLang="pl-PL" sz="2000" dirty="0"/>
              <a:t> – </a:t>
            </a:r>
            <a:r>
              <a:rPr lang="pl-PL" altLang="pl-PL" sz="2000" i="1" dirty="0" err="1"/>
              <a:t>Rational</a:t>
            </a:r>
            <a:r>
              <a:rPr lang="pl-PL" altLang="pl-PL" sz="2000" i="1" dirty="0"/>
              <a:t> </a:t>
            </a:r>
            <a:r>
              <a:rPr lang="pl-PL" altLang="pl-PL" sz="2000" i="1" dirty="0" err="1"/>
              <a:t>TestManager</a:t>
            </a:r>
            <a:r>
              <a:rPr lang="pl-PL" altLang="pl-PL" sz="2000" dirty="0"/>
              <a:t> – pozwala planować, projektować, implementować i wykonywać testy, a następnie je analizować.</a:t>
            </a:r>
          </a:p>
        </p:txBody>
      </p:sp>
      <p:sp>
        <p:nvSpPr>
          <p:cNvPr id="4" name="Przycisk akcji: Powrót 3">
            <a:hlinkClick r:id="rId2" action="ppaction://hlinksldjump" highlightClick="1"/>
          </p:cNvPr>
          <p:cNvSpPr/>
          <p:nvPr/>
        </p:nvSpPr>
        <p:spPr>
          <a:xfrm>
            <a:off x="8532440" y="6381328"/>
            <a:ext cx="432048" cy="36004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4000"/>
              <a:t>Narzędzia modelowania i analizy organizacji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5365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Są wykorzystywane we </a:t>
            </a:r>
            <a:r>
              <a:rPr lang="pl-PL" altLang="pl-PL" sz="2400" b="1" i="1" dirty="0">
                <a:solidFill>
                  <a:srgbClr val="660033"/>
                </a:solidFill>
              </a:rPr>
              <a:t>wczesnych fazach cyklu życia systemu i wspomagają m.in. budowanie struktur, modelowanie i </a:t>
            </a:r>
            <a:r>
              <a:rPr lang="pl-PL" altLang="pl-PL" sz="2400" b="1" i="1" dirty="0" err="1">
                <a:solidFill>
                  <a:srgbClr val="660033"/>
                </a:solidFill>
              </a:rPr>
              <a:t>reinżynierię</a:t>
            </a:r>
            <a:r>
              <a:rPr lang="pl-PL" altLang="pl-PL" sz="2400" b="1" i="1" dirty="0">
                <a:solidFill>
                  <a:srgbClr val="660033"/>
                </a:solidFill>
              </a:rPr>
              <a:t> procesów biznesowych</a:t>
            </a:r>
            <a:r>
              <a:rPr lang="pl-PL" altLang="pl-PL" sz="2400" dirty="0"/>
              <a:t>. Reprezentatywnymi przykładami narzędzi tego rodzaju są np. </a:t>
            </a:r>
            <a:r>
              <a:rPr lang="pl-PL" altLang="pl-PL" sz="2400" b="1" i="1" dirty="0">
                <a:solidFill>
                  <a:srgbClr val="0070C0"/>
                </a:solidFill>
              </a:rPr>
              <a:t>ARIS</a:t>
            </a:r>
            <a:r>
              <a:rPr lang="pl-PL" altLang="pl-PL" sz="2400" dirty="0"/>
              <a:t> firmy IDS </a:t>
            </a:r>
            <a:r>
              <a:rPr lang="pl-PL" altLang="pl-PL" sz="2400" dirty="0" err="1"/>
              <a:t>Scheer</a:t>
            </a:r>
            <a:r>
              <a:rPr lang="pl-PL" altLang="pl-PL" sz="2400" dirty="0"/>
              <a:t> i </a:t>
            </a:r>
            <a:r>
              <a:rPr lang="pl-PL" altLang="pl-PL" sz="2400" b="1" i="1" dirty="0">
                <a:solidFill>
                  <a:srgbClr val="0070C0"/>
                </a:solidFill>
              </a:rPr>
              <a:t>ADONIS</a:t>
            </a:r>
            <a:r>
              <a:rPr lang="pl-PL" altLang="pl-PL" sz="2400" dirty="0"/>
              <a:t> firmy BOC.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Nie są to typowe narzędzia CASE, ale raczej </a:t>
            </a:r>
            <a:r>
              <a:rPr lang="pl-PL" altLang="pl-PL" sz="2400" b="1" i="1" dirty="0">
                <a:solidFill>
                  <a:srgbClr val="0070C0"/>
                </a:solidFill>
              </a:rPr>
              <a:t>zorientowane procesowo systemy zarządzania wiedzą</a:t>
            </a:r>
            <a:r>
              <a:rPr lang="pl-PL" altLang="pl-PL" sz="2400" dirty="0"/>
              <a:t>, jednak ich umiejętne wykorzystanie pozwala wspomóc proces budowy systemu informatycznego i podnieść jego jakość.</a:t>
            </a:r>
          </a:p>
        </p:txBody>
      </p:sp>
      <p:sp>
        <p:nvSpPr>
          <p:cNvPr id="4" name="Przycisk akcji: Powrót 3">
            <a:hlinkClick r:id="rId2" action="ppaction://hlinksldjump" highlightClick="1"/>
          </p:cNvPr>
          <p:cNvSpPr/>
          <p:nvPr/>
        </p:nvSpPr>
        <p:spPr>
          <a:xfrm>
            <a:off x="8532440" y="6381328"/>
            <a:ext cx="432048" cy="36004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4624"/>
            <a:ext cx="8435280" cy="864096"/>
          </a:xfrm>
        </p:spPr>
        <p:txBody>
          <a:bodyPr/>
          <a:lstStyle/>
          <a:p>
            <a:pPr eaLnBrk="1" hangingPunct="1"/>
            <a:r>
              <a:rPr lang="pl-PL" altLang="pl-PL" sz="3600" dirty="0"/>
              <a:t>Uwarunkowania CASE - integracja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200" dirty="0"/>
              <a:t>Komputerowe wspomaganie tworzenia SI może być realizowane za pomocą </a:t>
            </a:r>
            <a:r>
              <a:rPr lang="pl-PL" altLang="pl-PL" sz="2200" b="1" i="1" dirty="0">
                <a:solidFill>
                  <a:srgbClr val="0070C0"/>
                </a:solidFill>
              </a:rPr>
              <a:t>pojedynczych narzędzi CASE</a:t>
            </a:r>
            <a:r>
              <a:rPr lang="pl-PL" altLang="pl-PL" sz="2200" dirty="0"/>
              <a:t>, jednak coraz powszechniej korzysta się z </a:t>
            </a:r>
            <a:r>
              <a:rPr lang="pl-PL" altLang="pl-PL" sz="2200" b="1" i="1" dirty="0">
                <a:solidFill>
                  <a:srgbClr val="0070C0"/>
                </a:solidFill>
              </a:rPr>
              <a:t>wielomodułowych pakietów</a:t>
            </a:r>
            <a:r>
              <a:rPr lang="pl-PL" altLang="pl-PL" sz="2200" dirty="0"/>
              <a:t>, które w całym cyklu życia systemu wspomagają wiele aspektów projektowania.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200" dirty="0"/>
              <a:t>W ostatnich latach twórcy narzędzi CASE, dążąc do </a:t>
            </a:r>
            <a:r>
              <a:rPr lang="pl-PL" altLang="pl-PL" sz="2200" b="1" i="1" dirty="0">
                <a:solidFill>
                  <a:srgbClr val="0070C0"/>
                </a:solidFill>
              </a:rPr>
              <a:t>otwartości</a:t>
            </a:r>
            <a:r>
              <a:rPr lang="pl-PL" altLang="pl-PL" sz="2200" dirty="0"/>
              <a:t>, stosują standardowe bazy danych oraz </a:t>
            </a:r>
            <a:r>
              <a:rPr lang="pl-PL" altLang="pl-PL" sz="2200" b="1" i="1" dirty="0">
                <a:solidFill>
                  <a:srgbClr val="0070C0"/>
                </a:solidFill>
              </a:rPr>
              <a:t>narzędzia konwertujące dane</a:t>
            </a:r>
            <a:r>
              <a:rPr lang="pl-PL" altLang="pl-PL" sz="2200" dirty="0"/>
              <a:t> i </a:t>
            </a:r>
            <a:r>
              <a:rPr lang="pl-PL" altLang="pl-PL" sz="2200" b="1" i="1" dirty="0">
                <a:solidFill>
                  <a:srgbClr val="0070C0"/>
                </a:solidFill>
              </a:rPr>
              <a:t>ułatwiające wymianę </a:t>
            </a:r>
            <a:r>
              <a:rPr lang="pl-PL" altLang="pl-PL" sz="2200" dirty="0"/>
              <a:t>(komunikację) z innymi produktami.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200" dirty="0"/>
              <a:t>Zintegrowana i standardowa baza danych, nazywana repozytorium (</a:t>
            </a:r>
            <a:r>
              <a:rPr lang="pl-PL" altLang="pl-PL" sz="2200" i="1" dirty="0" err="1"/>
              <a:t>repository</a:t>
            </a:r>
            <a:r>
              <a:rPr lang="pl-PL" altLang="pl-PL" sz="2200" dirty="0"/>
              <a:t>) lub encyklopedią centralną (</a:t>
            </a:r>
            <a:r>
              <a:rPr lang="pl-PL" altLang="pl-PL" sz="2200" i="1" dirty="0"/>
              <a:t>central </a:t>
            </a:r>
            <a:r>
              <a:rPr lang="pl-PL" altLang="pl-PL" sz="2200" i="1" dirty="0" err="1"/>
              <a:t>encyclopedia</a:t>
            </a:r>
            <a:r>
              <a:rPr lang="pl-PL" altLang="pl-PL" sz="2200" dirty="0"/>
              <a:t>), jest podstawową metodą integracji narzędzi i kluczowym czynnikiem umożliwiającym efektywne użycie CASE w skomplikowanych i dużych projektach.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200" dirty="0"/>
              <a:t>Repozytorium może zawierać dane o projektowanym systemie i przebiegu procesu projektowania; poprzez te dane komunikują się wszystkie narzędzia (moduły) wykorzystywane w cyklu życia systemu.</a:t>
            </a:r>
          </a:p>
        </p:txBody>
      </p:sp>
      <p:sp>
        <p:nvSpPr>
          <p:cNvPr id="4" name="Strzałka w dół 3"/>
          <p:cNvSpPr/>
          <p:nvPr/>
        </p:nvSpPr>
        <p:spPr>
          <a:xfrm>
            <a:off x="4499992" y="6381328"/>
            <a:ext cx="360040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8388424" y="353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1/7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4"/>
          <p:cNvSpPr>
            <a:spLocks noChangeArrowheads="1"/>
          </p:cNvSpPr>
          <p:nvPr/>
        </p:nvSpPr>
        <p:spPr bwMode="auto">
          <a:xfrm>
            <a:off x="3419475" y="2420938"/>
            <a:ext cx="2663825" cy="1800225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/>
              <a:t>Encyklopedia centralna </a:t>
            </a:r>
          </a:p>
          <a:p>
            <a:pPr algn="ctr" eaLnBrk="1" hangingPunct="1"/>
            <a:r>
              <a:rPr lang="pl-PL" altLang="pl-PL"/>
              <a:t>(repozytorium)</a:t>
            </a:r>
          </a:p>
        </p:txBody>
      </p:sp>
      <p:sp>
        <p:nvSpPr>
          <p:cNvPr id="18435" name="Oval 6"/>
          <p:cNvSpPr>
            <a:spLocks noChangeArrowheads="1"/>
          </p:cNvSpPr>
          <p:nvPr/>
        </p:nvSpPr>
        <p:spPr bwMode="auto">
          <a:xfrm>
            <a:off x="3924300" y="1125538"/>
            <a:ext cx="18002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/>
              <a:t>Diagramy </a:t>
            </a:r>
          </a:p>
        </p:txBody>
      </p:sp>
      <p:sp>
        <p:nvSpPr>
          <p:cNvPr id="18436" name="Oval 8"/>
          <p:cNvSpPr>
            <a:spLocks noChangeArrowheads="1"/>
          </p:cNvSpPr>
          <p:nvPr/>
        </p:nvSpPr>
        <p:spPr bwMode="auto">
          <a:xfrm>
            <a:off x="6516688" y="1700213"/>
            <a:ext cx="18002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/>
              <a:t>Ekrany i raporty</a:t>
            </a:r>
          </a:p>
        </p:txBody>
      </p:sp>
      <p:sp>
        <p:nvSpPr>
          <p:cNvPr id="18437" name="Oval 9"/>
          <p:cNvSpPr>
            <a:spLocks noChangeArrowheads="1"/>
          </p:cNvSpPr>
          <p:nvPr/>
        </p:nvSpPr>
        <p:spPr bwMode="auto">
          <a:xfrm>
            <a:off x="6804025" y="3500438"/>
            <a:ext cx="18002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 dirty="0"/>
              <a:t>Wyniki analizy </a:t>
            </a:r>
          </a:p>
          <a:p>
            <a:pPr algn="ctr" eaLnBrk="1" hangingPunct="1"/>
            <a:r>
              <a:rPr lang="pl-PL" altLang="pl-PL" dirty="0"/>
              <a:t>i testowania</a:t>
            </a:r>
          </a:p>
        </p:txBody>
      </p:sp>
      <p:sp>
        <p:nvSpPr>
          <p:cNvPr id="18438" name="Oval 10"/>
          <p:cNvSpPr>
            <a:spLocks noChangeArrowheads="1"/>
          </p:cNvSpPr>
          <p:nvPr/>
        </p:nvSpPr>
        <p:spPr bwMode="auto">
          <a:xfrm>
            <a:off x="5795963" y="4797425"/>
            <a:ext cx="18002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 dirty="0"/>
              <a:t>Biblioteka </a:t>
            </a:r>
          </a:p>
          <a:p>
            <a:pPr algn="ctr" eaLnBrk="1" hangingPunct="1"/>
            <a:r>
              <a:rPr lang="pl-PL" altLang="pl-PL" dirty="0"/>
              <a:t>standardów</a:t>
            </a:r>
          </a:p>
        </p:txBody>
      </p:sp>
      <p:sp>
        <p:nvSpPr>
          <p:cNvPr id="18439" name="Oval 11"/>
          <p:cNvSpPr>
            <a:spLocks noChangeArrowheads="1"/>
          </p:cNvSpPr>
          <p:nvPr/>
        </p:nvSpPr>
        <p:spPr bwMode="auto">
          <a:xfrm>
            <a:off x="2627313" y="4868863"/>
            <a:ext cx="18002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/>
              <a:t>Kod źródłowy </a:t>
            </a:r>
          </a:p>
          <a:p>
            <a:pPr algn="ctr" eaLnBrk="1" hangingPunct="1"/>
            <a:r>
              <a:rPr lang="pl-PL" altLang="pl-PL"/>
              <a:t>i wynikowy </a:t>
            </a:r>
          </a:p>
        </p:txBody>
      </p:sp>
      <p:sp>
        <p:nvSpPr>
          <p:cNvPr id="18440" name="Oval 12"/>
          <p:cNvSpPr>
            <a:spLocks noChangeArrowheads="1"/>
          </p:cNvSpPr>
          <p:nvPr/>
        </p:nvSpPr>
        <p:spPr bwMode="auto">
          <a:xfrm>
            <a:off x="827088" y="3789363"/>
            <a:ext cx="18002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 dirty="0"/>
              <a:t>Informacje </a:t>
            </a:r>
          </a:p>
          <a:p>
            <a:pPr algn="ctr" eaLnBrk="1" hangingPunct="1"/>
            <a:r>
              <a:rPr lang="pl-PL" altLang="pl-PL" dirty="0"/>
              <a:t>o projekcie</a:t>
            </a:r>
          </a:p>
        </p:txBody>
      </p:sp>
      <p:sp>
        <p:nvSpPr>
          <p:cNvPr id="18441" name="Oval 13"/>
          <p:cNvSpPr>
            <a:spLocks noChangeArrowheads="1"/>
          </p:cNvSpPr>
          <p:nvPr/>
        </p:nvSpPr>
        <p:spPr bwMode="auto">
          <a:xfrm>
            <a:off x="900113" y="2060575"/>
            <a:ext cx="18002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/>
              <a:t>Dokumentacja </a:t>
            </a:r>
          </a:p>
        </p:txBody>
      </p:sp>
      <p:sp>
        <p:nvSpPr>
          <p:cNvPr id="18442" name="Line 14"/>
          <p:cNvSpPr>
            <a:spLocks noChangeShapeType="1"/>
          </p:cNvSpPr>
          <p:nvPr/>
        </p:nvSpPr>
        <p:spPr bwMode="auto">
          <a:xfrm>
            <a:off x="4787900" y="177323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8443" name="Line 15"/>
          <p:cNvSpPr>
            <a:spLocks noChangeShapeType="1"/>
          </p:cNvSpPr>
          <p:nvPr/>
        </p:nvSpPr>
        <p:spPr bwMode="auto">
          <a:xfrm>
            <a:off x="2627313" y="2492375"/>
            <a:ext cx="792162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8444" name="Line 16"/>
          <p:cNvSpPr>
            <a:spLocks noChangeShapeType="1"/>
          </p:cNvSpPr>
          <p:nvPr/>
        </p:nvSpPr>
        <p:spPr bwMode="auto">
          <a:xfrm flipV="1">
            <a:off x="2627313" y="3860800"/>
            <a:ext cx="7921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8445" name="Line 17"/>
          <p:cNvSpPr>
            <a:spLocks noChangeShapeType="1"/>
          </p:cNvSpPr>
          <p:nvPr/>
        </p:nvSpPr>
        <p:spPr bwMode="auto">
          <a:xfrm flipV="1">
            <a:off x="3563938" y="4149725"/>
            <a:ext cx="43180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8446" name="Line 18"/>
          <p:cNvSpPr>
            <a:spLocks noChangeShapeType="1"/>
          </p:cNvSpPr>
          <p:nvPr/>
        </p:nvSpPr>
        <p:spPr bwMode="auto">
          <a:xfrm flipH="1" flipV="1">
            <a:off x="5580063" y="4149725"/>
            <a:ext cx="8636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8447" name="Line 19"/>
          <p:cNvSpPr>
            <a:spLocks noChangeShapeType="1"/>
          </p:cNvSpPr>
          <p:nvPr/>
        </p:nvSpPr>
        <p:spPr bwMode="auto">
          <a:xfrm flipH="1" flipV="1">
            <a:off x="6084888" y="3573463"/>
            <a:ext cx="7191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8448" name="Line 20"/>
          <p:cNvSpPr>
            <a:spLocks noChangeShapeType="1"/>
          </p:cNvSpPr>
          <p:nvPr/>
        </p:nvSpPr>
        <p:spPr bwMode="auto">
          <a:xfrm flipH="1">
            <a:off x="6084888" y="2133600"/>
            <a:ext cx="43180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8449" name="Text Box 21"/>
          <p:cNvSpPr txBox="1">
            <a:spLocks noChangeArrowheads="1"/>
          </p:cNvSpPr>
          <p:nvPr/>
        </p:nvSpPr>
        <p:spPr bwMode="auto">
          <a:xfrm>
            <a:off x="827088" y="333375"/>
            <a:ext cx="7561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2000" b="1"/>
              <a:t>Rys. 2.  Elementy systemu zapamiętane w repozytorium</a:t>
            </a:r>
          </a:p>
        </p:txBody>
      </p:sp>
      <p:sp>
        <p:nvSpPr>
          <p:cNvPr id="18450" name="Text Box 22"/>
          <p:cNvSpPr txBox="1">
            <a:spLocks noChangeArrowheads="1"/>
          </p:cNvSpPr>
          <p:nvPr/>
        </p:nvSpPr>
        <p:spPr bwMode="auto">
          <a:xfrm>
            <a:off x="394146" y="5897388"/>
            <a:ext cx="86423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/>
              <a:t>Elementem repozytorium może być np. słownik danych, który zawiera definicje wszystkich typów danych wykorzystywanych w aplikacjach danej organizacji, lub baza wiedzy w postaci wskazówek, wzorców i definicji standardów.</a:t>
            </a:r>
          </a:p>
        </p:txBody>
      </p:sp>
      <p:sp>
        <p:nvSpPr>
          <p:cNvPr id="19" name="pole tekstowe 18"/>
          <p:cNvSpPr txBox="1"/>
          <p:nvPr/>
        </p:nvSpPr>
        <p:spPr>
          <a:xfrm>
            <a:off x="8388424" y="353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2/7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/>
      <p:bldP spid="18436" grpId="0" animBg="1"/>
      <p:bldP spid="18437" grpId="0" animBg="1"/>
      <p:bldP spid="18438" grpId="0" animBg="1"/>
      <p:bldP spid="18439" grpId="0" animBg="1"/>
      <p:bldP spid="18440" grpId="0" animBg="1"/>
      <p:bldP spid="18441" grpId="0" animBg="1"/>
      <p:bldP spid="18442" grpId="0" animBg="1"/>
      <p:bldP spid="18443" grpId="0" animBg="1"/>
      <p:bldP spid="18444" grpId="0" animBg="1"/>
      <p:bldP spid="18445" grpId="0" animBg="1"/>
      <p:bldP spid="18446" grpId="0" animBg="1"/>
      <p:bldP spid="18447" grpId="0" animBg="1"/>
      <p:bldP spid="1844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eaLnBrk="1" hangingPunct="1"/>
            <a:r>
              <a:rPr lang="pl-PL" altLang="pl-PL" sz="3600" dirty="0"/>
              <a:t>Repozytorium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908720"/>
            <a:ext cx="8892480" cy="594928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200" b="1" i="1" dirty="0">
                <a:solidFill>
                  <a:srgbClr val="0070C0"/>
                </a:solidFill>
              </a:rPr>
              <a:t>Repozytorium</a:t>
            </a:r>
            <a:r>
              <a:rPr lang="pl-PL" altLang="pl-PL" sz="2200" dirty="0"/>
              <a:t> (encyklopedia centralna) jest podstawą zintegrowanych środowisk komputerowo wspomaganej inżynierii systemów  I-CASE (</a:t>
            </a:r>
            <a:r>
              <a:rPr lang="pl-PL" altLang="pl-PL" sz="2200" i="1" dirty="0" err="1"/>
              <a:t>Integrated</a:t>
            </a:r>
            <a:r>
              <a:rPr lang="pl-PL" altLang="pl-PL" sz="2200" i="1" dirty="0"/>
              <a:t> CASE</a:t>
            </a:r>
            <a:r>
              <a:rPr lang="pl-PL" altLang="pl-PL" sz="2200" dirty="0"/>
              <a:t>).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200" dirty="0"/>
              <a:t>Środowiska te łączą w sobie możliwości narzędzi zarówno wysokiego jak i niskiego poziomu.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200" dirty="0"/>
              <a:t>Obecnie celem producentów narzędzi CASE jest m.in. dostarczanie rozwiązań o jak największych możliwościach, tak aby korzystało z nich jak najwięcej użytkowników.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200" dirty="0"/>
              <a:t>Stąd pakiety CASE mają coraz więcej modułów i mechanizmów w znacznym stopniu automatyzujących różne działania w procesie wytwarzania systemu i zapewniając wymianę danych z otoczeniem.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dirty="0"/>
              <a:t>Przykładem takiego rozbudowanego środowiska jest Oracle9i Designer firmy Oracle, który zawiera m.in. </a:t>
            </a:r>
            <a:r>
              <a:rPr lang="pl-PL" altLang="pl-PL" sz="2000" b="1" i="1" dirty="0">
                <a:solidFill>
                  <a:srgbClr val="0070C0"/>
                </a:solidFill>
              </a:rPr>
              <a:t>moduły procesów biznesowych, modelowania danych i funkcj</a:t>
            </a:r>
            <a:r>
              <a:rPr lang="pl-PL" altLang="pl-PL" sz="2000" dirty="0"/>
              <a:t>i (modele przepływów danych, hierarchia funkcji, model związków encji), </a:t>
            </a:r>
            <a:r>
              <a:rPr lang="pl-PL" altLang="pl-PL" sz="2000" b="1" i="1" dirty="0">
                <a:solidFill>
                  <a:srgbClr val="0070C0"/>
                </a:solidFill>
              </a:rPr>
              <a:t>modelowania i generowania baz danych, modelowania i generowania formularzy i raportów, wersjonowania i zarządzania konfiguracją</a:t>
            </a:r>
            <a:r>
              <a:rPr lang="pl-PL" altLang="pl-PL" sz="2000" dirty="0"/>
              <a:t>. 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dirty="0"/>
              <a:t>Moduły te są integrowane wokół repozytorium, którego zasoby są udostępniane i zarządzane przez wiele specjalistycznych narzędzi (m.in. nawigator obiektów i menedżer zależności). 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8388424" y="353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3/7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4"/>
          <p:cNvSpPr>
            <a:spLocks noChangeArrowheads="1"/>
          </p:cNvSpPr>
          <p:nvPr/>
        </p:nvSpPr>
        <p:spPr bwMode="auto">
          <a:xfrm>
            <a:off x="827088" y="2133600"/>
            <a:ext cx="1008062" cy="12954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/>
              <a:t>Dane</a:t>
            </a:r>
          </a:p>
          <a:p>
            <a:pPr algn="ctr" eaLnBrk="1" hangingPunct="1"/>
            <a:r>
              <a:rPr lang="pl-PL" altLang="pl-PL"/>
              <a:t>Reguły </a:t>
            </a:r>
          </a:p>
        </p:txBody>
      </p:sp>
      <p:sp>
        <p:nvSpPr>
          <p:cNvPr id="20483" name="Line 6"/>
          <p:cNvSpPr>
            <a:spLocks noChangeShapeType="1"/>
          </p:cNvSpPr>
          <p:nvPr/>
        </p:nvSpPr>
        <p:spPr bwMode="auto">
          <a:xfrm>
            <a:off x="827088" y="2852738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0484" name="Rectangle 7"/>
          <p:cNvSpPr>
            <a:spLocks noChangeArrowheads="1"/>
          </p:cNvSpPr>
          <p:nvPr/>
        </p:nvSpPr>
        <p:spPr bwMode="auto">
          <a:xfrm>
            <a:off x="3492500" y="2205038"/>
            <a:ext cx="15113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/>
              <a:t>Narzędzie</a:t>
            </a:r>
          </a:p>
          <a:p>
            <a:pPr algn="ctr" eaLnBrk="1" hangingPunct="1"/>
            <a:r>
              <a:rPr lang="pl-PL" altLang="pl-PL"/>
              <a:t>CASE</a:t>
            </a:r>
          </a:p>
        </p:txBody>
      </p:sp>
      <p:sp>
        <p:nvSpPr>
          <p:cNvPr id="20485" name="AutoShape 9"/>
          <p:cNvSpPr>
            <a:spLocks noChangeArrowheads="1"/>
          </p:cNvSpPr>
          <p:nvPr/>
        </p:nvSpPr>
        <p:spPr bwMode="auto">
          <a:xfrm>
            <a:off x="6227763" y="2205038"/>
            <a:ext cx="1441450" cy="12954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pl-PL" altLang="pl-PL"/>
          </a:p>
        </p:txBody>
      </p:sp>
      <p:sp>
        <p:nvSpPr>
          <p:cNvPr id="20486" name="computr2"/>
          <p:cNvSpPr>
            <a:spLocks noEditPoints="1" noChangeArrowheads="1"/>
          </p:cNvSpPr>
          <p:nvPr/>
        </p:nvSpPr>
        <p:spPr bwMode="auto">
          <a:xfrm>
            <a:off x="5651500" y="620713"/>
            <a:ext cx="1441450" cy="1089025"/>
          </a:xfrm>
          <a:custGeom>
            <a:avLst/>
            <a:gdLst>
              <a:gd name="T0" fmla="*/ 48096715 w 21600"/>
              <a:gd name="T1" fmla="*/ 0 h 21600"/>
              <a:gd name="T2" fmla="*/ 48096715 w 21600"/>
              <a:gd name="T3" fmla="*/ 54906271 h 21600"/>
              <a:gd name="T4" fmla="*/ 77159617 w 21600"/>
              <a:gd name="T5" fmla="*/ 0 h 21600"/>
              <a:gd name="T6" fmla="*/ 19033813 w 21600"/>
              <a:gd name="T7" fmla="*/ 0 h 21600"/>
              <a:gd name="T8" fmla="*/ 19033813 w 21600"/>
              <a:gd name="T9" fmla="*/ 29565516 h 21600"/>
              <a:gd name="T10" fmla="*/ 77159617 w 21600"/>
              <a:gd name="T11" fmla="*/ 29565516 h 21600"/>
              <a:gd name="T12" fmla="*/ 19033813 w 21600"/>
              <a:gd name="T13" fmla="*/ 14784019 h 21600"/>
              <a:gd name="T14" fmla="*/ 77159617 w 21600"/>
              <a:gd name="T15" fmla="*/ 14784019 h 21600"/>
              <a:gd name="T16" fmla="*/ 83848613 w 21600"/>
              <a:gd name="T17" fmla="*/ 40124773 h 21600"/>
              <a:gd name="T18" fmla="*/ 12344818 w 21600"/>
              <a:gd name="T19" fmla="*/ 40124773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pic>
        <p:nvPicPr>
          <p:cNvPr id="20487" name="Picture 12" descr="BD1822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477838"/>
            <a:ext cx="1023938" cy="102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Line 13"/>
          <p:cNvSpPr>
            <a:spLocks noChangeShapeType="1"/>
          </p:cNvSpPr>
          <p:nvPr/>
        </p:nvSpPr>
        <p:spPr bwMode="auto">
          <a:xfrm>
            <a:off x="2843213" y="1341438"/>
            <a:ext cx="1081087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0489" name="Line 14"/>
          <p:cNvSpPr>
            <a:spLocks noChangeShapeType="1"/>
          </p:cNvSpPr>
          <p:nvPr/>
        </p:nvSpPr>
        <p:spPr bwMode="auto">
          <a:xfrm>
            <a:off x="1835150" y="2852738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0490" name="Line 15"/>
          <p:cNvSpPr>
            <a:spLocks noChangeShapeType="1"/>
          </p:cNvSpPr>
          <p:nvPr/>
        </p:nvSpPr>
        <p:spPr bwMode="auto">
          <a:xfrm>
            <a:off x="5003800" y="2852738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0491" name="Line 16"/>
          <p:cNvSpPr>
            <a:spLocks noChangeShapeType="1"/>
          </p:cNvSpPr>
          <p:nvPr/>
        </p:nvSpPr>
        <p:spPr bwMode="auto">
          <a:xfrm>
            <a:off x="7667625" y="2781300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0492" name="Line 17"/>
          <p:cNvSpPr>
            <a:spLocks noChangeShapeType="1"/>
          </p:cNvSpPr>
          <p:nvPr/>
        </p:nvSpPr>
        <p:spPr bwMode="auto">
          <a:xfrm>
            <a:off x="7667625" y="2781300"/>
            <a:ext cx="10080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0493" name="Rectangle 22"/>
          <p:cNvSpPr>
            <a:spLocks noChangeArrowheads="1"/>
          </p:cNvSpPr>
          <p:nvPr/>
        </p:nvSpPr>
        <p:spPr bwMode="auto">
          <a:xfrm>
            <a:off x="4787900" y="4437063"/>
            <a:ext cx="1366838" cy="100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/>
              <a:t>Generatory </a:t>
            </a:r>
          </a:p>
          <a:p>
            <a:pPr algn="ctr" eaLnBrk="1" hangingPunct="1"/>
            <a:r>
              <a:rPr lang="pl-PL" altLang="pl-PL"/>
              <a:t>kodu i baz </a:t>
            </a:r>
          </a:p>
          <a:p>
            <a:pPr algn="ctr" eaLnBrk="1" hangingPunct="1"/>
            <a:r>
              <a:rPr lang="pl-PL" altLang="pl-PL"/>
              <a:t>danych</a:t>
            </a:r>
          </a:p>
        </p:txBody>
      </p:sp>
      <p:sp>
        <p:nvSpPr>
          <p:cNvPr id="20494" name="Rectangle 24"/>
          <p:cNvSpPr>
            <a:spLocks noChangeArrowheads="1"/>
          </p:cNvSpPr>
          <p:nvPr/>
        </p:nvSpPr>
        <p:spPr bwMode="auto">
          <a:xfrm>
            <a:off x="6300788" y="4437063"/>
            <a:ext cx="1295400" cy="100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/>
              <a:t>Narzędzia </a:t>
            </a:r>
          </a:p>
          <a:p>
            <a:pPr algn="ctr" eaLnBrk="1" hangingPunct="1"/>
            <a:r>
              <a:rPr lang="pl-PL" altLang="pl-PL"/>
              <a:t>prototy-</a:t>
            </a:r>
          </a:p>
          <a:p>
            <a:pPr algn="ctr" eaLnBrk="1" hangingPunct="1"/>
            <a:r>
              <a:rPr lang="pl-PL" altLang="pl-PL"/>
              <a:t>powania</a:t>
            </a:r>
          </a:p>
        </p:txBody>
      </p:sp>
      <p:sp>
        <p:nvSpPr>
          <p:cNvPr id="20495" name="Rectangle 25"/>
          <p:cNvSpPr>
            <a:spLocks noChangeArrowheads="1"/>
          </p:cNvSpPr>
          <p:nvPr/>
        </p:nvSpPr>
        <p:spPr bwMode="auto">
          <a:xfrm>
            <a:off x="250825" y="4437063"/>
            <a:ext cx="1366838" cy="100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/>
              <a:t>Modele </a:t>
            </a:r>
          </a:p>
        </p:txBody>
      </p:sp>
      <p:sp>
        <p:nvSpPr>
          <p:cNvPr id="20496" name="Rectangle 26"/>
          <p:cNvSpPr>
            <a:spLocks noChangeArrowheads="1"/>
          </p:cNvSpPr>
          <p:nvPr/>
        </p:nvSpPr>
        <p:spPr bwMode="auto">
          <a:xfrm>
            <a:off x="1835150" y="4437063"/>
            <a:ext cx="1366838" cy="100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/>
              <a:t>Edytory</a:t>
            </a:r>
          </a:p>
          <a:p>
            <a:pPr algn="ctr" eaLnBrk="1" hangingPunct="1"/>
            <a:endParaRPr lang="pl-PL" altLang="pl-PL"/>
          </a:p>
        </p:txBody>
      </p:sp>
      <p:sp>
        <p:nvSpPr>
          <p:cNvPr id="20497" name="Rectangle 27"/>
          <p:cNvSpPr>
            <a:spLocks noChangeArrowheads="1"/>
          </p:cNvSpPr>
          <p:nvPr/>
        </p:nvSpPr>
        <p:spPr bwMode="auto">
          <a:xfrm>
            <a:off x="3348038" y="4437063"/>
            <a:ext cx="1295400" cy="100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/>
              <a:t>Kontrola </a:t>
            </a:r>
          </a:p>
          <a:p>
            <a:pPr algn="ctr" eaLnBrk="1" hangingPunct="1"/>
            <a:r>
              <a:rPr lang="pl-PL" altLang="pl-PL"/>
              <a:t>spójności</a:t>
            </a:r>
          </a:p>
        </p:txBody>
      </p:sp>
      <p:sp>
        <p:nvSpPr>
          <p:cNvPr id="20498" name="Rectangle 28"/>
          <p:cNvSpPr>
            <a:spLocks noChangeArrowheads="1"/>
          </p:cNvSpPr>
          <p:nvPr/>
        </p:nvSpPr>
        <p:spPr bwMode="auto">
          <a:xfrm>
            <a:off x="7777163" y="4437063"/>
            <a:ext cx="1187450" cy="100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/>
              <a:t>Kontrola</a:t>
            </a:r>
          </a:p>
          <a:p>
            <a:pPr algn="ctr" eaLnBrk="1" hangingPunct="1"/>
            <a:r>
              <a:rPr lang="pl-PL" altLang="pl-PL"/>
              <a:t> wersji</a:t>
            </a:r>
          </a:p>
        </p:txBody>
      </p:sp>
      <p:sp>
        <p:nvSpPr>
          <p:cNvPr id="20499" name="Line 29"/>
          <p:cNvSpPr>
            <a:spLocks noChangeShapeType="1"/>
          </p:cNvSpPr>
          <p:nvPr/>
        </p:nvSpPr>
        <p:spPr bwMode="auto">
          <a:xfrm>
            <a:off x="4284663" y="3500438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0500" name="Line 30"/>
          <p:cNvSpPr>
            <a:spLocks noChangeShapeType="1"/>
          </p:cNvSpPr>
          <p:nvPr/>
        </p:nvSpPr>
        <p:spPr bwMode="auto">
          <a:xfrm>
            <a:off x="900113" y="4076700"/>
            <a:ext cx="7488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0501" name="Line 31"/>
          <p:cNvSpPr>
            <a:spLocks noChangeShapeType="1"/>
          </p:cNvSpPr>
          <p:nvPr/>
        </p:nvSpPr>
        <p:spPr bwMode="auto">
          <a:xfrm>
            <a:off x="900113" y="40767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0502" name="Line 32"/>
          <p:cNvSpPr>
            <a:spLocks noChangeShapeType="1"/>
          </p:cNvSpPr>
          <p:nvPr/>
        </p:nvSpPr>
        <p:spPr bwMode="auto">
          <a:xfrm>
            <a:off x="2484438" y="40767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0503" name="Line 33"/>
          <p:cNvSpPr>
            <a:spLocks noChangeShapeType="1"/>
          </p:cNvSpPr>
          <p:nvPr/>
        </p:nvSpPr>
        <p:spPr bwMode="auto">
          <a:xfrm>
            <a:off x="5364163" y="40767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0504" name="Line 34"/>
          <p:cNvSpPr>
            <a:spLocks noChangeShapeType="1"/>
          </p:cNvSpPr>
          <p:nvPr/>
        </p:nvSpPr>
        <p:spPr bwMode="auto">
          <a:xfrm>
            <a:off x="7019925" y="40767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0505" name="Line 35"/>
          <p:cNvSpPr>
            <a:spLocks noChangeShapeType="1"/>
          </p:cNvSpPr>
          <p:nvPr/>
        </p:nvSpPr>
        <p:spPr bwMode="auto">
          <a:xfrm>
            <a:off x="8388350" y="40767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0506" name="Rectangle 36"/>
          <p:cNvSpPr>
            <a:spLocks noChangeArrowheads="1"/>
          </p:cNvSpPr>
          <p:nvPr/>
        </p:nvSpPr>
        <p:spPr bwMode="auto">
          <a:xfrm>
            <a:off x="1042988" y="5589588"/>
            <a:ext cx="1366837" cy="100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/>
              <a:t>Raporty</a:t>
            </a:r>
          </a:p>
        </p:txBody>
      </p:sp>
      <p:sp>
        <p:nvSpPr>
          <p:cNvPr id="20507" name="Rectangle 37"/>
          <p:cNvSpPr>
            <a:spLocks noChangeArrowheads="1"/>
          </p:cNvSpPr>
          <p:nvPr/>
        </p:nvSpPr>
        <p:spPr bwMode="auto">
          <a:xfrm>
            <a:off x="2627313" y="5661025"/>
            <a:ext cx="1366837" cy="1008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/>
              <a:t>Analizy </a:t>
            </a:r>
          </a:p>
        </p:txBody>
      </p:sp>
      <p:sp>
        <p:nvSpPr>
          <p:cNvPr id="20508" name="Rectangle 38"/>
          <p:cNvSpPr>
            <a:spLocks noChangeArrowheads="1"/>
          </p:cNvSpPr>
          <p:nvPr/>
        </p:nvSpPr>
        <p:spPr bwMode="auto">
          <a:xfrm>
            <a:off x="4140200" y="5661025"/>
            <a:ext cx="1366838" cy="1008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/>
              <a:t>Graficzne </a:t>
            </a:r>
          </a:p>
          <a:p>
            <a:pPr algn="ctr" eaLnBrk="1" hangingPunct="1"/>
            <a:r>
              <a:rPr lang="pl-PL" altLang="pl-PL"/>
              <a:t>interfejsy </a:t>
            </a:r>
          </a:p>
          <a:p>
            <a:pPr algn="ctr" eaLnBrk="1" hangingPunct="1"/>
            <a:r>
              <a:rPr lang="pl-PL" altLang="pl-PL"/>
              <a:t>ekranowe</a:t>
            </a:r>
          </a:p>
        </p:txBody>
      </p:sp>
      <p:sp>
        <p:nvSpPr>
          <p:cNvPr id="20509" name="Rectangle 39"/>
          <p:cNvSpPr>
            <a:spLocks noChangeArrowheads="1"/>
          </p:cNvSpPr>
          <p:nvPr/>
        </p:nvSpPr>
        <p:spPr bwMode="auto">
          <a:xfrm>
            <a:off x="5651500" y="5661025"/>
            <a:ext cx="1511300" cy="1008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/>
              <a:t>Wspomaganie </a:t>
            </a:r>
          </a:p>
          <a:p>
            <a:pPr algn="ctr" eaLnBrk="1" hangingPunct="1"/>
            <a:r>
              <a:rPr lang="pl-PL" altLang="pl-PL"/>
              <a:t>zarządzania </a:t>
            </a:r>
          </a:p>
          <a:p>
            <a:pPr algn="ctr" eaLnBrk="1" hangingPunct="1"/>
            <a:r>
              <a:rPr lang="pl-PL" altLang="pl-PL"/>
              <a:t>projektami</a:t>
            </a:r>
          </a:p>
        </p:txBody>
      </p:sp>
      <p:sp>
        <p:nvSpPr>
          <p:cNvPr id="20510" name="Rectangle 40"/>
          <p:cNvSpPr>
            <a:spLocks noChangeArrowheads="1"/>
          </p:cNvSpPr>
          <p:nvPr/>
        </p:nvSpPr>
        <p:spPr bwMode="auto">
          <a:xfrm>
            <a:off x="7308850" y="5661025"/>
            <a:ext cx="1366838" cy="1008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/>
              <a:t>Kontrola </a:t>
            </a:r>
          </a:p>
          <a:p>
            <a:pPr algn="ctr" eaLnBrk="1" hangingPunct="1"/>
            <a:r>
              <a:rPr lang="pl-PL" altLang="pl-PL"/>
              <a:t>konfiguracji</a:t>
            </a:r>
          </a:p>
        </p:txBody>
      </p:sp>
      <p:sp>
        <p:nvSpPr>
          <p:cNvPr id="20511" name="Line 41"/>
          <p:cNvSpPr>
            <a:spLocks noChangeShapeType="1"/>
          </p:cNvSpPr>
          <p:nvPr/>
        </p:nvSpPr>
        <p:spPr bwMode="auto">
          <a:xfrm flipH="1">
            <a:off x="5003800" y="1196975"/>
            <a:ext cx="86360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0512" name="Line 42"/>
          <p:cNvSpPr>
            <a:spLocks noChangeShapeType="1"/>
          </p:cNvSpPr>
          <p:nvPr/>
        </p:nvSpPr>
        <p:spPr bwMode="auto">
          <a:xfrm>
            <a:off x="5003800" y="170021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0513" name="Line 43"/>
          <p:cNvSpPr>
            <a:spLocks noChangeShapeType="1"/>
          </p:cNvSpPr>
          <p:nvPr/>
        </p:nvSpPr>
        <p:spPr bwMode="auto">
          <a:xfrm flipH="1">
            <a:off x="4572000" y="1700213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0514" name="Line 44"/>
          <p:cNvSpPr>
            <a:spLocks noChangeShapeType="1"/>
          </p:cNvSpPr>
          <p:nvPr/>
        </p:nvSpPr>
        <p:spPr bwMode="auto">
          <a:xfrm>
            <a:off x="1692275" y="4076700"/>
            <a:ext cx="0" cy="151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0515" name="Line 45"/>
          <p:cNvSpPr>
            <a:spLocks noChangeShapeType="1"/>
          </p:cNvSpPr>
          <p:nvPr/>
        </p:nvSpPr>
        <p:spPr bwMode="auto">
          <a:xfrm>
            <a:off x="3276600" y="4076700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0516" name="Line 47"/>
          <p:cNvSpPr>
            <a:spLocks noChangeShapeType="1"/>
          </p:cNvSpPr>
          <p:nvPr/>
        </p:nvSpPr>
        <p:spPr bwMode="auto">
          <a:xfrm>
            <a:off x="4716463" y="4076700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0517" name="Line 48"/>
          <p:cNvSpPr>
            <a:spLocks noChangeShapeType="1"/>
          </p:cNvSpPr>
          <p:nvPr/>
        </p:nvSpPr>
        <p:spPr bwMode="auto">
          <a:xfrm>
            <a:off x="6227763" y="4076700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0518" name="Line 49"/>
          <p:cNvSpPr>
            <a:spLocks noChangeShapeType="1"/>
          </p:cNvSpPr>
          <p:nvPr/>
        </p:nvSpPr>
        <p:spPr bwMode="auto">
          <a:xfrm>
            <a:off x="7667625" y="4076700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0519" name="Text Box 50"/>
          <p:cNvSpPr txBox="1">
            <a:spLocks noChangeArrowheads="1"/>
          </p:cNvSpPr>
          <p:nvPr/>
        </p:nvSpPr>
        <p:spPr bwMode="auto">
          <a:xfrm>
            <a:off x="395288" y="0"/>
            <a:ext cx="8208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b="1" dirty="0"/>
              <a:t>Rys.3. Ogólna architektura zintegrowanego narzędzia CASE</a:t>
            </a:r>
          </a:p>
        </p:txBody>
      </p:sp>
      <p:sp>
        <p:nvSpPr>
          <p:cNvPr id="20520" name="Text Box 51"/>
          <p:cNvSpPr txBox="1">
            <a:spLocks noChangeArrowheads="1"/>
          </p:cNvSpPr>
          <p:nvPr/>
        </p:nvSpPr>
        <p:spPr bwMode="auto">
          <a:xfrm>
            <a:off x="900113" y="908050"/>
            <a:ext cx="1512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/>
              <a:t>Terminale </a:t>
            </a:r>
          </a:p>
        </p:txBody>
      </p:sp>
      <p:sp>
        <p:nvSpPr>
          <p:cNvPr id="20521" name="Text Box 52"/>
          <p:cNvSpPr txBox="1">
            <a:spLocks noChangeArrowheads="1"/>
          </p:cNvSpPr>
          <p:nvPr/>
        </p:nvSpPr>
        <p:spPr bwMode="auto">
          <a:xfrm>
            <a:off x="611188" y="1700213"/>
            <a:ext cx="165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/>
              <a:t>Repozytorium  </a:t>
            </a:r>
          </a:p>
        </p:txBody>
      </p:sp>
      <p:sp>
        <p:nvSpPr>
          <p:cNvPr id="20522" name="Text Box 53"/>
          <p:cNvSpPr txBox="1">
            <a:spLocks noChangeArrowheads="1"/>
          </p:cNvSpPr>
          <p:nvPr/>
        </p:nvSpPr>
        <p:spPr bwMode="auto">
          <a:xfrm>
            <a:off x="7019925" y="765175"/>
            <a:ext cx="180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/>
              <a:t>Stacje robocze</a:t>
            </a:r>
          </a:p>
        </p:txBody>
      </p:sp>
      <p:sp>
        <p:nvSpPr>
          <p:cNvPr id="20523" name="Text Box 54"/>
          <p:cNvSpPr txBox="1">
            <a:spLocks noChangeArrowheads="1"/>
          </p:cNvSpPr>
          <p:nvPr/>
        </p:nvSpPr>
        <p:spPr bwMode="auto">
          <a:xfrm>
            <a:off x="7608888" y="2066925"/>
            <a:ext cx="863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1600"/>
              <a:t>Import/eksport </a:t>
            </a:r>
          </a:p>
        </p:txBody>
      </p:sp>
      <p:sp>
        <p:nvSpPr>
          <p:cNvPr id="20524" name="Text Box 55"/>
          <p:cNvSpPr txBox="1">
            <a:spLocks noChangeArrowheads="1"/>
          </p:cNvSpPr>
          <p:nvPr/>
        </p:nvSpPr>
        <p:spPr bwMode="auto">
          <a:xfrm>
            <a:off x="7235825" y="3429000"/>
            <a:ext cx="19081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1600"/>
              <a:t>Lokalne narzędzia CASE</a:t>
            </a:r>
          </a:p>
        </p:txBody>
      </p:sp>
      <p:sp>
        <p:nvSpPr>
          <p:cNvPr id="20525" name="Text Box 56"/>
          <p:cNvSpPr txBox="1">
            <a:spLocks noChangeArrowheads="1"/>
          </p:cNvSpPr>
          <p:nvPr/>
        </p:nvSpPr>
        <p:spPr bwMode="auto">
          <a:xfrm>
            <a:off x="8207375" y="2708275"/>
            <a:ext cx="936625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1600"/>
              <a:t>Inne systemy</a:t>
            </a:r>
            <a:r>
              <a:rPr lang="pl-PL" altLang="pl-PL"/>
              <a:t> </a:t>
            </a:r>
          </a:p>
        </p:txBody>
      </p:sp>
      <p:sp>
        <p:nvSpPr>
          <p:cNvPr id="46" name="pole tekstowe 45"/>
          <p:cNvSpPr txBox="1"/>
          <p:nvPr/>
        </p:nvSpPr>
        <p:spPr>
          <a:xfrm>
            <a:off x="8388424" y="353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4/7</a:t>
            </a:r>
          </a:p>
        </p:txBody>
      </p:sp>
      <p:sp>
        <p:nvSpPr>
          <p:cNvPr id="47" name="Prostokąt 46"/>
          <p:cNvSpPr/>
          <p:nvPr/>
        </p:nvSpPr>
        <p:spPr>
          <a:xfrm>
            <a:off x="251520" y="4437112"/>
            <a:ext cx="136815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8" name="Prostokąt 47"/>
          <p:cNvSpPr/>
          <p:nvPr/>
        </p:nvSpPr>
        <p:spPr>
          <a:xfrm>
            <a:off x="1835696" y="4437112"/>
            <a:ext cx="136815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9" name="Prostokąt 48"/>
          <p:cNvSpPr/>
          <p:nvPr/>
        </p:nvSpPr>
        <p:spPr>
          <a:xfrm>
            <a:off x="3347864" y="4437112"/>
            <a:ext cx="129614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0" name="Prostokąt 49"/>
          <p:cNvSpPr/>
          <p:nvPr/>
        </p:nvSpPr>
        <p:spPr>
          <a:xfrm>
            <a:off x="4788024" y="4437112"/>
            <a:ext cx="136815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" name="Prostokąt 50"/>
          <p:cNvSpPr/>
          <p:nvPr/>
        </p:nvSpPr>
        <p:spPr>
          <a:xfrm>
            <a:off x="6300192" y="4437112"/>
            <a:ext cx="129614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2" name="Prostokąt 51"/>
          <p:cNvSpPr/>
          <p:nvPr/>
        </p:nvSpPr>
        <p:spPr>
          <a:xfrm>
            <a:off x="7740352" y="4437112"/>
            <a:ext cx="122413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3" name="Prostokąt 52"/>
          <p:cNvSpPr/>
          <p:nvPr/>
        </p:nvSpPr>
        <p:spPr>
          <a:xfrm>
            <a:off x="1043608" y="5589240"/>
            <a:ext cx="136815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4" name="Prostokąt 53"/>
          <p:cNvSpPr/>
          <p:nvPr/>
        </p:nvSpPr>
        <p:spPr>
          <a:xfrm>
            <a:off x="2627784" y="5589240"/>
            <a:ext cx="136815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5" name="Prostokąt 54"/>
          <p:cNvSpPr/>
          <p:nvPr/>
        </p:nvSpPr>
        <p:spPr>
          <a:xfrm>
            <a:off x="4139952" y="5589240"/>
            <a:ext cx="136815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6" name="Prostokąt 55"/>
          <p:cNvSpPr/>
          <p:nvPr/>
        </p:nvSpPr>
        <p:spPr>
          <a:xfrm>
            <a:off x="5652120" y="5589240"/>
            <a:ext cx="151216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7" name="Prostokąt 56"/>
          <p:cNvSpPr/>
          <p:nvPr/>
        </p:nvSpPr>
        <p:spPr>
          <a:xfrm>
            <a:off x="7308304" y="5589240"/>
            <a:ext cx="136815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3600" dirty="0"/>
              <a:t>Podstawy inżynierii systemów wspomaganej komputerowo CASE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44364"/>
            <a:ext cx="8229600" cy="48529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Określenie </a:t>
            </a:r>
            <a:r>
              <a:rPr lang="pl-PL" altLang="pl-PL" sz="2400" b="1" dirty="0"/>
              <a:t>CASE</a:t>
            </a:r>
            <a:r>
              <a:rPr lang="pl-PL" altLang="pl-PL" sz="2400" dirty="0"/>
              <a:t> (</a:t>
            </a:r>
            <a:r>
              <a:rPr lang="pl-PL" altLang="pl-PL" sz="2400" i="1" dirty="0"/>
              <a:t>Computer </a:t>
            </a:r>
            <a:r>
              <a:rPr lang="pl-PL" altLang="pl-PL" sz="2400" i="1" dirty="0" err="1"/>
              <a:t>Aided</a:t>
            </a:r>
            <a:r>
              <a:rPr lang="pl-PL" altLang="pl-PL" sz="2400" i="1" dirty="0"/>
              <a:t> System Engineering – wspomagana komputerowo inżynieria oprogramowania</a:t>
            </a:r>
            <a:r>
              <a:rPr lang="pl-PL" altLang="pl-PL" sz="2400" dirty="0"/>
              <a:t>) po raz pierwszy użyto w 1981 lub 1984 (</a:t>
            </a:r>
            <a:r>
              <a:rPr lang="pl-PL" altLang="pl-PL" sz="2400" i="1" dirty="0"/>
              <a:t>J. </a:t>
            </a:r>
            <a:r>
              <a:rPr lang="pl-PL" altLang="pl-PL" sz="2400" i="1" dirty="0" err="1"/>
              <a:t>Manley</a:t>
            </a:r>
            <a:r>
              <a:rPr lang="pl-PL" altLang="pl-PL" sz="2400" i="1" dirty="0"/>
              <a:t> z </a:t>
            </a:r>
            <a:r>
              <a:rPr lang="pl-PL" altLang="pl-PL" sz="2400" i="1" dirty="0" err="1"/>
              <a:t>Carnegie</a:t>
            </a:r>
            <a:r>
              <a:rPr lang="pl-PL" altLang="pl-PL" sz="2400" i="1" dirty="0"/>
              <a:t> </a:t>
            </a:r>
            <a:r>
              <a:rPr lang="pl-PL" altLang="pl-PL" sz="2400" i="1" dirty="0" err="1"/>
              <a:t>Mellon</a:t>
            </a:r>
            <a:r>
              <a:rPr lang="pl-PL" altLang="pl-PL" sz="2400" i="1" dirty="0"/>
              <a:t> </a:t>
            </a:r>
            <a:r>
              <a:rPr lang="pl-PL" altLang="pl-PL" sz="2400" i="1" dirty="0" err="1"/>
              <a:t>University</a:t>
            </a:r>
            <a:r>
              <a:rPr lang="pl-PL" altLang="pl-PL" sz="2400" dirty="0"/>
              <a:t>).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W Europie stosuje się czasami skrót </a:t>
            </a:r>
            <a:r>
              <a:rPr lang="pl-PL" altLang="pl-PL" sz="2400" b="1" dirty="0"/>
              <a:t>IPSE</a:t>
            </a:r>
            <a:r>
              <a:rPr lang="pl-PL" altLang="pl-PL" sz="2400" dirty="0"/>
              <a:t> (</a:t>
            </a:r>
            <a:r>
              <a:rPr lang="pl-PL" altLang="pl-PL" sz="2400" i="1" dirty="0" err="1"/>
              <a:t>Integrated</a:t>
            </a:r>
            <a:r>
              <a:rPr lang="pl-PL" altLang="pl-PL" sz="2400" i="1" dirty="0"/>
              <a:t> Project </a:t>
            </a:r>
            <a:r>
              <a:rPr lang="pl-PL" altLang="pl-PL" sz="2400" i="1" dirty="0" err="1"/>
              <a:t>Supporting</a:t>
            </a:r>
            <a:r>
              <a:rPr lang="pl-PL" altLang="pl-PL" sz="2400" i="1" dirty="0"/>
              <a:t> Environment</a:t>
            </a:r>
            <a:r>
              <a:rPr lang="pl-PL" altLang="pl-PL" sz="2400" dirty="0"/>
              <a:t>) zwłaszcza w stosunku do inżynierii oprogramowania lub kierowania projektami.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Rocznie powstaje kilkadziesiąt nowych narzędzi CASE.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b="1" dirty="0"/>
              <a:t>Narzędziem CASE </a:t>
            </a:r>
            <a:r>
              <a:rPr lang="pl-PL" altLang="pl-PL" sz="2400" dirty="0"/>
              <a:t>mogą być  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 i="1" dirty="0">
                <a:solidFill>
                  <a:srgbClr val="660033"/>
                </a:solidFill>
              </a:rPr>
              <a:t>proste pakiety</a:t>
            </a:r>
            <a:r>
              <a:rPr lang="pl-PL" altLang="pl-PL" sz="2000" dirty="0"/>
              <a:t> związane z jedną fazą cyklu życia, z jej wybranymi procesami (</a:t>
            </a:r>
            <a:r>
              <a:rPr lang="pl-PL" altLang="pl-PL" sz="2000" i="1" dirty="0" err="1"/>
              <a:t>workbenches</a:t>
            </a:r>
            <a:r>
              <a:rPr lang="pl-PL" altLang="pl-PL" sz="2000" dirty="0"/>
              <a:t>), 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 i="1" dirty="0">
                <a:solidFill>
                  <a:srgbClr val="660033"/>
                </a:solidFill>
              </a:rPr>
              <a:t>wielomodułowe środowiska</a:t>
            </a:r>
            <a:r>
              <a:rPr lang="pl-PL" altLang="pl-PL" sz="2000" dirty="0"/>
              <a:t> (</a:t>
            </a:r>
            <a:r>
              <a:rPr lang="pl-PL" altLang="pl-PL" sz="2000" i="1" dirty="0" err="1"/>
              <a:t>environments</a:t>
            </a:r>
            <a:r>
              <a:rPr lang="pl-PL" altLang="pl-PL" sz="2000" dirty="0"/>
              <a:t>) wykorzystywane w wielu fazach cyklu życia, wielu aspektach wytwarzania i utrzymania systemu.</a:t>
            </a:r>
          </a:p>
          <a:p>
            <a:pPr eaLnBrk="1" hangingPunct="1">
              <a:lnSpc>
                <a:spcPct val="80000"/>
              </a:lnSpc>
            </a:pPr>
            <a:endParaRPr lang="pl-PL" alt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634082"/>
          </a:xfrm>
        </p:spPr>
        <p:txBody>
          <a:bodyPr/>
          <a:lstStyle/>
          <a:p>
            <a:pPr eaLnBrk="1" hangingPunct="1"/>
            <a:r>
              <a:rPr lang="pl-PL" altLang="pl-PL" sz="3600"/>
              <a:t>Podejście obiektowe i UML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424936" cy="561662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Rozwój podejścia obiektowego i standardu UML wymusiły także rozwój narzędzi CASE nakierowanych na ich wspomaganie.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Takie pakiety jak </a:t>
            </a:r>
            <a:r>
              <a:rPr lang="pl-PL" altLang="pl-PL" sz="2400" i="1" dirty="0" err="1"/>
              <a:t>Rational</a:t>
            </a:r>
            <a:r>
              <a:rPr lang="pl-PL" altLang="pl-PL" sz="2400" i="1" dirty="0"/>
              <a:t> </a:t>
            </a:r>
            <a:r>
              <a:rPr lang="pl-PL" altLang="pl-PL" sz="2400" i="1" dirty="0" err="1"/>
              <a:t>Rose</a:t>
            </a:r>
            <a:r>
              <a:rPr lang="pl-PL" altLang="pl-PL" sz="2400" i="1" dirty="0"/>
              <a:t> firmy </a:t>
            </a:r>
            <a:r>
              <a:rPr lang="pl-PL" altLang="pl-PL" sz="2400" i="1" dirty="0" err="1"/>
              <a:t>Rational</a:t>
            </a:r>
            <a:r>
              <a:rPr lang="pl-PL" altLang="pl-PL" sz="2400" i="1" dirty="0"/>
              <a:t> czy </a:t>
            </a:r>
            <a:r>
              <a:rPr lang="pl-PL" altLang="pl-PL" sz="2400" i="1" dirty="0" err="1"/>
              <a:t>Select</a:t>
            </a:r>
            <a:r>
              <a:rPr lang="pl-PL" altLang="pl-PL" sz="2400" i="1" dirty="0"/>
              <a:t> </a:t>
            </a:r>
            <a:r>
              <a:rPr lang="pl-PL" altLang="pl-PL" sz="2400" i="1" dirty="0" err="1"/>
              <a:t>Enterprise</a:t>
            </a:r>
            <a:r>
              <a:rPr lang="pl-PL" altLang="pl-PL" sz="2400" i="1" dirty="0"/>
              <a:t> firmy </a:t>
            </a:r>
            <a:r>
              <a:rPr lang="pl-PL" altLang="pl-PL" sz="2400" i="1" dirty="0" err="1"/>
              <a:t>Aonix</a:t>
            </a:r>
            <a:r>
              <a:rPr lang="pl-PL" altLang="pl-PL" sz="2400" dirty="0"/>
              <a:t> pozwalają na modelowanie i wspieranie budowania komponentowych aplikacji klient-serwer z wykorzystaniem standardu UML.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Aktualnie popularne jest komercyjne narzędzie CASE </a:t>
            </a:r>
            <a:r>
              <a:rPr lang="pl-PL" altLang="pl-PL" sz="2400" i="1" dirty="0" err="1"/>
              <a:t>Enterprise</a:t>
            </a:r>
            <a:r>
              <a:rPr lang="pl-PL" altLang="pl-PL" sz="2400" i="1" dirty="0"/>
              <a:t> </a:t>
            </a:r>
            <a:r>
              <a:rPr lang="pl-PL" altLang="pl-PL" sz="2400" i="1" dirty="0" err="1"/>
              <a:t>Architect</a:t>
            </a:r>
            <a:r>
              <a:rPr lang="pl-PL" altLang="pl-PL" sz="2400" i="1" dirty="0"/>
              <a:t> firmy </a:t>
            </a:r>
            <a:r>
              <a:rPr lang="pl-PL" altLang="pl-PL" sz="2400" i="1" dirty="0" err="1"/>
              <a:t>Sparx</a:t>
            </a:r>
            <a:r>
              <a:rPr lang="pl-PL" altLang="pl-PL" sz="2400" i="1" dirty="0"/>
              <a:t> Systems</a:t>
            </a:r>
            <a:r>
              <a:rPr lang="pl-PL" altLang="pl-PL" sz="2400" dirty="0"/>
              <a:t>, które jest wszechstronne i łatwe w użytkowaniu oraz </a:t>
            </a:r>
            <a:r>
              <a:rPr lang="pl-PL" altLang="pl-PL" sz="2400" i="1" dirty="0" err="1"/>
              <a:t>ArgoUML</a:t>
            </a:r>
            <a:r>
              <a:rPr lang="pl-PL" altLang="pl-PL" sz="2400" i="1" dirty="0"/>
              <a:t> firmy </a:t>
            </a:r>
            <a:r>
              <a:rPr lang="pl-PL" altLang="pl-PL" sz="2400" i="1" dirty="0" err="1"/>
              <a:t>Tigrit</a:t>
            </a:r>
            <a:r>
              <a:rPr lang="pl-PL" altLang="pl-PL" sz="2400" i="1" dirty="0"/>
              <a:t> </a:t>
            </a:r>
            <a:r>
              <a:rPr lang="pl-PL" altLang="pl-PL" sz="2400" dirty="0"/>
              <a:t>z kategorii narzędzi </a:t>
            </a:r>
            <a:r>
              <a:rPr lang="pl-PL" altLang="pl-PL" sz="2400" dirty="0" err="1"/>
              <a:t>opensource</a:t>
            </a:r>
            <a:r>
              <a:rPr lang="pl-PL" altLang="pl-PL" sz="2400" i="1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Podobnie jak w innych zaawansowanych środowiskach, możliwe jest budowanie różnych modeli, generowanie kodu, skryptów SQL i dokumentacji, realizowanie działań inżynierii odwrotnej i wymiana danych z otoczeniem (import/eksport danych do/z innych narzędzi).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8388424" y="353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5/7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pl-PL" altLang="pl-PL" sz="3200"/>
              <a:t>Wykorzystanie zintegrowanego środowiska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507288" cy="547260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200" dirty="0"/>
              <a:t>Tworzenie SI z wykorzystaniem jednolitego, zintegrowanego środowiska CASE jest sytuacją bardzo komfortową.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200" dirty="0"/>
              <a:t>Zdarza się jednak, że w procesie tym projektant musi posługiwać się narzędziami bez centralnego repozytorium i wtedy konieczna jest wymiana danych między poszczególnymi modułami.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200" dirty="0"/>
              <a:t>Stosuje się wówczas jedną z następujących metod: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 i="1" dirty="0">
                <a:solidFill>
                  <a:srgbClr val="0070C0"/>
                </a:solidFill>
              </a:rPr>
              <a:t>Ręczne wprowadzanie specyfikacji zawartych w jednym repozytorium do drugiego</a:t>
            </a:r>
            <a:r>
              <a:rPr lang="pl-PL" altLang="pl-PL" sz="2000" dirty="0"/>
              <a:t> – jest to sytuacja najmniej pożądana.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 i="1" dirty="0">
                <a:solidFill>
                  <a:srgbClr val="0070C0"/>
                </a:solidFill>
              </a:rPr>
              <a:t>Przekonwertowanie zawartości jednego repozytorium do pewnego uniwersalnego formatu </a:t>
            </a:r>
            <a:r>
              <a:rPr lang="pl-PL" altLang="pl-PL" sz="2000" dirty="0"/>
              <a:t>(np. zbiory tekstowe ASCII), a następnie zaimportowanie tego do innego repozytorium – wymaga to pewnego nakładu pracy, pewne specyfikacje mogą być utracone podczas konwersji.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 i="1" dirty="0">
                <a:solidFill>
                  <a:srgbClr val="0070C0"/>
                </a:solidFill>
              </a:rPr>
              <a:t>Konwertowanie specyfikacji między różnymi repozytoriami z użyciem wbudowanych narzędzi</a:t>
            </a:r>
            <a:r>
              <a:rPr lang="pl-PL" altLang="pl-PL" sz="2000" dirty="0"/>
              <a:t> poprzez standardowe formaty wymiany danych między narzędziami CASE.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 i="1" dirty="0">
                <a:solidFill>
                  <a:srgbClr val="0070C0"/>
                </a:solidFill>
              </a:rPr>
              <a:t>Zapewnienie bezpośredniego czytania repozytorium innego narzędzia </a:t>
            </a:r>
            <a:r>
              <a:rPr lang="pl-PL" altLang="pl-PL" sz="2000" dirty="0"/>
              <a:t>– jest to możliwe tylko wówczas , gdy producent narzędzia CASE udostępnia formaty baz danych.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8388424" y="353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6/7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706090"/>
          </a:xfrm>
        </p:spPr>
        <p:txBody>
          <a:bodyPr/>
          <a:lstStyle/>
          <a:p>
            <a:pPr eaLnBrk="1" hangingPunct="1"/>
            <a:r>
              <a:rPr lang="pl-PL" altLang="pl-PL" sz="3600"/>
              <a:t>Uwarunkowania TSI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507288" cy="54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200" dirty="0"/>
              <a:t>Znajomość struktury bazy danych pozwala na dynamiczne łączenie narzędzi CASE i tworzenie </a:t>
            </a:r>
            <a:r>
              <a:rPr lang="pl-PL" altLang="pl-PL" sz="2200" dirty="0" err="1"/>
              <a:t>parazintegrowanych</a:t>
            </a:r>
            <a:r>
              <a:rPr lang="pl-PL" altLang="pl-PL" sz="2200" dirty="0"/>
              <a:t> środowisk z modułów, które pierwotnie były samodzielne i niezależne.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200" dirty="0"/>
              <a:t>Poszczególni producenci umożliwiają takie działania, dostarczając różnych mechanizmów komunikacji i kształtowania środowisk.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200" dirty="0"/>
              <a:t>Przykładowo </a:t>
            </a:r>
            <a:r>
              <a:rPr lang="pl-PL" altLang="pl-PL" sz="2200" b="1" i="1" dirty="0"/>
              <a:t>Oracle Designer</a:t>
            </a:r>
            <a:r>
              <a:rPr lang="pl-PL" altLang="pl-PL" sz="2200" dirty="0"/>
              <a:t> udostępnia interfejs programowy (API) zapewniający dostęp zewnętrznym narzędziom do swojego repozytorium, a biblioteka </a:t>
            </a:r>
            <a:r>
              <a:rPr lang="pl-PL" altLang="pl-PL" sz="2200" b="1" i="1" dirty="0" err="1"/>
              <a:t>Open</a:t>
            </a:r>
            <a:r>
              <a:rPr lang="pl-PL" altLang="pl-PL" sz="2200" b="1" i="1" dirty="0"/>
              <a:t> </a:t>
            </a:r>
            <a:r>
              <a:rPr lang="pl-PL" altLang="pl-PL" sz="2200" b="1" i="1" dirty="0" err="1"/>
              <a:t>Tools</a:t>
            </a:r>
            <a:r>
              <a:rPr lang="pl-PL" altLang="pl-PL" sz="2200" b="1" i="1" dirty="0"/>
              <a:t> API</a:t>
            </a:r>
            <a:r>
              <a:rPr lang="pl-PL" altLang="pl-PL" sz="2200" dirty="0"/>
              <a:t> umożliwia dodawanie nowych funkcjonalności do zintegrowanych środowisk programistycznych </a:t>
            </a:r>
            <a:r>
              <a:rPr lang="pl-PL" altLang="pl-PL" sz="2200" b="1" i="1" dirty="0" err="1"/>
              <a:t>Borland</a:t>
            </a:r>
            <a:r>
              <a:rPr lang="pl-PL" altLang="pl-PL" sz="2200" b="1" i="1" dirty="0"/>
              <a:t> C++ </a:t>
            </a:r>
            <a:r>
              <a:rPr lang="pl-PL" altLang="pl-PL" sz="2200" b="1" i="1" dirty="0" err="1"/>
              <a:t>Builder</a:t>
            </a:r>
            <a:r>
              <a:rPr lang="pl-PL" altLang="pl-PL" sz="2200" dirty="0"/>
              <a:t> i </a:t>
            </a:r>
            <a:r>
              <a:rPr lang="pl-PL" altLang="pl-PL" sz="2200" b="1" i="1" dirty="0" err="1"/>
              <a:t>Borland</a:t>
            </a:r>
            <a:r>
              <a:rPr lang="pl-PL" altLang="pl-PL" sz="2200" b="1" i="1" dirty="0"/>
              <a:t> Delphi</a:t>
            </a:r>
            <a:r>
              <a:rPr lang="pl-PL" altLang="pl-PL" sz="2200" dirty="0"/>
              <a:t>. Pozwala to połączyć zalety i możliwości różnych narzędzi i tworzyć niestandardowe rozwiązania o dużym potencjale.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200" dirty="0"/>
              <a:t>Swobodny dostęp do danych przez repozytorium centralne oraz różne rozwiązania importu/eksportu mogą umożliwić integrację techniczną, jednak tym, co rzeczywiście konsoliduje proces wytwarzania SI jest metodologia.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8388424" y="353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7/</a:t>
            </a:r>
            <a:r>
              <a:rPr lang="pl-PL" dirty="0" err="1"/>
              <a:t>7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/>
        </p:nvSpPr>
        <p:spPr>
          <a:xfrm>
            <a:off x="611560" y="260648"/>
            <a:ext cx="8136904" cy="86409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2407"/>
            <a:ext cx="8229600" cy="922337"/>
          </a:xfrm>
        </p:spPr>
        <p:txBody>
          <a:bodyPr/>
          <a:lstStyle/>
          <a:p>
            <a:pPr eaLnBrk="1" hangingPunct="1"/>
            <a:r>
              <a:rPr lang="pl-PL" altLang="pl-PL" sz="3600" dirty="0"/>
              <a:t>Klasyfikacja narzędzi CASE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341438"/>
            <a:ext cx="8435975" cy="5327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pl-PL" altLang="pl-PL" sz="2400" dirty="0"/>
              <a:t>	Z punktu widzenia </a:t>
            </a:r>
            <a:r>
              <a:rPr lang="pl-PL" altLang="pl-PL" sz="2400" b="1" i="1" dirty="0">
                <a:solidFill>
                  <a:srgbClr val="660033"/>
                </a:solidFill>
              </a:rPr>
              <a:t>funkcjonalności </a:t>
            </a:r>
            <a:r>
              <a:rPr lang="pl-PL" altLang="pl-PL" sz="2400" dirty="0"/>
              <a:t>wśród narzędzi CASE (lub ich modułów) można wyróżnić: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 dirty="0">
                <a:solidFill>
                  <a:srgbClr val="0070C0"/>
                </a:solidFill>
              </a:rPr>
              <a:t>Narzędzia </a:t>
            </a:r>
            <a:r>
              <a:rPr lang="pl-PL" altLang="pl-PL" sz="2000" b="1" dirty="0" err="1">
                <a:solidFill>
                  <a:srgbClr val="0070C0"/>
                </a:solidFill>
              </a:rPr>
              <a:t>diagramujące</a:t>
            </a:r>
            <a:r>
              <a:rPr lang="pl-PL" altLang="pl-PL" sz="2000" b="1" dirty="0">
                <a:solidFill>
                  <a:srgbClr val="0070C0"/>
                </a:solidFill>
              </a:rPr>
              <a:t> </a:t>
            </a:r>
            <a:r>
              <a:rPr lang="pl-PL" altLang="pl-PL" sz="2000" dirty="0"/>
              <a:t>(</a:t>
            </a:r>
            <a:r>
              <a:rPr lang="pl-PL" altLang="pl-PL" sz="2000" i="1" dirty="0" err="1"/>
              <a:t>diagramming</a:t>
            </a:r>
            <a:r>
              <a:rPr lang="pl-PL" altLang="pl-PL" sz="2000" i="1" dirty="0"/>
              <a:t> </a:t>
            </a:r>
            <a:r>
              <a:rPr lang="pl-PL" altLang="pl-PL" sz="2000" i="1" dirty="0" err="1"/>
              <a:t>tools</a:t>
            </a:r>
            <a:r>
              <a:rPr lang="pl-PL" altLang="pl-PL" sz="2000" dirty="0"/>
              <a:t>);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 dirty="0">
                <a:solidFill>
                  <a:srgbClr val="0070C0"/>
                </a:solidFill>
              </a:rPr>
              <a:t>Generatory form ekranowych i raportów </a:t>
            </a:r>
            <a:r>
              <a:rPr lang="pl-PL" altLang="pl-PL" sz="2000" dirty="0"/>
              <a:t>(</a:t>
            </a:r>
            <a:r>
              <a:rPr lang="pl-PL" altLang="pl-PL" sz="2000" i="1" dirty="0"/>
              <a:t>form and report </a:t>
            </a:r>
            <a:r>
              <a:rPr lang="pl-PL" altLang="pl-PL" sz="2000" i="1" dirty="0" err="1"/>
              <a:t>generators</a:t>
            </a:r>
            <a:r>
              <a:rPr lang="pl-PL" altLang="pl-PL" sz="2000" dirty="0"/>
              <a:t>) lub moduły projektowania interfejsu użytkownika;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 dirty="0">
                <a:solidFill>
                  <a:srgbClr val="0070C0"/>
                </a:solidFill>
              </a:rPr>
              <a:t>Narzędzia analityczne </a:t>
            </a:r>
            <a:r>
              <a:rPr lang="pl-PL" altLang="pl-PL" sz="2000" dirty="0"/>
              <a:t>(</a:t>
            </a:r>
            <a:r>
              <a:rPr lang="pl-PL" altLang="pl-PL" sz="2000" i="1" dirty="0" err="1"/>
              <a:t>analysis</a:t>
            </a:r>
            <a:r>
              <a:rPr lang="pl-PL" altLang="pl-PL" sz="2000" i="1" dirty="0"/>
              <a:t> </a:t>
            </a:r>
            <a:r>
              <a:rPr lang="pl-PL" altLang="pl-PL" sz="2000" i="1" dirty="0" err="1"/>
              <a:t>tools</a:t>
            </a:r>
            <a:r>
              <a:rPr lang="pl-PL" altLang="pl-PL" sz="2000" dirty="0"/>
              <a:t>);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 dirty="0">
                <a:solidFill>
                  <a:srgbClr val="0070C0"/>
                </a:solidFill>
              </a:rPr>
              <a:t>Generatory dokumentacji </a:t>
            </a:r>
            <a:r>
              <a:rPr lang="pl-PL" altLang="pl-PL" sz="2000" dirty="0"/>
              <a:t>(</a:t>
            </a:r>
            <a:r>
              <a:rPr lang="pl-PL" altLang="pl-PL" sz="2000" i="1" dirty="0" err="1"/>
              <a:t>documentation</a:t>
            </a:r>
            <a:r>
              <a:rPr lang="pl-PL" altLang="pl-PL" sz="2000" i="1" dirty="0"/>
              <a:t> </a:t>
            </a:r>
            <a:r>
              <a:rPr lang="pl-PL" altLang="pl-PL" sz="2000" i="1" dirty="0" err="1"/>
              <a:t>generators</a:t>
            </a:r>
            <a:r>
              <a:rPr lang="pl-PL" altLang="pl-PL" sz="2000" dirty="0"/>
              <a:t>);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 dirty="0">
                <a:solidFill>
                  <a:srgbClr val="0070C0"/>
                </a:solidFill>
              </a:rPr>
              <a:t>Generatory oprogramowania </a:t>
            </a:r>
            <a:r>
              <a:rPr lang="pl-PL" altLang="pl-PL" sz="2000" dirty="0"/>
              <a:t>(</a:t>
            </a:r>
            <a:r>
              <a:rPr lang="pl-PL" altLang="pl-PL" sz="2000" i="1" dirty="0" err="1"/>
              <a:t>code</a:t>
            </a:r>
            <a:r>
              <a:rPr lang="pl-PL" altLang="pl-PL" sz="2000" i="1" dirty="0"/>
              <a:t>, </a:t>
            </a:r>
            <a:r>
              <a:rPr lang="pl-PL" altLang="pl-PL" sz="2000" i="1" dirty="0" err="1"/>
              <a:t>programs</a:t>
            </a:r>
            <a:r>
              <a:rPr lang="pl-PL" altLang="pl-PL" sz="2000" i="1" dirty="0"/>
              <a:t> </a:t>
            </a:r>
            <a:r>
              <a:rPr lang="pl-PL" altLang="pl-PL" sz="2000" i="1" dirty="0" err="1"/>
              <a:t>generators</a:t>
            </a:r>
            <a:r>
              <a:rPr lang="pl-PL" altLang="pl-PL" sz="2000" dirty="0"/>
              <a:t>) i zintegrowane środowisko programistyczne;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 dirty="0">
                <a:solidFill>
                  <a:srgbClr val="0070C0"/>
                </a:solidFill>
              </a:rPr>
              <a:t>Narzędzia wspomagające zarządzanie przedsięwzięciami</a:t>
            </a:r>
            <a:r>
              <a:rPr lang="pl-PL" altLang="pl-PL" sz="2000" dirty="0"/>
              <a:t>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 dirty="0">
                <a:solidFill>
                  <a:srgbClr val="0070C0"/>
                </a:solidFill>
              </a:rPr>
              <a:t>Narzędzia inżynierii odwrotnej</a:t>
            </a:r>
            <a:r>
              <a:rPr lang="pl-PL" altLang="pl-PL" sz="2000" dirty="0"/>
              <a:t>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 dirty="0">
                <a:solidFill>
                  <a:srgbClr val="0070C0"/>
                </a:solidFill>
              </a:rPr>
              <a:t>Narzędzia wspomagające weryfikację, walidację i testowanie oprogramowania</a:t>
            </a:r>
            <a:r>
              <a:rPr lang="pl-PL" altLang="pl-PL" sz="2000" dirty="0"/>
              <a:t>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 dirty="0">
                <a:solidFill>
                  <a:srgbClr val="0070C0"/>
                </a:solidFill>
              </a:rPr>
              <a:t>Narzędzia modelowania i analizy organizacji</a:t>
            </a:r>
            <a:r>
              <a:rPr lang="pl-PL" altLang="pl-PL" sz="2000" dirty="0"/>
              <a:t>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 dirty="0">
                <a:solidFill>
                  <a:srgbClr val="0070C0"/>
                </a:solidFill>
              </a:rPr>
              <a:t>Zintegrowane narzędzia CASE </a:t>
            </a:r>
            <a:r>
              <a:rPr lang="pl-PL" altLang="pl-PL" sz="2000" dirty="0"/>
              <a:t>(</a:t>
            </a:r>
            <a:r>
              <a:rPr lang="pl-PL" altLang="pl-PL" sz="2000" i="1" dirty="0" err="1"/>
              <a:t>Integrated</a:t>
            </a:r>
            <a:r>
              <a:rPr lang="pl-PL" altLang="pl-PL" sz="2000" i="1" dirty="0"/>
              <a:t> CASE, I-CASE</a:t>
            </a:r>
            <a:r>
              <a:rPr lang="pl-PL" altLang="pl-PL" sz="2000" dirty="0"/>
              <a:t>) lub zintegrowane środowisko wytwórcze (</a:t>
            </a:r>
            <a:r>
              <a:rPr lang="pl-PL" altLang="pl-PL" sz="2000" i="1" dirty="0" err="1"/>
              <a:t>Integrated</a:t>
            </a:r>
            <a:r>
              <a:rPr lang="pl-PL" altLang="pl-PL" sz="2000" i="1" dirty="0"/>
              <a:t> Development </a:t>
            </a:r>
            <a:r>
              <a:rPr lang="pl-PL" altLang="pl-PL" sz="2000" i="1" dirty="0" err="1"/>
              <a:t>Environments</a:t>
            </a:r>
            <a:r>
              <a:rPr lang="pl-PL" altLang="pl-PL" sz="2000" i="1" dirty="0"/>
              <a:t>, IDE</a:t>
            </a:r>
            <a:r>
              <a:rPr lang="pl-PL" altLang="pl-PL" sz="2000" dirty="0"/>
              <a:t>).</a:t>
            </a:r>
          </a:p>
          <a:p>
            <a:pPr eaLnBrk="1" hangingPunct="1">
              <a:lnSpc>
                <a:spcPct val="80000"/>
              </a:lnSpc>
            </a:pPr>
            <a:endParaRPr lang="pl-PL" altLang="pl-PL" sz="2400" dirty="0"/>
          </a:p>
        </p:txBody>
      </p:sp>
      <p:sp>
        <p:nvSpPr>
          <p:cNvPr id="4" name="Przycisk akcji: Do przodu lub Następny 3">
            <a:hlinkClick r:id="rId2" action="ppaction://hlinksldjump" highlightClick="1"/>
          </p:cNvPr>
          <p:cNvSpPr/>
          <p:nvPr/>
        </p:nvSpPr>
        <p:spPr>
          <a:xfrm>
            <a:off x="8604448" y="1988840"/>
            <a:ext cx="216024" cy="216024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zycisk akcji: Do przodu lub Następny 4">
            <a:hlinkClick r:id="rId3" action="ppaction://hlinksldjump" highlightClick="1"/>
          </p:cNvPr>
          <p:cNvSpPr/>
          <p:nvPr/>
        </p:nvSpPr>
        <p:spPr>
          <a:xfrm>
            <a:off x="8604448" y="2420888"/>
            <a:ext cx="216024" cy="216024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zycisk akcji: Do przodu lub Następny 5">
            <a:hlinkClick r:id="rId4" action="ppaction://hlinksldjump" highlightClick="1"/>
          </p:cNvPr>
          <p:cNvSpPr/>
          <p:nvPr/>
        </p:nvSpPr>
        <p:spPr>
          <a:xfrm>
            <a:off x="8604448" y="2852936"/>
            <a:ext cx="216024" cy="216024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zycisk akcji: Do przodu lub Następny 6">
            <a:hlinkClick r:id="rId5" action="ppaction://hlinksldjump" highlightClick="1"/>
          </p:cNvPr>
          <p:cNvSpPr/>
          <p:nvPr/>
        </p:nvSpPr>
        <p:spPr>
          <a:xfrm>
            <a:off x="8604448" y="3212976"/>
            <a:ext cx="216024" cy="216024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zycisk akcji: Do przodu lub Następny 7">
            <a:hlinkClick r:id="rId6" action="ppaction://hlinksldjump" highlightClick="1"/>
          </p:cNvPr>
          <p:cNvSpPr/>
          <p:nvPr/>
        </p:nvSpPr>
        <p:spPr>
          <a:xfrm>
            <a:off x="8604448" y="3573016"/>
            <a:ext cx="216024" cy="216024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zycisk akcji: Do przodu lub Następny 8">
            <a:hlinkClick r:id="rId7" action="ppaction://hlinksldjump" highlightClick="1"/>
          </p:cNvPr>
          <p:cNvSpPr/>
          <p:nvPr/>
        </p:nvSpPr>
        <p:spPr>
          <a:xfrm>
            <a:off x="8604448" y="4005064"/>
            <a:ext cx="216024" cy="216024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zycisk akcji: Do przodu lub Następny 9">
            <a:hlinkClick r:id="rId8" action="ppaction://hlinksldjump" highlightClick="1"/>
          </p:cNvPr>
          <p:cNvSpPr/>
          <p:nvPr/>
        </p:nvSpPr>
        <p:spPr>
          <a:xfrm>
            <a:off x="8604448" y="4365104"/>
            <a:ext cx="216024" cy="216024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zycisk akcji: Do przodu lub Następny 10">
            <a:hlinkClick r:id="rId9" action="ppaction://hlinksldjump" highlightClick="1"/>
          </p:cNvPr>
          <p:cNvSpPr/>
          <p:nvPr/>
        </p:nvSpPr>
        <p:spPr>
          <a:xfrm>
            <a:off x="8604448" y="4725144"/>
            <a:ext cx="216024" cy="216024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zycisk akcji: Do przodu lub Następny 11">
            <a:hlinkClick r:id="rId10" action="ppaction://hlinksldjump" highlightClick="1"/>
          </p:cNvPr>
          <p:cNvSpPr/>
          <p:nvPr/>
        </p:nvSpPr>
        <p:spPr>
          <a:xfrm>
            <a:off x="8604448" y="5157192"/>
            <a:ext cx="216024" cy="216024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zycisk akcji: Do przodu lub Następny 12">
            <a:hlinkClick r:id="rId11" action="ppaction://hlinksldjump" highlightClick="1"/>
          </p:cNvPr>
          <p:cNvSpPr/>
          <p:nvPr/>
        </p:nvSpPr>
        <p:spPr>
          <a:xfrm>
            <a:off x="8604448" y="5661248"/>
            <a:ext cx="216024" cy="216024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3600" dirty="0"/>
              <a:t>Klasyfikacja narzędzi CASE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56903"/>
            <a:ext cx="8229600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pl-PL" altLang="pl-PL" sz="2800" dirty="0"/>
              <a:t>	W zależności od tego, </a:t>
            </a:r>
            <a:r>
              <a:rPr lang="pl-PL" altLang="pl-PL" sz="2800" b="1" i="1" dirty="0">
                <a:solidFill>
                  <a:srgbClr val="660033"/>
                </a:solidFill>
              </a:rPr>
              <a:t>w jakiej fazie cyklu życia systemu narzędzia są użytkowane</a:t>
            </a:r>
            <a:r>
              <a:rPr lang="pl-PL" altLang="pl-PL" sz="2800" dirty="0"/>
              <a:t> wyróżnić można: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400" b="1" i="1" dirty="0">
                <a:solidFill>
                  <a:srgbClr val="6600CC"/>
                </a:solidFill>
              </a:rPr>
              <a:t>Narzędzia wysokiego poziomu</a:t>
            </a:r>
            <a:r>
              <a:rPr lang="pl-PL" altLang="pl-PL" sz="2400" dirty="0"/>
              <a:t> </a:t>
            </a:r>
            <a:r>
              <a:rPr lang="pl-PL" altLang="pl-PL" sz="2400" dirty="0" err="1"/>
              <a:t>(</a:t>
            </a:r>
            <a:r>
              <a:rPr lang="pl-PL" altLang="pl-PL" sz="2400" i="1" dirty="0" err="1"/>
              <a:t>upper</a:t>
            </a:r>
            <a:r>
              <a:rPr lang="pl-PL" altLang="pl-PL" sz="2400" i="1" dirty="0"/>
              <a:t> CASE </a:t>
            </a:r>
            <a:r>
              <a:rPr lang="pl-PL" altLang="pl-PL" sz="2400" i="1" dirty="0" err="1"/>
              <a:t>tools</a:t>
            </a:r>
            <a:r>
              <a:rPr lang="pl-PL" altLang="pl-PL" sz="2400" dirty="0"/>
              <a:t>) – narzędzia wspomagające identyfikację i selekcję projektu, inicjację i planowanie projektu, analizę i projektowanie; zwykle są niezależne od środowiska implementacji;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400" b="1" i="1" dirty="0">
                <a:solidFill>
                  <a:srgbClr val="6600CC"/>
                </a:solidFill>
              </a:rPr>
              <a:t>Narzędzia niskiego poziomu</a:t>
            </a:r>
            <a:r>
              <a:rPr lang="pl-PL" altLang="pl-PL" sz="2400" dirty="0"/>
              <a:t> </a:t>
            </a:r>
            <a:r>
              <a:rPr lang="pl-PL" altLang="pl-PL" sz="2400" dirty="0" err="1"/>
              <a:t>(</a:t>
            </a:r>
            <a:r>
              <a:rPr lang="pl-PL" altLang="pl-PL" sz="2400" i="1" dirty="0" err="1"/>
              <a:t>lower</a:t>
            </a:r>
            <a:r>
              <a:rPr lang="pl-PL" altLang="pl-PL" sz="2400" i="1" dirty="0"/>
              <a:t> CASE </a:t>
            </a:r>
            <a:r>
              <a:rPr lang="pl-PL" altLang="pl-PL" sz="2400" i="1" dirty="0" err="1"/>
              <a:t>tools</a:t>
            </a:r>
            <a:r>
              <a:rPr lang="pl-PL" altLang="pl-PL" sz="2400" dirty="0"/>
              <a:t>) – narzędzia wspomagające implementację (konstrukcję, kodowanie, testowanie, instalację) i utrzymanie systemu; zwykle są związane z konkretnym środowiskiem implementacji;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400" b="1" i="1" dirty="0">
                <a:solidFill>
                  <a:srgbClr val="6600CC"/>
                </a:solidFill>
              </a:rPr>
              <a:t>Narzędzia wykorzystywane w wielu fazach</a:t>
            </a:r>
            <a:r>
              <a:rPr lang="pl-PL" altLang="pl-PL" sz="2400" dirty="0"/>
              <a:t> cyklu życia systemu (</a:t>
            </a:r>
            <a:r>
              <a:rPr lang="pl-PL" altLang="pl-PL" sz="2400" i="1" dirty="0"/>
              <a:t>cross life </a:t>
            </a:r>
            <a:r>
              <a:rPr lang="pl-PL" altLang="pl-PL" sz="2400" i="1" dirty="0" err="1"/>
              <a:t>cycle</a:t>
            </a:r>
            <a:r>
              <a:rPr lang="pl-PL" altLang="pl-PL" sz="2400" i="1" dirty="0"/>
              <a:t> CASE </a:t>
            </a:r>
            <a:r>
              <a:rPr lang="pl-PL" altLang="pl-PL" sz="2400" i="1" dirty="0" err="1"/>
              <a:t>tools</a:t>
            </a:r>
            <a:r>
              <a:rPr lang="pl-PL" altLang="pl-PL" sz="2400" dirty="0"/>
              <a:t>).</a:t>
            </a:r>
          </a:p>
          <a:p>
            <a:pPr lvl="1" eaLnBrk="1" hangingPunct="1">
              <a:lnSpc>
                <a:spcPct val="80000"/>
              </a:lnSpc>
            </a:pPr>
            <a:endParaRPr lang="pl-PL" alt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11188" y="981075"/>
            <a:ext cx="6337300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 b="1"/>
              <a:t>Identyfikacja projektu i selekcja</a:t>
            </a:r>
          </a:p>
          <a:p>
            <a:pPr algn="ctr" eaLnBrk="1" hangingPunct="1"/>
            <a:r>
              <a:rPr lang="pl-PL" altLang="pl-PL" b="1"/>
              <a:t>Inicjacja projektu i planowanie</a:t>
            </a:r>
          </a:p>
        </p:txBody>
      </p:sp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611188" y="2205038"/>
            <a:ext cx="633730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 b="1" dirty="0"/>
              <a:t>Analiza</a:t>
            </a:r>
          </a:p>
          <a:p>
            <a:pPr algn="ctr" eaLnBrk="1" hangingPunct="1"/>
            <a:r>
              <a:rPr lang="pl-PL" altLang="pl-PL" dirty="0">
                <a:solidFill>
                  <a:srgbClr val="FF0000"/>
                </a:solidFill>
              </a:rPr>
              <a:t>Definicja		Strukturalizacja	Generowanie i wybór</a:t>
            </a:r>
          </a:p>
          <a:p>
            <a:pPr algn="ctr" eaLnBrk="1" hangingPunct="1"/>
            <a:r>
              <a:rPr lang="pl-PL" altLang="pl-PL" dirty="0">
                <a:solidFill>
                  <a:srgbClr val="FF0000"/>
                </a:solidFill>
              </a:rPr>
              <a:t>potrzeb</a:t>
            </a:r>
            <a:r>
              <a:rPr lang="pl-PL" altLang="pl-PL" dirty="0"/>
              <a:t>		  </a:t>
            </a:r>
            <a:r>
              <a:rPr lang="pl-PL" altLang="pl-PL" dirty="0" err="1">
                <a:solidFill>
                  <a:srgbClr val="FF0000"/>
                </a:solidFill>
              </a:rPr>
              <a:t>potrzeb</a:t>
            </a:r>
            <a:r>
              <a:rPr lang="pl-PL" altLang="pl-PL" dirty="0">
                <a:solidFill>
                  <a:srgbClr val="FF0000"/>
                </a:solidFill>
              </a:rPr>
              <a:t>		rozwiązań alt.</a:t>
            </a:r>
            <a:r>
              <a:rPr lang="pl-PL" altLang="pl-PL" dirty="0"/>
              <a:t>	</a:t>
            </a:r>
          </a:p>
        </p:txBody>
      </p:sp>
      <p:sp>
        <p:nvSpPr>
          <p:cNvPr id="5124" name="Rectangle 7"/>
          <p:cNvSpPr>
            <a:spLocks noChangeArrowheads="1"/>
          </p:cNvSpPr>
          <p:nvPr/>
        </p:nvSpPr>
        <p:spPr bwMode="auto">
          <a:xfrm>
            <a:off x="611188" y="3357563"/>
            <a:ext cx="633730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 b="1"/>
              <a:t>Projektowanie</a:t>
            </a:r>
          </a:p>
          <a:p>
            <a:pPr algn="ctr" eaLnBrk="1" hangingPunct="1"/>
            <a:r>
              <a:rPr lang="pl-PL" altLang="pl-PL">
                <a:solidFill>
                  <a:srgbClr val="FF0000"/>
                </a:solidFill>
              </a:rPr>
              <a:t>Projektowanie logiczne	Projektowanie fizyczne</a:t>
            </a:r>
          </a:p>
        </p:txBody>
      </p:sp>
      <p:sp>
        <p:nvSpPr>
          <p:cNvPr id="5125" name="Rectangle 8"/>
          <p:cNvSpPr>
            <a:spLocks noChangeArrowheads="1"/>
          </p:cNvSpPr>
          <p:nvPr/>
        </p:nvSpPr>
        <p:spPr bwMode="auto">
          <a:xfrm>
            <a:off x="611188" y="4508500"/>
            <a:ext cx="6337300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 b="1"/>
              <a:t>Implementacja </a:t>
            </a:r>
          </a:p>
          <a:p>
            <a:pPr algn="ctr" eaLnBrk="1" hangingPunct="1"/>
            <a:r>
              <a:rPr lang="pl-PL" altLang="pl-PL" sz="1600">
                <a:solidFill>
                  <a:srgbClr val="FF0000"/>
                </a:solidFill>
              </a:rPr>
              <a:t>Kodowanie   Dokumentowanie   Testowanie   Szkolenie   Instalacja</a:t>
            </a:r>
          </a:p>
        </p:txBody>
      </p:sp>
      <p:sp>
        <p:nvSpPr>
          <p:cNvPr id="5126" name="Rectangle 9"/>
          <p:cNvSpPr>
            <a:spLocks noChangeArrowheads="1"/>
          </p:cNvSpPr>
          <p:nvPr/>
        </p:nvSpPr>
        <p:spPr bwMode="auto">
          <a:xfrm>
            <a:off x="611188" y="5734050"/>
            <a:ext cx="6337300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pl-PL" altLang="pl-PL" b="1"/>
              <a:t>Utrzymywanie</a:t>
            </a:r>
          </a:p>
        </p:txBody>
      </p:sp>
      <p:sp>
        <p:nvSpPr>
          <p:cNvPr id="5127" name="Line 10"/>
          <p:cNvSpPr>
            <a:spLocks noChangeShapeType="1"/>
          </p:cNvSpPr>
          <p:nvPr/>
        </p:nvSpPr>
        <p:spPr bwMode="auto">
          <a:xfrm>
            <a:off x="3708400" y="17732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128" name="Line 11"/>
          <p:cNvSpPr>
            <a:spLocks noChangeShapeType="1"/>
          </p:cNvSpPr>
          <p:nvPr/>
        </p:nvSpPr>
        <p:spPr bwMode="auto">
          <a:xfrm>
            <a:off x="3708400" y="29972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129" name="Line 12"/>
          <p:cNvSpPr>
            <a:spLocks noChangeShapeType="1"/>
          </p:cNvSpPr>
          <p:nvPr/>
        </p:nvSpPr>
        <p:spPr bwMode="auto">
          <a:xfrm>
            <a:off x="3708400" y="4149725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130" name="Line 13"/>
          <p:cNvSpPr>
            <a:spLocks noChangeShapeType="1"/>
          </p:cNvSpPr>
          <p:nvPr/>
        </p:nvSpPr>
        <p:spPr bwMode="auto">
          <a:xfrm>
            <a:off x="3708400" y="5300663"/>
            <a:ext cx="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131" name="Line 14"/>
          <p:cNvSpPr>
            <a:spLocks noChangeShapeType="1"/>
          </p:cNvSpPr>
          <p:nvPr/>
        </p:nvSpPr>
        <p:spPr bwMode="auto">
          <a:xfrm>
            <a:off x="179388" y="4365625"/>
            <a:ext cx="8964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132" name="Line 15"/>
          <p:cNvSpPr>
            <a:spLocks noChangeShapeType="1"/>
          </p:cNvSpPr>
          <p:nvPr/>
        </p:nvSpPr>
        <p:spPr bwMode="auto">
          <a:xfrm>
            <a:off x="7092950" y="908050"/>
            <a:ext cx="0" cy="568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5133" name="Text Box 16"/>
          <p:cNvSpPr txBox="1">
            <a:spLocks noChangeArrowheads="1"/>
          </p:cNvSpPr>
          <p:nvPr/>
        </p:nvSpPr>
        <p:spPr bwMode="auto">
          <a:xfrm>
            <a:off x="7308850" y="1773238"/>
            <a:ext cx="13668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>
                <a:solidFill>
                  <a:srgbClr val="0070C0"/>
                </a:solidFill>
              </a:rPr>
              <a:t>NarzędziaCASE wysokiegopoziomu</a:t>
            </a:r>
          </a:p>
        </p:txBody>
      </p:sp>
      <p:sp>
        <p:nvSpPr>
          <p:cNvPr id="5134" name="Text Box 17"/>
          <p:cNvSpPr txBox="1">
            <a:spLocks noChangeArrowheads="1"/>
          </p:cNvSpPr>
          <p:nvPr/>
        </p:nvSpPr>
        <p:spPr bwMode="auto">
          <a:xfrm>
            <a:off x="7451725" y="5084763"/>
            <a:ext cx="13668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>
                <a:solidFill>
                  <a:srgbClr val="0070C0"/>
                </a:solidFill>
              </a:rPr>
              <a:t>NarzędziaCASE niskiego poziomu</a:t>
            </a:r>
          </a:p>
        </p:txBody>
      </p:sp>
      <p:sp>
        <p:nvSpPr>
          <p:cNvPr id="5135" name="Text Box 18"/>
          <p:cNvSpPr txBox="1">
            <a:spLocks noChangeArrowheads="1"/>
          </p:cNvSpPr>
          <p:nvPr/>
        </p:nvSpPr>
        <p:spPr bwMode="auto">
          <a:xfrm>
            <a:off x="468313" y="260350"/>
            <a:ext cx="7559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pl-PL" altLang="pl-PL" dirty="0"/>
              <a:t>Związek między narzędziami CASE a cyklem życia systemu</a:t>
            </a:r>
          </a:p>
        </p:txBody>
      </p:sp>
      <p:sp>
        <p:nvSpPr>
          <p:cNvPr id="16" name="Prostokąt 15"/>
          <p:cNvSpPr/>
          <p:nvPr/>
        </p:nvSpPr>
        <p:spPr>
          <a:xfrm>
            <a:off x="755576" y="2492896"/>
            <a:ext cx="6120680" cy="5040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rostokąt 16"/>
          <p:cNvSpPr/>
          <p:nvPr/>
        </p:nvSpPr>
        <p:spPr>
          <a:xfrm>
            <a:off x="755576" y="3789040"/>
            <a:ext cx="6120680" cy="3600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755576" y="4941168"/>
            <a:ext cx="6120680" cy="3600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1" grpId="0" animBg="1"/>
      <p:bldP spid="5132" grpId="0" animBg="1"/>
      <p:bldP spid="5133" grpId="0"/>
      <p:bldP spid="5134" grpId="0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2407"/>
            <a:ext cx="8229600" cy="922337"/>
          </a:xfrm>
        </p:spPr>
        <p:txBody>
          <a:bodyPr/>
          <a:lstStyle/>
          <a:p>
            <a:pPr eaLnBrk="1" hangingPunct="1"/>
            <a:r>
              <a:rPr lang="pl-PL" altLang="pl-PL" sz="3600" dirty="0"/>
              <a:t>Klasyfikacja narzędzi CASE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340768"/>
            <a:ext cx="8435975" cy="5327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pl-PL" altLang="pl-PL" sz="2400" dirty="0"/>
              <a:t>	Z punktu widzenia </a:t>
            </a:r>
            <a:r>
              <a:rPr lang="pl-PL" altLang="pl-PL" sz="2400" b="1" i="1" dirty="0">
                <a:solidFill>
                  <a:srgbClr val="660033"/>
                </a:solidFill>
              </a:rPr>
              <a:t>funkcjonalności </a:t>
            </a:r>
            <a:r>
              <a:rPr lang="pl-PL" altLang="pl-PL" sz="2400" dirty="0"/>
              <a:t>wśród narzędzi CASE (lub ich modułów) można wyróżnić: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 dirty="0">
                <a:solidFill>
                  <a:srgbClr val="0070C0"/>
                </a:solidFill>
              </a:rPr>
              <a:t>Narzędzia </a:t>
            </a:r>
            <a:r>
              <a:rPr lang="pl-PL" altLang="pl-PL" sz="2000" b="1" dirty="0" err="1">
                <a:solidFill>
                  <a:srgbClr val="0070C0"/>
                </a:solidFill>
              </a:rPr>
              <a:t>diagramujące</a:t>
            </a:r>
            <a:r>
              <a:rPr lang="pl-PL" altLang="pl-PL" sz="2000" b="1" dirty="0">
                <a:solidFill>
                  <a:srgbClr val="0070C0"/>
                </a:solidFill>
              </a:rPr>
              <a:t> </a:t>
            </a:r>
            <a:r>
              <a:rPr lang="pl-PL" altLang="pl-PL" sz="2000" dirty="0"/>
              <a:t>(</a:t>
            </a:r>
            <a:r>
              <a:rPr lang="pl-PL" altLang="pl-PL" sz="2000" i="1" dirty="0" err="1"/>
              <a:t>diagramming</a:t>
            </a:r>
            <a:r>
              <a:rPr lang="pl-PL" altLang="pl-PL" sz="2000" i="1" dirty="0"/>
              <a:t> </a:t>
            </a:r>
            <a:r>
              <a:rPr lang="pl-PL" altLang="pl-PL" sz="2000" i="1" dirty="0" err="1"/>
              <a:t>tools</a:t>
            </a:r>
            <a:r>
              <a:rPr lang="pl-PL" altLang="pl-PL" sz="2000" dirty="0"/>
              <a:t>);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 dirty="0">
                <a:solidFill>
                  <a:srgbClr val="0070C0"/>
                </a:solidFill>
              </a:rPr>
              <a:t>Generatory form ekranowych i raportów </a:t>
            </a:r>
            <a:r>
              <a:rPr lang="pl-PL" altLang="pl-PL" sz="2000" dirty="0"/>
              <a:t>(</a:t>
            </a:r>
            <a:r>
              <a:rPr lang="pl-PL" altLang="pl-PL" sz="2000" i="1" dirty="0"/>
              <a:t>form and report </a:t>
            </a:r>
            <a:r>
              <a:rPr lang="pl-PL" altLang="pl-PL" sz="2000" i="1" dirty="0" err="1"/>
              <a:t>generators</a:t>
            </a:r>
            <a:r>
              <a:rPr lang="pl-PL" altLang="pl-PL" sz="2000" dirty="0"/>
              <a:t>) lub moduły projektowania interfejsu użytkownika;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 dirty="0">
                <a:solidFill>
                  <a:srgbClr val="0070C0"/>
                </a:solidFill>
              </a:rPr>
              <a:t>Narzędzia analityczne </a:t>
            </a:r>
            <a:r>
              <a:rPr lang="pl-PL" altLang="pl-PL" sz="2000" dirty="0"/>
              <a:t>(</a:t>
            </a:r>
            <a:r>
              <a:rPr lang="pl-PL" altLang="pl-PL" sz="2000" i="1" dirty="0" err="1"/>
              <a:t>analysis</a:t>
            </a:r>
            <a:r>
              <a:rPr lang="pl-PL" altLang="pl-PL" sz="2000" i="1" dirty="0"/>
              <a:t> </a:t>
            </a:r>
            <a:r>
              <a:rPr lang="pl-PL" altLang="pl-PL" sz="2000" i="1" dirty="0" err="1"/>
              <a:t>tools</a:t>
            </a:r>
            <a:r>
              <a:rPr lang="pl-PL" altLang="pl-PL" sz="2000" dirty="0"/>
              <a:t>);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 dirty="0">
                <a:solidFill>
                  <a:srgbClr val="0070C0"/>
                </a:solidFill>
              </a:rPr>
              <a:t>Generatory dokumentacji </a:t>
            </a:r>
            <a:r>
              <a:rPr lang="pl-PL" altLang="pl-PL" sz="2000" dirty="0"/>
              <a:t>(</a:t>
            </a:r>
            <a:r>
              <a:rPr lang="pl-PL" altLang="pl-PL" sz="2000" i="1" dirty="0" err="1"/>
              <a:t>documentation</a:t>
            </a:r>
            <a:r>
              <a:rPr lang="pl-PL" altLang="pl-PL" sz="2000" i="1" dirty="0"/>
              <a:t> </a:t>
            </a:r>
            <a:r>
              <a:rPr lang="pl-PL" altLang="pl-PL" sz="2000" i="1" dirty="0" err="1"/>
              <a:t>generators</a:t>
            </a:r>
            <a:r>
              <a:rPr lang="pl-PL" altLang="pl-PL" sz="2000" dirty="0"/>
              <a:t>);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 dirty="0">
                <a:solidFill>
                  <a:srgbClr val="0070C0"/>
                </a:solidFill>
              </a:rPr>
              <a:t>Generatory oprogramowania </a:t>
            </a:r>
            <a:r>
              <a:rPr lang="pl-PL" altLang="pl-PL" sz="2000" dirty="0"/>
              <a:t>(</a:t>
            </a:r>
            <a:r>
              <a:rPr lang="pl-PL" altLang="pl-PL" sz="2000" i="1" dirty="0" err="1"/>
              <a:t>code</a:t>
            </a:r>
            <a:r>
              <a:rPr lang="pl-PL" altLang="pl-PL" sz="2000" i="1" dirty="0"/>
              <a:t>, </a:t>
            </a:r>
            <a:r>
              <a:rPr lang="pl-PL" altLang="pl-PL" sz="2000" i="1" dirty="0" err="1"/>
              <a:t>programs</a:t>
            </a:r>
            <a:r>
              <a:rPr lang="pl-PL" altLang="pl-PL" sz="2000" i="1" dirty="0"/>
              <a:t> </a:t>
            </a:r>
            <a:r>
              <a:rPr lang="pl-PL" altLang="pl-PL" sz="2000" i="1" dirty="0" err="1"/>
              <a:t>generators</a:t>
            </a:r>
            <a:r>
              <a:rPr lang="pl-PL" altLang="pl-PL" sz="2000" dirty="0"/>
              <a:t>) i zintegrowane środowisko programistyczne;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 dirty="0">
                <a:solidFill>
                  <a:srgbClr val="0070C0"/>
                </a:solidFill>
              </a:rPr>
              <a:t>Narzędzia wspomagające zarządzanie przedsięwzięciami</a:t>
            </a:r>
            <a:r>
              <a:rPr lang="pl-PL" altLang="pl-PL" sz="2000" dirty="0"/>
              <a:t>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 dirty="0">
                <a:solidFill>
                  <a:srgbClr val="0070C0"/>
                </a:solidFill>
              </a:rPr>
              <a:t>Narzędzia inżynierii odwrotnej</a:t>
            </a:r>
            <a:r>
              <a:rPr lang="pl-PL" altLang="pl-PL" sz="2000" dirty="0"/>
              <a:t>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 dirty="0">
                <a:solidFill>
                  <a:srgbClr val="0070C0"/>
                </a:solidFill>
              </a:rPr>
              <a:t>Narzędzia wspomagające weryfikację, walidację i testowanie oprogramowania</a:t>
            </a:r>
            <a:r>
              <a:rPr lang="pl-PL" altLang="pl-PL" sz="2000" dirty="0"/>
              <a:t>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 dirty="0">
                <a:solidFill>
                  <a:srgbClr val="0070C0"/>
                </a:solidFill>
              </a:rPr>
              <a:t>Narzędzia modelowania i analizy organizacji</a:t>
            </a:r>
            <a:r>
              <a:rPr lang="pl-PL" altLang="pl-PL" sz="2000" dirty="0"/>
              <a:t>;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000" b="1" dirty="0">
                <a:solidFill>
                  <a:srgbClr val="0070C0"/>
                </a:solidFill>
              </a:rPr>
              <a:t>Zintegrowane narzędzia CASE </a:t>
            </a:r>
            <a:r>
              <a:rPr lang="pl-PL" altLang="pl-PL" sz="2000" dirty="0"/>
              <a:t>(</a:t>
            </a:r>
            <a:r>
              <a:rPr lang="pl-PL" altLang="pl-PL" sz="2000" i="1" dirty="0" err="1"/>
              <a:t>Integrated</a:t>
            </a:r>
            <a:r>
              <a:rPr lang="pl-PL" altLang="pl-PL" sz="2000" i="1" dirty="0"/>
              <a:t> CASE, I-CASE</a:t>
            </a:r>
            <a:r>
              <a:rPr lang="pl-PL" altLang="pl-PL" sz="2000" dirty="0"/>
              <a:t>) lub zintegrowane środowisko wytwórcze (</a:t>
            </a:r>
            <a:r>
              <a:rPr lang="pl-PL" altLang="pl-PL" sz="2000" i="1" dirty="0" err="1"/>
              <a:t>Integrated</a:t>
            </a:r>
            <a:r>
              <a:rPr lang="pl-PL" altLang="pl-PL" sz="2000" i="1" dirty="0"/>
              <a:t> Development </a:t>
            </a:r>
            <a:r>
              <a:rPr lang="pl-PL" altLang="pl-PL" sz="2000" i="1" dirty="0" err="1"/>
              <a:t>Environments</a:t>
            </a:r>
            <a:r>
              <a:rPr lang="pl-PL" altLang="pl-PL" sz="2000" i="1" dirty="0"/>
              <a:t>, IDE</a:t>
            </a:r>
            <a:r>
              <a:rPr lang="pl-PL" altLang="pl-PL" sz="2000" dirty="0"/>
              <a:t>).</a:t>
            </a:r>
          </a:p>
          <a:p>
            <a:pPr eaLnBrk="1" hangingPunct="1">
              <a:lnSpc>
                <a:spcPct val="80000"/>
              </a:lnSpc>
            </a:pPr>
            <a:endParaRPr lang="pl-PL" altLang="pl-PL" sz="2400" dirty="0"/>
          </a:p>
        </p:txBody>
      </p:sp>
      <p:sp>
        <p:nvSpPr>
          <p:cNvPr id="4" name="Przycisk akcji: Do przodu lub Następny 3">
            <a:hlinkClick r:id="rId2" action="ppaction://hlinksldjump" highlightClick="1"/>
          </p:cNvPr>
          <p:cNvSpPr/>
          <p:nvPr/>
        </p:nvSpPr>
        <p:spPr>
          <a:xfrm>
            <a:off x="8604448" y="1988840"/>
            <a:ext cx="216024" cy="216024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zycisk akcji: Do przodu lub Następny 4">
            <a:hlinkClick r:id="rId3" action="ppaction://hlinksldjump" highlightClick="1"/>
          </p:cNvPr>
          <p:cNvSpPr/>
          <p:nvPr/>
        </p:nvSpPr>
        <p:spPr>
          <a:xfrm>
            <a:off x="8604448" y="2420888"/>
            <a:ext cx="216024" cy="216024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zycisk akcji: Do przodu lub Następny 5">
            <a:hlinkClick r:id="rId4" action="ppaction://hlinksldjump" highlightClick="1"/>
          </p:cNvPr>
          <p:cNvSpPr/>
          <p:nvPr/>
        </p:nvSpPr>
        <p:spPr>
          <a:xfrm>
            <a:off x="8604448" y="2852936"/>
            <a:ext cx="216024" cy="216024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zycisk akcji: Do przodu lub Następny 6">
            <a:hlinkClick r:id="rId5" action="ppaction://hlinksldjump" highlightClick="1"/>
          </p:cNvPr>
          <p:cNvSpPr/>
          <p:nvPr/>
        </p:nvSpPr>
        <p:spPr>
          <a:xfrm>
            <a:off x="8604448" y="3212976"/>
            <a:ext cx="216024" cy="216024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zycisk akcji: Do przodu lub Następny 7">
            <a:hlinkClick r:id="rId6" action="ppaction://hlinksldjump" highlightClick="1"/>
          </p:cNvPr>
          <p:cNvSpPr/>
          <p:nvPr/>
        </p:nvSpPr>
        <p:spPr>
          <a:xfrm>
            <a:off x="8604448" y="3573016"/>
            <a:ext cx="216024" cy="216024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zycisk akcji: Do przodu lub Następny 8">
            <a:hlinkClick r:id="rId7" action="ppaction://hlinksldjump" highlightClick="1"/>
          </p:cNvPr>
          <p:cNvSpPr/>
          <p:nvPr/>
        </p:nvSpPr>
        <p:spPr>
          <a:xfrm>
            <a:off x="8604448" y="4005064"/>
            <a:ext cx="216024" cy="216024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zycisk akcji: Do przodu lub Następny 9">
            <a:hlinkClick r:id="rId8" action="ppaction://hlinksldjump" highlightClick="1"/>
          </p:cNvPr>
          <p:cNvSpPr/>
          <p:nvPr/>
        </p:nvSpPr>
        <p:spPr>
          <a:xfrm>
            <a:off x="8604448" y="4365104"/>
            <a:ext cx="216024" cy="216024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zycisk akcji: Do przodu lub Następny 10">
            <a:hlinkClick r:id="rId9" action="ppaction://hlinksldjump" highlightClick="1"/>
          </p:cNvPr>
          <p:cNvSpPr/>
          <p:nvPr/>
        </p:nvSpPr>
        <p:spPr>
          <a:xfrm>
            <a:off x="8604448" y="4725144"/>
            <a:ext cx="216024" cy="216024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zycisk akcji: Do przodu lub Następny 11">
            <a:hlinkClick r:id="rId10" action="ppaction://hlinksldjump" highlightClick="1"/>
          </p:cNvPr>
          <p:cNvSpPr/>
          <p:nvPr/>
        </p:nvSpPr>
        <p:spPr>
          <a:xfrm>
            <a:off x="8604448" y="5157192"/>
            <a:ext cx="216024" cy="216024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zycisk akcji: Do przodu lub Następny 12">
            <a:hlinkClick r:id="rId11" action="ppaction://hlinksldjump" highlightClick="1"/>
          </p:cNvPr>
          <p:cNvSpPr/>
          <p:nvPr/>
        </p:nvSpPr>
        <p:spPr>
          <a:xfrm>
            <a:off x="8604448" y="5661248"/>
            <a:ext cx="216024" cy="216024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eaLnBrk="1" hangingPunct="1"/>
            <a:r>
              <a:rPr lang="pl-PL" altLang="pl-PL" sz="3600" dirty="0"/>
              <a:t>Narzędzia </a:t>
            </a:r>
            <a:r>
              <a:rPr lang="pl-PL" altLang="pl-PL" sz="3600" dirty="0" err="1"/>
              <a:t>diagramujące</a:t>
            </a:r>
            <a:endParaRPr lang="pl-PL" altLang="pl-PL" sz="36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54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Pozwalają </a:t>
            </a:r>
            <a:r>
              <a:rPr lang="pl-PL" altLang="pl-PL" sz="2400" i="1" dirty="0">
                <a:solidFill>
                  <a:srgbClr val="6600CC"/>
                </a:solidFill>
              </a:rPr>
              <a:t>wizualizować system i jego komponenty</a:t>
            </a:r>
            <a:r>
              <a:rPr lang="pl-PL" altLang="pl-PL" sz="2400" dirty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Są one szczególnie efektywne przy prezentowaniu przepływów danych, struktur danych czy struktur programów.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Wiele popularnych narzędzi CASE pozwala kreślić: diagramy PU, diagramy klas, diagramy aktywności, diagramy sekwencji, diagramy przepływu danych (</a:t>
            </a:r>
            <a:r>
              <a:rPr lang="pl-PL" altLang="pl-PL" sz="2400" i="1" dirty="0"/>
              <a:t>data </a:t>
            </a:r>
            <a:r>
              <a:rPr lang="pl-PL" altLang="pl-PL" sz="2400" i="1" dirty="0" err="1"/>
              <a:t>flows</a:t>
            </a:r>
            <a:r>
              <a:rPr lang="pl-PL" altLang="pl-PL" sz="2400" i="1" dirty="0"/>
              <a:t> </a:t>
            </a:r>
            <a:r>
              <a:rPr lang="pl-PL" altLang="pl-PL" sz="2400" i="1" dirty="0" err="1"/>
              <a:t>diagrams</a:t>
            </a:r>
            <a:r>
              <a:rPr lang="pl-PL" altLang="pl-PL" sz="2400" i="1" dirty="0"/>
              <a:t>, DFD</a:t>
            </a:r>
            <a:r>
              <a:rPr lang="pl-PL" altLang="pl-PL" sz="2400" dirty="0"/>
              <a:t>), diagramy związków encji (</a:t>
            </a:r>
            <a:r>
              <a:rPr lang="pl-PL" altLang="pl-PL" sz="2400" dirty="0" err="1"/>
              <a:t>entity-relationship</a:t>
            </a:r>
            <a:r>
              <a:rPr lang="pl-PL" altLang="pl-PL" sz="2400" dirty="0"/>
              <a:t> </a:t>
            </a:r>
            <a:r>
              <a:rPr lang="pl-PL" altLang="pl-PL" sz="2400" dirty="0" err="1"/>
              <a:t>diagrams</a:t>
            </a:r>
            <a:r>
              <a:rPr lang="pl-PL" altLang="pl-PL" sz="2400" dirty="0"/>
              <a:t>, ERD), diagramy struktury (</a:t>
            </a:r>
            <a:r>
              <a:rPr lang="pl-PL" altLang="pl-PL" sz="2400" i="1" dirty="0" err="1"/>
              <a:t>structure</a:t>
            </a:r>
            <a:r>
              <a:rPr lang="pl-PL" altLang="pl-PL" sz="2400" i="1" dirty="0"/>
              <a:t> </a:t>
            </a:r>
            <a:r>
              <a:rPr lang="pl-PL" altLang="pl-PL" sz="2400" i="1" dirty="0" err="1"/>
              <a:t>diagrams</a:t>
            </a:r>
            <a:r>
              <a:rPr lang="pl-PL" altLang="pl-PL" sz="2400" i="1" dirty="0"/>
              <a:t>, SD</a:t>
            </a:r>
            <a:r>
              <a:rPr lang="pl-PL" altLang="pl-PL" sz="2400" dirty="0"/>
              <a:t>),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Przykłady CASE: 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000" dirty="0" err="1"/>
              <a:t>The</a:t>
            </a:r>
            <a:r>
              <a:rPr lang="pl-PL" altLang="pl-PL" sz="2000" dirty="0"/>
              <a:t> </a:t>
            </a:r>
            <a:r>
              <a:rPr lang="pl-PL" altLang="pl-PL" sz="2000" dirty="0" err="1"/>
              <a:t>Visible</a:t>
            </a:r>
            <a:r>
              <a:rPr lang="pl-PL" altLang="pl-PL" sz="2000" dirty="0"/>
              <a:t> </a:t>
            </a:r>
            <a:r>
              <a:rPr lang="pl-PL" altLang="pl-PL" sz="2000" dirty="0" err="1"/>
              <a:t>Analyst</a:t>
            </a:r>
            <a:r>
              <a:rPr lang="pl-PL" altLang="pl-PL" sz="2000" dirty="0"/>
              <a:t> </a:t>
            </a:r>
            <a:r>
              <a:rPr lang="pl-PL" altLang="pl-PL" sz="2000" dirty="0" err="1"/>
              <a:t>Workbench</a:t>
            </a:r>
            <a:r>
              <a:rPr lang="pl-PL" altLang="pl-PL" sz="2000" dirty="0"/>
              <a:t> (VAW) firmy </a:t>
            </a:r>
            <a:r>
              <a:rPr lang="pl-PL" altLang="pl-PL" sz="2000" dirty="0" err="1"/>
              <a:t>Visible</a:t>
            </a:r>
            <a:r>
              <a:rPr lang="pl-PL" altLang="pl-PL" sz="2000" dirty="0"/>
              <a:t> Systems Corporation, 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000" dirty="0" err="1"/>
              <a:t>nformation</a:t>
            </a:r>
            <a:r>
              <a:rPr lang="pl-PL" altLang="pl-PL" sz="2000" dirty="0"/>
              <a:t> Engineering </a:t>
            </a:r>
            <a:r>
              <a:rPr lang="pl-PL" altLang="pl-PL" sz="2000" dirty="0" err="1"/>
              <a:t>Facility</a:t>
            </a:r>
            <a:r>
              <a:rPr lang="pl-PL" altLang="pl-PL" sz="2000" dirty="0"/>
              <a:t> (IEF) firmy Texas Instruments, 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000" dirty="0"/>
              <a:t>Systems Development </a:t>
            </a:r>
            <a:r>
              <a:rPr lang="pl-PL" altLang="pl-PL" sz="2000" dirty="0" err="1"/>
              <a:t>Workbench</a:t>
            </a:r>
            <a:r>
              <a:rPr lang="pl-PL" altLang="pl-PL" sz="2000" dirty="0"/>
              <a:t> (SDW) firmy Cap </a:t>
            </a:r>
            <a:r>
              <a:rPr lang="pl-PL" altLang="pl-PL" sz="2000" dirty="0" err="1"/>
              <a:t>Gemini</a:t>
            </a:r>
            <a:r>
              <a:rPr lang="pl-PL" altLang="pl-PL" sz="2000" dirty="0"/>
              <a:t> PANDA.</a:t>
            </a:r>
          </a:p>
        </p:txBody>
      </p:sp>
      <p:sp>
        <p:nvSpPr>
          <p:cNvPr id="4" name="Przycisk akcji: Powrót 3">
            <a:hlinkClick r:id="rId2" action="ppaction://hlinksldjump" highlightClick="1"/>
          </p:cNvPr>
          <p:cNvSpPr/>
          <p:nvPr/>
        </p:nvSpPr>
        <p:spPr>
          <a:xfrm>
            <a:off x="8532440" y="6381328"/>
            <a:ext cx="432048" cy="36004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8" y="260648"/>
            <a:ext cx="8964488" cy="778098"/>
          </a:xfrm>
        </p:spPr>
        <p:txBody>
          <a:bodyPr/>
          <a:lstStyle/>
          <a:p>
            <a:pPr eaLnBrk="1" hangingPunct="1"/>
            <a:r>
              <a:rPr lang="pl-PL" altLang="pl-PL" sz="3600" dirty="0"/>
              <a:t>Generatory form ekranowych i raportów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312440"/>
            <a:ext cx="8640960" cy="50688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Pozwalają </a:t>
            </a:r>
            <a:r>
              <a:rPr lang="pl-PL" altLang="pl-PL" sz="2400" b="1" dirty="0">
                <a:solidFill>
                  <a:srgbClr val="660033"/>
                </a:solidFill>
              </a:rPr>
              <a:t>automatycznie tworzyć interfejs użytkownika</a:t>
            </a:r>
            <a:r>
              <a:rPr lang="pl-PL" altLang="pl-PL" sz="2400" dirty="0"/>
              <a:t>. Automatycznie generowane formy i raporty są szczególnie </a:t>
            </a:r>
            <a:r>
              <a:rPr lang="pl-PL" altLang="pl-PL" sz="2400" b="1" dirty="0">
                <a:solidFill>
                  <a:srgbClr val="660033"/>
                </a:solidFill>
              </a:rPr>
              <a:t>przydatne podczas prototypowania</a:t>
            </a:r>
            <a:r>
              <a:rPr lang="pl-PL" altLang="pl-PL" sz="2400" dirty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Wiele narzędzi CASE pozwala </a:t>
            </a:r>
            <a:r>
              <a:rPr lang="pl-PL" altLang="pl-PL" sz="2400" dirty="0">
                <a:solidFill>
                  <a:srgbClr val="0070C0"/>
                </a:solidFill>
              </a:rPr>
              <a:t>tworzyć skomplikowany graficzny interfejs użytkownika </a:t>
            </a:r>
            <a:r>
              <a:rPr lang="pl-PL" altLang="pl-PL" sz="2400" dirty="0"/>
              <a:t>(</a:t>
            </a:r>
            <a:r>
              <a:rPr lang="pl-PL" altLang="pl-PL" sz="2400" i="1" dirty="0" err="1"/>
              <a:t>graphical</a:t>
            </a:r>
            <a:r>
              <a:rPr lang="pl-PL" altLang="pl-PL" sz="2400" i="1" dirty="0"/>
              <a:t> </a:t>
            </a:r>
            <a:r>
              <a:rPr lang="pl-PL" altLang="pl-PL" sz="2400" i="1" dirty="0" err="1"/>
              <a:t>user</a:t>
            </a:r>
            <a:r>
              <a:rPr lang="pl-PL" altLang="pl-PL" sz="2400" i="1" dirty="0"/>
              <a:t> </a:t>
            </a:r>
            <a:r>
              <a:rPr lang="pl-PL" altLang="pl-PL" sz="2400" i="1" dirty="0" err="1"/>
              <a:t>interface</a:t>
            </a:r>
            <a:r>
              <a:rPr lang="pl-PL" altLang="pl-PL" sz="2400" dirty="0"/>
              <a:t>, GUI) np. </a:t>
            </a:r>
            <a:r>
              <a:rPr lang="pl-PL" altLang="pl-PL" sz="2400" b="1" dirty="0"/>
              <a:t>VISION </a:t>
            </a:r>
            <a:r>
              <a:rPr lang="pl-PL" altLang="pl-PL" sz="2400" b="1" dirty="0" err="1"/>
              <a:t>Flashpoint</a:t>
            </a:r>
            <a:r>
              <a:rPr lang="pl-PL" altLang="pl-PL" sz="2400" dirty="0"/>
              <a:t> firmy Sterling Software, IEF firmy Texas Instruments.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Wiele narzędzi pozwala także </a:t>
            </a:r>
            <a:r>
              <a:rPr lang="pl-PL" altLang="pl-PL" sz="2400" dirty="0">
                <a:solidFill>
                  <a:srgbClr val="0070C0"/>
                </a:solidFill>
              </a:rPr>
              <a:t>automatycznie generować kod programów dla form ekranowych i raportów</a:t>
            </a:r>
            <a:r>
              <a:rPr lang="pl-PL" altLang="pl-PL" sz="2400" dirty="0"/>
              <a:t> w różnych językach programowania, np. </a:t>
            </a:r>
            <a:r>
              <a:rPr lang="pl-PL" altLang="pl-PL" sz="2400" b="1" dirty="0" err="1"/>
              <a:t>PowerBuilder</a:t>
            </a:r>
            <a:r>
              <a:rPr lang="pl-PL" altLang="pl-PL" sz="2400" b="1" dirty="0"/>
              <a:t> </a:t>
            </a:r>
            <a:r>
              <a:rPr lang="pl-PL" altLang="pl-PL" sz="2400" dirty="0"/>
              <a:t>firmy Sybase,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natomiast inne są przeznaczone tylko dla jednego języka programowania czy środowiska, np. </a:t>
            </a:r>
            <a:r>
              <a:rPr lang="pl-PL" altLang="pl-PL" sz="2400" b="1" dirty="0"/>
              <a:t>generator </a:t>
            </a:r>
            <a:r>
              <a:rPr lang="pl-PL" altLang="pl-PL" sz="2400" b="1" dirty="0" err="1"/>
              <a:t>Paradox</a:t>
            </a:r>
            <a:r>
              <a:rPr lang="pl-PL" altLang="pl-PL" sz="2400" b="1" dirty="0"/>
              <a:t> for Windows</a:t>
            </a:r>
            <a:r>
              <a:rPr lang="pl-PL" altLang="pl-PL" sz="2400" dirty="0"/>
              <a:t> generuje tylko </a:t>
            </a:r>
            <a:r>
              <a:rPr lang="pl-PL" altLang="pl-PL" sz="2400" b="1" dirty="0"/>
              <a:t>kod </a:t>
            </a:r>
            <a:r>
              <a:rPr lang="pl-PL" altLang="pl-PL" sz="2400" b="1" dirty="0" err="1"/>
              <a:t>ObjectPAL</a:t>
            </a:r>
            <a:r>
              <a:rPr lang="pl-PL" altLang="pl-PL" sz="2400" dirty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Generatory form ekranowych i raportów mogą być samodzielnymi narzędziami lub też, elementami zintegrowanych środowisk wytwarzania systemów.</a:t>
            </a:r>
          </a:p>
        </p:txBody>
      </p:sp>
      <p:sp>
        <p:nvSpPr>
          <p:cNvPr id="4" name="Przycisk akcji: Powrót 3">
            <a:hlinkClick r:id="rId2" action="ppaction://hlinksldjump" highlightClick="1"/>
          </p:cNvPr>
          <p:cNvSpPr/>
          <p:nvPr/>
        </p:nvSpPr>
        <p:spPr>
          <a:xfrm>
            <a:off x="8532440" y="6381328"/>
            <a:ext cx="432048" cy="36004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eaLnBrk="1" hangingPunct="1"/>
            <a:r>
              <a:rPr lang="pl-PL" altLang="pl-PL" sz="3600" dirty="0"/>
              <a:t>Narzędzia analityczne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412777"/>
            <a:ext cx="7848103" cy="4032448"/>
          </a:xfrm>
        </p:spPr>
        <p:txBody>
          <a:bodyPr/>
          <a:lstStyle/>
          <a:p>
            <a:pPr eaLnBrk="1" hangingPunct="1"/>
            <a:r>
              <a:rPr lang="pl-PL" altLang="pl-PL" sz="2400" dirty="0"/>
              <a:t>Pozwalają </a:t>
            </a:r>
            <a:r>
              <a:rPr lang="pl-PL" altLang="pl-PL" sz="2400" b="1" i="1" dirty="0">
                <a:solidFill>
                  <a:srgbClr val="660033"/>
                </a:solidFill>
              </a:rPr>
              <a:t>generować raporty</a:t>
            </a:r>
            <a:r>
              <a:rPr lang="pl-PL" altLang="pl-PL" sz="2400" dirty="0"/>
              <a:t> ułatwiające </a:t>
            </a:r>
            <a:r>
              <a:rPr lang="pl-PL" altLang="pl-PL" sz="2400" b="1" i="1" dirty="0">
                <a:solidFill>
                  <a:srgbClr val="660033"/>
                </a:solidFill>
              </a:rPr>
              <a:t>identyfikowanie możliwych niespójności, redundancji czy braków</a:t>
            </a:r>
            <a:r>
              <a:rPr lang="pl-PL" altLang="pl-PL" sz="2400" dirty="0"/>
              <a:t> w diagramach, formach ekranowych i raportach. </a:t>
            </a:r>
          </a:p>
          <a:p>
            <a:pPr eaLnBrk="1" hangingPunct="1"/>
            <a:r>
              <a:rPr lang="pl-PL" altLang="pl-PL" sz="2400" dirty="0"/>
              <a:t>Narzędzia analityczne są zwykle elementami zintegrowanych środowisk wytwarzania systemów, </a:t>
            </a:r>
          </a:p>
          <a:p>
            <a:pPr eaLnBrk="1" hangingPunct="1"/>
            <a:r>
              <a:rPr lang="pl-PL" altLang="pl-PL" sz="2400" dirty="0"/>
              <a:t>Przykłady CASE: </a:t>
            </a:r>
          </a:p>
          <a:p>
            <a:pPr lvl="1" eaLnBrk="1" hangingPunct="1"/>
            <a:r>
              <a:rPr lang="pl-PL" altLang="pl-PL" sz="2400" dirty="0" err="1"/>
              <a:t>Excelerator</a:t>
            </a:r>
            <a:r>
              <a:rPr lang="pl-PL" altLang="pl-PL" sz="2400" dirty="0"/>
              <a:t> firmy </a:t>
            </a:r>
            <a:r>
              <a:rPr lang="pl-PL" altLang="pl-PL" sz="2400" dirty="0" err="1"/>
              <a:t>Intersolv</a:t>
            </a:r>
            <a:r>
              <a:rPr lang="pl-PL" altLang="pl-PL" sz="2400" dirty="0"/>
              <a:t>, </a:t>
            </a:r>
          </a:p>
          <a:p>
            <a:pPr lvl="1" eaLnBrk="1" hangingPunct="1"/>
            <a:r>
              <a:rPr lang="pl-PL" altLang="pl-PL" sz="2400" dirty="0" err="1"/>
              <a:t>PowerDesigner</a:t>
            </a:r>
            <a:r>
              <a:rPr lang="pl-PL" altLang="pl-PL" sz="2400" dirty="0"/>
              <a:t> firmy Sybase.</a:t>
            </a:r>
          </a:p>
        </p:txBody>
      </p:sp>
      <p:sp>
        <p:nvSpPr>
          <p:cNvPr id="4" name="Przycisk akcji: Powrót 3">
            <a:hlinkClick r:id="rId2" action="ppaction://hlinksldjump" highlightClick="1"/>
          </p:cNvPr>
          <p:cNvSpPr/>
          <p:nvPr/>
        </p:nvSpPr>
        <p:spPr>
          <a:xfrm>
            <a:off x="8532440" y="6381328"/>
            <a:ext cx="432048" cy="36004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eaLnBrk="1" hangingPunct="1"/>
            <a:r>
              <a:rPr lang="pl-PL" altLang="pl-PL" sz="3600" dirty="0"/>
              <a:t>Generatory dokumentacji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507413" cy="5256436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Są narzędziami, które pozwalają łatwo </a:t>
            </a:r>
            <a:r>
              <a:rPr lang="pl-PL" altLang="pl-PL" sz="2400" b="1" i="1" dirty="0">
                <a:solidFill>
                  <a:srgbClr val="660033"/>
                </a:solidFill>
              </a:rPr>
              <a:t>tworzyć w standardowych formatach zarówno dokumentację techniczną, jak i użytkową</a:t>
            </a:r>
            <a:r>
              <a:rPr lang="pl-PL" altLang="pl-PL" sz="2400" dirty="0"/>
              <a:t>. Jest to szczególnie ważne ze względu na utrzymanie systemu, gdyż system bez odpowiedniej dokumentacji jest praktycznie nie do utrzymania.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Generatory dokumentacji są zwykle częścią wielomodułowych pakietów CASE, np. w pakiecie Oracle 9i Designer firmy Oracle czy SDW firmy Cap </a:t>
            </a:r>
            <a:r>
              <a:rPr lang="pl-PL" altLang="pl-PL" sz="2400" dirty="0" err="1"/>
              <a:t>Gemini</a:t>
            </a:r>
            <a:r>
              <a:rPr lang="pl-PL" altLang="pl-PL" sz="2400" dirty="0"/>
              <a:t> PANDA.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Bardzo praktyczny i łatwy w obsłudze jest generator dokumentacji pakietu </a:t>
            </a:r>
            <a:r>
              <a:rPr lang="pl-PL" altLang="pl-PL" sz="2400" dirty="0" err="1"/>
              <a:t>PowerDesigner</a:t>
            </a:r>
            <a:r>
              <a:rPr lang="pl-PL" altLang="pl-PL" sz="2400" dirty="0"/>
              <a:t> firmy Sybase, który pozwala skorzystać ze standardowych formatów dokumentacji lub też zdefiniować własne (możliwość tworzenia standardów </a:t>
            </a:r>
            <a:r>
              <a:rPr lang="pl-PL" altLang="pl-PL" sz="2400" dirty="0" err="1"/>
              <a:t>wewnątrzorganizacyjnych</a:t>
            </a:r>
            <a:r>
              <a:rPr lang="pl-PL" altLang="pl-PL" sz="2400" dirty="0"/>
              <a:t>), w języku angielskim lub innym w formacie RTF lub HTML.</a:t>
            </a:r>
          </a:p>
        </p:txBody>
      </p:sp>
      <p:sp>
        <p:nvSpPr>
          <p:cNvPr id="4" name="Przycisk akcji: Powrót 3">
            <a:hlinkClick r:id="rId2" action="ppaction://hlinksldjump" highlightClick="1"/>
          </p:cNvPr>
          <p:cNvSpPr/>
          <p:nvPr/>
        </p:nvSpPr>
        <p:spPr>
          <a:xfrm>
            <a:off x="8532440" y="6381328"/>
            <a:ext cx="432048" cy="36004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1700</TotalTime>
  <Words>2074</Words>
  <Application>Microsoft Office PowerPoint</Application>
  <PresentationFormat>Pokaz na ekranie (4:3)</PresentationFormat>
  <Paragraphs>191</Paragraphs>
  <Slides>23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5" baseType="lpstr">
      <vt:lpstr>Arial</vt:lpstr>
      <vt:lpstr>Projekt domyślny</vt:lpstr>
      <vt:lpstr>Narzędzia  wspomagające projektowanie SI</vt:lpstr>
      <vt:lpstr>Podstawy inżynierii systemów wspomaganej komputerowo CASE</vt:lpstr>
      <vt:lpstr>Klasyfikacja narzędzi CASE</vt:lpstr>
      <vt:lpstr>Prezentacja programu PowerPoint</vt:lpstr>
      <vt:lpstr>Klasyfikacja narzędzi CASE</vt:lpstr>
      <vt:lpstr>Narzędzia diagramujące</vt:lpstr>
      <vt:lpstr>Generatory form ekranowych i raportów</vt:lpstr>
      <vt:lpstr>Narzędzia analityczne</vt:lpstr>
      <vt:lpstr>Generatory dokumentacji</vt:lpstr>
      <vt:lpstr>Generatory oprogramowania</vt:lpstr>
      <vt:lpstr>Bezkodowe generatory aplikacji</vt:lpstr>
      <vt:lpstr>Wspomaganie w zakresie zarządzania przedsięwzięciami</vt:lpstr>
      <vt:lpstr>Narzędzia inżynierii odwrotnej</vt:lpstr>
      <vt:lpstr>Narzędzia wspomagające weryfikację, walidację i testowanie oprogramowania</vt:lpstr>
      <vt:lpstr>Narzędzia modelowania i analizy organizacji</vt:lpstr>
      <vt:lpstr>Uwarunkowania CASE - integracja</vt:lpstr>
      <vt:lpstr>Prezentacja programu PowerPoint</vt:lpstr>
      <vt:lpstr>Repozytorium </vt:lpstr>
      <vt:lpstr>Prezentacja programu PowerPoint</vt:lpstr>
      <vt:lpstr>Podejście obiektowe i UML</vt:lpstr>
      <vt:lpstr>Wykorzystanie zintegrowanego środowiska</vt:lpstr>
      <vt:lpstr>Uwarunkowania TSI</vt:lpstr>
      <vt:lpstr>Klasyfikacja narzędzi CASE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Narzędzia i metody wspomagające projektowanie SI</dc:title>
  <dc:creator>tanska</dc:creator>
  <cp:lastModifiedBy>Tanska</cp:lastModifiedBy>
  <cp:revision>21</cp:revision>
  <dcterms:created xsi:type="dcterms:W3CDTF">2007-11-19T18:36:07Z</dcterms:created>
  <dcterms:modified xsi:type="dcterms:W3CDTF">2019-01-25T10:39:04Z</dcterms:modified>
</cp:coreProperties>
</file>