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2" r:id="rId4"/>
    <p:sldId id="257" r:id="rId5"/>
    <p:sldId id="271" r:id="rId6"/>
    <p:sldId id="258" r:id="rId7"/>
    <p:sldId id="259" r:id="rId8"/>
    <p:sldId id="260" r:id="rId9"/>
    <p:sldId id="261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FC7844-6376-4085-A1FD-BEAAAFE3F9DA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A3520D-E09A-41D2-AF85-3FD7953AA7C3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0E1BE5-FD70-4CAE-8E1F-E4E4C0EFFBEF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0364CE-D06E-499D-87F9-99589D07B9E7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8EACB5-0EC1-4A25-A2A0-E2DB27007E59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536719-FC98-4C12-9EA8-4ECD01779BF5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E89BFE-99EE-4792-B05E-F44CFAC59671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237A76-072D-4831-A92F-44273EBB9476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248352-9ED2-4331-B34C-F776A0353179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9D5E86-0C3D-415D-A6AB-239752F1B701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45924D-1B09-473F-A02C-3B762EB3086A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897DD581-1B86-4287-919D-F7F7D5AE2A35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pl-PL" altLang="pl-PL" sz="4400"/>
              <a:t>Rodzaje metodyk TSI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5656" y="3429000"/>
            <a:ext cx="6400800" cy="1752600"/>
          </a:xfrm>
        </p:spPr>
        <p:txBody>
          <a:bodyPr/>
          <a:lstStyle/>
          <a:p>
            <a:pPr eaLnBrk="1" hangingPunct="1"/>
            <a:r>
              <a:rPr lang="pl-PL" altLang="pl-PL" dirty="0"/>
              <a:t>Halina Tańska</a:t>
            </a:r>
          </a:p>
          <a:p>
            <a:pPr eaLnBrk="1" hangingPunct="1"/>
            <a:r>
              <a:rPr lang="pl-PL" altLang="pl-PL" dirty="0"/>
              <a:t>Jolanta Sala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425135"/>
            <a:ext cx="3863330" cy="2388241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6" name="Strzałka w lewo 5"/>
          <p:cNvSpPr/>
          <p:nvPr/>
        </p:nvSpPr>
        <p:spPr>
          <a:xfrm>
            <a:off x="4139952" y="5805264"/>
            <a:ext cx="360040" cy="216024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Podejście adaptacyjne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4896544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l-PL" altLang="pl-PL" sz="2000" dirty="0"/>
              <a:t>Podejście adaptacyjne sięga korzeniami prototypowania systemów, a więc lat 80.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000" dirty="0"/>
              <a:t>Podejście adaptacyjne zakłada zasadniczą trudność w zrozumieniu i identyfikacji potrzeb informatycznych i założeń, systemu, a w konsekwencji możliwość i akceptację ich zmian, modyfikacji oraz adaptacji w procesie tworzenia systemu. 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000" dirty="0"/>
              <a:t>Najbardziej uznanymi implementacjami adaptacyjnego podejścia do TSI są XP (</a:t>
            </a:r>
            <a:r>
              <a:rPr lang="pl-PL" altLang="pl-PL" sz="2000" dirty="0" err="1"/>
              <a:t>Extreme</a:t>
            </a:r>
            <a:r>
              <a:rPr lang="pl-PL" altLang="pl-PL" sz="2000" dirty="0"/>
              <a:t> </a:t>
            </a:r>
            <a:r>
              <a:rPr lang="pl-PL" altLang="pl-PL" sz="2000" dirty="0" err="1"/>
              <a:t>Programming</a:t>
            </a:r>
            <a:r>
              <a:rPr lang="pl-PL" altLang="pl-PL" sz="2000" dirty="0"/>
              <a:t>), SCRUM, DSDM, </a:t>
            </a:r>
            <a:r>
              <a:rPr lang="pl-PL" altLang="pl-PL" sz="2000" dirty="0" err="1"/>
              <a:t>Adaptive</a:t>
            </a:r>
            <a:r>
              <a:rPr lang="pl-PL" altLang="pl-PL" sz="2000" dirty="0"/>
              <a:t> Software Development, </a:t>
            </a:r>
            <a:r>
              <a:rPr lang="pl-PL" altLang="pl-PL" sz="2000" dirty="0" err="1"/>
              <a:t>Crystal</a:t>
            </a:r>
            <a:r>
              <a:rPr lang="pl-PL" altLang="pl-PL" sz="2000" dirty="0"/>
              <a:t>, </a:t>
            </a:r>
            <a:r>
              <a:rPr lang="pl-PL" altLang="pl-PL" sz="2000" dirty="0" err="1"/>
              <a:t>Feature-Driven</a:t>
            </a:r>
            <a:r>
              <a:rPr lang="pl-PL" altLang="pl-PL" sz="2000" dirty="0"/>
              <a:t> Development, </a:t>
            </a:r>
            <a:r>
              <a:rPr lang="pl-PL" altLang="pl-PL" sz="2000" dirty="0" err="1"/>
              <a:t>Pragmatic</a:t>
            </a:r>
            <a:r>
              <a:rPr lang="pl-PL" altLang="pl-PL" sz="2000" dirty="0"/>
              <a:t> </a:t>
            </a:r>
            <a:r>
              <a:rPr lang="pl-PL" altLang="pl-PL" sz="2000" dirty="0" err="1"/>
              <a:t>Programming</a:t>
            </a:r>
            <a:r>
              <a:rPr lang="pl-PL" altLang="pl-PL" sz="2000" dirty="0"/>
              <a:t> i inne. 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000" dirty="0"/>
              <a:t>Liderzy tych inicjatyw stworzyli w 2001 r. Agile </a:t>
            </a:r>
            <a:r>
              <a:rPr lang="pl-PL" altLang="pl-PL" sz="2000" dirty="0" err="1"/>
              <a:t>Aliance</a:t>
            </a:r>
            <a:r>
              <a:rPr lang="pl-PL" altLang="pl-PL" sz="2000" dirty="0"/>
              <a:t>, który sformułował podstawowe zasady podejścia adaptacyjnego. Są to stwierdzenia dotyczące przewagi: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1800" dirty="0"/>
              <a:t>Osób (jednostek) i interakcji nad procesami oraz narzędziami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1800" dirty="0"/>
              <a:t>Efektywnie użytkowanego oprogramowania nad obszerną dokumentacją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1800" dirty="0"/>
              <a:t>Współpracy z klientami nad negocjowaniem kontraktu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1800" dirty="0"/>
              <a:t>Reakcji na zmiany nad realizacją planu.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8028384" y="18864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2/4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Podejście adaptacyjne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l-PL" altLang="pl-PL" sz="2400"/>
              <a:t>Autorzy Agile Manifesto (Boehm, Turner 2004) sformułowali 12 zasad, które powinny umożliwić wdrożenie tych wartości, a więc: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2000"/>
              <a:t>Najwyższym priorytetem jest spełnienie oczekiwań i wymagań klienta poprzez wczesne i bieżące dostarczanie użytecznego oprogramowania;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2000"/>
              <a:t>Zmiana założeń i potrzeb systemu jest akceptowana nawet w końcowej fazie procesu TSI;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2000"/>
              <a:t>Użyteczne, sprawne oprogramowanie musi być dostarczane przez zespół projektowy często, od kilku tygodni do kilku miesięcy;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2000"/>
              <a:t>Przyszli użytkownicy systemu odpowiedzialni za procesy biznesowe oraz zespół informatyków muszą współpracować w codziennej realizacji projektu;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2000"/>
              <a:t>Projekt powinien być tworzony przez zmotywowanych profesjonalistów;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8028384" y="18864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3/4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Podejście adaptacyjne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3925"/>
            <a:ext cx="8229600" cy="478539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l-PL" altLang="pl-PL" sz="2000" dirty="0"/>
              <a:t>Najbardziej efektywną i skuteczną metodą przekazywania informacji w zespole jest bezpośrednia konwersja F2F (Face to Face);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000" dirty="0"/>
              <a:t>Użyteczne oprogramowanie opracowane przez zespół jest podstawową miarą postępu prac;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000" dirty="0"/>
              <a:t>Procesy adaptacyjne promują stały zrównoważony rozwój; sponsorzy, twórcy i użytkownicy powinni stale współpracować w sposób nieograniczony;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000" dirty="0"/>
              <a:t>Uwaga nakierowana na techniczną doskonałość i poprawność projektu zwiększa zalety podejścia adaptacyjnego;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000" dirty="0"/>
              <a:t>Prostota, oszczędność, czyli sztuka maksymalizacji zakresu pracy, która nie musi być wykonana, ma podstawowe znaczenia;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000" dirty="0"/>
              <a:t>Najlepsze struktury, wymagania i projekty wynikają z samoorganizujących się zespołów;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000" dirty="0"/>
              <a:t>W regularnych odstępach czasu zespół ocenia i dokonuje projekcji, jak stać się bardziej skutecznym, a następnie reaguje, uzgadnia i dostosowuje odpowiednio swe działania.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8028384" y="18864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4/</a:t>
            </a:r>
            <a:r>
              <a:rPr lang="pl-PL" dirty="0" err="1"/>
              <a:t>4</a:t>
            </a:r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856662" cy="1143000"/>
          </a:xfrm>
        </p:spPr>
        <p:txBody>
          <a:bodyPr/>
          <a:lstStyle/>
          <a:p>
            <a:pPr eaLnBrk="1" hangingPunct="1"/>
            <a:r>
              <a:rPr lang="pl-PL" altLang="pl-PL" sz="3800"/>
              <a:t>Modelowanie architektury systemu MDA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l-PL" altLang="pl-PL" sz="2000" dirty="0"/>
              <a:t>Podejście modelowania architektury systemu MDA (</a:t>
            </a:r>
            <a:r>
              <a:rPr lang="pl-PL" altLang="pl-PL" sz="2000" i="1" dirty="0" err="1"/>
              <a:t>Model-Driven</a:t>
            </a:r>
            <a:r>
              <a:rPr lang="pl-PL" altLang="pl-PL" sz="2000" i="1" dirty="0"/>
              <a:t> </a:t>
            </a:r>
            <a:r>
              <a:rPr lang="pl-PL" altLang="pl-PL" sz="2000" i="1" dirty="0" err="1"/>
              <a:t>Architecture</a:t>
            </a:r>
            <a:r>
              <a:rPr lang="pl-PL" altLang="pl-PL" sz="2000" dirty="0"/>
              <a:t>) zostało opracowane w latach 2000-2001 przez grupę badawczą OMG. 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000" dirty="0"/>
              <a:t>MDA to sposób organizowania i zarządzania architekturą przedsięwzięcia projektowego, wspomaganego zautomatyzowanymi narzędziami i usługami w celu zdefiniowania modeli i ułatwienia transformacji pomiędzy różnego rodzaju modelami. 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000" dirty="0"/>
              <a:t>MDA jest ukierunkowana na tworzenie architektury systemu, określanej przez modele na różnym poziomie abstrakcji. W ten sposób następuje oddzielenie specyfikacji funkcjonalności systemu wyrażonej modelem od szczegółów technicznych, parametrów funkcjonowania systemu na określonej platformie informatycznej.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000" dirty="0"/>
              <a:t>Architektura systemu to specyfikacja części, składników, elementów systemu, związków między nimi, a także zasad interakcji pomiędzy tymi elementami.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856662" cy="1143000"/>
          </a:xfrm>
        </p:spPr>
        <p:txBody>
          <a:bodyPr/>
          <a:lstStyle/>
          <a:p>
            <a:pPr eaLnBrk="1" hangingPunct="1"/>
            <a:r>
              <a:rPr lang="pl-PL" altLang="pl-PL" sz="3800"/>
              <a:t>Modelowanie architektury systemu MDA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3925"/>
            <a:ext cx="8229600" cy="485740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l-PL" altLang="pl-PL" sz="2400" dirty="0"/>
              <a:t>MDA określa dwa rodzaje modeli, które mają być użytkowane – PIM i PSM. </a:t>
            </a:r>
          </a:p>
          <a:p>
            <a:pPr lvl="1" eaLnBrk="1" hangingPunct="1">
              <a:lnSpc>
                <a:spcPct val="90000"/>
              </a:lnSpc>
            </a:pPr>
            <a:r>
              <a:rPr lang="pl-PL" altLang="pl-PL" sz="2000" b="1" dirty="0"/>
              <a:t>Model PIM</a:t>
            </a:r>
            <a:r>
              <a:rPr lang="pl-PL" altLang="pl-PL" sz="2000" dirty="0"/>
              <a:t> (</a:t>
            </a:r>
            <a:r>
              <a:rPr lang="pl-PL" altLang="pl-PL" sz="2000" i="1" dirty="0"/>
              <a:t>platform-independent model</a:t>
            </a:r>
            <a:r>
              <a:rPr lang="pl-PL" altLang="pl-PL" sz="2000" dirty="0"/>
              <a:t>) przedstawia określony poziom niezależności od platformy, co w konsekwencji umożliwia  dostosowanie modelu PIM do różnych platform.</a:t>
            </a:r>
          </a:p>
          <a:p>
            <a:pPr lvl="1" eaLnBrk="1" hangingPunct="1">
              <a:lnSpc>
                <a:spcPct val="90000"/>
              </a:lnSpc>
            </a:pPr>
            <a:r>
              <a:rPr lang="pl-PL" altLang="pl-PL" sz="2000" b="1" dirty="0"/>
              <a:t>Model PSM</a:t>
            </a:r>
            <a:r>
              <a:rPr lang="pl-PL" altLang="pl-PL" sz="2000" dirty="0"/>
              <a:t> (</a:t>
            </a:r>
            <a:r>
              <a:rPr lang="pl-PL" altLang="pl-PL" sz="2000" i="1" dirty="0" err="1"/>
              <a:t>platform-specific</a:t>
            </a:r>
            <a:r>
              <a:rPr lang="pl-PL" altLang="pl-PL" sz="2000" i="1" dirty="0"/>
              <a:t> model</a:t>
            </a:r>
            <a:r>
              <a:rPr lang="pl-PL" altLang="pl-PL" sz="2000" dirty="0"/>
              <a:t>) łączy specyfikacje PIM z poszczególnymi typami platform PSM, które zawierają zestaw pojęć technicznych umożliwiających funkcjonowanie platformy i jej usług. </a:t>
            </a:r>
          </a:p>
          <a:p>
            <a:pPr marL="342900" lvl="1" indent="-342900" eaLnBrk="1" hangingPunct="1">
              <a:lnSpc>
                <a:spcPct val="90000"/>
              </a:lnSpc>
              <a:buFontTx/>
              <a:buChar char="•"/>
            </a:pPr>
            <a:r>
              <a:rPr lang="pl-PL" altLang="pl-PL" sz="2400" dirty="0"/>
              <a:t>Platforma jest zestawem podsystemów i technologii, które zapewniają pożądaną funkcjonalność systemu przez interfejsy i wzorce. Niezależność platform oznacza niezależność modelu PIM od cech platformy dowolnego typu.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856662" cy="1143000"/>
          </a:xfrm>
        </p:spPr>
        <p:txBody>
          <a:bodyPr/>
          <a:lstStyle/>
          <a:p>
            <a:pPr eaLnBrk="1" hangingPunct="1"/>
            <a:r>
              <a:rPr lang="pl-PL" altLang="pl-PL" sz="3800"/>
              <a:t>Modelowanie architektury systemu MDA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l-PL" altLang="pl-PL" sz="2400"/>
              <a:t>Użytkowanie MDA polega na wykonaniu kolejno następujących czynności: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2000">
                <a:solidFill>
                  <a:schemeClr val="accent2"/>
                </a:solidFill>
              </a:rPr>
              <a:t>Opracowanie specyfikacji systemu w postaci modelu niezależnego od platformy PIM, na której będzie używany.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2000">
                <a:solidFill>
                  <a:schemeClr val="accent2"/>
                </a:solidFill>
              </a:rPr>
              <a:t>Specyfikacja platform PSM.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2000">
                <a:solidFill>
                  <a:schemeClr val="accent2"/>
                </a:solidFill>
              </a:rPr>
              <a:t>Wybór właściwej platformy dla systemu.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2000">
                <a:solidFill>
                  <a:schemeClr val="accent2"/>
                </a:solidFill>
              </a:rPr>
              <a:t>Przekształcenie specyfikacji systemu PIM na wybraną platformę PSM</a:t>
            </a:r>
            <a:r>
              <a:rPr lang="pl-PL" altLang="pl-PL" sz="200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400"/>
              <a:t>Pomiędzy modelami istnieją określone reguły odwzorowania (</a:t>
            </a:r>
            <a:r>
              <a:rPr lang="pl-PL" altLang="pl-PL" sz="2400" i="1"/>
              <a:t>mappings</a:t>
            </a:r>
            <a:r>
              <a:rPr lang="pl-PL" altLang="pl-PL" sz="2400"/>
              <a:t>), które pozwalają na przekształcanie modelu źródłowego w wynikowy. Proces ten może być zautomatyzowany, np. reguły transformacji pozwolą na komputerowo wspomagane generowanie kodu w Javie na podstawie diagramu klas języka UML.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pPr eaLnBrk="1" hangingPunct="1"/>
            <a:r>
              <a:rPr lang="pl-PL" altLang="pl-PL" dirty="0"/>
              <a:t>Podejście usługowe SOA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5184576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l-PL" altLang="pl-PL" sz="2000" dirty="0"/>
              <a:t>Podejście SOA (</a:t>
            </a:r>
            <a:r>
              <a:rPr lang="pl-PL" altLang="pl-PL" sz="2000" i="1" dirty="0" err="1"/>
              <a:t>Service-Oriented</a:t>
            </a:r>
            <a:r>
              <a:rPr lang="pl-PL" altLang="pl-PL" sz="2000" i="1" dirty="0"/>
              <a:t> </a:t>
            </a:r>
            <a:r>
              <a:rPr lang="pl-PL" altLang="pl-PL" sz="2000" i="1" dirty="0" err="1"/>
              <a:t>Architecture</a:t>
            </a:r>
            <a:r>
              <a:rPr lang="pl-PL" altLang="pl-PL" sz="2000" dirty="0"/>
              <a:t>) oznacza dopasowanie do procesów biznesowych i użytkowników systemów luźno powiązanych pakietów oprogramowania, które pełnią funkcje usługowe wobec procesów i użytkowników. 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1800" dirty="0"/>
              <a:t>Zasoby oprogramowania są dostępne w sieci – architektura systemu jest tworzona poprzez udostępnianie tych zasobów na zasadzie usług bez znajomości platformy na której są użytkowane. 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1800" dirty="0"/>
              <a:t>Do realizacji swej funkcji SOA wykorzystuje szereg międzyoperacyjnych standardów, umożliwiających stabilną architekturę między różnymi platformami.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000" dirty="0"/>
              <a:t>Cały system może funkcjonować dzięki zdefiniowaniu funkcji w języku naturalnym, np. WSDL (Web Services </a:t>
            </a:r>
            <a:r>
              <a:rPr lang="pl-PL" altLang="pl-PL" sz="2000" dirty="0" err="1"/>
              <a:t>Description</a:t>
            </a:r>
            <a:r>
              <a:rPr lang="pl-PL" altLang="pl-PL" sz="2000" dirty="0"/>
              <a:t> </a:t>
            </a:r>
            <a:r>
              <a:rPr lang="pl-PL" altLang="pl-PL" sz="2000" dirty="0" err="1"/>
              <a:t>Language</a:t>
            </a:r>
            <a:r>
              <a:rPr lang="pl-PL" altLang="pl-PL" sz="2000" dirty="0"/>
              <a:t>). Jest on niezależny od użytkowanej platformy. Opracowano wiele innych metod modelowania, analizy i projektowania systemów w warunkach stosowania SOA.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000" dirty="0"/>
              <a:t>Architektura SOA pozwala na powiązanie zasobów i aplikacji tak aby osiągnąć rezultaty stosownie do określonych systemów czy usług.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000" dirty="0"/>
              <a:t>SOA jest paradygmatem skoordynowanego organizowania i użytkowania rozproszonych zasobów, które mogą być własnością różnych osób i instytucji.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Metodyka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l-PL" altLang="pl-PL" sz="2400" dirty="0"/>
              <a:t>Metodyka, czyli </a:t>
            </a:r>
            <a:r>
              <a:rPr lang="pl-PL" altLang="pl-PL" sz="2400" b="1" i="1" dirty="0">
                <a:solidFill>
                  <a:srgbClr val="CC0000"/>
                </a:solidFill>
              </a:rPr>
              <a:t>zestaw pojęć, oznaczeń, języków, modeli, diagramów, technik i sposobów postępowania służących realizacji procesu</a:t>
            </a:r>
            <a:r>
              <a:rPr lang="pl-PL" altLang="pl-PL" sz="2400" dirty="0"/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dirty="0"/>
              <a:t>Metodyka definiuje fazy realizacji przedsięwzięcia informatycznego, a ponadto dla każdej z faz wyznacza:</a:t>
            </a:r>
          </a:p>
          <a:p>
            <a:pPr lvl="1" eaLnBrk="1" hangingPunct="1">
              <a:lnSpc>
                <a:spcPct val="90000"/>
              </a:lnSpc>
            </a:pPr>
            <a:r>
              <a:rPr lang="pl-PL" altLang="pl-PL" sz="2000" dirty="0"/>
              <a:t>Role uczestników projektu</a:t>
            </a:r>
          </a:p>
          <a:p>
            <a:pPr lvl="1" eaLnBrk="1" hangingPunct="1">
              <a:lnSpc>
                <a:spcPct val="90000"/>
              </a:lnSpc>
            </a:pPr>
            <a:r>
              <a:rPr lang="pl-PL" altLang="pl-PL" sz="2000" dirty="0"/>
              <a:t>Scenariusze postępowania</a:t>
            </a:r>
          </a:p>
          <a:p>
            <a:pPr lvl="1" eaLnBrk="1" hangingPunct="1">
              <a:lnSpc>
                <a:spcPct val="90000"/>
              </a:lnSpc>
            </a:pPr>
            <a:r>
              <a:rPr lang="pl-PL" altLang="pl-PL" sz="2000" dirty="0"/>
              <a:t>Reguły przechodzenia do następnej fazy</a:t>
            </a:r>
          </a:p>
          <a:p>
            <a:pPr lvl="1" eaLnBrk="1" hangingPunct="1">
              <a:lnSpc>
                <a:spcPct val="90000"/>
              </a:lnSpc>
            </a:pPr>
            <a:r>
              <a:rPr lang="pl-PL" altLang="pl-PL" sz="2000" dirty="0"/>
              <a:t>Produkty, które powinny być wytworzone, m.in. Modele, kod, dokumentację</a:t>
            </a:r>
          </a:p>
          <a:p>
            <a:pPr lvl="1" eaLnBrk="1" hangingPunct="1">
              <a:lnSpc>
                <a:spcPct val="90000"/>
              </a:lnSpc>
            </a:pPr>
            <a:r>
              <a:rPr lang="pl-PL" altLang="pl-PL" sz="2000" dirty="0"/>
              <a:t>Notację, czyli zbiór oznaczeń, które należy wykorzystywać do dokumentowania wyników poszczególnych faz projektu.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8893175" cy="814387"/>
          </a:xfrm>
        </p:spPr>
        <p:txBody>
          <a:bodyPr/>
          <a:lstStyle/>
          <a:p>
            <a:pPr eaLnBrk="1" hangingPunct="1"/>
            <a:r>
              <a:rPr lang="pl-PL" altLang="pl-PL" sz="2000" b="1"/>
              <a:t>Składniki metodyki</a:t>
            </a:r>
            <a:br>
              <a:rPr lang="pl-PL" altLang="pl-PL" sz="2000" b="1"/>
            </a:br>
            <a:r>
              <a:rPr lang="pl-PL" altLang="pl-PL" sz="2000" b="1"/>
              <a:t>tworzenia systemów informatycznych</a:t>
            </a:r>
          </a:p>
        </p:txBody>
      </p:sp>
      <p:grpSp>
        <p:nvGrpSpPr>
          <p:cNvPr id="4099" name="Group 3"/>
          <p:cNvGrpSpPr>
            <a:grpSpLocks/>
          </p:cNvGrpSpPr>
          <p:nvPr/>
        </p:nvGrpSpPr>
        <p:grpSpPr bwMode="auto">
          <a:xfrm>
            <a:off x="4343400" y="1066800"/>
            <a:ext cx="2057400" cy="1225550"/>
            <a:chOff x="2016" y="720"/>
            <a:chExt cx="1296" cy="772"/>
          </a:xfrm>
        </p:grpSpPr>
        <p:sp>
          <p:nvSpPr>
            <p:cNvPr id="4146" name="Cloud"/>
            <p:cNvSpPr>
              <a:spLocks noChangeAspect="1" noEditPoints="1" noChangeArrowheads="1"/>
            </p:cNvSpPr>
            <p:nvPr/>
          </p:nvSpPr>
          <p:spPr bwMode="auto">
            <a:xfrm>
              <a:off x="2064" y="720"/>
              <a:ext cx="1152" cy="772"/>
            </a:xfrm>
            <a:custGeom>
              <a:avLst/>
              <a:gdLst>
                <a:gd name="T0" fmla="*/ 4 w 21600"/>
                <a:gd name="T1" fmla="*/ 386 h 21600"/>
                <a:gd name="T2" fmla="*/ 576 w 21600"/>
                <a:gd name="T3" fmla="*/ 771 h 21600"/>
                <a:gd name="T4" fmla="*/ 1151 w 21600"/>
                <a:gd name="T5" fmla="*/ 386 h 21600"/>
                <a:gd name="T6" fmla="*/ 576 w 21600"/>
                <a:gd name="T7" fmla="*/ 44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981 w 21600"/>
                <a:gd name="T13" fmla="*/ 3274 h 21600"/>
                <a:gd name="T14" fmla="*/ 17081 w 21600"/>
                <a:gd name="T15" fmla="*/ 1734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0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1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300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7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7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0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0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50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2" y="6774"/>
                    <a:pt x="1922" y="6981"/>
                    <a:pt x="1942" y="7186"/>
                  </a:cubicBezTo>
                  <a:lnTo>
                    <a:pt x="1949" y="7180"/>
                  </a:ln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10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BE7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pl-PL"/>
            </a:p>
          </p:txBody>
        </p:sp>
        <p:sp>
          <p:nvSpPr>
            <p:cNvPr id="4147" name="Text Box 5"/>
            <p:cNvSpPr txBox="1">
              <a:spLocks noChangeArrowheads="1"/>
            </p:cNvSpPr>
            <p:nvPr/>
          </p:nvSpPr>
          <p:spPr bwMode="auto">
            <a:xfrm>
              <a:off x="2016" y="768"/>
              <a:ext cx="1296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l-PL" altLang="pl-PL" sz="2400">
                  <a:latin typeface="Times New Roman" pitchFamily="18" charset="0"/>
                </a:rPr>
                <a:t>dziedzina przedmiotowa</a:t>
              </a:r>
            </a:p>
          </p:txBody>
        </p:sp>
      </p:grpSp>
      <p:sp>
        <p:nvSpPr>
          <p:cNvPr id="4100" name="AutoShape 6"/>
          <p:cNvSpPr>
            <a:spLocks noChangeArrowheads="1"/>
          </p:cNvSpPr>
          <p:nvPr/>
        </p:nvSpPr>
        <p:spPr bwMode="auto">
          <a:xfrm>
            <a:off x="838200" y="2286000"/>
            <a:ext cx="1905000" cy="914400"/>
          </a:xfrm>
          <a:prstGeom prst="flowChartPreparati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/>
          </a:p>
        </p:txBody>
      </p:sp>
      <p:sp>
        <p:nvSpPr>
          <p:cNvPr id="4101" name="AutoShape 7"/>
          <p:cNvSpPr>
            <a:spLocks noChangeArrowheads="1"/>
          </p:cNvSpPr>
          <p:nvPr/>
        </p:nvSpPr>
        <p:spPr bwMode="auto">
          <a:xfrm>
            <a:off x="838200" y="3429000"/>
            <a:ext cx="1905000" cy="914400"/>
          </a:xfrm>
          <a:prstGeom prst="flowChartPreparati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/>
          </a:p>
        </p:txBody>
      </p:sp>
      <p:sp>
        <p:nvSpPr>
          <p:cNvPr id="4102" name="AutoShape 8"/>
          <p:cNvSpPr>
            <a:spLocks noChangeArrowheads="1"/>
          </p:cNvSpPr>
          <p:nvPr/>
        </p:nvSpPr>
        <p:spPr bwMode="auto">
          <a:xfrm>
            <a:off x="838200" y="4572000"/>
            <a:ext cx="1981200" cy="914400"/>
          </a:xfrm>
          <a:prstGeom prst="flowChartPreparati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/>
          </a:p>
        </p:txBody>
      </p:sp>
      <p:sp>
        <p:nvSpPr>
          <p:cNvPr id="4103" name="Rectangle 9"/>
          <p:cNvSpPr>
            <a:spLocks noChangeArrowheads="1"/>
          </p:cNvSpPr>
          <p:nvPr/>
        </p:nvSpPr>
        <p:spPr bwMode="auto">
          <a:xfrm>
            <a:off x="4800600" y="2667000"/>
            <a:ext cx="1371600" cy="2514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/>
          </a:p>
        </p:txBody>
      </p:sp>
      <p:sp>
        <p:nvSpPr>
          <p:cNvPr id="4104" name="Rectangle 10"/>
          <p:cNvSpPr>
            <a:spLocks noChangeArrowheads="1"/>
          </p:cNvSpPr>
          <p:nvPr/>
        </p:nvSpPr>
        <p:spPr bwMode="auto">
          <a:xfrm>
            <a:off x="4800600" y="5715000"/>
            <a:ext cx="1371600" cy="5334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/>
          </a:p>
        </p:txBody>
      </p:sp>
      <p:sp>
        <p:nvSpPr>
          <p:cNvPr id="4105" name="Rectangle 11"/>
          <p:cNvSpPr>
            <a:spLocks noChangeArrowheads="1"/>
          </p:cNvSpPr>
          <p:nvPr/>
        </p:nvSpPr>
        <p:spPr bwMode="auto">
          <a:xfrm>
            <a:off x="7010400" y="2590800"/>
            <a:ext cx="1752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/>
          </a:p>
        </p:txBody>
      </p:sp>
      <p:sp>
        <p:nvSpPr>
          <p:cNvPr id="4106" name="AutoShape 12"/>
          <p:cNvSpPr>
            <a:spLocks noChangeArrowheads="1"/>
          </p:cNvSpPr>
          <p:nvPr/>
        </p:nvSpPr>
        <p:spPr bwMode="auto">
          <a:xfrm>
            <a:off x="7010400" y="5715000"/>
            <a:ext cx="1371600" cy="609600"/>
          </a:xfrm>
          <a:prstGeom prst="flowChartDecisi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/>
          </a:p>
        </p:txBody>
      </p:sp>
      <p:sp>
        <p:nvSpPr>
          <p:cNvPr id="4107" name="Text Box 13"/>
          <p:cNvSpPr txBox="1">
            <a:spLocks noChangeArrowheads="1"/>
          </p:cNvSpPr>
          <p:nvPr/>
        </p:nvSpPr>
        <p:spPr bwMode="auto">
          <a:xfrm>
            <a:off x="1066800" y="2438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2400">
                <a:latin typeface="Times New Roman" pitchFamily="18" charset="0"/>
              </a:rPr>
              <a:t>modele DP</a:t>
            </a:r>
          </a:p>
        </p:txBody>
      </p:sp>
      <p:sp>
        <p:nvSpPr>
          <p:cNvPr id="4108" name="Text Box 14"/>
          <p:cNvSpPr txBox="1">
            <a:spLocks noChangeArrowheads="1"/>
          </p:cNvSpPr>
          <p:nvPr/>
        </p:nvSpPr>
        <p:spPr bwMode="auto">
          <a:xfrm>
            <a:off x="1066800" y="3429000"/>
            <a:ext cx="1447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altLang="pl-PL" sz="2400">
                <a:latin typeface="Times New Roman" pitchFamily="18" charset="0"/>
              </a:rPr>
              <a:t>metody    i techniki</a:t>
            </a:r>
          </a:p>
        </p:txBody>
      </p:sp>
      <p:sp>
        <p:nvSpPr>
          <p:cNvPr id="4109" name="Text Box 15"/>
          <p:cNvSpPr txBox="1">
            <a:spLocks noChangeArrowheads="1"/>
          </p:cNvSpPr>
          <p:nvPr/>
        </p:nvSpPr>
        <p:spPr bwMode="auto">
          <a:xfrm>
            <a:off x="914400" y="4511675"/>
            <a:ext cx="1905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altLang="pl-PL" sz="2400">
                <a:latin typeface="Times New Roman" pitchFamily="18" charset="0"/>
              </a:rPr>
              <a:t>pakiety komputerowe</a:t>
            </a:r>
          </a:p>
        </p:txBody>
      </p:sp>
      <p:sp>
        <p:nvSpPr>
          <p:cNvPr id="4110" name="AutoShape 16"/>
          <p:cNvSpPr>
            <a:spLocks noChangeArrowheads="1"/>
          </p:cNvSpPr>
          <p:nvPr/>
        </p:nvSpPr>
        <p:spPr bwMode="auto">
          <a:xfrm>
            <a:off x="2743200" y="2590800"/>
            <a:ext cx="2057400" cy="228600"/>
          </a:xfrm>
          <a:prstGeom prst="rightArrow">
            <a:avLst>
              <a:gd name="adj1" fmla="val 50000"/>
              <a:gd name="adj2" fmla="val 2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/>
          </a:p>
        </p:txBody>
      </p:sp>
      <p:sp>
        <p:nvSpPr>
          <p:cNvPr id="4111" name="AutoShape 17"/>
          <p:cNvSpPr>
            <a:spLocks noChangeArrowheads="1"/>
          </p:cNvSpPr>
          <p:nvPr/>
        </p:nvSpPr>
        <p:spPr bwMode="auto">
          <a:xfrm>
            <a:off x="2743200" y="3886200"/>
            <a:ext cx="2057400" cy="228600"/>
          </a:xfrm>
          <a:prstGeom prst="rightArrow">
            <a:avLst>
              <a:gd name="adj1" fmla="val 50000"/>
              <a:gd name="adj2" fmla="val 2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/>
          </a:p>
        </p:txBody>
      </p:sp>
      <p:sp>
        <p:nvSpPr>
          <p:cNvPr id="4112" name="AutoShape 18"/>
          <p:cNvSpPr>
            <a:spLocks noChangeArrowheads="1"/>
          </p:cNvSpPr>
          <p:nvPr/>
        </p:nvSpPr>
        <p:spPr bwMode="auto">
          <a:xfrm>
            <a:off x="2743200" y="5029200"/>
            <a:ext cx="2057400" cy="228600"/>
          </a:xfrm>
          <a:prstGeom prst="rightArrow">
            <a:avLst>
              <a:gd name="adj1" fmla="val 50000"/>
              <a:gd name="adj2" fmla="val 2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/>
          </a:p>
        </p:txBody>
      </p:sp>
      <p:sp>
        <p:nvSpPr>
          <p:cNvPr id="4113" name="AutoShape 19"/>
          <p:cNvSpPr>
            <a:spLocks noChangeArrowheads="1"/>
          </p:cNvSpPr>
          <p:nvPr/>
        </p:nvSpPr>
        <p:spPr bwMode="auto">
          <a:xfrm>
            <a:off x="6172200" y="5943600"/>
            <a:ext cx="838200" cy="152400"/>
          </a:xfrm>
          <a:prstGeom prst="rightArrow">
            <a:avLst>
              <a:gd name="adj1" fmla="val 50000"/>
              <a:gd name="adj2" fmla="val 1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/>
          </a:p>
        </p:txBody>
      </p:sp>
      <p:sp>
        <p:nvSpPr>
          <p:cNvPr id="4114" name="AutoShape 20"/>
          <p:cNvSpPr>
            <a:spLocks noChangeArrowheads="1"/>
          </p:cNvSpPr>
          <p:nvPr/>
        </p:nvSpPr>
        <p:spPr bwMode="auto">
          <a:xfrm>
            <a:off x="2590800" y="3581400"/>
            <a:ext cx="2209800" cy="228600"/>
          </a:xfrm>
          <a:prstGeom prst="leftArrow">
            <a:avLst>
              <a:gd name="adj1" fmla="val 50000"/>
              <a:gd name="adj2" fmla="val 24166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/>
          </a:p>
        </p:txBody>
      </p:sp>
      <p:sp>
        <p:nvSpPr>
          <p:cNvPr id="4115" name="AutoShape 21"/>
          <p:cNvSpPr>
            <a:spLocks noChangeArrowheads="1"/>
          </p:cNvSpPr>
          <p:nvPr/>
        </p:nvSpPr>
        <p:spPr bwMode="auto">
          <a:xfrm>
            <a:off x="2590800" y="4724400"/>
            <a:ext cx="2209800" cy="228600"/>
          </a:xfrm>
          <a:prstGeom prst="leftArrow">
            <a:avLst>
              <a:gd name="adj1" fmla="val 50000"/>
              <a:gd name="adj2" fmla="val 24166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/>
          </a:p>
        </p:txBody>
      </p:sp>
      <p:sp>
        <p:nvSpPr>
          <p:cNvPr id="4116" name="AutoShape 22"/>
          <p:cNvSpPr>
            <a:spLocks noChangeArrowheads="1"/>
          </p:cNvSpPr>
          <p:nvPr/>
        </p:nvSpPr>
        <p:spPr bwMode="auto">
          <a:xfrm>
            <a:off x="6172200" y="2895600"/>
            <a:ext cx="838200" cy="152400"/>
          </a:xfrm>
          <a:prstGeom prst="leftArrow">
            <a:avLst>
              <a:gd name="adj1" fmla="val 50000"/>
              <a:gd name="adj2" fmla="val 1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/>
          </a:p>
        </p:txBody>
      </p:sp>
      <p:sp>
        <p:nvSpPr>
          <p:cNvPr id="4117" name="AutoShape 23"/>
          <p:cNvSpPr>
            <a:spLocks noChangeArrowheads="1"/>
          </p:cNvSpPr>
          <p:nvPr/>
        </p:nvSpPr>
        <p:spPr bwMode="auto">
          <a:xfrm>
            <a:off x="6172200" y="4724400"/>
            <a:ext cx="2514600" cy="228600"/>
          </a:xfrm>
          <a:prstGeom prst="leftArrow">
            <a:avLst>
              <a:gd name="adj1" fmla="val 50000"/>
              <a:gd name="adj2" fmla="val 27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/>
          </a:p>
        </p:txBody>
      </p:sp>
      <p:sp>
        <p:nvSpPr>
          <p:cNvPr id="4118" name="Rectangle 24"/>
          <p:cNvSpPr>
            <a:spLocks noChangeArrowheads="1"/>
          </p:cNvSpPr>
          <p:nvPr/>
        </p:nvSpPr>
        <p:spPr bwMode="auto">
          <a:xfrm>
            <a:off x="8382000" y="5943600"/>
            <a:ext cx="381000" cy="76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/>
          </a:p>
        </p:txBody>
      </p:sp>
      <p:sp>
        <p:nvSpPr>
          <p:cNvPr id="4119" name="Rectangle 25"/>
          <p:cNvSpPr>
            <a:spLocks noChangeArrowheads="1"/>
          </p:cNvSpPr>
          <p:nvPr/>
        </p:nvSpPr>
        <p:spPr bwMode="auto">
          <a:xfrm>
            <a:off x="8686800" y="4800600"/>
            <a:ext cx="76200" cy="1143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/>
          </a:p>
        </p:txBody>
      </p:sp>
      <p:sp>
        <p:nvSpPr>
          <p:cNvPr id="4120" name="Rectangle 26"/>
          <p:cNvSpPr>
            <a:spLocks noChangeArrowheads="1"/>
          </p:cNvSpPr>
          <p:nvPr/>
        </p:nvSpPr>
        <p:spPr bwMode="auto">
          <a:xfrm>
            <a:off x="5410200" y="6477000"/>
            <a:ext cx="2286000" cy="76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/>
          </a:p>
        </p:txBody>
      </p:sp>
      <p:sp>
        <p:nvSpPr>
          <p:cNvPr id="4121" name="Rectangle 27"/>
          <p:cNvSpPr>
            <a:spLocks noChangeArrowheads="1"/>
          </p:cNvSpPr>
          <p:nvPr/>
        </p:nvSpPr>
        <p:spPr bwMode="auto">
          <a:xfrm>
            <a:off x="7696200" y="6324600"/>
            <a:ext cx="76200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/>
          </a:p>
        </p:txBody>
      </p:sp>
      <p:sp>
        <p:nvSpPr>
          <p:cNvPr id="4122" name="AutoShape 28"/>
          <p:cNvSpPr>
            <a:spLocks noChangeArrowheads="1"/>
          </p:cNvSpPr>
          <p:nvPr/>
        </p:nvSpPr>
        <p:spPr bwMode="auto">
          <a:xfrm>
            <a:off x="5334000" y="6248400"/>
            <a:ext cx="152400" cy="30480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/>
          </a:p>
        </p:txBody>
      </p:sp>
      <p:sp>
        <p:nvSpPr>
          <p:cNvPr id="4123" name="AutoShape 29"/>
          <p:cNvSpPr>
            <a:spLocks noChangeArrowheads="1"/>
          </p:cNvSpPr>
          <p:nvPr/>
        </p:nvSpPr>
        <p:spPr bwMode="auto">
          <a:xfrm>
            <a:off x="1676400" y="3200400"/>
            <a:ext cx="152400" cy="228600"/>
          </a:xfrm>
          <a:prstGeom prst="downArrow">
            <a:avLst>
              <a:gd name="adj1" fmla="val 50000"/>
              <a:gd name="adj2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/>
          </a:p>
        </p:txBody>
      </p:sp>
      <p:sp>
        <p:nvSpPr>
          <p:cNvPr id="4124" name="AutoShape 30"/>
          <p:cNvSpPr>
            <a:spLocks noChangeArrowheads="1"/>
          </p:cNvSpPr>
          <p:nvPr/>
        </p:nvSpPr>
        <p:spPr bwMode="auto">
          <a:xfrm>
            <a:off x="1600200" y="4343400"/>
            <a:ext cx="152400" cy="228600"/>
          </a:xfrm>
          <a:prstGeom prst="downArrow">
            <a:avLst>
              <a:gd name="adj1" fmla="val 50000"/>
              <a:gd name="adj2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/>
          </a:p>
        </p:txBody>
      </p:sp>
      <p:sp>
        <p:nvSpPr>
          <p:cNvPr id="4125" name="AutoShape 31"/>
          <p:cNvSpPr>
            <a:spLocks noChangeArrowheads="1"/>
          </p:cNvSpPr>
          <p:nvPr/>
        </p:nvSpPr>
        <p:spPr bwMode="auto">
          <a:xfrm>
            <a:off x="1905000" y="4343400"/>
            <a:ext cx="152400" cy="228600"/>
          </a:xfrm>
          <a:prstGeom prst="upArrow">
            <a:avLst>
              <a:gd name="adj1" fmla="val 50000"/>
              <a:gd name="adj2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/>
          </a:p>
        </p:txBody>
      </p:sp>
      <p:sp>
        <p:nvSpPr>
          <p:cNvPr id="4126" name="AutoShape 32"/>
          <p:cNvSpPr>
            <a:spLocks noChangeArrowheads="1"/>
          </p:cNvSpPr>
          <p:nvPr/>
        </p:nvSpPr>
        <p:spPr bwMode="auto">
          <a:xfrm>
            <a:off x="5486400" y="2362200"/>
            <a:ext cx="152400" cy="30480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/>
          </a:p>
        </p:txBody>
      </p:sp>
      <p:sp>
        <p:nvSpPr>
          <p:cNvPr id="4127" name="AutoShape 33"/>
          <p:cNvSpPr>
            <a:spLocks noChangeArrowheads="1"/>
          </p:cNvSpPr>
          <p:nvPr/>
        </p:nvSpPr>
        <p:spPr bwMode="auto">
          <a:xfrm>
            <a:off x="5257800" y="2362200"/>
            <a:ext cx="152400" cy="3048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/>
          </a:p>
        </p:txBody>
      </p:sp>
      <p:sp>
        <p:nvSpPr>
          <p:cNvPr id="4128" name="AutoShape 34"/>
          <p:cNvSpPr>
            <a:spLocks noChangeArrowheads="1"/>
          </p:cNvSpPr>
          <p:nvPr/>
        </p:nvSpPr>
        <p:spPr bwMode="auto">
          <a:xfrm>
            <a:off x="5334000" y="5181600"/>
            <a:ext cx="152400" cy="533400"/>
          </a:xfrm>
          <a:prstGeom prst="downArrow">
            <a:avLst>
              <a:gd name="adj1" fmla="val 50000"/>
              <a:gd name="adj2" fmla="val 8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/>
          </a:p>
        </p:txBody>
      </p:sp>
      <p:sp>
        <p:nvSpPr>
          <p:cNvPr id="4129" name="Text Box 35"/>
          <p:cNvSpPr txBox="1">
            <a:spLocks noChangeArrowheads="1"/>
          </p:cNvSpPr>
          <p:nvPr/>
        </p:nvSpPr>
        <p:spPr bwMode="auto">
          <a:xfrm>
            <a:off x="7010400" y="2530475"/>
            <a:ext cx="1828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altLang="pl-PL" sz="2400">
                <a:latin typeface="Times New Roman" pitchFamily="18" charset="0"/>
              </a:rPr>
              <a:t>zespół projektujący</a:t>
            </a:r>
          </a:p>
        </p:txBody>
      </p:sp>
      <p:sp>
        <p:nvSpPr>
          <p:cNvPr id="4130" name="Text Box 36"/>
          <p:cNvSpPr txBox="1">
            <a:spLocks noChangeArrowheads="1"/>
          </p:cNvSpPr>
          <p:nvPr/>
        </p:nvSpPr>
        <p:spPr bwMode="auto">
          <a:xfrm>
            <a:off x="5181600" y="5715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2400" b="1">
                <a:latin typeface="Times New Roman" pitchFamily="18" charset="0"/>
              </a:rPr>
              <a:t>SI</a:t>
            </a:r>
          </a:p>
        </p:txBody>
      </p:sp>
      <p:sp>
        <p:nvSpPr>
          <p:cNvPr id="4131" name="Text Box 37"/>
          <p:cNvSpPr txBox="1">
            <a:spLocks noChangeArrowheads="1"/>
          </p:cNvSpPr>
          <p:nvPr/>
        </p:nvSpPr>
        <p:spPr bwMode="auto">
          <a:xfrm>
            <a:off x="7086600" y="5334000"/>
            <a:ext cx="1219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altLang="pl-PL" sz="2400">
                <a:latin typeface="Times New Roman" pitchFamily="18" charset="0"/>
              </a:rPr>
              <a:t>kryteria oceny</a:t>
            </a:r>
          </a:p>
        </p:txBody>
      </p:sp>
      <p:sp>
        <p:nvSpPr>
          <p:cNvPr id="4132" name="Text Box 38"/>
          <p:cNvSpPr txBox="1">
            <a:spLocks noChangeArrowheads="1"/>
          </p:cNvSpPr>
          <p:nvPr/>
        </p:nvSpPr>
        <p:spPr bwMode="auto">
          <a:xfrm>
            <a:off x="5257800" y="2819400"/>
            <a:ext cx="3810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2400" b="1">
                <a:latin typeface="Times New Roman" pitchFamily="18" charset="0"/>
              </a:rPr>
              <a:t>PROCES</a:t>
            </a:r>
          </a:p>
        </p:txBody>
      </p:sp>
      <p:sp>
        <p:nvSpPr>
          <p:cNvPr id="4133" name="Text Box 39"/>
          <p:cNvSpPr txBox="1">
            <a:spLocks noChangeArrowheads="1"/>
          </p:cNvSpPr>
          <p:nvPr/>
        </p:nvSpPr>
        <p:spPr bwMode="auto">
          <a:xfrm>
            <a:off x="5715000" y="37338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2400" b="1">
                <a:latin typeface="Times New Roman" pitchFamily="18" charset="0"/>
              </a:rPr>
              <a:t>TWORZENIA</a:t>
            </a:r>
          </a:p>
        </p:txBody>
      </p:sp>
      <p:sp>
        <p:nvSpPr>
          <p:cNvPr id="4134" name="Text Box 40"/>
          <p:cNvSpPr txBox="1">
            <a:spLocks noChangeArrowheads="1"/>
          </p:cNvSpPr>
          <p:nvPr/>
        </p:nvSpPr>
        <p:spPr bwMode="auto">
          <a:xfrm>
            <a:off x="4038600" y="2133600"/>
            <a:ext cx="1295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1600">
                <a:latin typeface="Times New Roman" pitchFamily="18" charset="0"/>
              </a:rPr>
              <a:t>wyniki analiz</a:t>
            </a:r>
          </a:p>
        </p:txBody>
      </p:sp>
      <p:sp>
        <p:nvSpPr>
          <p:cNvPr id="4135" name="Text Box 41"/>
          <p:cNvSpPr txBox="1">
            <a:spLocks noChangeArrowheads="1"/>
          </p:cNvSpPr>
          <p:nvPr/>
        </p:nvSpPr>
        <p:spPr bwMode="auto">
          <a:xfrm>
            <a:off x="5562600" y="2133600"/>
            <a:ext cx="2209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1600">
                <a:latin typeface="Times New Roman" pitchFamily="18" charset="0"/>
              </a:rPr>
              <a:t>cele, problemy, potrzeby</a:t>
            </a:r>
          </a:p>
        </p:txBody>
      </p:sp>
      <p:sp>
        <p:nvSpPr>
          <p:cNvPr id="4136" name="Text Box 42"/>
          <p:cNvSpPr txBox="1">
            <a:spLocks noChangeArrowheads="1"/>
          </p:cNvSpPr>
          <p:nvPr/>
        </p:nvSpPr>
        <p:spPr bwMode="auto">
          <a:xfrm>
            <a:off x="2514600" y="2362200"/>
            <a:ext cx="2057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1600">
                <a:latin typeface="Times New Roman" pitchFamily="18" charset="0"/>
              </a:rPr>
              <a:t>reguły modelowania</a:t>
            </a:r>
          </a:p>
        </p:txBody>
      </p:sp>
      <p:sp>
        <p:nvSpPr>
          <p:cNvPr id="4137" name="Text Box 43"/>
          <p:cNvSpPr txBox="1">
            <a:spLocks noChangeArrowheads="1"/>
          </p:cNvSpPr>
          <p:nvPr/>
        </p:nvSpPr>
        <p:spPr bwMode="auto">
          <a:xfrm>
            <a:off x="1835150" y="3124200"/>
            <a:ext cx="20145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1600">
                <a:latin typeface="Times New Roman" pitchFamily="18" charset="0"/>
              </a:rPr>
              <a:t>pojęcia abstrakcyjne</a:t>
            </a:r>
          </a:p>
        </p:txBody>
      </p:sp>
      <p:sp>
        <p:nvSpPr>
          <p:cNvPr id="4138" name="Text Box 44"/>
          <p:cNvSpPr txBox="1">
            <a:spLocks noChangeArrowheads="1"/>
          </p:cNvSpPr>
          <p:nvPr/>
        </p:nvSpPr>
        <p:spPr bwMode="auto">
          <a:xfrm>
            <a:off x="3995738" y="3357563"/>
            <a:ext cx="574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1600">
                <a:latin typeface="Times New Roman" pitchFamily="18" charset="0"/>
              </a:rPr>
              <a:t>fazy</a:t>
            </a:r>
          </a:p>
        </p:txBody>
      </p:sp>
      <p:sp>
        <p:nvSpPr>
          <p:cNvPr id="4139" name="Text Box 45"/>
          <p:cNvSpPr txBox="1">
            <a:spLocks noChangeArrowheads="1"/>
          </p:cNvSpPr>
          <p:nvPr/>
        </p:nvSpPr>
        <p:spPr bwMode="auto">
          <a:xfrm>
            <a:off x="3059113" y="3668713"/>
            <a:ext cx="15128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1600">
                <a:latin typeface="Times New Roman" pitchFamily="18" charset="0"/>
              </a:rPr>
              <a:t>dokumentacja</a:t>
            </a:r>
          </a:p>
        </p:txBody>
      </p:sp>
      <p:sp>
        <p:nvSpPr>
          <p:cNvPr id="4140" name="Text Box 46"/>
          <p:cNvSpPr txBox="1">
            <a:spLocks noChangeArrowheads="1"/>
          </p:cNvSpPr>
          <p:nvPr/>
        </p:nvSpPr>
        <p:spPr bwMode="auto">
          <a:xfrm>
            <a:off x="612775" y="4292600"/>
            <a:ext cx="1079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1600">
                <a:latin typeface="Times New Roman" pitchFamily="18" charset="0"/>
              </a:rPr>
              <a:t>parametry</a:t>
            </a:r>
          </a:p>
        </p:txBody>
      </p:sp>
      <p:sp>
        <p:nvSpPr>
          <p:cNvPr id="4141" name="Text Box 47"/>
          <p:cNvSpPr txBox="1">
            <a:spLocks noChangeArrowheads="1"/>
          </p:cNvSpPr>
          <p:nvPr/>
        </p:nvSpPr>
        <p:spPr bwMode="auto">
          <a:xfrm>
            <a:off x="2052638" y="4292600"/>
            <a:ext cx="790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1600">
                <a:latin typeface="Times New Roman" pitchFamily="18" charset="0"/>
              </a:rPr>
              <a:t>pakiety</a:t>
            </a:r>
          </a:p>
        </p:txBody>
      </p:sp>
      <p:sp>
        <p:nvSpPr>
          <p:cNvPr id="4142" name="Text Box 48"/>
          <p:cNvSpPr txBox="1">
            <a:spLocks noChangeArrowheads="1"/>
          </p:cNvSpPr>
          <p:nvPr/>
        </p:nvSpPr>
        <p:spPr bwMode="auto">
          <a:xfrm>
            <a:off x="3706813" y="4508500"/>
            <a:ext cx="9366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1600">
                <a:latin typeface="Times New Roman" pitchFamily="18" charset="0"/>
              </a:rPr>
              <a:t>zadania</a:t>
            </a:r>
          </a:p>
        </p:txBody>
      </p:sp>
      <p:sp>
        <p:nvSpPr>
          <p:cNvPr id="4143" name="Text Box 49"/>
          <p:cNvSpPr txBox="1">
            <a:spLocks noChangeArrowheads="1"/>
          </p:cNvSpPr>
          <p:nvPr/>
        </p:nvSpPr>
        <p:spPr bwMode="auto">
          <a:xfrm>
            <a:off x="3060700" y="4821238"/>
            <a:ext cx="172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1600">
                <a:latin typeface="Times New Roman" pitchFamily="18" charset="0"/>
              </a:rPr>
              <a:t>wspomaganie TSI</a:t>
            </a:r>
          </a:p>
        </p:txBody>
      </p:sp>
      <p:sp>
        <p:nvSpPr>
          <p:cNvPr id="4144" name="Text Box 50"/>
          <p:cNvSpPr txBox="1">
            <a:spLocks noChangeArrowheads="1"/>
          </p:cNvSpPr>
          <p:nvPr/>
        </p:nvSpPr>
        <p:spPr bwMode="auto">
          <a:xfrm>
            <a:off x="3708400" y="5157788"/>
            <a:ext cx="1655763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1600">
                <a:latin typeface="Times New Roman" pitchFamily="18" charset="0"/>
              </a:rPr>
              <a:t>prezentacja i eksperymentalna eksploatacja</a:t>
            </a:r>
          </a:p>
        </p:txBody>
      </p:sp>
      <p:sp>
        <p:nvSpPr>
          <p:cNvPr id="4145" name="Text Box 51"/>
          <p:cNvSpPr txBox="1">
            <a:spLocks noChangeArrowheads="1"/>
          </p:cNvSpPr>
          <p:nvPr/>
        </p:nvSpPr>
        <p:spPr bwMode="auto">
          <a:xfrm>
            <a:off x="6229350" y="3284538"/>
            <a:ext cx="1438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1600">
                <a:latin typeface="Times New Roman" pitchFamily="18" charset="0"/>
              </a:rPr>
              <a:t>konstruowanie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sz="4000"/>
              <a:t>Podejścia metodologiczne do TSI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600200"/>
            <a:ext cx="7427168" cy="4525963"/>
          </a:xfrm>
        </p:spPr>
        <p:txBody>
          <a:bodyPr/>
          <a:lstStyle/>
          <a:p>
            <a:pPr eaLnBrk="1" hangingPunct="1">
              <a:buNone/>
            </a:pPr>
            <a:r>
              <a:rPr lang="pl-PL" altLang="pl-PL" sz="2800" dirty="0"/>
              <a:t>	Bieżąca wiedza i praktyka analizy i projektowania systemów informatycznych pozwalają wyróżnić pięć rodzajów podejść metodologicznych do TSI:</a:t>
            </a:r>
          </a:p>
          <a:p>
            <a:pPr lvl="1" eaLnBrk="1" hangingPunct="1"/>
            <a:r>
              <a:rPr lang="pl-PL" altLang="pl-PL" dirty="0"/>
              <a:t>Strukturalne</a:t>
            </a:r>
          </a:p>
          <a:p>
            <a:pPr lvl="1" eaLnBrk="1" hangingPunct="1"/>
            <a:r>
              <a:rPr lang="pl-PL" altLang="pl-PL" dirty="0"/>
              <a:t>Obiektowe</a:t>
            </a:r>
          </a:p>
          <a:p>
            <a:pPr lvl="1" eaLnBrk="1" hangingPunct="1"/>
            <a:r>
              <a:rPr lang="pl-PL" altLang="pl-PL" dirty="0"/>
              <a:t>Społeczne</a:t>
            </a:r>
          </a:p>
          <a:p>
            <a:pPr lvl="1" eaLnBrk="1" hangingPunct="1"/>
            <a:r>
              <a:rPr lang="pl-PL" altLang="pl-PL" dirty="0"/>
              <a:t>Adaptacyjne</a:t>
            </a:r>
          </a:p>
          <a:p>
            <a:pPr lvl="1" eaLnBrk="1" hangingPunct="1"/>
            <a:r>
              <a:rPr lang="pl-PL" altLang="pl-PL" dirty="0"/>
              <a:t>Usługowe SOA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8893175" cy="814387"/>
          </a:xfrm>
        </p:spPr>
        <p:txBody>
          <a:bodyPr/>
          <a:lstStyle/>
          <a:p>
            <a:pPr eaLnBrk="1" hangingPunct="1"/>
            <a:r>
              <a:rPr lang="pl-PL" altLang="pl-PL" sz="2000" b="1"/>
              <a:t>Składniki metodyki</a:t>
            </a:r>
            <a:br>
              <a:rPr lang="pl-PL" altLang="pl-PL" sz="2000" b="1"/>
            </a:br>
            <a:r>
              <a:rPr lang="pl-PL" altLang="pl-PL" sz="2000" b="1"/>
              <a:t>tworzenia systemów informatycznych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343400" y="1066800"/>
            <a:ext cx="2057400" cy="1225550"/>
            <a:chOff x="2016" y="720"/>
            <a:chExt cx="1296" cy="772"/>
          </a:xfrm>
        </p:grpSpPr>
        <p:sp>
          <p:nvSpPr>
            <p:cNvPr id="4146" name="Cloud"/>
            <p:cNvSpPr>
              <a:spLocks noChangeAspect="1" noEditPoints="1" noChangeArrowheads="1"/>
            </p:cNvSpPr>
            <p:nvPr/>
          </p:nvSpPr>
          <p:spPr bwMode="auto">
            <a:xfrm>
              <a:off x="2064" y="720"/>
              <a:ext cx="1152" cy="772"/>
            </a:xfrm>
            <a:custGeom>
              <a:avLst/>
              <a:gdLst>
                <a:gd name="T0" fmla="*/ 4 w 21600"/>
                <a:gd name="T1" fmla="*/ 386 h 21600"/>
                <a:gd name="T2" fmla="*/ 576 w 21600"/>
                <a:gd name="T3" fmla="*/ 771 h 21600"/>
                <a:gd name="T4" fmla="*/ 1151 w 21600"/>
                <a:gd name="T5" fmla="*/ 386 h 21600"/>
                <a:gd name="T6" fmla="*/ 576 w 21600"/>
                <a:gd name="T7" fmla="*/ 44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981 w 21600"/>
                <a:gd name="T13" fmla="*/ 3274 h 21600"/>
                <a:gd name="T14" fmla="*/ 17081 w 21600"/>
                <a:gd name="T15" fmla="*/ 1734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0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1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300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7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7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0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0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50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2" y="6774"/>
                    <a:pt x="1922" y="6981"/>
                    <a:pt x="1942" y="7186"/>
                  </a:cubicBezTo>
                  <a:lnTo>
                    <a:pt x="1949" y="7180"/>
                  </a:ln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10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BE7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pl-PL"/>
            </a:p>
          </p:txBody>
        </p:sp>
        <p:sp>
          <p:nvSpPr>
            <p:cNvPr id="4147" name="Text Box 5"/>
            <p:cNvSpPr txBox="1">
              <a:spLocks noChangeArrowheads="1"/>
            </p:cNvSpPr>
            <p:nvPr/>
          </p:nvSpPr>
          <p:spPr bwMode="auto">
            <a:xfrm>
              <a:off x="2016" y="768"/>
              <a:ext cx="1296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l-PL" altLang="pl-PL" sz="2400">
                  <a:latin typeface="Times New Roman" pitchFamily="18" charset="0"/>
                </a:rPr>
                <a:t>dziedzina przedmiotowa</a:t>
              </a:r>
            </a:p>
          </p:txBody>
        </p:sp>
      </p:grpSp>
      <p:sp>
        <p:nvSpPr>
          <p:cNvPr id="4100" name="AutoShape 6"/>
          <p:cNvSpPr>
            <a:spLocks noChangeArrowheads="1"/>
          </p:cNvSpPr>
          <p:nvPr/>
        </p:nvSpPr>
        <p:spPr bwMode="auto">
          <a:xfrm>
            <a:off x="838200" y="2286000"/>
            <a:ext cx="1905000" cy="914400"/>
          </a:xfrm>
          <a:prstGeom prst="flowChartPreparati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/>
          </a:p>
        </p:txBody>
      </p:sp>
      <p:sp>
        <p:nvSpPr>
          <p:cNvPr id="4101" name="AutoShape 7"/>
          <p:cNvSpPr>
            <a:spLocks noChangeArrowheads="1"/>
          </p:cNvSpPr>
          <p:nvPr/>
        </p:nvSpPr>
        <p:spPr bwMode="auto">
          <a:xfrm>
            <a:off x="838200" y="3429000"/>
            <a:ext cx="1905000" cy="914400"/>
          </a:xfrm>
          <a:prstGeom prst="flowChartPreparati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/>
          </a:p>
        </p:txBody>
      </p:sp>
      <p:sp>
        <p:nvSpPr>
          <p:cNvPr id="4102" name="AutoShape 8"/>
          <p:cNvSpPr>
            <a:spLocks noChangeArrowheads="1"/>
          </p:cNvSpPr>
          <p:nvPr/>
        </p:nvSpPr>
        <p:spPr bwMode="auto">
          <a:xfrm>
            <a:off x="838200" y="4572000"/>
            <a:ext cx="1981200" cy="914400"/>
          </a:xfrm>
          <a:prstGeom prst="flowChartPreparati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/>
          </a:p>
        </p:txBody>
      </p:sp>
      <p:sp>
        <p:nvSpPr>
          <p:cNvPr id="4103" name="Rectangle 9"/>
          <p:cNvSpPr>
            <a:spLocks noChangeArrowheads="1"/>
          </p:cNvSpPr>
          <p:nvPr/>
        </p:nvSpPr>
        <p:spPr bwMode="auto">
          <a:xfrm>
            <a:off x="4800600" y="2667000"/>
            <a:ext cx="1371600" cy="2514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/>
          </a:p>
        </p:txBody>
      </p:sp>
      <p:sp>
        <p:nvSpPr>
          <p:cNvPr id="4104" name="Rectangle 10"/>
          <p:cNvSpPr>
            <a:spLocks noChangeArrowheads="1"/>
          </p:cNvSpPr>
          <p:nvPr/>
        </p:nvSpPr>
        <p:spPr bwMode="auto">
          <a:xfrm>
            <a:off x="4800600" y="5715000"/>
            <a:ext cx="1371600" cy="5334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/>
          </a:p>
        </p:txBody>
      </p:sp>
      <p:sp>
        <p:nvSpPr>
          <p:cNvPr id="4105" name="Rectangle 11"/>
          <p:cNvSpPr>
            <a:spLocks noChangeArrowheads="1"/>
          </p:cNvSpPr>
          <p:nvPr/>
        </p:nvSpPr>
        <p:spPr bwMode="auto">
          <a:xfrm>
            <a:off x="7010400" y="2590800"/>
            <a:ext cx="1752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/>
          </a:p>
        </p:txBody>
      </p:sp>
      <p:sp>
        <p:nvSpPr>
          <p:cNvPr id="4106" name="AutoShape 12"/>
          <p:cNvSpPr>
            <a:spLocks noChangeArrowheads="1"/>
          </p:cNvSpPr>
          <p:nvPr/>
        </p:nvSpPr>
        <p:spPr bwMode="auto">
          <a:xfrm>
            <a:off x="7010400" y="5715000"/>
            <a:ext cx="1371600" cy="609600"/>
          </a:xfrm>
          <a:prstGeom prst="flowChartDecisi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/>
          </a:p>
        </p:txBody>
      </p:sp>
      <p:sp>
        <p:nvSpPr>
          <p:cNvPr id="4107" name="Text Box 13"/>
          <p:cNvSpPr txBox="1">
            <a:spLocks noChangeArrowheads="1"/>
          </p:cNvSpPr>
          <p:nvPr/>
        </p:nvSpPr>
        <p:spPr bwMode="auto">
          <a:xfrm>
            <a:off x="1066800" y="2438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2400">
                <a:latin typeface="Times New Roman" pitchFamily="18" charset="0"/>
              </a:rPr>
              <a:t>modele DP</a:t>
            </a:r>
          </a:p>
        </p:txBody>
      </p:sp>
      <p:sp>
        <p:nvSpPr>
          <p:cNvPr id="4108" name="Text Box 14"/>
          <p:cNvSpPr txBox="1">
            <a:spLocks noChangeArrowheads="1"/>
          </p:cNvSpPr>
          <p:nvPr/>
        </p:nvSpPr>
        <p:spPr bwMode="auto">
          <a:xfrm>
            <a:off x="1066800" y="3429000"/>
            <a:ext cx="1447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altLang="pl-PL" sz="2400">
                <a:latin typeface="Times New Roman" pitchFamily="18" charset="0"/>
              </a:rPr>
              <a:t>metody    i techniki</a:t>
            </a:r>
          </a:p>
        </p:txBody>
      </p:sp>
      <p:sp>
        <p:nvSpPr>
          <p:cNvPr id="4109" name="Text Box 15"/>
          <p:cNvSpPr txBox="1">
            <a:spLocks noChangeArrowheads="1"/>
          </p:cNvSpPr>
          <p:nvPr/>
        </p:nvSpPr>
        <p:spPr bwMode="auto">
          <a:xfrm>
            <a:off x="914400" y="4511675"/>
            <a:ext cx="1905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altLang="pl-PL" sz="2400">
                <a:latin typeface="Times New Roman" pitchFamily="18" charset="0"/>
              </a:rPr>
              <a:t>pakiety komputerowe</a:t>
            </a:r>
          </a:p>
        </p:txBody>
      </p:sp>
      <p:sp>
        <p:nvSpPr>
          <p:cNvPr id="4110" name="AutoShape 16"/>
          <p:cNvSpPr>
            <a:spLocks noChangeArrowheads="1"/>
          </p:cNvSpPr>
          <p:nvPr/>
        </p:nvSpPr>
        <p:spPr bwMode="auto">
          <a:xfrm>
            <a:off x="2743200" y="2590800"/>
            <a:ext cx="2057400" cy="228600"/>
          </a:xfrm>
          <a:prstGeom prst="rightArrow">
            <a:avLst>
              <a:gd name="adj1" fmla="val 50000"/>
              <a:gd name="adj2" fmla="val 2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/>
          </a:p>
        </p:txBody>
      </p:sp>
      <p:sp>
        <p:nvSpPr>
          <p:cNvPr id="4111" name="AutoShape 17"/>
          <p:cNvSpPr>
            <a:spLocks noChangeArrowheads="1"/>
          </p:cNvSpPr>
          <p:nvPr/>
        </p:nvSpPr>
        <p:spPr bwMode="auto">
          <a:xfrm>
            <a:off x="2743200" y="3886200"/>
            <a:ext cx="2057400" cy="228600"/>
          </a:xfrm>
          <a:prstGeom prst="rightArrow">
            <a:avLst>
              <a:gd name="adj1" fmla="val 50000"/>
              <a:gd name="adj2" fmla="val 2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/>
          </a:p>
        </p:txBody>
      </p:sp>
      <p:sp>
        <p:nvSpPr>
          <p:cNvPr id="4112" name="AutoShape 18"/>
          <p:cNvSpPr>
            <a:spLocks noChangeArrowheads="1"/>
          </p:cNvSpPr>
          <p:nvPr/>
        </p:nvSpPr>
        <p:spPr bwMode="auto">
          <a:xfrm>
            <a:off x="2743200" y="5029200"/>
            <a:ext cx="2057400" cy="228600"/>
          </a:xfrm>
          <a:prstGeom prst="rightArrow">
            <a:avLst>
              <a:gd name="adj1" fmla="val 50000"/>
              <a:gd name="adj2" fmla="val 2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/>
          </a:p>
        </p:txBody>
      </p:sp>
      <p:sp>
        <p:nvSpPr>
          <p:cNvPr id="4113" name="AutoShape 19"/>
          <p:cNvSpPr>
            <a:spLocks noChangeArrowheads="1"/>
          </p:cNvSpPr>
          <p:nvPr/>
        </p:nvSpPr>
        <p:spPr bwMode="auto">
          <a:xfrm>
            <a:off x="6172200" y="5943600"/>
            <a:ext cx="838200" cy="152400"/>
          </a:xfrm>
          <a:prstGeom prst="rightArrow">
            <a:avLst>
              <a:gd name="adj1" fmla="val 50000"/>
              <a:gd name="adj2" fmla="val 1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/>
          </a:p>
        </p:txBody>
      </p:sp>
      <p:sp>
        <p:nvSpPr>
          <p:cNvPr id="4114" name="AutoShape 20"/>
          <p:cNvSpPr>
            <a:spLocks noChangeArrowheads="1"/>
          </p:cNvSpPr>
          <p:nvPr/>
        </p:nvSpPr>
        <p:spPr bwMode="auto">
          <a:xfrm>
            <a:off x="2590800" y="3581400"/>
            <a:ext cx="2209800" cy="228600"/>
          </a:xfrm>
          <a:prstGeom prst="leftArrow">
            <a:avLst>
              <a:gd name="adj1" fmla="val 50000"/>
              <a:gd name="adj2" fmla="val 24166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/>
          </a:p>
        </p:txBody>
      </p:sp>
      <p:sp>
        <p:nvSpPr>
          <p:cNvPr id="4115" name="AutoShape 21"/>
          <p:cNvSpPr>
            <a:spLocks noChangeArrowheads="1"/>
          </p:cNvSpPr>
          <p:nvPr/>
        </p:nvSpPr>
        <p:spPr bwMode="auto">
          <a:xfrm>
            <a:off x="2590800" y="4724400"/>
            <a:ext cx="2209800" cy="228600"/>
          </a:xfrm>
          <a:prstGeom prst="leftArrow">
            <a:avLst>
              <a:gd name="adj1" fmla="val 50000"/>
              <a:gd name="adj2" fmla="val 24166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/>
          </a:p>
        </p:txBody>
      </p:sp>
      <p:sp>
        <p:nvSpPr>
          <p:cNvPr id="4116" name="AutoShape 22"/>
          <p:cNvSpPr>
            <a:spLocks noChangeArrowheads="1"/>
          </p:cNvSpPr>
          <p:nvPr/>
        </p:nvSpPr>
        <p:spPr bwMode="auto">
          <a:xfrm>
            <a:off x="6172200" y="2895600"/>
            <a:ext cx="838200" cy="152400"/>
          </a:xfrm>
          <a:prstGeom prst="leftArrow">
            <a:avLst>
              <a:gd name="adj1" fmla="val 50000"/>
              <a:gd name="adj2" fmla="val 1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/>
          </a:p>
        </p:txBody>
      </p:sp>
      <p:sp>
        <p:nvSpPr>
          <p:cNvPr id="4117" name="AutoShape 23"/>
          <p:cNvSpPr>
            <a:spLocks noChangeArrowheads="1"/>
          </p:cNvSpPr>
          <p:nvPr/>
        </p:nvSpPr>
        <p:spPr bwMode="auto">
          <a:xfrm>
            <a:off x="6172200" y="4724400"/>
            <a:ext cx="2514600" cy="228600"/>
          </a:xfrm>
          <a:prstGeom prst="leftArrow">
            <a:avLst>
              <a:gd name="adj1" fmla="val 50000"/>
              <a:gd name="adj2" fmla="val 27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/>
          </a:p>
        </p:txBody>
      </p:sp>
      <p:sp>
        <p:nvSpPr>
          <p:cNvPr id="4118" name="Rectangle 24"/>
          <p:cNvSpPr>
            <a:spLocks noChangeArrowheads="1"/>
          </p:cNvSpPr>
          <p:nvPr/>
        </p:nvSpPr>
        <p:spPr bwMode="auto">
          <a:xfrm>
            <a:off x="8382000" y="5943600"/>
            <a:ext cx="381000" cy="76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/>
          </a:p>
        </p:txBody>
      </p:sp>
      <p:sp>
        <p:nvSpPr>
          <p:cNvPr id="4119" name="Rectangle 25"/>
          <p:cNvSpPr>
            <a:spLocks noChangeArrowheads="1"/>
          </p:cNvSpPr>
          <p:nvPr/>
        </p:nvSpPr>
        <p:spPr bwMode="auto">
          <a:xfrm>
            <a:off x="8686800" y="4800600"/>
            <a:ext cx="76200" cy="1143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/>
          </a:p>
        </p:txBody>
      </p:sp>
      <p:sp>
        <p:nvSpPr>
          <p:cNvPr id="4120" name="Rectangle 26"/>
          <p:cNvSpPr>
            <a:spLocks noChangeArrowheads="1"/>
          </p:cNvSpPr>
          <p:nvPr/>
        </p:nvSpPr>
        <p:spPr bwMode="auto">
          <a:xfrm>
            <a:off x="5410200" y="6477000"/>
            <a:ext cx="2286000" cy="76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/>
          </a:p>
        </p:txBody>
      </p:sp>
      <p:sp>
        <p:nvSpPr>
          <p:cNvPr id="4121" name="Rectangle 27"/>
          <p:cNvSpPr>
            <a:spLocks noChangeArrowheads="1"/>
          </p:cNvSpPr>
          <p:nvPr/>
        </p:nvSpPr>
        <p:spPr bwMode="auto">
          <a:xfrm>
            <a:off x="7696200" y="6324600"/>
            <a:ext cx="76200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/>
          </a:p>
        </p:txBody>
      </p:sp>
      <p:sp>
        <p:nvSpPr>
          <p:cNvPr id="4122" name="AutoShape 28"/>
          <p:cNvSpPr>
            <a:spLocks noChangeArrowheads="1"/>
          </p:cNvSpPr>
          <p:nvPr/>
        </p:nvSpPr>
        <p:spPr bwMode="auto">
          <a:xfrm>
            <a:off x="5334000" y="6248400"/>
            <a:ext cx="152400" cy="30480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/>
          </a:p>
        </p:txBody>
      </p:sp>
      <p:sp>
        <p:nvSpPr>
          <p:cNvPr id="4123" name="AutoShape 29"/>
          <p:cNvSpPr>
            <a:spLocks noChangeArrowheads="1"/>
          </p:cNvSpPr>
          <p:nvPr/>
        </p:nvSpPr>
        <p:spPr bwMode="auto">
          <a:xfrm>
            <a:off x="1676400" y="3200400"/>
            <a:ext cx="152400" cy="228600"/>
          </a:xfrm>
          <a:prstGeom prst="downArrow">
            <a:avLst>
              <a:gd name="adj1" fmla="val 50000"/>
              <a:gd name="adj2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/>
          </a:p>
        </p:txBody>
      </p:sp>
      <p:sp>
        <p:nvSpPr>
          <p:cNvPr id="4124" name="AutoShape 30"/>
          <p:cNvSpPr>
            <a:spLocks noChangeArrowheads="1"/>
          </p:cNvSpPr>
          <p:nvPr/>
        </p:nvSpPr>
        <p:spPr bwMode="auto">
          <a:xfrm>
            <a:off x="1600200" y="4343400"/>
            <a:ext cx="152400" cy="228600"/>
          </a:xfrm>
          <a:prstGeom prst="downArrow">
            <a:avLst>
              <a:gd name="adj1" fmla="val 50000"/>
              <a:gd name="adj2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/>
          </a:p>
        </p:txBody>
      </p:sp>
      <p:sp>
        <p:nvSpPr>
          <p:cNvPr id="4125" name="AutoShape 31"/>
          <p:cNvSpPr>
            <a:spLocks noChangeArrowheads="1"/>
          </p:cNvSpPr>
          <p:nvPr/>
        </p:nvSpPr>
        <p:spPr bwMode="auto">
          <a:xfrm>
            <a:off x="1905000" y="4343400"/>
            <a:ext cx="152400" cy="228600"/>
          </a:xfrm>
          <a:prstGeom prst="upArrow">
            <a:avLst>
              <a:gd name="adj1" fmla="val 50000"/>
              <a:gd name="adj2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/>
          </a:p>
        </p:txBody>
      </p:sp>
      <p:sp>
        <p:nvSpPr>
          <p:cNvPr id="4126" name="AutoShape 32"/>
          <p:cNvSpPr>
            <a:spLocks noChangeArrowheads="1"/>
          </p:cNvSpPr>
          <p:nvPr/>
        </p:nvSpPr>
        <p:spPr bwMode="auto">
          <a:xfrm>
            <a:off x="5486400" y="2362200"/>
            <a:ext cx="152400" cy="30480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/>
          </a:p>
        </p:txBody>
      </p:sp>
      <p:sp>
        <p:nvSpPr>
          <p:cNvPr id="4127" name="AutoShape 33"/>
          <p:cNvSpPr>
            <a:spLocks noChangeArrowheads="1"/>
          </p:cNvSpPr>
          <p:nvPr/>
        </p:nvSpPr>
        <p:spPr bwMode="auto">
          <a:xfrm>
            <a:off x="5257800" y="2362200"/>
            <a:ext cx="152400" cy="3048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/>
          </a:p>
        </p:txBody>
      </p:sp>
      <p:sp>
        <p:nvSpPr>
          <p:cNvPr id="4128" name="AutoShape 34"/>
          <p:cNvSpPr>
            <a:spLocks noChangeArrowheads="1"/>
          </p:cNvSpPr>
          <p:nvPr/>
        </p:nvSpPr>
        <p:spPr bwMode="auto">
          <a:xfrm>
            <a:off x="5334000" y="5181600"/>
            <a:ext cx="152400" cy="533400"/>
          </a:xfrm>
          <a:prstGeom prst="downArrow">
            <a:avLst>
              <a:gd name="adj1" fmla="val 50000"/>
              <a:gd name="adj2" fmla="val 8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l-PL"/>
          </a:p>
        </p:txBody>
      </p:sp>
      <p:sp>
        <p:nvSpPr>
          <p:cNvPr id="4129" name="Text Box 35"/>
          <p:cNvSpPr txBox="1">
            <a:spLocks noChangeArrowheads="1"/>
          </p:cNvSpPr>
          <p:nvPr/>
        </p:nvSpPr>
        <p:spPr bwMode="auto">
          <a:xfrm>
            <a:off x="7010400" y="2530475"/>
            <a:ext cx="1828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altLang="pl-PL" sz="2400">
                <a:latin typeface="Times New Roman" pitchFamily="18" charset="0"/>
              </a:rPr>
              <a:t>zespół projektujący</a:t>
            </a:r>
          </a:p>
        </p:txBody>
      </p:sp>
      <p:sp>
        <p:nvSpPr>
          <p:cNvPr id="4130" name="Text Box 36"/>
          <p:cNvSpPr txBox="1">
            <a:spLocks noChangeArrowheads="1"/>
          </p:cNvSpPr>
          <p:nvPr/>
        </p:nvSpPr>
        <p:spPr bwMode="auto">
          <a:xfrm>
            <a:off x="5181600" y="5715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2400" b="1">
                <a:latin typeface="Times New Roman" pitchFamily="18" charset="0"/>
              </a:rPr>
              <a:t>SI</a:t>
            </a:r>
          </a:p>
        </p:txBody>
      </p:sp>
      <p:sp>
        <p:nvSpPr>
          <p:cNvPr id="4131" name="Text Box 37"/>
          <p:cNvSpPr txBox="1">
            <a:spLocks noChangeArrowheads="1"/>
          </p:cNvSpPr>
          <p:nvPr/>
        </p:nvSpPr>
        <p:spPr bwMode="auto">
          <a:xfrm>
            <a:off x="7086600" y="5334000"/>
            <a:ext cx="1219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altLang="pl-PL" sz="2400">
                <a:latin typeface="Times New Roman" pitchFamily="18" charset="0"/>
              </a:rPr>
              <a:t>kryteria oceny</a:t>
            </a:r>
          </a:p>
        </p:txBody>
      </p:sp>
      <p:sp>
        <p:nvSpPr>
          <p:cNvPr id="4132" name="Text Box 38"/>
          <p:cNvSpPr txBox="1">
            <a:spLocks noChangeArrowheads="1"/>
          </p:cNvSpPr>
          <p:nvPr/>
        </p:nvSpPr>
        <p:spPr bwMode="auto">
          <a:xfrm>
            <a:off x="5257800" y="2819400"/>
            <a:ext cx="3810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2400" b="1">
                <a:latin typeface="Times New Roman" pitchFamily="18" charset="0"/>
              </a:rPr>
              <a:t>PROCES</a:t>
            </a:r>
          </a:p>
        </p:txBody>
      </p:sp>
      <p:sp>
        <p:nvSpPr>
          <p:cNvPr id="4133" name="Text Box 39"/>
          <p:cNvSpPr txBox="1">
            <a:spLocks noChangeArrowheads="1"/>
          </p:cNvSpPr>
          <p:nvPr/>
        </p:nvSpPr>
        <p:spPr bwMode="auto">
          <a:xfrm>
            <a:off x="5715000" y="37338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2400" b="1">
                <a:latin typeface="Times New Roman" pitchFamily="18" charset="0"/>
              </a:rPr>
              <a:t>TWORZENIA</a:t>
            </a:r>
          </a:p>
        </p:txBody>
      </p:sp>
      <p:sp>
        <p:nvSpPr>
          <p:cNvPr id="4134" name="Text Box 40"/>
          <p:cNvSpPr txBox="1">
            <a:spLocks noChangeArrowheads="1"/>
          </p:cNvSpPr>
          <p:nvPr/>
        </p:nvSpPr>
        <p:spPr bwMode="auto">
          <a:xfrm>
            <a:off x="4038600" y="2133600"/>
            <a:ext cx="1295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1600">
                <a:latin typeface="Times New Roman" pitchFamily="18" charset="0"/>
              </a:rPr>
              <a:t>wyniki analiz</a:t>
            </a:r>
          </a:p>
        </p:txBody>
      </p:sp>
      <p:sp>
        <p:nvSpPr>
          <p:cNvPr id="4135" name="Text Box 41"/>
          <p:cNvSpPr txBox="1">
            <a:spLocks noChangeArrowheads="1"/>
          </p:cNvSpPr>
          <p:nvPr/>
        </p:nvSpPr>
        <p:spPr bwMode="auto">
          <a:xfrm>
            <a:off x="5562600" y="2133600"/>
            <a:ext cx="2209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1600">
                <a:latin typeface="Times New Roman" pitchFamily="18" charset="0"/>
              </a:rPr>
              <a:t>cele, problemy, potrzeby</a:t>
            </a:r>
          </a:p>
        </p:txBody>
      </p:sp>
      <p:sp>
        <p:nvSpPr>
          <p:cNvPr id="4136" name="Text Box 42"/>
          <p:cNvSpPr txBox="1">
            <a:spLocks noChangeArrowheads="1"/>
          </p:cNvSpPr>
          <p:nvPr/>
        </p:nvSpPr>
        <p:spPr bwMode="auto">
          <a:xfrm>
            <a:off x="2514600" y="2362200"/>
            <a:ext cx="2057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1600">
                <a:latin typeface="Times New Roman" pitchFamily="18" charset="0"/>
              </a:rPr>
              <a:t>reguły modelowania</a:t>
            </a:r>
          </a:p>
        </p:txBody>
      </p:sp>
      <p:sp>
        <p:nvSpPr>
          <p:cNvPr id="4137" name="Text Box 43"/>
          <p:cNvSpPr txBox="1">
            <a:spLocks noChangeArrowheads="1"/>
          </p:cNvSpPr>
          <p:nvPr/>
        </p:nvSpPr>
        <p:spPr bwMode="auto">
          <a:xfrm>
            <a:off x="1835150" y="3124200"/>
            <a:ext cx="20145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1600">
                <a:latin typeface="Times New Roman" pitchFamily="18" charset="0"/>
              </a:rPr>
              <a:t>pojęcia abstrakcyjne</a:t>
            </a:r>
          </a:p>
        </p:txBody>
      </p:sp>
      <p:sp>
        <p:nvSpPr>
          <p:cNvPr id="4138" name="Text Box 44"/>
          <p:cNvSpPr txBox="1">
            <a:spLocks noChangeArrowheads="1"/>
          </p:cNvSpPr>
          <p:nvPr/>
        </p:nvSpPr>
        <p:spPr bwMode="auto">
          <a:xfrm>
            <a:off x="3995738" y="3357563"/>
            <a:ext cx="574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1600">
                <a:latin typeface="Times New Roman" pitchFamily="18" charset="0"/>
              </a:rPr>
              <a:t>fazy</a:t>
            </a:r>
          </a:p>
        </p:txBody>
      </p:sp>
      <p:sp>
        <p:nvSpPr>
          <p:cNvPr id="4139" name="Text Box 45"/>
          <p:cNvSpPr txBox="1">
            <a:spLocks noChangeArrowheads="1"/>
          </p:cNvSpPr>
          <p:nvPr/>
        </p:nvSpPr>
        <p:spPr bwMode="auto">
          <a:xfrm>
            <a:off x="3059113" y="3668713"/>
            <a:ext cx="15128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1600">
                <a:latin typeface="Times New Roman" pitchFamily="18" charset="0"/>
              </a:rPr>
              <a:t>dokumentacja</a:t>
            </a:r>
          </a:p>
        </p:txBody>
      </p:sp>
      <p:sp>
        <p:nvSpPr>
          <p:cNvPr id="4140" name="Text Box 46"/>
          <p:cNvSpPr txBox="1">
            <a:spLocks noChangeArrowheads="1"/>
          </p:cNvSpPr>
          <p:nvPr/>
        </p:nvSpPr>
        <p:spPr bwMode="auto">
          <a:xfrm>
            <a:off x="612775" y="4292600"/>
            <a:ext cx="1079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1600">
                <a:latin typeface="Times New Roman" pitchFamily="18" charset="0"/>
              </a:rPr>
              <a:t>parametry</a:t>
            </a:r>
          </a:p>
        </p:txBody>
      </p:sp>
      <p:sp>
        <p:nvSpPr>
          <p:cNvPr id="4141" name="Text Box 47"/>
          <p:cNvSpPr txBox="1">
            <a:spLocks noChangeArrowheads="1"/>
          </p:cNvSpPr>
          <p:nvPr/>
        </p:nvSpPr>
        <p:spPr bwMode="auto">
          <a:xfrm>
            <a:off x="2052638" y="4292600"/>
            <a:ext cx="790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1600">
                <a:latin typeface="Times New Roman" pitchFamily="18" charset="0"/>
              </a:rPr>
              <a:t>pakiety</a:t>
            </a:r>
          </a:p>
        </p:txBody>
      </p:sp>
      <p:sp>
        <p:nvSpPr>
          <p:cNvPr id="4142" name="Text Box 48"/>
          <p:cNvSpPr txBox="1">
            <a:spLocks noChangeArrowheads="1"/>
          </p:cNvSpPr>
          <p:nvPr/>
        </p:nvSpPr>
        <p:spPr bwMode="auto">
          <a:xfrm>
            <a:off x="3706813" y="4508500"/>
            <a:ext cx="9366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1600">
                <a:latin typeface="Times New Roman" pitchFamily="18" charset="0"/>
              </a:rPr>
              <a:t>zadania</a:t>
            </a:r>
          </a:p>
        </p:txBody>
      </p:sp>
      <p:sp>
        <p:nvSpPr>
          <p:cNvPr id="4143" name="Text Box 49"/>
          <p:cNvSpPr txBox="1">
            <a:spLocks noChangeArrowheads="1"/>
          </p:cNvSpPr>
          <p:nvPr/>
        </p:nvSpPr>
        <p:spPr bwMode="auto">
          <a:xfrm>
            <a:off x="3060700" y="4821238"/>
            <a:ext cx="172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1600">
                <a:latin typeface="Times New Roman" pitchFamily="18" charset="0"/>
              </a:rPr>
              <a:t>wspomaganie TSI</a:t>
            </a:r>
          </a:p>
        </p:txBody>
      </p:sp>
      <p:sp>
        <p:nvSpPr>
          <p:cNvPr id="4144" name="Text Box 50"/>
          <p:cNvSpPr txBox="1">
            <a:spLocks noChangeArrowheads="1"/>
          </p:cNvSpPr>
          <p:nvPr/>
        </p:nvSpPr>
        <p:spPr bwMode="auto">
          <a:xfrm>
            <a:off x="3708400" y="5157788"/>
            <a:ext cx="1655763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1600">
                <a:latin typeface="Times New Roman" pitchFamily="18" charset="0"/>
              </a:rPr>
              <a:t>prezentacja i eksperymentalna eksploatacja</a:t>
            </a:r>
          </a:p>
        </p:txBody>
      </p:sp>
      <p:sp>
        <p:nvSpPr>
          <p:cNvPr id="4145" name="Text Box 51"/>
          <p:cNvSpPr txBox="1">
            <a:spLocks noChangeArrowheads="1"/>
          </p:cNvSpPr>
          <p:nvPr/>
        </p:nvSpPr>
        <p:spPr bwMode="auto">
          <a:xfrm>
            <a:off x="6229350" y="3284538"/>
            <a:ext cx="1438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1600">
                <a:latin typeface="Times New Roman" pitchFamily="18" charset="0"/>
              </a:rPr>
              <a:t>konstruowanie</a:t>
            </a:r>
          </a:p>
        </p:txBody>
      </p:sp>
      <p:sp>
        <p:nvSpPr>
          <p:cNvPr id="53" name="Elipsa 52"/>
          <p:cNvSpPr/>
          <p:nvPr/>
        </p:nvSpPr>
        <p:spPr>
          <a:xfrm>
            <a:off x="251520" y="1556792"/>
            <a:ext cx="2592288" cy="47525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>
                <a:solidFill>
                  <a:schemeClr val="tx1"/>
                </a:solidFill>
              </a:rPr>
              <a:t>Podejście</a:t>
            </a:r>
          </a:p>
        </p:txBody>
      </p:sp>
      <p:sp>
        <p:nvSpPr>
          <p:cNvPr id="54" name="Prostokąt zaokrąglony 53"/>
          <p:cNvSpPr/>
          <p:nvPr/>
        </p:nvSpPr>
        <p:spPr>
          <a:xfrm>
            <a:off x="2627784" y="1628800"/>
            <a:ext cx="576064" cy="4608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pl-PL" sz="2000" dirty="0">
                <a:solidFill>
                  <a:schemeClr val="tx1"/>
                </a:solidFill>
              </a:rPr>
              <a:t>Podejście </a:t>
            </a:r>
            <a:r>
              <a:rPr lang="pl-PL" sz="2000" b="1" dirty="0">
                <a:solidFill>
                  <a:schemeClr val="tx1"/>
                </a:solidFill>
              </a:rPr>
              <a:t>strukturalne</a:t>
            </a:r>
          </a:p>
        </p:txBody>
      </p:sp>
      <p:sp>
        <p:nvSpPr>
          <p:cNvPr id="55" name="Prostokąt zaokrąglony 54"/>
          <p:cNvSpPr/>
          <p:nvPr/>
        </p:nvSpPr>
        <p:spPr>
          <a:xfrm>
            <a:off x="1979712" y="1628800"/>
            <a:ext cx="576064" cy="4608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pl-PL" sz="2000" dirty="0">
                <a:solidFill>
                  <a:srgbClr val="000000"/>
                </a:solidFill>
              </a:rPr>
              <a:t>Podejście </a:t>
            </a:r>
            <a:r>
              <a:rPr lang="pl-PL" sz="2000" b="1" dirty="0">
                <a:solidFill>
                  <a:srgbClr val="000000"/>
                </a:solidFill>
              </a:rPr>
              <a:t>obiektowe</a:t>
            </a:r>
            <a:endParaRPr lang="pl-PL" b="1" dirty="0"/>
          </a:p>
        </p:txBody>
      </p:sp>
      <p:sp>
        <p:nvSpPr>
          <p:cNvPr id="56" name="Prostokąt zaokrąglony 55"/>
          <p:cNvSpPr/>
          <p:nvPr/>
        </p:nvSpPr>
        <p:spPr>
          <a:xfrm>
            <a:off x="1331640" y="1628800"/>
            <a:ext cx="576064" cy="4608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pl-PL" sz="2000" dirty="0">
                <a:solidFill>
                  <a:srgbClr val="000000"/>
                </a:solidFill>
              </a:rPr>
              <a:t>Podejście </a:t>
            </a:r>
            <a:r>
              <a:rPr lang="pl-PL" sz="2000" b="1" dirty="0">
                <a:solidFill>
                  <a:srgbClr val="000000"/>
                </a:solidFill>
              </a:rPr>
              <a:t>społeczne</a:t>
            </a:r>
            <a:endParaRPr lang="pl-PL" b="1" dirty="0"/>
          </a:p>
        </p:txBody>
      </p:sp>
      <p:sp>
        <p:nvSpPr>
          <p:cNvPr id="57" name="Prostokąt zaokrąglony 56"/>
          <p:cNvSpPr/>
          <p:nvPr/>
        </p:nvSpPr>
        <p:spPr>
          <a:xfrm>
            <a:off x="683568" y="1628800"/>
            <a:ext cx="576064" cy="4608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pl-PL" sz="2000" dirty="0">
                <a:solidFill>
                  <a:schemeClr val="tx1"/>
                </a:solidFill>
              </a:rPr>
              <a:t>Podejście </a:t>
            </a:r>
            <a:r>
              <a:rPr lang="pl-PL" sz="2000" b="1" dirty="0">
                <a:solidFill>
                  <a:schemeClr val="tx1"/>
                </a:solidFill>
              </a:rPr>
              <a:t>adaptacyjne</a:t>
            </a:r>
            <a:endParaRPr lang="pl-PL" sz="2000" b="1" dirty="0"/>
          </a:p>
        </p:txBody>
      </p:sp>
      <p:sp>
        <p:nvSpPr>
          <p:cNvPr id="62" name="Prostokąt zaokrąglony 61"/>
          <p:cNvSpPr/>
          <p:nvPr/>
        </p:nvSpPr>
        <p:spPr>
          <a:xfrm>
            <a:off x="35496" y="1628800"/>
            <a:ext cx="576064" cy="4608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pl-PL" sz="2000" dirty="0">
                <a:solidFill>
                  <a:schemeClr val="tx1"/>
                </a:solidFill>
              </a:rPr>
              <a:t>Podejście </a:t>
            </a:r>
            <a:r>
              <a:rPr lang="pl-PL" sz="2000" b="1" dirty="0">
                <a:solidFill>
                  <a:schemeClr val="tx1"/>
                </a:solidFill>
              </a:rPr>
              <a:t>usługowe SOA</a:t>
            </a:r>
            <a:endParaRPr lang="pl-PL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4" grpId="0" animBg="1"/>
      <p:bldP spid="55" grpId="0" animBg="1"/>
      <p:bldP spid="56" grpId="0" animBg="1"/>
      <p:bldP spid="57" grpId="0" animBg="1"/>
      <p:bldP spid="6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Podejście strukturalne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l-PL" altLang="pl-PL" sz="2400" dirty="0"/>
              <a:t>Historycznie jako pierwsze ukształtowało się podejście strukturalne, zwane strukturalno-relacyjnym ze względu na ścisłe powiązanie z modelem relacyjnym baz danych.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dirty="0"/>
              <a:t>Jest to podejście formalne, polegające na tworzeniu systemu o uporządkowanej strukturze procesów i danych oraz związków między nimi.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dirty="0"/>
              <a:t>Cechą charakterystyczną tego podejścia jest:</a:t>
            </a:r>
          </a:p>
          <a:p>
            <a:pPr lvl="1" eaLnBrk="1" hangingPunct="1">
              <a:lnSpc>
                <a:spcPct val="90000"/>
              </a:lnSpc>
            </a:pPr>
            <a:r>
              <a:rPr lang="pl-PL" altLang="pl-PL" sz="2000" dirty="0"/>
              <a:t>Oddzielne modelowanie danych i procesów,</a:t>
            </a:r>
          </a:p>
          <a:p>
            <a:pPr lvl="1" eaLnBrk="1" hangingPunct="1">
              <a:lnSpc>
                <a:spcPct val="90000"/>
              </a:lnSpc>
            </a:pPr>
            <a:r>
              <a:rPr lang="pl-PL" altLang="pl-PL" sz="2000" dirty="0"/>
              <a:t>Wykorzystanie </a:t>
            </a:r>
            <a:r>
              <a:rPr lang="pl-PL" altLang="pl-PL" sz="2000" dirty="0" err="1"/>
              <a:t>diagramowych</a:t>
            </a:r>
            <a:r>
              <a:rPr lang="pl-PL" altLang="pl-PL" sz="2000" dirty="0"/>
              <a:t> i macierzowych metod i technik.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dirty="0"/>
              <a:t>W praktycznych zastosowaniach dominuje podejście strukturalno-relacyjne.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Podejście obiektowe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pPr eaLnBrk="1" hangingPunct="1"/>
            <a:r>
              <a:rPr lang="pl-PL" altLang="pl-PL" sz="2800" dirty="0"/>
              <a:t>Obecnie w literaturze z zakresu informatyki i w pracach badawczych istotną rolę odgrywa podejście obiektowe. </a:t>
            </a:r>
          </a:p>
          <a:p>
            <a:pPr eaLnBrk="1" hangingPunct="1"/>
            <a:r>
              <a:rPr lang="pl-PL" altLang="pl-PL" sz="2800" dirty="0"/>
              <a:t>Opiera się ono na wyodrębnieniu obiektu, czyli każdego bytu, pojęcia lub rzeczy, mającego określone znaczenie w kontekście rozwiązywania problemu w danej dziedzinie przedmiotowej. </a:t>
            </a:r>
          </a:p>
          <a:p>
            <a:pPr eaLnBrk="1" hangingPunct="1"/>
            <a:r>
              <a:rPr lang="pl-PL" altLang="pl-PL" sz="2800" dirty="0"/>
              <a:t>Pojęcie obiektu umożliwia integralne modelowanie danych i procesów.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Podejście społeczne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l-PL" altLang="pl-PL" sz="2800" dirty="0"/>
              <a:t>Akcentuje ono aspekty humanitarne i społeczne – psychologiczne i socjologiczne – w tworzeniu systemów informatycznych.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800" dirty="0"/>
              <a:t>Podejście społeczne jest użyteczne w fazie planowania systemów informatycznych.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800" dirty="0"/>
              <a:t>Twórcami podejścia społecznego są P. </a:t>
            </a:r>
            <a:r>
              <a:rPr lang="pl-PL" altLang="pl-PL" sz="2800" dirty="0" err="1"/>
              <a:t>Checkland</a:t>
            </a:r>
            <a:r>
              <a:rPr lang="pl-PL" altLang="pl-PL" sz="2800" dirty="0"/>
              <a:t> i E. </a:t>
            </a:r>
            <a:r>
              <a:rPr lang="pl-PL" altLang="pl-PL" sz="2800" dirty="0" err="1"/>
              <a:t>Mumford</a:t>
            </a:r>
            <a:r>
              <a:rPr lang="pl-PL" altLang="pl-PL" sz="2800" dirty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Podejście adaptacyjne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435975" cy="532832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l-PL" altLang="pl-PL" sz="2000" dirty="0"/>
              <a:t>Krytyczna ocena liniowego cyklu życia i związanych z nim metodyk strukturalnych stały się inspiracją metodyk adaptacyjnych, zwanych niekiedy </a:t>
            </a:r>
            <a:r>
              <a:rPr lang="pl-PL" altLang="pl-PL" sz="2000" dirty="0" err="1"/>
              <a:t>antymetodykami</a:t>
            </a:r>
            <a:r>
              <a:rPr lang="pl-PL" altLang="pl-PL" sz="2000" dirty="0"/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000" dirty="0"/>
              <a:t>Kwestią, wokół której skoncentrowała się krytyka twórców nowego podejścia, są definiowanie, a następnie modyfikacja i adaptacja potrzeb informatycznych. 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000" dirty="0"/>
              <a:t>Nie jest to tylko kwestia ich subiektywnej oceny, ale wpływ dwu szybko zmieniających się czynników: 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1800" dirty="0"/>
              <a:t>technologii informatycznych i modyfikacji wymagań systemu w trakcie jego realizacji, </a:t>
            </a:r>
          </a:p>
          <a:p>
            <a:pPr lvl="1" eaLnBrk="1" hangingPunct="1">
              <a:lnSpc>
                <a:spcPct val="80000"/>
              </a:lnSpc>
            </a:pPr>
            <a:r>
              <a:rPr lang="pl-PL" altLang="pl-PL" sz="1800" dirty="0"/>
              <a:t>tworzenia oprogramowania na bieżąco w całym procesie TSI 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000" dirty="0"/>
              <a:t>W pierwszym założeniu przyjmuje się, zasadniczą trudność w rozumieniu i identyfikacji potrzeb informatycznych oraz założeń systemu, a w konsekwencji zakłada możliwość i akceptację ich zmian, modyfikacji i adaptacji w procesie TSI.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000" dirty="0"/>
              <a:t>Drugie założenie oznacza, że oprogramowanie systemu jest wdrażane przyrostowo, sekwencyjnie w procesie TSI, co odróżnia je od innych metodyk wdrażających system w końcowych fazach cyklu.  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8028384" y="18864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1/4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614</TotalTime>
  <Words>1305</Words>
  <Application>Microsoft Office PowerPoint</Application>
  <PresentationFormat>Pokaz na ekranie (4:3)</PresentationFormat>
  <Paragraphs>143</Paragraphs>
  <Slides>16</Slides>
  <Notes>0</Notes>
  <HiddenSlides>4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9" baseType="lpstr">
      <vt:lpstr>Arial</vt:lpstr>
      <vt:lpstr>Times New Roman</vt:lpstr>
      <vt:lpstr>Projekt domyślny</vt:lpstr>
      <vt:lpstr>Rodzaje metodyk TSI</vt:lpstr>
      <vt:lpstr>Metodyka </vt:lpstr>
      <vt:lpstr>Składniki metodyki tworzenia systemów informatycznych</vt:lpstr>
      <vt:lpstr>Podejścia metodologiczne do TSI</vt:lpstr>
      <vt:lpstr>Składniki metodyki tworzenia systemów informatycznych</vt:lpstr>
      <vt:lpstr>Podejście strukturalne</vt:lpstr>
      <vt:lpstr>Podejście obiektowe</vt:lpstr>
      <vt:lpstr>Podejście społeczne</vt:lpstr>
      <vt:lpstr>Podejście adaptacyjne</vt:lpstr>
      <vt:lpstr>Podejście adaptacyjne</vt:lpstr>
      <vt:lpstr>Podejście adaptacyjne</vt:lpstr>
      <vt:lpstr>Podejście adaptacyjne</vt:lpstr>
      <vt:lpstr>Modelowanie architektury systemu MDA</vt:lpstr>
      <vt:lpstr>Modelowanie architektury systemu MDA</vt:lpstr>
      <vt:lpstr>Modelowanie architektury systemu MDA</vt:lpstr>
      <vt:lpstr>Podejście usługowe SOA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Rodzaje metodyk TSI</dc:title>
  <dc:creator>tanska</dc:creator>
  <cp:lastModifiedBy>Tanska</cp:lastModifiedBy>
  <cp:revision>18</cp:revision>
  <dcterms:created xsi:type="dcterms:W3CDTF">2010-04-19T18:41:19Z</dcterms:created>
  <dcterms:modified xsi:type="dcterms:W3CDTF">2019-01-25T10:36:44Z</dcterms:modified>
</cp:coreProperties>
</file>