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71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C7844-6376-4085-A1FD-BEAAAFE3F9D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3520D-E09A-41D2-AF85-3FD7953AA7C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E1BE5-FD70-4CAE-8E1F-E4E4C0EFFBE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364CE-D06E-499D-87F9-99589D07B9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EACB5-0EC1-4A25-A2A0-E2DB27007E5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36719-FC98-4C12-9EA8-4ECD01779BF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89BFE-99EE-4792-B05E-F44CFAC5967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37A76-072D-4831-A92F-44273EBB947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48352-9ED2-4331-B34C-F776A035317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D5E86-0C3D-415D-A6AB-239752F1B70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5924D-1B09-473F-A02C-3B762EB3086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97DD581-1B86-4287-919D-F7F7D5AE2A3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pl-PL" altLang="pl-PL" sz="4400"/>
              <a:t>Rodzaje metodyk TSI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/>
          <a:lstStyle/>
          <a:p>
            <a:pPr eaLnBrk="1" hangingPunct="1"/>
            <a:r>
              <a:rPr lang="pl-PL" altLang="pl-PL" dirty="0"/>
              <a:t>Halina Tańska</a:t>
            </a:r>
          </a:p>
          <a:p>
            <a:pPr eaLnBrk="1" hangingPunct="1"/>
            <a:r>
              <a:rPr lang="pl-PL" altLang="pl-PL" dirty="0"/>
              <a:t>Jolanta Sala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25135"/>
            <a:ext cx="3863330" cy="23882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>
            <a:off x="4139952" y="5805264"/>
            <a:ext cx="360040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adaptacyjne sięga korzeniami prototypowania systemów, a więc lat 80.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adaptacyjne zakłada zasadniczą trudność w zrozumieniu i identyfikacji potrzeb informatycznych i założeń, systemu, a w konsekwencji możliwość i akceptację ich zmian, modyfikacji oraz adaptacji w procesie tworzenia systemu.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Najbardziej uznanymi implementacjami adaptacyjnego podejścia do TSI są XP (</a:t>
            </a:r>
            <a:r>
              <a:rPr lang="pl-PL" altLang="pl-PL" sz="2000" dirty="0" err="1"/>
              <a:t>Extreme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Programming</a:t>
            </a:r>
            <a:r>
              <a:rPr lang="pl-PL" altLang="pl-PL" sz="2000" dirty="0"/>
              <a:t>), SCRUM, DSDM, </a:t>
            </a:r>
            <a:r>
              <a:rPr lang="pl-PL" altLang="pl-PL" sz="2000" dirty="0" err="1"/>
              <a:t>Adaptive</a:t>
            </a:r>
            <a:r>
              <a:rPr lang="pl-PL" altLang="pl-PL" sz="2000" dirty="0"/>
              <a:t> Software Development, </a:t>
            </a:r>
            <a:r>
              <a:rPr lang="pl-PL" altLang="pl-PL" sz="2000" dirty="0" err="1"/>
              <a:t>Crystal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Feature-Driven</a:t>
            </a:r>
            <a:r>
              <a:rPr lang="pl-PL" altLang="pl-PL" sz="2000" dirty="0"/>
              <a:t> Development, </a:t>
            </a:r>
            <a:r>
              <a:rPr lang="pl-PL" altLang="pl-PL" sz="2000" dirty="0" err="1"/>
              <a:t>Pragmatic</a:t>
            </a:r>
            <a:r>
              <a:rPr lang="pl-PL" altLang="pl-PL" sz="2000" dirty="0"/>
              <a:t> </a:t>
            </a:r>
            <a:r>
              <a:rPr lang="pl-PL" altLang="pl-PL" sz="2000" dirty="0" err="1"/>
              <a:t>Programming</a:t>
            </a:r>
            <a:r>
              <a:rPr lang="pl-PL" altLang="pl-PL" sz="2000" dirty="0"/>
              <a:t> i inne.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Liderzy tych inicjatyw stworzyli w 2001 r. Agile </a:t>
            </a:r>
            <a:r>
              <a:rPr lang="pl-PL" altLang="pl-PL" sz="2000" dirty="0" err="1"/>
              <a:t>Aliance</a:t>
            </a:r>
            <a:r>
              <a:rPr lang="pl-PL" altLang="pl-PL" sz="2000" dirty="0"/>
              <a:t>, który sformułował podstawowe zasady podejścia adaptacyjnego. Są to stwierdzenia dotyczące przewagi: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Osób (jednostek) i interakcji nad procesami oraz narzędziami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Efektywnie użytkowanego oprogramowania nad obszerną dokumentacją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Współpracy z klientami nad negocjowaniem kontraktu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Reakcji na zmiany nad realizacją planu.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Autorzy Agile Manifesto (Boehm, Turner 2004) sformułowali 12 zasad, które powinny umożliwić wdrożenie tych wartości, a więc: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Najwyższym priorytetem jest spełnienie oczekiwań i wymagań klienta poprzez wczesne i bieżące dostarczanie użytecznego oprogramowania;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Zmiana założeń i potrzeb systemu jest akceptowana nawet w końcowej fazie procesu TSI;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Użyteczne, sprawne oprogramowanie musi być dostarczane przez zespół projektowy często, od kilku tygodni do kilku miesięcy;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Przyszli użytkownicy systemu odpowiedzialni za procesy biznesowe oraz zespół informatyków muszą współpracować w codziennej realizacji projektu;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/>
              <a:t>Projekt powinien być tworzony przez zmotywowanych profesjonalistów;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3/4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25"/>
            <a:ext cx="8229600" cy="47853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Najbardziej efektywną i skuteczną metodą przekazywania informacji w zespole jest bezpośrednia konwersja F2F (Face to Face);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Użyteczne oprogramowanie opracowane przez zespół jest podstawową miarą postępu prac;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Procesy adaptacyjne promują stały zrównoważony rozwój; sponsorzy, twórcy i użytkownicy powinni stale współpracować w sposób nieograniczony;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Uwaga nakierowana na techniczną doskonałość i poprawność projektu zwiększa zalety podejścia adaptacyjnego;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Prostota, oszczędność, czyli sztuka maksymalizacji zakresu pracy, która nie musi być wykonana, ma podstawowe znaczenia;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Najlepsze struktury, wymagania i projekty wynikają z samoorganizujących się zespołów;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W regularnych odstępach czasu zespół ocenia i dokonuje projekcji, jak stać się bardziej skutecznym, a następnie reaguje, uzgadnia i dostosowuje odpowiednio swe działania.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4/</a:t>
            </a:r>
            <a:r>
              <a:rPr lang="pl-PL" dirty="0" err="1"/>
              <a:t>4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modelowania architektury systemu MDA (</a:t>
            </a:r>
            <a:r>
              <a:rPr lang="pl-PL" altLang="pl-PL" sz="2000" i="1" dirty="0" err="1"/>
              <a:t>Model-Driven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Architecture</a:t>
            </a:r>
            <a:r>
              <a:rPr lang="pl-PL" altLang="pl-PL" sz="2000" dirty="0"/>
              <a:t>) zostało opracowane w latach 2000-2001 przez grupę badawczą OMG.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MDA to sposób organizowania i zarządzania architekturą przedsięwzięcia projektowego, wspomaganego zautomatyzowanymi narzędziami i usługami w celu zdefiniowania modeli i ułatwienia transformacji pomiędzy różnego rodzaju modelami.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MDA jest ukierunkowana na tworzenie architektury systemu, określanej przez modele na różnym poziomie abstrakcji. W ten sposób następuje oddzielenie specyfikacji funkcjonalności systemu wyrażonej modelem od szczegółów technicznych, parametrów funkcjonowania systemu na określonej platformie informatycznej.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Architektura systemu to specyfikacja części, składników, elementów systemu, związków między nimi, a także zasad interakcji pomiędzy tymi elementami.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25"/>
            <a:ext cx="82296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MDA określa dwa rodzaje modeli, które mają być użytkowane – PIM i PSM.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b="1" dirty="0"/>
              <a:t>Model PIM</a:t>
            </a:r>
            <a:r>
              <a:rPr lang="pl-PL" altLang="pl-PL" sz="2000" dirty="0"/>
              <a:t> (</a:t>
            </a:r>
            <a:r>
              <a:rPr lang="pl-PL" altLang="pl-PL" sz="2000" i="1" dirty="0"/>
              <a:t>platform-independent model</a:t>
            </a:r>
            <a:r>
              <a:rPr lang="pl-PL" altLang="pl-PL" sz="2000" dirty="0"/>
              <a:t>) przedstawia określony poziom niezależności od platformy, co w konsekwencji umożliwia  dostosowanie modelu PIM do różnych platform.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b="1" dirty="0"/>
              <a:t>Model PSM</a:t>
            </a:r>
            <a:r>
              <a:rPr lang="pl-PL" altLang="pl-PL" sz="2000" dirty="0"/>
              <a:t> (</a:t>
            </a:r>
            <a:r>
              <a:rPr lang="pl-PL" altLang="pl-PL" sz="2000" i="1" dirty="0" err="1"/>
              <a:t>platform-specific</a:t>
            </a:r>
            <a:r>
              <a:rPr lang="pl-PL" altLang="pl-PL" sz="2000" i="1" dirty="0"/>
              <a:t> model</a:t>
            </a:r>
            <a:r>
              <a:rPr lang="pl-PL" altLang="pl-PL" sz="2000" dirty="0"/>
              <a:t>) łączy specyfikacje PIM z poszczególnymi typami platform PSM, które zawierają zestaw pojęć technicznych umożliwiających funkcjonowanie platformy i jej usług. 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pl-PL" altLang="pl-PL" sz="2400" dirty="0"/>
              <a:t>Platforma jest zestawem podsystemów i technologii, które zapewniają pożądaną funkcjonalność systemu przez interfejsy i wzorce. Niezależność platform oznacza niezależność modelu PIM od cech platformy dowolnego typu.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Użytkowanie MDA polega na wykonaniu kolejno następujących czynności: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Opracowanie specyfikacji systemu w postaci modelu niezależnego od platformy PIM, na której będzie używany.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Specyfikacja platform PSM.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Wybór właściwej platformy dla systemu.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>
                <a:solidFill>
                  <a:schemeClr val="accent2"/>
                </a:solidFill>
              </a:rPr>
              <a:t>Przekształcenie specyfikacji systemu PIM na wybraną platformę PSM</a:t>
            </a:r>
            <a:r>
              <a:rPr lang="pl-PL" altLang="pl-PL" sz="20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Pomiędzy modelami istnieją określone reguły odwzorowania (</a:t>
            </a:r>
            <a:r>
              <a:rPr lang="pl-PL" altLang="pl-PL" sz="2400" i="1"/>
              <a:t>mappings</a:t>
            </a:r>
            <a:r>
              <a:rPr lang="pl-PL" altLang="pl-PL" sz="2400"/>
              <a:t>), które pozwalają na przekształcanie modelu źródłowego w wynikowy. Proces ten może być zautomatyzowany, np. reguły transformacji pozwolą na komputerowo wspomagane generowanie kodu w Javie na podstawie diagramu klas języka UML.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dirty="0"/>
              <a:t>Podejście usługowe SOA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Podejście SOA (</a:t>
            </a:r>
            <a:r>
              <a:rPr lang="pl-PL" altLang="pl-PL" sz="2000" i="1" dirty="0" err="1"/>
              <a:t>Service-Oriented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Architecture</a:t>
            </a:r>
            <a:r>
              <a:rPr lang="pl-PL" altLang="pl-PL" sz="2000" dirty="0"/>
              <a:t>) oznacza dopasowanie do procesów biznesowych i użytkowników systemów luźno powiązanych pakietów oprogramowania, które pełnią funkcje usługowe wobec procesów i użytkowników.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Zasoby oprogramowania są dostępne w sieci – architektura systemu jest tworzona poprzez udostępnianie tych zasobów na zasadzie usług bez znajomości platformy na której są użytkowane.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Do realizacji swej funkcji SOA wykorzystuje szereg międzyoperacyjnych standardów, umożliwiających stabilną architekturę między różnymi platformami.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Cały system może funkcjonować dzięki zdefiniowaniu funkcji w języku naturalnym, np. WSDL (Web Services </a:t>
            </a:r>
            <a:r>
              <a:rPr lang="pl-PL" altLang="pl-PL" sz="2000" dirty="0" err="1"/>
              <a:t>Description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Language</a:t>
            </a:r>
            <a:r>
              <a:rPr lang="pl-PL" altLang="pl-PL" sz="2000" dirty="0"/>
              <a:t>). Jest on niezależny od użytkowanej platformy. Opracowano wiele innych metod modelowania, analizy i projektowania systemów w warunkach stosowania SOA.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Architektura SOA pozwala na powiązanie zasobów i aplikacji tak aby osiągnąć rezultaty stosownie do określonych systemów czy usług.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SOA jest paradygmatem skoordynowanego organizowania i użytkowania rozproszonych zasobów, które mogą być własnością różnych osób i instytucji.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Metodyka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Metodyka, czyli </a:t>
            </a:r>
            <a:r>
              <a:rPr lang="pl-PL" altLang="pl-PL" sz="2400" b="1" i="1" dirty="0">
                <a:solidFill>
                  <a:srgbClr val="CC0000"/>
                </a:solidFill>
              </a:rPr>
              <a:t>zestaw pojęć, oznaczeń, języków, modeli, diagramów, technik i sposobów postępowania służących realizacji procesu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Metodyka definiuje fazy realizacji przedsięwzięcia informatycznego, a ponadto dla każdej z faz wyznacza: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Role uczestników projektu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Scenariusze postępowania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Reguły przechodzenia do następnej fazy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Produkty, które powinny być wytworzone, m.in. Modele, kod, dokumentację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Notację, czyli zbiór oznaczeń, które należy wykorzystywać do dokumentowania wyników poszczególnych faz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3175" cy="814387"/>
          </a:xfrm>
        </p:spPr>
        <p:txBody>
          <a:bodyPr/>
          <a:lstStyle/>
          <a:p>
            <a:pPr eaLnBrk="1" hangingPunct="1"/>
            <a:r>
              <a:rPr lang="pl-PL" altLang="pl-PL" sz="2000" b="1"/>
              <a:t>Składniki metodyki</a:t>
            </a:r>
            <a:br>
              <a:rPr lang="pl-PL" altLang="pl-PL" sz="2000" b="1"/>
            </a:br>
            <a:r>
              <a:rPr lang="pl-PL" altLang="pl-PL" sz="2000" b="1"/>
              <a:t>tworzenia systemów informatycznych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343400" y="1066800"/>
            <a:ext cx="2057400" cy="1225550"/>
            <a:chOff x="2016" y="720"/>
            <a:chExt cx="1296" cy="772"/>
          </a:xfrm>
        </p:grpSpPr>
        <p:sp>
          <p:nvSpPr>
            <p:cNvPr id="4146" name="Cloud"/>
            <p:cNvSpPr>
              <a:spLocks noChangeAspect="1" noEditPoints="1" noChangeArrowheads="1"/>
            </p:cNvSpPr>
            <p:nvPr/>
          </p:nvSpPr>
          <p:spPr bwMode="auto">
            <a:xfrm>
              <a:off x="2064" y="720"/>
              <a:ext cx="1152" cy="772"/>
            </a:xfrm>
            <a:custGeom>
              <a:avLst/>
              <a:gdLst>
                <a:gd name="T0" fmla="*/ 4 w 21600"/>
                <a:gd name="T1" fmla="*/ 386 h 21600"/>
                <a:gd name="T2" fmla="*/ 576 w 21600"/>
                <a:gd name="T3" fmla="*/ 771 h 21600"/>
                <a:gd name="T4" fmla="*/ 1151 w 21600"/>
                <a:gd name="T5" fmla="*/ 386 h 21600"/>
                <a:gd name="T6" fmla="*/ 576 w 21600"/>
                <a:gd name="T7" fmla="*/ 4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1 w 21600"/>
                <a:gd name="T13" fmla="*/ 3274 h 21600"/>
                <a:gd name="T14" fmla="*/ 17081 w 21600"/>
                <a:gd name="T15" fmla="*/ 1734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  <p:sp>
          <p:nvSpPr>
            <p:cNvPr id="4147" name="Text Box 5"/>
            <p:cNvSpPr txBox="1">
              <a:spLocks noChangeArrowheads="1"/>
            </p:cNvSpPr>
            <p:nvPr/>
          </p:nvSpPr>
          <p:spPr bwMode="auto">
            <a:xfrm>
              <a:off x="2016" y="768"/>
              <a:ext cx="12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pl-PL" sz="2400">
                  <a:latin typeface="Times New Roman" pitchFamily="18" charset="0"/>
                </a:rPr>
                <a:t>dziedzina przedmiotowa</a:t>
              </a:r>
            </a:p>
          </p:txBody>
        </p:sp>
      </p:grp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838200" y="2286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838200" y="3429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838200" y="4572000"/>
            <a:ext cx="19812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800600" y="2667000"/>
            <a:ext cx="1371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4800600" y="5715000"/>
            <a:ext cx="13716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7010400" y="25908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7010400" y="5715000"/>
            <a:ext cx="13716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066800" y="243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modele DP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1066800" y="3429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metody    i techniki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914400" y="4511675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pakiety komputerowe</a:t>
            </a:r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>
            <a:off x="2743200" y="25908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1" name="AutoShape 17"/>
          <p:cNvSpPr>
            <a:spLocks noChangeArrowheads="1"/>
          </p:cNvSpPr>
          <p:nvPr/>
        </p:nvSpPr>
        <p:spPr bwMode="auto">
          <a:xfrm>
            <a:off x="2743200" y="3886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2" name="AutoShape 18"/>
          <p:cNvSpPr>
            <a:spLocks noChangeArrowheads="1"/>
          </p:cNvSpPr>
          <p:nvPr/>
        </p:nvSpPr>
        <p:spPr bwMode="auto">
          <a:xfrm>
            <a:off x="2743200" y="5029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6172200" y="5943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4" name="AutoShape 20"/>
          <p:cNvSpPr>
            <a:spLocks noChangeArrowheads="1"/>
          </p:cNvSpPr>
          <p:nvPr/>
        </p:nvSpPr>
        <p:spPr bwMode="auto">
          <a:xfrm>
            <a:off x="2590800" y="3581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5" name="AutoShape 21"/>
          <p:cNvSpPr>
            <a:spLocks noChangeArrowheads="1"/>
          </p:cNvSpPr>
          <p:nvPr/>
        </p:nvSpPr>
        <p:spPr bwMode="auto">
          <a:xfrm>
            <a:off x="2590800" y="4724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6" name="AutoShape 22"/>
          <p:cNvSpPr>
            <a:spLocks noChangeArrowheads="1"/>
          </p:cNvSpPr>
          <p:nvPr/>
        </p:nvSpPr>
        <p:spPr bwMode="auto">
          <a:xfrm>
            <a:off x="6172200" y="2895600"/>
            <a:ext cx="838200" cy="152400"/>
          </a:xfrm>
          <a:prstGeom prst="lef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7" name="AutoShape 23"/>
          <p:cNvSpPr>
            <a:spLocks noChangeArrowheads="1"/>
          </p:cNvSpPr>
          <p:nvPr/>
        </p:nvSpPr>
        <p:spPr bwMode="auto">
          <a:xfrm>
            <a:off x="6172200" y="4724400"/>
            <a:ext cx="2514600" cy="228600"/>
          </a:xfrm>
          <a:prstGeom prst="lef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8382000" y="5943600"/>
            <a:ext cx="381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9" name="Rectangle 25"/>
          <p:cNvSpPr>
            <a:spLocks noChangeArrowheads="1"/>
          </p:cNvSpPr>
          <p:nvPr/>
        </p:nvSpPr>
        <p:spPr bwMode="auto">
          <a:xfrm>
            <a:off x="8686800" y="4800600"/>
            <a:ext cx="762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5410200" y="6477000"/>
            <a:ext cx="2286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7696200" y="6324600"/>
            <a:ext cx="762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2" name="AutoShape 28"/>
          <p:cNvSpPr>
            <a:spLocks noChangeArrowheads="1"/>
          </p:cNvSpPr>
          <p:nvPr/>
        </p:nvSpPr>
        <p:spPr bwMode="auto">
          <a:xfrm>
            <a:off x="5334000" y="62484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>
            <a:off x="1676400" y="3200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4" name="AutoShape 30"/>
          <p:cNvSpPr>
            <a:spLocks noChangeArrowheads="1"/>
          </p:cNvSpPr>
          <p:nvPr/>
        </p:nvSpPr>
        <p:spPr bwMode="auto">
          <a:xfrm>
            <a:off x="1600200" y="4343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>
            <a:off x="1905000" y="43434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6" name="AutoShape 32"/>
          <p:cNvSpPr>
            <a:spLocks noChangeArrowheads="1"/>
          </p:cNvSpPr>
          <p:nvPr/>
        </p:nvSpPr>
        <p:spPr bwMode="auto">
          <a:xfrm>
            <a:off x="54864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7" name="AutoShape 33"/>
          <p:cNvSpPr>
            <a:spLocks noChangeArrowheads="1"/>
          </p:cNvSpPr>
          <p:nvPr/>
        </p:nvSpPr>
        <p:spPr bwMode="auto">
          <a:xfrm>
            <a:off x="5257800" y="2362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8" name="AutoShape 34"/>
          <p:cNvSpPr>
            <a:spLocks noChangeArrowheads="1"/>
          </p:cNvSpPr>
          <p:nvPr/>
        </p:nvSpPr>
        <p:spPr bwMode="auto">
          <a:xfrm>
            <a:off x="5334000" y="5181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7010400" y="25304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zespół projektujący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5181600" y="571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SI</a:t>
            </a:r>
          </a:p>
        </p:txBody>
      </p:sp>
      <p:sp>
        <p:nvSpPr>
          <p:cNvPr id="4131" name="Text Box 37"/>
          <p:cNvSpPr txBox="1">
            <a:spLocks noChangeArrowheads="1"/>
          </p:cNvSpPr>
          <p:nvPr/>
        </p:nvSpPr>
        <p:spPr bwMode="auto">
          <a:xfrm>
            <a:off x="7086600" y="5334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kryteria oceny</a:t>
            </a:r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5257800" y="2819400"/>
            <a:ext cx="38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PROCES</a:t>
            </a:r>
          </a:p>
        </p:txBody>
      </p:sp>
      <p:sp>
        <p:nvSpPr>
          <p:cNvPr id="4133" name="Text Box 39"/>
          <p:cNvSpPr txBox="1">
            <a:spLocks noChangeArrowheads="1"/>
          </p:cNvSpPr>
          <p:nvPr/>
        </p:nvSpPr>
        <p:spPr bwMode="auto">
          <a:xfrm>
            <a:off x="5715000" y="3733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TWORZENIA</a:t>
            </a:r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4038600" y="2133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wyniki analiz</a:t>
            </a:r>
          </a:p>
        </p:txBody>
      </p:sp>
      <p:sp>
        <p:nvSpPr>
          <p:cNvPr id="4135" name="Text Box 41"/>
          <p:cNvSpPr txBox="1">
            <a:spLocks noChangeArrowheads="1"/>
          </p:cNvSpPr>
          <p:nvPr/>
        </p:nvSpPr>
        <p:spPr bwMode="auto">
          <a:xfrm>
            <a:off x="5562600" y="21336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cele, problemy, potrzeby</a:t>
            </a:r>
          </a:p>
        </p:txBody>
      </p:sp>
      <p:sp>
        <p:nvSpPr>
          <p:cNvPr id="4136" name="Text Box 42"/>
          <p:cNvSpPr txBox="1">
            <a:spLocks noChangeArrowheads="1"/>
          </p:cNvSpPr>
          <p:nvPr/>
        </p:nvSpPr>
        <p:spPr bwMode="auto">
          <a:xfrm>
            <a:off x="2514600" y="23622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reguły modelowania</a:t>
            </a:r>
          </a:p>
        </p:txBody>
      </p:sp>
      <p:sp>
        <p:nvSpPr>
          <p:cNvPr id="4137" name="Text Box 43"/>
          <p:cNvSpPr txBox="1">
            <a:spLocks noChangeArrowheads="1"/>
          </p:cNvSpPr>
          <p:nvPr/>
        </p:nvSpPr>
        <p:spPr bwMode="auto">
          <a:xfrm>
            <a:off x="1835150" y="3124200"/>
            <a:ext cx="2014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pojęcia abstrakcyjne</a:t>
            </a:r>
          </a:p>
        </p:txBody>
      </p:sp>
      <p:sp>
        <p:nvSpPr>
          <p:cNvPr id="4138" name="Text Box 44"/>
          <p:cNvSpPr txBox="1">
            <a:spLocks noChangeArrowheads="1"/>
          </p:cNvSpPr>
          <p:nvPr/>
        </p:nvSpPr>
        <p:spPr bwMode="auto">
          <a:xfrm>
            <a:off x="3995738" y="335756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fazy</a:t>
            </a:r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3059113" y="36687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dokumentacja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612775" y="4292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parametry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2052638" y="4292600"/>
            <a:ext cx="790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pakiety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3706813" y="450850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zadania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3060700" y="4821238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wspomaganie TSI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3708400" y="5157788"/>
            <a:ext cx="16557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prezentacja i eksperymentalna eksploatacja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6229350" y="3284538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konstruowanie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Podejścia metodologiczne do TSI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427168" cy="4525963"/>
          </a:xfrm>
        </p:spPr>
        <p:txBody>
          <a:bodyPr/>
          <a:lstStyle/>
          <a:p>
            <a:pPr eaLnBrk="1" hangingPunct="1">
              <a:buNone/>
            </a:pPr>
            <a:r>
              <a:rPr lang="pl-PL" altLang="pl-PL" sz="2800" dirty="0"/>
              <a:t>	Bieżąca wiedza i praktyka analizy i projektowania systemów informatycznych pozwalają wyróżnić pięć rodzajów podejść metodologicznych do TSI:</a:t>
            </a:r>
          </a:p>
          <a:p>
            <a:pPr lvl="1" eaLnBrk="1" hangingPunct="1"/>
            <a:r>
              <a:rPr lang="pl-PL" altLang="pl-PL" dirty="0"/>
              <a:t>Strukturalne</a:t>
            </a:r>
          </a:p>
          <a:p>
            <a:pPr lvl="1" eaLnBrk="1" hangingPunct="1"/>
            <a:r>
              <a:rPr lang="pl-PL" altLang="pl-PL" dirty="0"/>
              <a:t>Obiektowe</a:t>
            </a:r>
          </a:p>
          <a:p>
            <a:pPr lvl="1" eaLnBrk="1" hangingPunct="1"/>
            <a:r>
              <a:rPr lang="pl-PL" altLang="pl-PL" dirty="0"/>
              <a:t>Społeczne</a:t>
            </a:r>
          </a:p>
          <a:p>
            <a:pPr lvl="1" eaLnBrk="1" hangingPunct="1"/>
            <a:r>
              <a:rPr lang="pl-PL" altLang="pl-PL" dirty="0"/>
              <a:t>Adaptacyjne</a:t>
            </a:r>
          </a:p>
          <a:p>
            <a:pPr lvl="1" eaLnBrk="1" hangingPunct="1"/>
            <a:r>
              <a:rPr lang="pl-PL" altLang="pl-PL" dirty="0"/>
              <a:t>Usługowe SOA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3175" cy="814387"/>
          </a:xfrm>
        </p:spPr>
        <p:txBody>
          <a:bodyPr/>
          <a:lstStyle/>
          <a:p>
            <a:pPr eaLnBrk="1" hangingPunct="1"/>
            <a:r>
              <a:rPr lang="pl-PL" altLang="pl-PL" sz="2000" b="1"/>
              <a:t>Składniki metodyki</a:t>
            </a:r>
            <a:br>
              <a:rPr lang="pl-PL" altLang="pl-PL" sz="2000" b="1"/>
            </a:br>
            <a:r>
              <a:rPr lang="pl-PL" altLang="pl-PL" sz="2000" b="1"/>
              <a:t>tworzenia systemów informatycznych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43400" y="1066800"/>
            <a:ext cx="2057400" cy="1225550"/>
            <a:chOff x="2016" y="720"/>
            <a:chExt cx="1296" cy="772"/>
          </a:xfrm>
        </p:grpSpPr>
        <p:sp>
          <p:nvSpPr>
            <p:cNvPr id="4146" name="Cloud"/>
            <p:cNvSpPr>
              <a:spLocks noChangeAspect="1" noEditPoints="1" noChangeArrowheads="1"/>
            </p:cNvSpPr>
            <p:nvPr/>
          </p:nvSpPr>
          <p:spPr bwMode="auto">
            <a:xfrm>
              <a:off x="2064" y="720"/>
              <a:ext cx="1152" cy="772"/>
            </a:xfrm>
            <a:custGeom>
              <a:avLst/>
              <a:gdLst>
                <a:gd name="T0" fmla="*/ 4 w 21600"/>
                <a:gd name="T1" fmla="*/ 386 h 21600"/>
                <a:gd name="T2" fmla="*/ 576 w 21600"/>
                <a:gd name="T3" fmla="*/ 771 h 21600"/>
                <a:gd name="T4" fmla="*/ 1151 w 21600"/>
                <a:gd name="T5" fmla="*/ 386 h 21600"/>
                <a:gd name="T6" fmla="*/ 576 w 21600"/>
                <a:gd name="T7" fmla="*/ 4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1 w 21600"/>
                <a:gd name="T13" fmla="*/ 3274 h 21600"/>
                <a:gd name="T14" fmla="*/ 17081 w 21600"/>
                <a:gd name="T15" fmla="*/ 1734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pl-PL"/>
            </a:p>
          </p:txBody>
        </p:sp>
        <p:sp>
          <p:nvSpPr>
            <p:cNvPr id="4147" name="Text Box 5"/>
            <p:cNvSpPr txBox="1">
              <a:spLocks noChangeArrowheads="1"/>
            </p:cNvSpPr>
            <p:nvPr/>
          </p:nvSpPr>
          <p:spPr bwMode="auto">
            <a:xfrm>
              <a:off x="2016" y="768"/>
              <a:ext cx="12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pl-PL" sz="2400">
                  <a:latin typeface="Times New Roman" pitchFamily="18" charset="0"/>
                </a:rPr>
                <a:t>dziedzina przedmiotowa</a:t>
              </a:r>
            </a:p>
          </p:txBody>
        </p:sp>
      </p:grp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838200" y="2286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838200" y="3429000"/>
            <a:ext cx="19050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838200" y="4572000"/>
            <a:ext cx="1981200" cy="9144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800600" y="2667000"/>
            <a:ext cx="1371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4800600" y="5715000"/>
            <a:ext cx="13716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7010400" y="25908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7010400" y="5715000"/>
            <a:ext cx="13716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066800" y="243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modele DP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1066800" y="3429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metody    i techniki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914400" y="4511675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pakiety komputerowe</a:t>
            </a:r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>
            <a:off x="2743200" y="25908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1" name="AutoShape 17"/>
          <p:cNvSpPr>
            <a:spLocks noChangeArrowheads="1"/>
          </p:cNvSpPr>
          <p:nvPr/>
        </p:nvSpPr>
        <p:spPr bwMode="auto">
          <a:xfrm>
            <a:off x="2743200" y="3886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2" name="AutoShape 18"/>
          <p:cNvSpPr>
            <a:spLocks noChangeArrowheads="1"/>
          </p:cNvSpPr>
          <p:nvPr/>
        </p:nvSpPr>
        <p:spPr bwMode="auto">
          <a:xfrm>
            <a:off x="2743200" y="5029200"/>
            <a:ext cx="2057400" cy="2286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6172200" y="59436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4" name="AutoShape 20"/>
          <p:cNvSpPr>
            <a:spLocks noChangeArrowheads="1"/>
          </p:cNvSpPr>
          <p:nvPr/>
        </p:nvSpPr>
        <p:spPr bwMode="auto">
          <a:xfrm>
            <a:off x="2590800" y="3581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5" name="AutoShape 21"/>
          <p:cNvSpPr>
            <a:spLocks noChangeArrowheads="1"/>
          </p:cNvSpPr>
          <p:nvPr/>
        </p:nvSpPr>
        <p:spPr bwMode="auto">
          <a:xfrm>
            <a:off x="2590800" y="4724400"/>
            <a:ext cx="2209800" cy="228600"/>
          </a:xfrm>
          <a:prstGeom prst="leftArrow">
            <a:avLst>
              <a:gd name="adj1" fmla="val 50000"/>
              <a:gd name="adj2" fmla="val 2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6" name="AutoShape 22"/>
          <p:cNvSpPr>
            <a:spLocks noChangeArrowheads="1"/>
          </p:cNvSpPr>
          <p:nvPr/>
        </p:nvSpPr>
        <p:spPr bwMode="auto">
          <a:xfrm>
            <a:off x="6172200" y="2895600"/>
            <a:ext cx="838200" cy="152400"/>
          </a:xfrm>
          <a:prstGeom prst="lef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7" name="AutoShape 23"/>
          <p:cNvSpPr>
            <a:spLocks noChangeArrowheads="1"/>
          </p:cNvSpPr>
          <p:nvPr/>
        </p:nvSpPr>
        <p:spPr bwMode="auto">
          <a:xfrm>
            <a:off x="6172200" y="4724400"/>
            <a:ext cx="2514600" cy="228600"/>
          </a:xfrm>
          <a:prstGeom prst="lef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8382000" y="5943600"/>
            <a:ext cx="381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19" name="Rectangle 25"/>
          <p:cNvSpPr>
            <a:spLocks noChangeArrowheads="1"/>
          </p:cNvSpPr>
          <p:nvPr/>
        </p:nvSpPr>
        <p:spPr bwMode="auto">
          <a:xfrm>
            <a:off x="8686800" y="4800600"/>
            <a:ext cx="762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5410200" y="6477000"/>
            <a:ext cx="2286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7696200" y="6324600"/>
            <a:ext cx="762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2" name="AutoShape 28"/>
          <p:cNvSpPr>
            <a:spLocks noChangeArrowheads="1"/>
          </p:cNvSpPr>
          <p:nvPr/>
        </p:nvSpPr>
        <p:spPr bwMode="auto">
          <a:xfrm>
            <a:off x="5334000" y="62484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>
            <a:off x="1676400" y="3200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4" name="AutoShape 30"/>
          <p:cNvSpPr>
            <a:spLocks noChangeArrowheads="1"/>
          </p:cNvSpPr>
          <p:nvPr/>
        </p:nvSpPr>
        <p:spPr bwMode="auto">
          <a:xfrm>
            <a:off x="1600200" y="43434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>
            <a:off x="1905000" y="4343400"/>
            <a:ext cx="152400" cy="2286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6" name="AutoShape 32"/>
          <p:cNvSpPr>
            <a:spLocks noChangeArrowheads="1"/>
          </p:cNvSpPr>
          <p:nvPr/>
        </p:nvSpPr>
        <p:spPr bwMode="auto">
          <a:xfrm>
            <a:off x="54864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7" name="AutoShape 33"/>
          <p:cNvSpPr>
            <a:spLocks noChangeArrowheads="1"/>
          </p:cNvSpPr>
          <p:nvPr/>
        </p:nvSpPr>
        <p:spPr bwMode="auto">
          <a:xfrm>
            <a:off x="5257800" y="2362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8" name="AutoShape 34"/>
          <p:cNvSpPr>
            <a:spLocks noChangeArrowheads="1"/>
          </p:cNvSpPr>
          <p:nvPr/>
        </p:nvSpPr>
        <p:spPr bwMode="auto">
          <a:xfrm>
            <a:off x="5334000" y="5181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7010400" y="25304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zespół projektujący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5181600" y="571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SI</a:t>
            </a:r>
          </a:p>
        </p:txBody>
      </p:sp>
      <p:sp>
        <p:nvSpPr>
          <p:cNvPr id="4131" name="Text Box 37"/>
          <p:cNvSpPr txBox="1">
            <a:spLocks noChangeArrowheads="1"/>
          </p:cNvSpPr>
          <p:nvPr/>
        </p:nvSpPr>
        <p:spPr bwMode="auto">
          <a:xfrm>
            <a:off x="7086600" y="5334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400">
                <a:latin typeface="Times New Roman" pitchFamily="18" charset="0"/>
              </a:rPr>
              <a:t>kryteria oceny</a:t>
            </a:r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5257800" y="2819400"/>
            <a:ext cx="38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PROCES</a:t>
            </a:r>
          </a:p>
        </p:txBody>
      </p:sp>
      <p:sp>
        <p:nvSpPr>
          <p:cNvPr id="4133" name="Text Box 39"/>
          <p:cNvSpPr txBox="1">
            <a:spLocks noChangeArrowheads="1"/>
          </p:cNvSpPr>
          <p:nvPr/>
        </p:nvSpPr>
        <p:spPr bwMode="auto">
          <a:xfrm>
            <a:off x="5715000" y="3733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>
                <a:latin typeface="Times New Roman" pitchFamily="18" charset="0"/>
              </a:rPr>
              <a:t>TWORZENIA</a:t>
            </a:r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4038600" y="2133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wyniki analiz</a:t>
            </a:r>
          </a:p>
        </p:txBody>
      </p:sp>
      <p:sp>
        <p:nvSpPr>
          <p:cNvPr id="4135" name="Text Box 41"/>
          <p:cNvSpPr txBox="1">
            <a:spLocks noChangeArrowheads="1"/>
          </p:cNvSpPr>
          <p:nvPr/>
        </p:nvSpPr>
        <p:spPr bwMode="auto">
          <a:xfrm>
            <a:off x="5562600" y="21336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cele, problemy, potrzeby</a:t>
            </a:r>
          </a:p>
        </p:txBody>
      </p:sp>
      <p:sp>
        <p:nvSpPr>
          <p:cNvPr id="4136" name="Text Box 42"/>
          <p:cNvSpPr txBox="1">
            <a:spLocks noChangeArrowheads="1"/>
          </p:cNvSpPr>
          <p:nvPr/>
        </p:nvSpPr>
        <p:spPr bwMode="auto">
          <a:xfrm>
            <a:off x="2514600" y="23622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reguły modelowania</a:t>
            </a:r>
          </a:p>
        </p:txBody>
      </p:sp>
      <p:sp>
        <p:nvSpPr>
          <p:cNvPr id="4137" name="Text Box 43"/>
          <p:cNvSpPr txBox="1">
            <a:spLocks noChangeArrowheads="1"/>
          </p:cNvSpPr>
          <p:nvPr/>
        </p:nvSpPr>
        <p:spPr bwMode="auto">
          <a:xfrm>
            <a:off x="1835150" y="3124200"/>
            <a:ext cx="2014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pojęcia abstrakcyjne</a:t>
            </a:r>
          </a:p>
        </p:txBody>
      </p:sp>
      <p:sp>
        <p:nvSpPr>
          <p:cNvPr id="4138" name="Text Box 44"/>
          <p:cNvSpPr txBox="1">
            <a:spLocks noChangeArrowheads="1"/>
          </p:cNvSpPr>
          <p:nvPr/>
        </p:nvSpPr>
        <p:spPr bwMode="auto">
          <a:xfrm>
            <a:off x="3995738" y="335756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fazy</a:t>
            </a:r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3059113" y="36687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dokumentacja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612775" y="4292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parametry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2052638" y="4292600"/>
            <a:ext cx="790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pakiety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3706813" y="450850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zadania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3060700" y="4821238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wspomaganie TSI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3708400" y="5157788"/>
            <a:ext cx="16557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prezentacja i eksperymentalna eksploatacja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6229350" y="3284538"/>
            <a:ext cx="143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600">
                <a:latin typeface="Times New Roman" pitchFamily="18" charset="0"/>
              </a:rPr>
              <a:t>konstruowanie</a:t>
            </a:r>
          </a:p>
        </p:txBody>
      </p:sp>
      <p:sp>
        <p:nvSpPr>
          <p:cNvPr id="53" name="Elipsa 52"/>
          <p:cNvSpPr/>
          <p:nvPr/>
        </p:nvSpPr>
        <p:spPr>
          <a:xfrm>
            <a:off x="251520" y="1556792"/>
            <a:ext cx="2592288" cy="47525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Podejście</a:t>
            </a:r>
          </a:p>
        </p:txBody>
      </p:sp>
      <p:sp>
        <p:nvSpPr>
          <p:cNvPr id="54" name="Prostokąt zaokrąglony 53"/>
          <p:cNvSpPr/>
          <p:nvPr/>
        </p:nvSpPr>
        <p:spPr>
          <a:xfrm>
            <a:off x="2627784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Podejście </a:t>
            </a:r>
            <a:r>
              <a:rPr lang="pl-PL" sz="2000" b="1" dirty="0">
                <a:solidFill>
                  <a:schemeClr val="tx1"/>
                </a:solidFill>
              </a:rPr>
              <a:t>strukturalne</a:t>
            </a:r>
          </a:p>
        </p:txBody>
      </p:sp>
      <p:sp>
        <p:nvSpPr>
          <p:cNvPr id="55" name="Prostokąt zaokrąglony 54"/>
          <p:cNvSpPr/>
          <p:nvPr/>
        </p:nvSpPr>
        <p:spPr>
          <a:xfrm>
            <a:off x="1979712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rgbClr val="000000"/>
                </a:solidFill>
              </a:rPr>
              <a:t>Podejście </a:t>
            </a:r>
            <a:r>
              <a:rPr lang="pl-PL" sz="2000" b="1" dirty="0">
                <a:solidFill>
                  <a:srgbClr val="000000"/>
                </a:solidFill>
              </a:rPr>
              <a:t>obiektowe</a:t>
            </a:r>
            <a:endParaRPr lang="pl-PL" b="1" dirty="0"/>
          </a:p>
        </p:txBody>
      </p:sp>
      <p:sp>
        <p:nvSpPr>
          <p:cNvPr id="56" name="Prostokąt zaokrąglony 55"/>
          <p:cNvSpPr/>
          <p:nvPr/>
        </p:nvSpPr>
        <p:spPr>
          <a:xfrm>
            <a:off x="1331640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rgbClr val="000000"/>
                </a:solidFill>
              </a:rPr>
              <a:t>Podejście </a:t>
            </a:r>
            <a:r>
              <a:rPr lang="pl-PL" sz="2000" b="1" dirty="0">
                <a:solidFill>
                  <a:srgbClr val="000000"/>
                </a:solidFill>
              </a:rPr>
              <a:t>społeczne</a:t>
            </a:r>
            <a:endParaRPr lang="pl-PL" b="1" dirty="0"/>
          </a:p>
        </p:txBody>
      </p:sp>
      <p:sp>
        <p:nvSpPr>
          <p:cNvPr id="57" name="Prostokąt zaokrąglony 56"/>
          <p:cNvSpPr/>
          <p:nvPr/>
        </p:nvSpPr>
        <p:spPr>
          <a:xfrm>
            <a:off x="683568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Podejście </a:t>
            </a:r>
            <a:r>
              <a:rPr lang="pl-PL" sz="2000" b="1" dirty="0">
                <a:solidFill>
                  <a:schemeClr val="tx1"/>
                </a:solidFill>
              </a:rPr>
              <a:t>adaptacyjne</a:t>
            </a:r>
            <a:endParaRPr lang="pl-PL" sz="2000" b="1" dirty="0"/>
          </a:p>
        </p:txBody>
      </p:sp>
      <p:sp>
        <p:nvSpPr>
          <p:cNvPr id="62" name="Prostokąt zaokrąglony 61"/>
          <p:cNvSpPr/>
          <p:nvPr/>
        </p:nvSpPr>
        <p:spPr>
          <a:xfrm>
            <a:off x="35496" y="1628800"/>
            <a:ext cx="576064" cy="460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Podejście </a:t>
            </a:r>
            <a:r>
              <a:rPr lang="pl-PL" sz="2000" b="1" dirty="0">
                <a:solidFill>
                  <a:schemeClr val="tx1"/>
                </a:solidFill>
              </a:rPr>
              <a:t>usługowe SOA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strukturalne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Historycznie jako pierwsze ukształtowało się podejście strukturalne, zwane strukturalno-relacyjnym ze względu na ścisłe powiązanie z modelem relacyjnym baz danych.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Jest to podejście formalne, polegające na tworzeniu systemu o uporządkowanej strukturze procesów i danych oraz związków między nimi.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Cechą charakterystyczną tego podejścia jest: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Oddzielne modelowanie danych i procesów,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Wykorzystanie </a:t>
            </a:r>
            <a:r>
              <a:rPr lang="pl-PL" altLang="pl-PL" sz="2000" dirty="0" err="1"/>
              <a:t>diagramowych</a:t>
            </a:r>
            <a:r>
              <a:rPr lang="pl-PL" altLang="pl-PL" sz="2000" dirty="0"/>
              <a:t> i macierzowych metod i technik.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 praktycznych zastosowaniach dominuje podejście strukturalno-relacyjne.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obiektowe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/>
            <a:r>
              <a:rPr lang="pl-PL" altLang="pl-PL" sz="2800" dirty="0"/>
              <a:t>Obecnie w literaturze z zakresu informatyki i w pracach badawczych istotną rolę odgrywa podejście obiektowe. </a:t>
            </a:r>
          </a:p>
          <a:p>
            <a:pPr eaLnBrk="1" hangingPunct="1"/>
            <a:r>
              <a:rPr lang="pl-PL" altLang="pl-PL" sz="2800" dirty="0"/>
              <a:t>Opiera się ono na wyodrębnieniu obiektu, czyli każdego bytu, pojęcia lub rzeczy, mającego określone znaczenie w kontekście rozwiązywania problemu w danej dziedzinie przedmiotowej. </a:t>
            </a:r>
          </a:p>
          <a:p>
            <a:pPr eaLnBrk="1" hangingPunct="1"/>
            <a:r>
              <a:rPr lang="pl-PL" altLang="pl-PL" sz="2800" dirty="0"/>
              <a:t>Pojęcie obiektu umożliwia integralne modelowanie danych i procesów.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społeczne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Akcentuje ono aspekty humanitarne i społeczne – psychologiczne i socjologiczne – w tworzeniu systemów informatycznych.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Podejście społeczne jest użyteczne w fazie planowania systemów informatycznych.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Twórcami podejścia społecznego są P. </a:t>
            </a:r>
            <a:r>
              <a:rPr lang="pl-PL" altLang="pl-PL" sz="2800" dirty="0" err="1"/>
              <a:t>Checkland</a:t>
            </a:r>
            <a:r>
              <a:rPr lang="pl-PL" altLang="pl-PL" sz="2800" dirty="0"/>
              <a:t> i E. </a:t>
            </a:r>
            <a:r>
              <a:rPr lang="pl-PL" altLang="pl-PL" sz="2800" dirty="0" err="1"/>
              <a:t>Mumford</a:t>
            </a:r>
            <a:r>
              <a:rPr lang="pl-PL" altLang="pl-PL" sz="2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Podejście adaptacyjne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975" cy="53283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Krytyczna ocena liniowego cyklu życia i związanych z nim metodyk strukturalnych stały się inspiracją metodyk adaptacyjnych, zwanych niekiedy </a:t>
            </a:r>
            <a:r>
              <a:rPr lang="pl-PL" altLang="pl-PL" sz="2000" dirty="0" err="1"/>
              <a:t>antymetodykami</a:t>
            </a:r>
            <a:r>
              <a:rPr lang="pl-PL" altLang="pl-PL" sz="20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Kwestią, wokół której skoncentrowała się krytyka twórców nowego podejścia, są definiowanie, a następnie modyfikacja i adaptacja potrzeb informatycznych.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Nie jest to tylko kwestia ich subiektywnej oceny, ale wpływ dwu szybko zmieniających się czynników: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technologii informatycznych i modyfikacji wymagań systemu w trakcie jego realizacji,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/>
              <a:t>tworzenia oprogramowania na bieżąco w całym procesie TSI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W pierwszym założeniu przyjmuje się, zasadniczą trudność w rozumieniu i identyfikacji potrzeb informatycznych oraz założeń systemu, a w konsekwencji zakłada możliwość i akceptację ich zmian, modyfikacji i adaptacji w procesie TSI.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Drugie założenie oznacza, że oprogramowanie systemu jest wdrażane przyrostowo, sekwencyjnie w procesie TSI, co odróżnia je od innych metodyk wdrażających system w końcowych fazach cyklu. 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1/4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1305</Words>
  <Application>Microsoft Office PowerPoint</Application>
  <PresentationFormat>Pokaz na ekranie (4:3)</PresentationFormat>
  <Paragraphs>143</Paragraphs>
  <Slides>16</Slides>
  <Notes>0</Notes>
  <HiddenSlides>4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Projekt domyślny</vt:lpstr>
      <vt:lpstr>Rodzaje metodyk TSI</vt:lpstr>
      <vt:lpstr>Metodyka </vt:lpstr>
      <vt:lpstr>Składniki metodyki tworzenia systemów informatycznych</vt:lpstr>
      <vt:lpstr>Podejścia metodologiczne do TSI</vt:lpstr>
      <vt:lpstr>Składniki metodyki tworzenia systemów informatycznych</vt:lpstr>
      <vt:lpstr>Podejście strukturalne</vt:lpstr>
      <vt:lpstr>Podejście obiektowe</vt:lpstr>
      <vt:lpstr>Podejście społeczne</vt:lpstr>
      <vt:lpstr>Podejście adaptacyjne</vt:lpstr>
      <vt:lpstr>Podejście adaptacyjne</vt:lpstr>
      <vt:lpstr>Podejście adaptacyjne</vt:lpstr>
      <vt:lpstr>Podejście adaptacyjne</vt:lpstr>
      <vt:lpstr>Modelowanie architektury systemu MDA</vt:lpstr>
      <vt:lpstr>Modelowanie architektury systemu MDA</vt:lpstr>
      <vt:lpstr>Modelowanie architektury systemu MDA</vt:lpstr>
      <vt:lpstr>Podejście usługowe SOA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metodyk TSI</dc:title>
  <dc:creator>tanska</dc:creator>
  <cp:lastModifiedBy>Tanska</cp:lastModifiedBy>
  <cp:revision>18</cp:revision>
  <dcterms:created xsi:type="dcterms:W3CDTF">2010-04-19T18:41:19Z</dcterms:created>
  <dcterms:modified xsi:type="dcterms:W3CDTF">2019-01-25T10:36:44Z</dcterms:modified>
</cp:coreProperties>
</file>