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  <p:sldId id="274" r:id="rId20"/>
    <p:sldId id="299" r:id="rId21"/>
    <p:sldId id="275" r:id="rId22"/>
    <p:sldId id="276" r:id="rId23"/>
    <p:sldId id="300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8" r:id="rId42"/>
    <p:sldId id="295" r:id="rId43"/>
    <p:sldId id="296" r:id="rId44"/>
    <p:sldId id="297" r:id="rId45"/>
    <p:sldId id="301" r:id="rId46"/>
    <p:sldId id="302" r:id="rId47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5" autoAdjust="0"/>
    <p:restoredTop sz="96774" autoAdjust="0"/>
  </p:normalViewPr>
  <p:slideViewPr>
    <p:cSldViewPr>
      <p:cViewPr varScale="1">
        <p:scale>
          <a:sx n="100" d="100"/>
          <a:sy n="100" d="100"/>
        </p:scale>
        <p:origin x="7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D5BAC-6C32-4854-8C75-4692E6C4B7C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3BE20-7143-4D98-824E-AAD65B18D61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0964A-6D91-4F36-9091-79DD82DD982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567B7-A08F-4B23-A01D-E4A658981B6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9F9C3-51EB-4026-8EF1-BF8E3FF98A9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A0DC7-207E-4FFA-8871-922AE014A4C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CB902-C9B9-4C3C-9329-D5C462A164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0639E-13FA-4ED9-B435-29AC1E0AC1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9C463-8526-45E4-AB13-6848892D708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6CECF-E9D2-44CB-9304-31230B9DAD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CF685-FBA3-4513-B75D-51FDBF27D26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DA67094-9F66-436E-AC3D-CA761CC915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4824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pl-PL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Specyfikacja wymagań</a:t>
            </a:r>
            <a:r>
              <a:rPr lang="pl-PL" altLang="pl-PL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51" name="Rectangle 2"/>
          <p:cNvSpPr txBox="1">
            <a:spLocks noChangeArrowheads="1"/>
          </p:cNvSpPr>
          <p:nvPr/>
        </p:nvSpPr>
        <p:spPr bwMode="auto">
          <a:xfrm>
            <a:off x="1042988" y="2852936"/>
            <a:ext cx="7129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Halina Tańska</a:t>
            </a:r>
          </a:p>
          <a:p>
            <a:pPr algn="ctr" eaLnBrk="1" hangingPunct="1"/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Jolanta Sala</a:t>
            </a:r>
            <a:endParaRPr lang="pl-PL" altLang="pl-PL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98" y="3861048"/>
            <a:ext cx="4727426" cy="292240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" name="Strzałka w lewo 5"/>
          <p:cNvSpPr/>
          <p:nvPr/>
        </p:nvSpPr>
        <p:spPr>
          <a:xfrm>
            <a:off x="4932040" y="4941168"/>
            <a:ext cx="360040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6156176" y="4797152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ABC w praktyce</a:t>
            </a:r>
          </a:p>
        </p:txBody>
      </p:sp>
      <p:sp>
        <p:nvSpPr>
          <p:cNvPr id="8" name="Strzałka w lewo 7"/>
          <p:cNvSpPr/>
          <p:nvPr/>
        </p:nvSpPr>
        <p:spPr>
          <a:xfrm flipH="1">
            <a:off x="5724128" y="4941168"/>
            <a:ext cx="360040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5584"/>
            <a:ext cx="9144000" cy="1219200"/>
          </a:xfrm>
        </p:spPr>
        <p:txBody>
          <a:bodyPr/>
          <a:lstStyle/>
          <a:p>
            <a:pPr eaLnBrk="1" hangingPunct="1"/>
            <a:r>
              <a:rPr lang="pl-PL" altLang="pl-PL" sz="3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Wymagania telefonu Nokia N80: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280" y="1772816"/>
            <a:ext cx="8458200" cy="2592288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Jak mogłyby wyglądać wymagania telefonu komórkowego: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duży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wyświetlacz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duże, wygodne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klawisze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aparat o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wysokiej rozdzielczości</a:t>
            </a:r>
            <a:endParaRPr lang="pl-PL" altLang="pl-PL" sz="2400" b="1" i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4365104"/>
            <a:ext cx="835292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 oznacza określenie: duży wyświetlacz? 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pl-PL" altLang="pl-PL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Czy wyświetlacz wystarczający do odczytywania wiadomości tekstowych, a może przeglądania zdjęć w dużej rozdzielczości?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altLang="pl-PL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Podobnie z pozostałymi określeniami: duże klawisze, wysoka rozdzielczość aparatu.</a:t>
            </a:r>
            <a:endParaRPr kumimoji="0" lang="pl-PL" altLang="pl-PL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6720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latin typeface="Arial" pitchFamily="34" charset="0"/>
                <a:cs typeface="Arial" pitchFamily="34" charset="0"/>
              </a:rPr>
              <a:t>Określenia i ich znaczenie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6232"/>
            <a:ext cx="8820472" cy="56151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Ciekawe spostrzeżenie możemy wysnuć w związku z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wiedzą nieświadomą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Możemy być pewni, że nigdzie w wymaganiach żadnego telefonu komórkowego nie znajdziemy określenia, że klawiatura powinna być po tej samej stronie telefonu co wyświetlacz.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Dlaczego więc nikt nie zrobi na odwrót: przecież gdybyśmy ułożyli klawiaturę po jednej stronie, a wyświetlacz po drugiej - bylibyśmy w stanie jeszcze bardziej zmniejszyć rozmiary telefonu.</a:t>
            </a:r>
            <a:r>
              <a:rPr lang="pl-PL" altLang="pl-PL" sz="20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Jest to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wiedza nieświadoma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- każdy z nas korzystał z telefonu i wie że podczas naciskania klawiszy musi widzieć, co się dzieje na ekranie.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Gdyby jednak te produkty były projektowane przez osoby, które nigdy nie miały do czynienia z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czymkolwiek podobnym (tak jest w dużej części projektów </a:t>
            </a:r>
            <a:r>
              <a:rPr lang="pl-PL" altLang="pl-PL" sz="2400" dirty="0">
                <a:solidFill>
                  <a:srgbClr val="000000"/>
                </a:solidFill>
              </a:rPr>
              <a:t>i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nformatycznych), wtedy z pewnością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znalazłoby się wiele rzeczy zrobionych wbrew intuicji przyszłych użytkowników.</a:t>
            </a:r>
            <a:endParaRPr lang="pl-PL" alt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6936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Spisywanie wymagań jako </a:t>
            </a:r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sztuka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604448" cy="42484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Spisywanie wymagań to 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sztuka 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nie ma uniwersalnego sposobu.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Korzystać należy z porad innych: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dobre praktyki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metody, które się sprawdziły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Czy jest jakiś uniwersalny sposób poradzenia sobie z nimi?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Niestety nie.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Pozyskiwanie wymagań jest pewnego rodzaju sztuką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Można jednak patrzeć,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jak to robią inni oraz spróbować pewnych „dobrych praktyk” zaproponowanych przez ekspertów w tej dziedzinie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95536" y="1340768"/>
            <a:ext cx="8424936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8944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Podział wymagań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566664"/>
            <a:ext cx="8316416" cy="25824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 </a:t>
            </a:r>
            <a:r>
              <a:rPr lang="pl-PL" altLang="pl-PL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Wymagania </a:t>
            </a:r>
            <a:r>
              <a:rPr lang="pl-PL" altLang="pl-PL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pozafunkcjonalne</a:t>
            </a:r>
            <a:endParaRPr lang="pl-PL" altLang="pl-PL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Wymagania funkcjonalne</a:t>
            </a:r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 eaLnBrk="1" hangingPunct="1"/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 (Jak pisać przypadki użycia?)</a:t>
            </a:r>
          </a:p>
          <a:p>
            <a:pPr lvl="1" eaLnBrk="1" hangingPunct="1"/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Dobre praktyki </a:t>
            </a:r>
            <a:r>
              <a:rPr lang="pl-PL" altLang="pl-PL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Sommerville</a:t>
            </a:r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pl-PL" altLang="pl-PL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Sawyer’a</a:t>
            </a:r>
            <a:endParaRPr lang="pl-PL" altLang="pl-PL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4928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>
                <a:latin typeface="Arial" pitchFamily="34" charset="0"/>
                <a:cs typeface="Arial" pitchFamily="34" charset="0"/>
              </a:rPr>
              <a:t>Przykłady wymagań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072" y="1346448"/>
            <a:ext cx="8100392" cy="4818856"/>
          </a:xfrm>
        </p:spPr>
        <p:txBody>
          <a:bodyPr/>
          <a:lstStyle/>
          <a:p>
            <a:pPr eaLnBrk="1" hangingPunct="1"/>
            <a:r>
              <a:rPr lang="pl-PL" altLang="pl-PL" sz="2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Funkcjonalne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Wprowadzanie nowej faktury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Generowanie raportu miesięcznego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b="1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Pozafunkcjonalne</a:t>
            </a:r>
            <a:endParaRPr lang="pl-PL" altLang="pl-PL" sz="2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minimum 20 faktur na godzinę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200000h MTBF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maksimum 2 godziny potrzebne na przeszkolenie 1 pracownika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6544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Podział wymagań - FURPS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32440" cy="4032448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Bardzo powszechny jest również podział FURPS.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Pierwsza litera oznacza wymagania funkcjonalne,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Pozostałe litery to wymagania </a:t>
            </a:r>
            <a:r>
              <a:rPr lang="pl-PL" altLang="pl-PL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pozafunkcjonalne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endParaRPr lang="pl-PL" altLang="pl-PL" sz="1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altLang="pl-PL" sz="2400" b="1" dirty="0" err="1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l-PL" altLang="pl-PL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unctionality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funkcjonalność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altLang="pl-PL" sz="2400" b="1" dirty="0" err="1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pl-PL" altLang="pl-PL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sability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użyteczność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altLang="pl-PL" sz="2400" b="1" dirty="0" err="1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l-PL" altLang="pl-PL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eliability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niezawodność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altLang="pl-PL" sz="2400" b="1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erformance - wydajność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altLang="pl-PL" sz="2400" b="1" dirty="0">
                <a:solidFill>
                  <a:srgbClr val="356DD4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ecurity - bezpieczeństwo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3136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200" b="1" dirty="0">
                <a:latin typeface="Arial" pitchFamily="34" charset="0"/>
                <a:cs typeface="Arial" pitchFamily="34" charset="0"/>
              </a:rPr>
              <a:t>Wymagania </a:t>
            </a:r>
            <a:r>
              <a:rPr lang="pl-PL" altLang="pl-PL" sz="3200" b="1" dirty="0" err="1">
                <a:latin typeface="Arial" pitchFamily="34" charset="0"/>
                <a:cs typeface="Arial" pitchFamily="34" charset="0"/>
              </a:rPr>
              <a:t>pozafunkcjonalne</a:t>
            </a:r>
            <a:r>
              <a:rPr lang="pl-PL" altLang="pl-PL" sz="3200" b="1" dirty="0">
                <a:latin typeface="Arial" pitchFamily="34" charset="0"/>
                <a:cs typeface="Arial" pitchFamily="34" charset="0"/>
              </a:rPr>
              <a:t> - URPS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8280920" cy="540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l-PL" altLang="pl-PL" sz="20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- użyteczność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oznacza łatwość użytkowania systemu. Takie wymagania można precyzować np. poprzez maksymalny czas szkolenia pracownika, liczba kontaktów ze wsparciem klienta, liczbą sytuacji, w których konieczne jest skorzystanie z systemu pomocy.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l-PL" altLang="pl-PL" sz="20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 - niezawodność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może być mierzona poprzez: średnią liczbę godzin pracy bez awarii (ang. MTBF - </a:t>
            </a:r>
            <a:r>
              <a:rPr lang="pl-PL" alt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Mean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pl-PL" alt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Failure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maksymalną liczbą godzin w miesiącu w ciągu których system może być wyłączony w celach pielęgnacyjnych (ang. </a:t>
            </a:r>
            <a:r>
              <a:rPr lang="pl-PL" altLang="pl-P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maintainance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- ma to znaczenie szczególnie w przypadku systemów, które muszą pracować na okrągło - np. systemy bankowości elektronicznej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l-PL" altLang="pl-PL" sz="20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 - wydajność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mierzona np. liczbą transakcji, którą system jest w stanie obsłużyć w ciągu godziny, liczbą użytkowników, którzy mogą być zalogowani jednocześnie do portalu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l-PL" altLang="pl-PL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l-PL" altLang="pl-PL" sz="20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- bezpieczeństwo</a:t>
            </a: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to wymagania związane z szyfrowaniem, polityką praw, itp. </a:t>
            </a:r>
            <a:endParaRPr lang="pl-PL" alt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0952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>
                <a:latin typeface="Arial" pitchFamily="34" charset="0"/>
                <a:cs typeface="Arial" pitchFamily="34" charset="0"/>
              </a:rPr>
              <a:t>Wymagania funkcjonalne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626096"/>
            <a:ext cx="8388424" cy="4755232"/>
          </a:xfrm>
        </p:spPr>
        <p:txBody>
          <a:bodyPr/>
          <a:lstStyle/>
          <a:p>
            <a:pPr marL="0" indent="0"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„System powinien…”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Funkcje systemu</a:t>
            </a:r>
          </a:p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Przypadki użycia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/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Wymagania funkcjonalne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opisują funkcje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poszczególnych użytkowników.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endParaRPr lang="pl-PL" altLang="pl-PL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Przedstawimy trzy podejścia. </a:t>
            </a:r>
          </a:p>
          <a:p>
            <a:pPr marL="0" indent="0" eaLnBrk="1" hangingPunct="1">
              <a:buFontTx/>
              <a:buNone/>
            </a:pP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Pierwsze dwa są podejściami historycznymi, </a:t>
            </a:r>
          </a:p>
          <a:p>
            <a:pPr marL="0" indent="0" eaLnBrk="1" hangingPunct="1">
              <a:buFontTx/>
              <a:buNone/>
            </a:pP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natomiast ostatni -</a:t>
            </a:r>
            <a:r>
              <a:rPr lang="pl-PL" altLang="pl-PL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 staje się obecnie coraz bardziej popularny.</a:t>
            </a:r>
            <a:r>
              <a:rPr lang="pl-PL" altLang="pl-PL" sz="2400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536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„System powinien…”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507232"/>
            <a:ext cx="8244408" cy="4514056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Wymagania w stylu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„System powinien…”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były intensywnie wykorzystywane w latach 80-tych, 90-tych. W roku 1998 nawet zostały zaproponowane jako standard (IEEE 830-1998).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Ich dużą zaletą jest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łatwość spisywania.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Niestety obecne systemy stają się coraz bardziej złożone, a wymagania średniej wielkości systemu w tej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postaci zajęłyby kilkaset stron.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Tak wielka liczba luźnych zdań, niepowiązanych ze sobą sprawia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trudności podczas sprawdzania jakości takiej specyfikacji.</a:t>
            </a:r>
            <a:endParaRPr lang="pl-PL" alt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9120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6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 powinien…”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1864"/>
            <a:ext cx="8460432" cy="4543400"/>
          </a:xfrm>
        </p:spPr>
        <p:txBody>
          <a:bodyPr/>
          <a:lstStyle/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Zalety: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łatwość spisywania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Wady: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słaba czytelność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trudne sprawdzanie kompletności, spójności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endParaRPr lang="pl-PL" altLang="pl-PL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 powinien umożliwić wystawianie faktur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 powinien generować zestawienie miesięczne faktur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Faktura powinna zawierać co najmniej jedną pozycję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 (</a:t>
            </a: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 przez kolejnych 200 stron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2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Specyfikacja wymagań</a:t>
            </a:r>
            <a:r>
              <a:rPr lang="pl-PL" altLang="pl-PL" sz="36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25216"/>
            <a:ext cx="7772400" cy="223988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Dotyczy ona bardzo ważnego aspektu w tej dziedzinie - </a:t>
            </a:r>
            <a:r>
              <a:rPr lang="pl-PL" altLang="pl-PL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komunikacji pomiędzy klientem a informatykami dotyczącej wymagań systemów informatycznych</a:t>
            </a:r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323975"/>
            <a:ext cx="6000750" cy="421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Strzałka w lewo 4"/>
          <p:cNvSpPr/>
          <p:nvPr/>
        </p:nvSpPr>
        <p:spPr>
          <a:xfrm>
            <a:off x="5292080" y="2132856"/>
            <a:ext cx="6480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lewo 5"/>
          <p:cNvSpPr/>
          <p:nvPr/>
        </p:nvSpPr>
        <p:spPr>
          <a:xfrm>
            <a:off x="5292080" y="2420888"/>
            <a:ext cx="6480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032"/>
            <a:ext cx="9144000" cy="1052736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Opisywanie </a:t>
            </a:r>
            <a:b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poszczególnych funkcji systemu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2128" y="1918320"/>
            <a:ext cx="7380312" cy="43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Wejście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Wyjście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Efekty uboczne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Wady: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słaba czytelność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trudne do zrozumienia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Analogicznie do funkcji matematycznych, każda funkcja systemu informatycznego ma swoje wejście, wyjście, efekty uboczne.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8944"/>
            <a:ext cx="9144000" cy="901824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Opisywanie </a:t>
            </a:r>
            <a:b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poszczególnych funkcji systemu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839416"/>
            <a:ext cx="8028384" cy="3461792"/>
          </a:xfrm>
        </p:spPr>
        <p:txBody>
          <a:bodyPr/>
          <a:lstStyle/>
          <a:p>
            <a:pPr eaLnBrk="1" hangingPunct="1">
              <a:defRPr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Rozpatrując </a:t>
            </a:r>
            <a:r>
              <a:rPr lang="pl-PL" altLang="pl-PL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funkcję wystawiania faktury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wejściem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mogą być </a:t>
            </a:r>
            <a:r>
              <a:rPr lang="pl-PL" altLang="pl-PL" sz="24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pozycje faktury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wyjściem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wydruk faktury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(lub wysłanie jej faksem), natomiast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efektem ubocznym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zapisanie tej faktury w rejestrze faktur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Podobnie jak w przypadku wymagań typu „System powinien”, taka specyfikacja wymagań zawiera bardzo dużą liczbę małych funkcji, więc nadal są problemy ze zrozumieniem idei systemu i czytelnością.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2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340768"/>
            <a:ext cx="6000750" cy="421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6" name="Strzałka w lewo 5"/>
          <p:cNvSpPr/>
          <p:nvPr/>
        </p:nvSpPr>
        <p:spPr>
          <a:xfrm>
            <a:off x="5292080" y="2149649"/>
            <a:ext cx="6480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lewo 6"/>
          <p:cNvSpPr/>
          <p:nvPr/>
        </p:nvSpPr>
        <p:spPr>
          <a:xfrm>
            <a:off x="5292080" y="2852936"/>
            <a:ext cx="6480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lewo 7"/>
          <p:cNvSpPr/>
          <p:nvPr/>
        </p:nvSpPr>
        <p:spPr>
          <a:xfrm>
            <a:off x="5292080" y="2492896"/>
            <a:ext cx="6480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4928"/>
            <a:ext cx="9144000" cy="1117848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</a:t>
            </a:r>
            <a:b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trzecie podejście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072" y="1338064"/>
            <a:ext cx="8172400" cy="5115272"/>
          </a:xfrm>
        </p:spPr>
        <p:txBody>
          <a:bodyPr/>
          <a:lstStyle/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Zalety:</a:t>
            </a:r>
            <a:endParaRPr lang="pl-PL" altLang="pl-PL" sz="2400" b="1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</a:rPr>
              <a:t>	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–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łatwość spisywania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</a:rPr>
              <a:t>	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–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czytelność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</a:rPr>
              <a:t>	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–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łatwość zrozumienia i wyobrażenia sobie przyszłego systemu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altLang="pl-PL" sz="2400" b="1" dirty="0">
              <a:solidFill>
                <a:srgbClr val="000000"/>
              </a:solidFill>
              <a:latin typeface="TimesNewRomanPS-BoldMT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TimesNewRomanPS-BoldMT" charset="0"/>
                <a:cs typeface="Times New Roman" pitchFamily="18" charset="0"/>
              </a:rPr>
              <a:t>UC1: Wystawianie faktury</a:t>
            </a:r>
            <a:r>
              <a:rPr lang="pl-PL" altLang="pl-PL" sz="2400" b="1" dirty="0">
                <a:solidFill>
                  <a:srgbClr val="000000"/>
                </a:solidFill>
              </a:rPr>
              <a:t> - </a:t>
            </a:r>
            <a:r>
              <a:rPr lang="pl-PL" altLang="pl-PL" sz="2400" b="1" dirty="0">
                <a:solidFill>
                  <a:srgbClr val="000000"/>
                </a:solidFill>
                <a:latin typeface="TimesNewRomanPS-BoldMT" charset="0"/>
                <a:cs typeface="Times New Roman" pitchFamily="18" charset="0"/>
              </a:rPr>
              <a:t>Główny scenariusz: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1. Sprzedawca pragnie wystawić fakturę.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2. Sprzedawca wpisuje pozycje faktury.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3. System podlicza fakturę, nadaje jej nowy numer i zapisuje w rejestrze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4. Sprzedawca drukuje fakturę.</a:t>
            </a:r>
            <a:endParaRPr lang="pl-PL" alt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0736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486272"/>
            <a:ext cx="8604448" cy="42469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Poprzednie podejścia opisywały wymagania z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perspektywy systemu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- jak system powinien się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zachować w określonej sytuacji.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Przypadki użycia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natomiast skupiają się na </a:t>
            </a:r>
            <a:r>
              <a:rPr lang="pl-PL" altLang="pl-PL" sz="2400" i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interakcji pomiędzy</a:t>
            </a:r>
            <a:r>
              <a:rPr lang="pl-PL" altLang="pl-PL" sz="2400" i="1" dirty="0">
                <a:solidFill>
                  <a:schemeClr val="accent2"/>
                </a:solidFill>
              </a:rPr>
              <a:t> </a:t>
            </a:r>
            <a:r>
              <a:rPr lang="pl-PL" altLang="pl-PL" sz="2400" i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użytkownikiem, a systemem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Dzięki takiemu podejściu zyskujemy na czytelności - przypadki użycia nie pokazują zbędnych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szczegółów.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Dużo łatwiej też jest klientowi wyobrazić sobie jak system będzie funkcjonował.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Nie czyta opisu matematycznego, lecz pewną opowieść, która mówi o tym, w jaki sposób np. wystawić fakturę.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pl-PL" alt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2920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6056"/>
            <a:ext cx="8604448" cy="4467200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Przypadek użycia jest opisem interakcji pomiędzy użytkownikiem, a systemem informatycznym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Mogą one występować w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różnych formach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- 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akapit tekstu pisany językiem naturalnym</a:t>
            </a: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		- postać strukturalna (bardziej powszechna)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Każdy przypadek użycia (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UC1: Wystawianie faktury)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 składa się z następujących elementów: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pl-PL" altLang="pl-PL" sz="24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Nazwa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wyraża cel przypadku użycia (np. wystawianie faktury, zamówienie książki, dodanie wpisu na forum)</a:t>
            </a:r>
          </a:p>
          <a:p>
            <a:pPr eaLnBrk="1" hangingPunct="1">
              <a:buFontTx/>
              <a:buNone/>
            </a:pPr>
            <a:r>
              <a:rPr lang="pl-PL" altLang="pl-PL" sz="2400" dirty="0">
                <a:latin typeface="Arial" pitchFamily="34" charset="0"/>
                <a:cs typeface="Arial" pitchFamily="34" charset="0"/>
              </a:rPr>
              <a:t>		</a:t>
            </a:r>
            <a:r>
              <a:rPr lang="pl-PL" altLang="pl-PL" sz="2400" b="1" i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Identyfikator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3/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3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4928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Forma </a:t>
            </a:r>
            <a:r>
              <a:rPr lang="pl-PL" altLang="pl-PL" sz="3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ustrukturalizowana</a:t>
            </a:r>
            <a:endParaRPr lang="pl-PL" altLang="pl-PL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405880"/>
            <a:ext cx="8532440" cy="4615408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Nazwa</a:t>
            </a:r>
            <a:r>
              <a:rPr lang="pl-PL" altLang="pl-PL" sz="2400" dirty="0">
                <a:solidFill>
                  <a:srgbClr val="000000"/>
                </a:solidFill>
              </a:rPr>
              <a:t>, </a:t>
            </a:r>
            <a:r>
              <a:rPr lang="pl-PL" altLang="pl-PL" sz="24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Identyfikator</a:t>
            </a:r>
            <a:r>
              <a:rPr lang="pl-PL" altLang="pl-PL" sz="2400" dirty="0">
                <a:solidFill>
                  <a:srgbClr val="000000"/>
                </a:solidFill>
              </a:rPr>
              <a:t>, </a:t>
            </a:r>
            <a:r>
              <a:rPr lang="pl-PL" altLang="pl-PL" sz="2400" b="1" dirty="0">
                <a:solidFill>
                  <a:srgbClr val="000000"/>
                </a:solidFill>
                <a:latin typeface="Arial-BoldMT" charset="0"/>
                <a:cs typeface="Times New Roman" pitchFamily="18" charset="0"/>
              </a:rPr>
              <a:t>Główny</a:t>
            </a:r>
            <a:r>
              <a:rPr lang="pl-PL" altLang="pl-PL" sz="2400" b="1" dirty="0">
                <a:solidFill>
                  <a:srgbClr val="000000"/>
                </a:solidFill>
              </a:rPr>
              <a:t> </a:t>
            </a:r>
            <a:r>
              <a:rPr lang="pl-PL" altLang="pl-PL" sz="2400" b="1" dirty="0">
                <a:solidFill>
                  <a:srgbClr val="000000"/>
                </a:solidFill>
                <a:latin typeface="Arial-BoldMT" charset="0"/>
                <a:cs typeface="Times New Roman" pitchFamily="18" charset="0"/>
              </a:rPr>
              <a:t>scenariusz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TimesNewRomanPS-BoldMT" charset="0"/>
                <a:cs typeface="Times New Roman" pitchFamily="18" charset="0"/>
              </a:rPr>
              <a:t>UC1: Wystawianie faktury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TimesNewRomanPS-BoldMT" charset="0"/>
                <a:cs typeface="Times New Roman" pitchFamily="18" charset="0"/>
              </a:rPr>
              <a:t>Główny scenariusz: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1. Sprzedawca pragnie wystawić fakturę.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2. Sprzedawca wpisuje pozycje faktury.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3. System podlicza fakturę, nadaje jej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nowy numer i zapisuje w rejestrze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4. Sprzedawca drukuje fakturę.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altLang="pl-PL" sz="2400" dirty="0">
              <a:solidFill>
                <a:srgbClr val="CC0000"/>
              </a:solidFill>
              <a:latin typeface="TimesNewRomanPSMT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CC0000"/>
                </a:solidFill>
                <a:latin typeface="TimesNewRomanPSMT" charset="0"/>
                <a:cs typeface="Times New Roman" pitchFamily="18" charset="0"/>
              </a:rPr>
              <a:t>	Główny scenariusz - sekwencja kroków, która musi zostać wykonana do osiągnię</a:t>
            </a:r>
            <a:r>
              <a:rPr lang="pl-PL" altLang="pl-PL" sz="2400" dirty="0">
                <a:solidFill>
                  <a:srgbClr val="CC0000"/>
                </a:solidFill>
              </a:rPr>
              <a:t>cia.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4928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Forma </a:t>
            </a:r>
            <a:r>
              <a:rPr lang="pl-PL" altLang="pl-PL" sz="3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ustrukturalizowana</a:t>
            </a:r>
            <a:endParaRPr lang="pl-PL" altLang="pl-PL" sz="3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032" y="1369640"/>
            <a:ext cx="8892480" cy="5083696"/>
          </a:xfrm>
        </p:spPr>
        <p:txBody>
          <a:bodyPr/>
          <a:lstStyle/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TimesNewRomanPS-BoldMT" charset="0"/>
                <a:cs typeface="Times New Roman" pitchFamily="18" charset="0"/>
              </a:rPr>
              <a:t>Rozszerzenia: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3.A.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Sprzedawca nie dodał żadnej pozycji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3.A.1.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System prosi o ponowne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wprowadzenie pozycji (powrót do 2.)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Nie zawsze jest możliwość wykonania głównego scenariusza. Czasem użytkownik popełni jakiś błąd,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innym razem nie są spełnione pewne warunki, co uniemożliwia przejście dalej. Reakcje na takie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wydarzenia możemy umieścić w rozszerzeniach.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Przykładowo w kroku 3. może się okazać, że sprzedawca nie dodał żadnej pozycji. Dzięki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rozszerzeniom możemy podać sekwencję kroków, która będzie wykonana w takiej sytuacji.</a:t>
            </a:r>
            <a:endParaRPr lang="pl-PL" alt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1128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Forma </a:t>
            </a:r>
            <a:r>
              <a:rPr lang="pl-PL" altLang="pl-PL" sz="3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ustrukturalizowana</a:t>
            </a:r>
            <a:endParaRPr lang="pl-PL" altLang="pl-PL" sz="3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088" y="1524372"/>
            <a:ext cx="8100392" cy="4640932"/>
          </a:xfrm>
        </p:spPr>
        <p:txBody>
          <a:bodyPr/>
          <a:lstStyle/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Nazwa, Identyfikator, Główny scenariusz, Rozszerzenia, Atrybuty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pl-PL" altLang="pl-PL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UC1: Wystawianie faktury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Atrybuty: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Główny aktor: 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Użytkownik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Priorytet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Wysoki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Źródło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Łukasz Olszewski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Główny scenariusz:</a:t>
            </a:r>
          </a:p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Rozszerzenia: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3/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3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2744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Specyfikacja wymagań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8456"/>
            <a:ext cx="8604448" cy="4818856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Załóżmy, że właściciel restauracji dostrzega </a:t>
            </a:r>
            <a:r>
              <a:rPr lang="pl-PL" altLang="pl-PL" sz="2400" b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potrzebę wdrożenia systemu informatycznego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, w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celu usprawnienia obsługi kelnerskiej klientów.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Właściciel ten zgłasza się do firmy informatycznej i pragnie zamówić taki system.</a:t>
            </a:r>
            <a:endParaRPr lang="pl-PL" altLang="pl-PL" sz="2400" dirty="0">
              <a:cs typeface="Times New Roman" pitchFamily="18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Dochodzi do transakcji pomiędzy klientem, posiadającym pieniądze, oraz firmą informatyczną będącą w stanie spełnić oczekiwania klienta.</a:t>
            </a:r>
            <a:endParaRPr lang="pl-PL" altLang="pl-PL" sz="2400" dirty="0">
              <a:solidFill>
                <a:srgbClr val="000000"/>
              </a:solidFill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 punktu widzenia takiej transakcji ważne jest, aby była </a:t>
            </a:r>
            <a:r>
              <a:rPr lang="pl-PL" altLang="pl-PL" sz="2400" b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równoważność pomiędzy tym ile klient</a:t>
            </a:r>
            <a:r>
              <a:rPr lang="pl-PL" altLang="pl-PL" sz="2400" b="1" dirty="0">
                <a:solidFill>
                  <a:schemeClr val="accent2"/>
                </a:solidFill>
              </a:rPr>
              <a:t> </a:t>
            </a:r>
            <a:r>
              <a:rPr lang="pl-PL" altLang="pl-PL" sz="2400" b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zapłaci, a tym co otrzyma w zamian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.</a:t>
            </a:r>
            <a:endParaRPr lang="pl-PL" altLang="pl-PL" sz="2400" dirty="0"/>
          </a:p>
          <a:p>
            <a:pPr eaLnBrk="1" hangingPunct="1"/>
            <a:endParaRPr lang="pl-PL" altLang="pl-PL" dirty="0"/>
          </a:p>
        </p:txBody>
      </p:sp>
      <p:sp>
        <p:nvSpPr>
          <p:cNvPr id="4" name="Prostokąt 3"/>
          <p:cNvSpPr/>
          <p:nvPr/>
        </p:nvSpPr>
        <p:spPr>
          <a:xfrm>
            <a:off x="395536" y="4581128"/>
            <a:ext cx="8424936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Atrybuty: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486272"/>
            <a:ext cx="8388424" cy="39589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Dodatkowo, do każdego wymagania można dołączyć listę atrybutów, np.: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nazwę głównego aktora - użytkownika, który gra główną rolę w danym przypadku użycia</a:t>
            </a: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priorytet tego wymagania z punktu widzenia klienta</a:t>
            </a: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źródło wymagania - osoba, od której pochodzi konkretne wymaganie - taka informacja przydaje się później, kiedy programiści będą mieli jakieś wątpliwości i dodatkowe pytania - będą w stanie trafić bezpośrednio do osoby najlepiej poinformowanej.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2920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Diagram przypadków użycia:</a:t>
            </a:r>
            <a:endParaRPr lang="pl-PL" altLang="pl-PL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124744"/>
            <a:ext cx="8388424" cy="5544616"/>
          </a:xfrm>
        </p:spPr>
        <p:txBody>
          <a:bodyPr/>
          <a:lstStyle/>
          <a:p>
            <a:pPr marL="0" indent="0"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Nazwy przypadków użycia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Powiązania z aktorami</a:t>
            </a:r>
            <a:endParaRPr lang="pl-PL" altLang="pl-PL" sz="24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Dobre jako „mapa”</a:t>
            </a:r>
          </a:p>
          <a:p>
            <a:pPr marL="0" indent="0" eaLnBrk="1" hangingPunct="1">
              <a:buFontTx/>
              <a:buNone/>
            </a:pPr>
            <a:endParaRPr lang="pl-PL" altLang="pl-PL" sz="10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Diagram przypadków użycia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prezentuje tylko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połączenie aktorów z przypadkami użycia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Każdy przypadek użycia jest tutaj reprezentowany jako nazwa. Jest to dobre w początkowej fazie analizy wymagań, kiedy odkrywamy funkcje systemu, lecz wymaga późniejszego doprecyzowania, czyli napisania specyfikacji wymagań, która będzie zawierać kompletne przypadki użycia.</a:t>
            </a:r>
          </a:p>
          <a:p>
            <a:pPr marL="0" indent="0" eaLnBrk="1" hangingPunct="1">
              <a:buFontTx/>
              <a:buNone/>
            </a:pPr>
            <a:endParaRPr lang="pl-PL" altLang="pl-PL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takiej specyfikacji wymagań dobrze jest umieścić na początku diagram przypadków użycia, który będzie służył jako „spis treści” dokumentu.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8944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Podstawowe zasady pisania przypadków użycia</a:t>
            </a:r>
            <a:r>
              <a:rPr lang="pl-PL" altLang="pl-PL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040" y="1556791"/>
            <a:ext cx="8388424" cy="367240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Steve Adolph, Paul Bramble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stworzyli listę „wzorców”, czyli „dobrych praktyk” dotyczących pisania i podzielili ją na 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4 grupy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Tx/>
              <a:buNone/>
            </a:pPr>
            <a:endParaRPr lang="pl-PL" altLang="pl-PL" sz="10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dotyczy pojedynczego przypadku użycia,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całego zbioru przypadku użycia, czyli sposobu komponowania specyfikacji z pojedynczych wymagań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dotyczy procesu tworzenia przypadków użycia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zespołu osób, które przygotowują specyfikację wymagań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Przypadek użycia</a:t>
            </a:r>
            <a:endParaRPr lang="pl-PL" altLang="pl-P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838200"/>
            <a:ext cx="8316416" cy="6019800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Fraza czasownikowa w nazwie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”: pierwszy wzorzec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408100"/>
                </a:solidFill>
                <a:latin typeface="Arial" pitchFamily="34" charset="0"/>
                <a:cs typeface="Arial" pitchFamily="34" charset="0"/>
              </a:rPr>
              <a:t>	– Wystawianie faktury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408100"/>
                </a:solidFill>
                <a:latin typeface="Arial" pitchFamily="34" charset="0"/>
                <a:cs typeface="Arial" pitchFamily="34" charset="0"/>
              </a:rPr>
              <a:t>	– Generowanie raportu miesięcznego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Nazwa przypadku użycia jest bardzo ważna - występuje w wielu miejscach dokumentu (spisie treści, diagramach przypadków użycia, </a:t>
            </a:r>
            <a:r>
              <a:rPr lang="pl-PL" altLang="pl-PL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itp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tak więc w sformułowanie prawidłowej nazwy powinna być włożona odrobina wysiłku, tak aby dobrze odzwierciedlała ona zawartość przypadku użycia.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Frazy czasownikowe dobrze opisują cele przypadków użycia, np. jak spotkamy nazwę: 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wystawianie faktury, albo generowanie raportu miesięcznego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to od razu wiemy o jakie wymaganie chodzi.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1/2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2920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Przypadek użycia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072" y="1189856"/>
            <a:ext cx="8172400" cy="5191472"/>
          </a:xfrm>
        </p:spPr>
        <p:txBody>
          <a:bodyPr/>
          <a:lstStyle/>
          <a:p>
            <a:pPr eaLnBrk="1" hangingPunct="1"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Fraza czasownikowa w nazwie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”: pierwszy wzorzec</a:t>
            </a:r>
          </a:p>
          <a:p>
            <a:pPr eaLnBrk="1" hangingPunct="1">
              <a:buNone/>
            </a:pP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Kilka przykładów złych nazw: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Główny przypadek użycia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Przypadek użycia 2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Zarządzanie</a:t>
            </a:r>
          </a:p>
          <a:p>
            <a:pPr eaLnBrk="1" hangingPunct="1">
              <a:buFontTx/>
              <a:buNone/>
            </a:pP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Nazwy nic nie znaczące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Główny przypadek użycia, Przypadek użycia 2</a:t>
            </a:r>
            <a:endParaRPr lang="pl-PL" altLang="pl-PL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Zbyt ogólna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przez co nie stanowi żadnej wartości dla czytelnika: Zarządzanie</a:t>
            </a:r>
            <a:r>
              <a:rPr lang="pl-PL" alt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2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0952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Scenariusz i rozszerzenia</a:t>
            </a:r>
            <a:r>
              <a:rPr lang="pl-PL" altLang="pl-P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”:</a:t>
            </a:r>
            <a:endParaRPr lang="pl-PL" altLang="pl-P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8208912" cy="2879526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Nadrzędny cel: czytelność!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Scenariusz główny – najbardziej prawdopodobna ścieżka (3-9 kroków)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Rozszerzenia – alternatywne scenariusze kiedy coś pójdzie nie tak (numer rozszerzenia: numer kroku + kolejna litera)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0560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3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Scenariusz i rozszerzenia</a:t>
            </a:r>
            <a:r>
              <a:rPr lang="pl-PL" altLang="pl-PL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562472"/>
            <a:ext cx="8388424" cy="44588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Przypadek użycia powinien być podzielony na takie 2 części - dzięki temu czytelnik może się zapoznać najpierw z głównym scenariuszem i zrozumieć na czym polega wymaganie, a następnie przejść do niuansów zawartych w rozszerzeniach.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Generalną zasadą jest 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zwięzłość i przejrzystość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aby czytelnik nie pogubił się.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Dlatego, każdy scenariusz powinien zawierać od </a:t>
            </a:r>
            <a:r>
              <a:rPr lang="pl-PL" altLang="pl-PL" sz="24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3-9 kroków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(gdy jest ich mniej, specyfikacja wymagań jest zbyt fragmentaryczna, natomiast gdy jest ich więcej - czytelnik nie jest w stanie ogarnąć pamięcią całości).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2/3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8728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3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Scenariusz i rozszerzenia</a:t>
            </a:r>
            <a:r>
              <a:rPr lang="pl-PL" altLang="pl-PL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88424" cy="51872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Ze względu na czytelność, również poszczególne kroki scenariusza nie powinny być zbyt skomplikowane.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Najlepiej gdy są wyrażone prostym zdaniem zawierającym podmiot (czyli aktora).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Rozszerzenia natomiast, to sekwencje kroków wykonywane podczas sytuacji wyjątkowych.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Numer rozszerzenia składa się zawsze z numeru kroku, którego rozszerzenie dotyczy, oraz litery – stanowiącej numer rozszerzenia (w ramach tego kroku).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Czyli przykładowo możemy się spotkać z takimi rozszerzeniami:</a:t>
            </a:r>
            <a:r>
              <a:rPr lang="en-US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1.A.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2.A.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3.A.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1.B.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Rozszerzenia mogą być wielokrotnie zagnieżdżane, czyli przykładowo, jeżeli mamy krok 1.A.2 i chcemy do niego dodać rozszerzenie, to będzie ono miało numer 1.A.2.A.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3/</a:t>
            </a:r>
            <a:r>
              <a:rPr lang="pl-PL" sz="1800" dirty="0" err="1">
                <a:latin typeface="Arial" pitchFamily="34" charset="0"/>
                <a:cs typeface="Arial" pitchFamily="34" charset="0"/>
              </a:rPr>
              <a:t>3</a:t>
            </a:r>
            <a:endParaRPr lang="pl-PL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7112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„Obojętność technologiczna”</a:t>
            </a:r>
            <a:endParaRPr lang="pl-PL" altLang="pl-P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041648"/>
            <a:ext cx="8352928" cy="56277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technologia jest zmienna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niepotrzebne ograniczenia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szczegóły GUI zaciemniają obraz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– klient nie </a:t>
            </a:r>
            <a:r>
              <a:rPr lang="pl-PL" altLang="pl-PL" sz="2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rozumie terminów </a:t>
            </a: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technicznych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Przykłady:</a:t>
            </a:r>
            <a:endParaRPr lang="pl-PL" altLang="pl-PL" sz="22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Pracownik </a:t>
            </a:r>
            <a:r>
              <a:rPr lang="pl-PL" alt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klika </a:t>
            </a: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pl-PL" alt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link </a:t>
            </a: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kalendarium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System zapisuje dane użytkownika w </a:t>
            </a:r>
            <a:r>
              <a:rPr lang="pl-PL" alt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bazie danych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– System za pomocą </a:t>
            </a:r>
            <a:r>
              <a:rPr lang="pl-PL" altLang="pl-PL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protokołu SOAP </a:t>
            </a:r>
            <a:r>
              <a:rPr lang="pl-PL" altLang="pl-PL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pobiera aktualną temperaturę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Błędem jest, gdy przypadki użycia zawierają szczegóły technologiczne: -technologia jest zmienna - może się okazać, że następny podobny projekt będzie realizowany w nowej technologii, mimo że część wymagań będzie identyczna. 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Jeżeli przypadki użycia będą zawierać szczegóły technologiczne, to ponowne zastosowanie raz napisanych wymagań będzie dużo trudniejsze.</a:t>
            </a:r>
            <a:endParaRPr lang="pl-PL" altLang="pl-PL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16416" y="1886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latin typeface="Arial" pitchFamily="34" charset="0"/>
                <a:cs typeface="Arial" pitchFamily="34" charset="0"/>
              </a:rPr>
              <a:t>1/2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-BoldMT" charset="0"/>
                <a:cs typeface="Times New Roman" pitchFamily="18" charset="0"/>
              </a:rPr>
              <a:t>„Obojętność technologiczna”</a:t>
            </a:r>
            <a:r>
              <a:rPr lang="pl-PL" altLang="pl-PL" sz="3600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460432" cy="4026768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szczegóły Graficznego Interfejsu Użytkownika (ang. GUI - </a:t>
            </a:r>
            <a:r>
              <a:rPr lang="pl-PL" altLang="pl-PL" sz="24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Graphical</a:t>
            </a: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User</a:t>
            </a:r>
            <a:r>
              <a:rPr lang="pl-PL" altLang="pl-PL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altLang="pl-PL" sz="24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Interface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zaciemniają jedynie obraz czytelnika - gubi się on w gąszczu szczegółów.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Czasem jednak jest potrzeba zobrazowania klientowi takich szczegółów - wtedy warto naszkicować poszczególne ekrany aplikacji i dodać je jako załącznik do specyfikacji wymagań;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klient nie rozumie terminów technicznych w stylu SOAP, baza danych, HTTP, itp.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2920"/>
            <a:ext cx="9144000" cy="685800"/>
          </a:xfrm>
        </p:spPr>
        <p:txBody>
          <a:bodyPr/>
          <a:lstStyle/>
          <a:p>
            <a:pPr eaLnBrk="1" hangingPunct="1"/>
            <a:r>
              <a:rPr lang="pl-PL" altLang="pl-PL" b="1" dirty="0">
                <a:solidFill>
                  <a:srgbClr val="000000"/>
                </a:solidFill>
                <a:latin typeface="ArialNarrow-Bold" charset="-18"/>
              </a:rPr>
              <a:t>Kontrakt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604448" cy="4818856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</a:rPr>
              <a:t>P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rzed przystąpieniem do realizacji projektu informatycznego musi zostać zawarty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kontrakt pomiędzy klientem, a dostawcą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Kontrakt taki jest zabezpieczeniem dla obu stron.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 jednej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strony </a:t>
            </a:r>
            <a:r>
              <a:rPr lang="pl-PL" altLang="pl-PL" sz="2400" b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zabezpiecza klienta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, który ma obiecane, że w zamian za pieniądze dostanie pewien określony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system informatyczny.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Z drugiej strony </a:t>
            </a:r>
            <a:r>
              <a:rPr lang="pl-PL" altLang="pl-PL" sz="2400" b="1" dirty="0">
                <a:solidFill>
                  <a:schemeClr val="accent2"/>
                </a:solidFill>
                <a:latin typeface="TimesNewRomanPSMT" charset="0"/>
                <a:cs typeface="Times New Roman" pitchFamily="18" charset="0"/>
              </a:rPr>
              <a:t>zabezpiecza on dostawcę programowania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 - daje mu pewność,</a:t>
            </a:r>
            <a:r>
              <a:rPr lang="pl-PL" altLang="pl-PL" sz="2400" dirty="0">
                <a:solidFill>
                  <a:srgbClr val="000000"/>
                </a:solidFill>
              </a:rPr>
              <a:t> 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że otrzyma zapłatę za swoją pracę.</a:t>
            </a:r>
            <a:endParaRPr lang="pl-PL" altLang="pl-PL" sz="2400" dirty="0">
              <a:solidFill>
                <a:srgbClr val="000000"/>
              </a:solidFill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Główną częścią kontraktu jest dokument zwany </a:t>
            </a:r>
            <a:r>
              <a:rPr lang="pl-PL" altLang="pl-PL" sz="2400" b="1" i="1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specyfikacją wymagań</a:t>
            </a:r>
            <a:r>
              <a:rPr lang="pl-PL" altLang="pl-PL" sz="2400" dirty="0">
                <a:solidFill>
                  <a:srgbClr val="000000"/>
                </a:solidFill>
                <a:latin typeface="TimesNewRomanPSMT" charset="0"/>
                <a:cs typeface="Times New Roman" pitchFamily="18" charset="0"/>
              </a:rPr>
              <a:t>. Co oznacza ten termin?</a:t>
            </a:r>
            <a:endParaRPr lang="pl-PL" altLang="pl-PL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1128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„Rozwijalna historia</a:t>
            </a:r>
            <a:r>
              <a:rPr lang="pl-PL" altLang="pl-P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pl-PL" altLang="pl-P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84784"/>
            <a:ext cx="8100392" cy="43189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„Hierarchiczne scenariusze. Można rozwijać lub zwijać w celu pokazania lub ukrycia szczegółów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Pierwszy wzorzec z tej grupy to „Rozwijalna historia”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Zbiór przypadków użycia powinien stanowić rozwijalną historię, czyli być zorganizowany w hierarchiczne drzewo scenariuszy. Im głębiej, tym przypadki użycia są bardziej szczegółowe.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Dzięki temu będzie można przeczytać tylko przypadki użycia najwyższego poziomu, aby mieć ogólną wiedzę o systemie, lub zagłębiać się coraz bardziej jeżeli potrzebujemy większych szczegółów.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Poziom celu użytkownika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048" y="1412776"/>
            <a:ext cx="7772400" cy="4824536"/>
          </a:xfrm>
        </p:spPr>
        <p:txBody>
          <a:bodyPr/>
          <a:lstStyle/>
          <a:p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Główny aktor osiąga zamierzony cel w ciągu jednej sesji przy komputerze. </a:t>
            </a:r>
          </a:p>
          <a:p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celu łatwiejszego zorientowania się w tej hierarchii scenariuszy, wprowadzono podział przypadków użycia na trzy poziomy. </a:t>
            </a:r>
          </a:p>
          <a:p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Środkowy poziom - to poziom celu użytkownika. </a:t>
            </a:r>
          </a:p>
          <a:p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Przypadki użycia na tym poziomie opisują poszczególne funkcje systemu, z punktu widzenia użytkowników, np. </a:t>
            </a:r>
          </a:p>
          <a:p>
            <a:pPr lvl="1"/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Rejestracja na szkolenie, </a:t>
            </a:r>
          </a:p>
          <a:p>
            <a:pPr lvl="1"/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Wypełnienie ankiety, </a:t>
            </a:r>
          </a:p>
          <a:p>
            <a:pPr lvl="1"/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Redagowanie ankiety…</a:t>
            </a:r>
            <a:r>
              <a:rPr lang="pl-PL" altLang="pl-PL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6720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Poziom podfunkcji</a:t>
            </a:r>
            <a:endParaRPr lang="pl-PL" altLang="pl-PL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198240"/>
            <a:ext cx="8460432" cy="417497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Precyzuje wykonanie funkcji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Niekiedy do opisania pewnych funkcji potrzebujemy większych szczegółów.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Wtedy korzystamy z przypadków użycia poziomu podfunkcji.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Jeżeli np. uważamy, że „Dodawanie komponentu do ankiety”, lub „Wysyłanie wiadomości email” wymaga doprecyzowania, możemy stworzyć taki przypadek użycia i wywołać go z przypadku użycia wyższego poziomu.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Przykładowo, mamy dane 2 przypadki użycia: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355976" y="5301208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0736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4000" b="1" dirty="0">
                <a:solidFill>
                  <a:srgbClr val="000000"/>
                </a:solidFill>
                <a:latin typeface="ArialMT" charset="0"/>
                <a:cs typeface="Times New Roman" pitchFamily="18" charset="0"/>
              </a:rPr>
              <a:t>Poziom podfunkcji: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040" y="1338064"/>
            <a:ext cx="8604448" cy="51152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UC1.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Rozsyłanie ankiety, oraz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SUB1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Wysyłanie wiadomości email.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Wtedy z UC1, możemy wywołać drugi przypadek użycia, poprzez wymienienie tego przypadku użycia w treści jednego z kroków: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UC1. Rozsyłanie ankiety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System wysyła prośbę o wypełnienie ankiety do wszystkich firm zarejestrowanych w systemie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(SUB1).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jest znak dla czytelnika, że jeżeli interesują go szczegóły danego kroku, może zajrzeć do przypadku użycia SUB1.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pl-PL" altLang="pl-PL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6096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Poziom streszczenia (biznesowy):</a:t>
            </a:r>
            <a:endParaRPr lang="pl-PL" altLang="pl-PL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554088"/>
            <a:ext cx="8316416" cy="403515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Kontekst dla wymagań użytkownika</a:t>
            </a:r>
            <a:endParaRPr lang="pl-PL" altLang="pl-PL" sz="2400" b="1" i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Trzeci poziom, to poziom biznesowy. Służy on do naszkicowania kontekstu dla tworzonego systemu.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momencie kiedy analityk pozna specyfikę konkretnej firmy, jej procesy biznesowe, dużo prościej zrozumieć wymagania użytkownika.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celu opisania tych procesów można skorzystać z przypadków użycia poziomu streszczenia (biznesowego).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496" y="-27384"/>
            <a:ext cx="7344816" cy="648072"/>
          </a:xfrm>
        </p:spPr>
        <p:txBody>
          <a:bodyPr>
            <a:normAutofit/>
          </a:bodyPr>
          <a:lstStyle/>
          <a:p>
            <a:r>
              <a:rPr lang="pl-PL" sz="3200" b="1" dirty="0"/>
              <a:t>Perspektywy i korzyści oraz wymagania</a:t>
            </a:r>
          </a:p>
        </p:txBody>
      </p:sp>
      <p:sp>
        <p:nvSpPr>
          <p:cNvPr id="5" name="Elipsa 4"/>
          <p:cNvSpPr/>
          <p:nvPr/>
        </p:nvSpPr>
        <p:spPr>
          <a:xfrm>
            <a:off x="1259632" y="1484784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2627784" y="1556792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1979712" y="2852936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987824" y="299695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P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876256" y="290371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P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7236296" y="303934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projekt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403648" y="105273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biznesu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491880" y="105273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dostawcy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2195736" y="513802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użytkownika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35496" y="5733256"/>
            <a:ext cx="194421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l-PL" dirty="0"/>
              <a:t>wymagania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0" y="1124744"/>
            <a:ext cx="82758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dirty="0"/>
              <a:t>role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107504" y="6093296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Jako</a:t>
            </a:r>
            <a:r>
              <a:rPr lang="pl-PL" sz="3200" dirty="0"/>
              <a:t> &lt;</a:t>
            </a:r>
            <a:r>
              <a:rPr lang="pl-PL" sz="3200" dirty="0">
                <a:solidFill>
                  <a:srgbClr val="FF0000"/>
                </a:solidFill>
              </a:rPr>
              <a:t>rola</a:t>
            </a:r>
            <a:r>
              <a:rPr lang="pl-PL" sz="3200" dirty="0"/>
              <a:t>&gt; </a:t>
            </a:r>
            <a:r>
              <a:rPr lang="pl-PL" sz="3200" b="1" dirty="0"/>
              <a:t>potrzebuję </a:t>
            </a:r>
            <a:r>
              <a:rPr lang="pl-PL" sz="3200" dirty="0"/>
              <a:t>&lt;</a:t>
            </a:r>
            <a:r>
              <a:rPr lang="pl-PL" sz="3200" dirty="0">
                <a:solidFill>
                  <a:srgbClr val="FF0000"/>
                </a:solidFill>
              </a:rPr>
              <a:t>co</a:t>
            </a:r>
            <a:r>
              <a:rPr lang="pl-PL" sz="3200" dirty="0"/>
              <a:t>&gt; </a:t>
            </a:r>
            <a:r>
              <a:rPr lang="pl-PL" sz="3200" b="1" dirty="0"/>
              <a:t>aby</a:t>
            </a:r>
            <a:r>
              <a:rPr lang="pl-PL" sz="3200" dirty="0"/>
              <a:t> &lt;</a:t>
            </a:r>
            <a:r>
              <a:rPr lang="pl-PL" sz="3200" dirty="0">
                <a:solidFill>
                  <a:srgbClr val="FF0000"/>
                </a:solidFill>
              </a:rPr>
              <a:t>osiągnąć co</a:t>
            </a:r>
            <a:r>
              <a:rPr lang="pl-PL" sz="3200" dirty="0"/>
              <a:t>&gt;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6948264" y="2204864"/>
            <a:ext cx="147565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dirty="0"/>
              <a:t>Agile PM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1907704" y="47667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Podsumowanie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568952" cy="720080"/>
          </a:xfrm>
        </p:spPr>
        <p:txBody>
          <a:bodyPr/>
          <a:lstStyle/>
          <a:p>
            <a:r>
              <a:rPr lang="pl-PL" sz="3600" dirty="0"/>
              <a:t>Wymagania i nadawanie priorytetów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7819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068960"/>
            <a:ext cx="54292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866481"/>
            <a:ext cx="5448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76" y="5812110"/>
            <a:ext cx="5448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6516216" y="350100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Musi być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516216" y="407707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Powinno być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516216" y="465313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Może być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172400" y="3501008"/>
            <a:ext cx="7920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dirty="0"/>
              <a:t>60%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8172400" y="4623519"/>
            <a:ext cx="7920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dirty="0"/>
              <a:t>20%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7524328" y="764704"/>
            <a:ext cx="147565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dirty="0"/>
              <a:t>Agile PM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131840" y="591071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Podsumowanie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136904" cy="9144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latin typeface="Arial" pitchFamily="34" charset="0"/>
                <a:cs typeface="Arial" pitchFamily="34" charset="0"/>
              </a:rPr>
              <a:t>Założenia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132856"/>
            <a:ext cx="8100392" cy="2218184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Wymaganie    = </a:t>
            </a:r>
            <a:r>
              <a:rPr lang="pl-PL" altLang="pl-PL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opis </a:t>
            </a:r>
            <a:r>
              <a:rPr lang="pl-PL" altLang="pl-PL" sz="24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 </a:t>
            </a:r>
            <a:r>
              <a:rPr lang="pl-PL" altLang="pl-PL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system powinien robić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Specyfikacja   = </a:t>
            </a:r>
            <a:r>
              <a:rPr lang="pl-PL" altLang="pl-PL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zbiór wymagań</a:t>
            </a:r>
          </a:p>
          <a:p>
            <a:pPr eaLnBrk="1" hangingPunct="1"/>
            <a:endParaRPr lang="pl-PL" altLang="pl-PL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momencie kiedy spisane zostaną wymagania, klient dostanie dokładnie to, czego potrzebuje</a:t>
            </a:r>
            <a:endParaRPr lang="pl-PL" altLang="pl-PL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95536" y="3356992"/>
            <a:ext cx="8424936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8552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Wymaganie a specyfikacja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778496"/>
            <a:ext cx="8244408" cy="4314800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Jedno wymaganie, to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opis pojedynczej funkcji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którą system powinien udostępniać swoim użytkownikom.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Specyfikacja 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natomiast jest </a:t>
            </a:r>
            <a:r>
              <a:rPr lang="pl-PL" altLang="pl-PL" sz="24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zbiorem wymagań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czyli zakresem funkcjonalności zamawianego systemu.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Mogłoby się więc wydawać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że jeżeli spiszemy wymagania na początku projektu informatycznego (co nie jest powszechną praktyką), mamy zapewnienie, że klient dostanie dokładnie to, czego potrzebuje (i że nie będzie chciał od nas więcej!).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95536" y="4509120"/>
            <a:ext cx="8424936" cy="864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2744"/>
            <a:ext cx="9144000" cy="7620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Nazewnictwo a wymagania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554088"/>
            <a:ext cx="7848872" cy="4395192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momencie kiedy spiszemy wymagania, klient dostanie dokładnie to, czego potrzebuje. </a:t>
            </a:r>
            <a:r>
              <a:rPr lang="pl-PL" altLang="pl-PL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Często pojawiają się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problemy związane z nazewnictwem, terminologią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 momencie kiedy przystępujemy do informatyzacji pewnego przedsiębiorstwa, z pewnością spotkamy się z szeregiem terminów, których nie zrozumiemy. Np. w firmach spedycyjnych powszechne są określenia: załadunek kompletny, raport miesięczny, SAD.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 one znaczą?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6544"/>
            <a:ext cx="9144000" cy="8382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Nazewnictwo a wymagania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016" y="1486272"/>
            <a:ext cx="8820472" cy="44630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Czy załadunek kompletny, to samochód, który zapakowano do określonej wagi?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Czy też może samochód, którego ładunek zajmuje pewną określoną objętość minimalną?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może też samochód załadowany wszystkimi towarami uwzględnionymi w zleceniu?</a:t>
            </a: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 oznacza termin raport miesięczny? Czy to podsumowanie faktur z całego miesiąca?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może liczba transportów wraz z informacją o sumarycznym załadunku? </a:t>
            </a:r>
          </a:p>
          <a:p>
            <a:pPr lvl="1" eaLnBrk="1" hangingPunct="1">
              <a:lnSpc>
                <a:spcPct val="90000"/>
              </a:lnSpc>
            </a:pPr>
            <a:r>
              <a:rPr lang="pl-PL" altLang="pl-P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może jeszcze coś innego?</a:t>
            </a:r>
            <a:endParaRPr lang="pl-PL" altLang="pl-PL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SAD to kawałek ziemi obsadzony drzewami owocowymi, czy też może dokument celny?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8160"/>
            <a:ext cx="9144000" cy="990600"/>
          </a:xfrm>
        </p:spPr>
        <p:txBody>
          <a:bodyPr/>
          <a:lstStyle/>
          <a:p>
            <a:pPr eaLnBrk="1" hangingPunct="1"/>
            <a:r>
              <a:rPr lang="pl-PL" altLang="pl-PL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Wymagania a wiedza</a:t>
            </a:r>
            <a:endParaRPr lang="pl-PL" altLang="pl-PL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575048"/>
            <a:ext cx="8244408" cy="3150096"/>
          </a:xfrm>
        </p:spPr>
        <p:txBody>
          <a:bodyPr/>
          <a:lstStyle/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Wiedza każdej osoby (a więc również klienta) składa się z części </a:t>
            </a:r>
            <a:r>
              <a:rPr lang="pl-PL" altLang="pl-P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świadomej oraz nieświadomej</a:t>
            </a:r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Może się więc zdarzyć (i jest tak dosyć często), że klient nie jest w pełni świadomy każdego wymagania, więc nie jest w stanie wszystkiego przekazać analitykowi.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pl-PL" altLang="pl-PL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 zbudowany na podstawie takich niekompletnych wymagań na pewno nie spełni do końca jego potrzeb.</a:t>
            </a:r>
            <a:endParaRPr lang="pl-PL" altLang="pl-PL" sz="24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pl-PL" alt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6140</TotalTime>
  <Words>2255</Words>
  <Application>Microsoft Office PowerPoint</Application>
  <PresentationFormat>Pokaz na ekranie (4:3)</PresentationFormat>
  <Paragraphs>322</Paragraphs>
  <Slides>46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54" baseType="lpstr">
      <vt:lpstr>Arial</vt:lpstr>
      <vt:lpstr>Arial-BoldMT</vt:lpstr>
      <vt:lpstr>ArialMT</vt:lpstr>
      <vt:lpstr>ArialNarrow-Bold</vt:lpstr>
      <vt:lpstr>Times New Roman</vt:lpstr>
      <vt:lpstr>TimesNewRomanPS-BoldMT</vt:lpstr>
      <vt:lpstr>TimesNewRomanPSMT</vt:lpstr>
      <vt:lpstr>Projekt domyślny</vt:lpstr>
      <vt:lpstr>Specyfikacja wymagań </vt:lpstr>
      <vt:lpstr>Specyfikacja wymagań </vt:lpstr>
      <vt:lpstr>Specyfikacja wymagań</vt:lpstr>
      <vt:lpstr>Kontrakt</vt:lpstr>
      <vt:lpstr>Założenia </vt:lpstr>
      <vt:lpstr>Wymaganie a specyfikacja</vt:lpstr>
      <vt:lpstr>Nazewnictwo a wymagania</vt:lpstr>
      <vt:lpstr>Nazewnictwo a wymagania</vt:lpstr>
      <vt:lpstr>Wymagania a wiedza</vt:lpstr>
      <vt:lpstr>Wymagania telefonu Nokia N80:</vt:lpstr>
      <vt:lpstr>Określenia i ich znaczenie</vt:lpstr>
      <vt:lpstr>Spisywanie wymagań jako sztuka</vt:lpstr>
      <vt:lpstr>Podział wymagań</vt:lpstr>
      <vt:lpstr>Przykłady wymagań</vt:lpstr>
      <vt:lpstr>Podział wymagań - FURPS</vt:lpstr>
      <vt:lpstr>Wymagania pozafunkcjonalne - URPS</vt:lpstr>
      <vt:lpstr>Wymagania funkcjonalne</vt:lpstr>
      <vt:lpstr>„System powinien…”</vt:lpstr>
      <vt:lpstr>System powinien…”</vt:lpstr>
      <vt:lpstr>Prezentacja programu PowerPoint</vt:lpstr>
      <vt:lpstr>Opisywanie  poszczególnych funkcji systemu</vt:lpstr>
      <vt:lpstr>Opisywanie  poszczególnych funkcji systemu</vt:lpstr>
      <vt:lpstr>Prezentacja programu PowerPoint</vt:lpstr>
      <vt:lpstr>Przypadki użycia to trzecie podejście</vt:lpstr>
      <vt:lpstr>Przypadki użycia</vt:lpstr>
      <vt:lpstr>Przypadki użycia</vt:lpstr>
      <vt:lpstr>Forma ustrukturalizowana</vt:lpstr>
      <vt:lpstr>Forma ustrukturalizowana</vt:lpstr>
      <vt:lpstr>Forma ustrukturalizowana</vt:lpstr>
      <vt:lpstr> Atrybuty:</vt:lpstr>
      <vt:lpstr>Diagram przypadków użycia:</vt:lpstr>
      <vt:lpstr>Podstawowe zasady pisania przypadków użycia </vt:lpstr>
      <vt:lpstr>Przypadek użycia</vt:lpstr>
      <vt:lpstr>Przypadek użycia</vt:lpstr>
      <vt:lpstr>„Scenariusz i rozszerzenia”:</vt:lpstr>
      <vt:lpstr>„Scenariusz i rozszerzenia”:</vt:lpstr>
      <vt:lpstr>„Scenariusz i rozszerzenia”:</vt:lpstr>
      <vt:lpstr>„Obojętność technologiczna”</vt:lpstr>
      <vt:lpstr>„Obojętność technologiczna”:</vt:lpstr>
      <vt:lpstr>„Rozwijalna historia”</vt:lpstr>
      <vt:lpstr>Poziom celu użytkownika</vt:lpstr>
      <vt:lpstr>Poziom podfunkcji</vt:lpstr>
      <vt:lpstr>Poziom podfunkcji:</vt:lpstr>
      <vt:lpstr>Poziom streszczenia (biznesowy):</vt:lpstr>
      <vt:lpstr>Perspektywy i korzyści oraz wymagania</vt:lpstr>
      <vt:lpstr>Wymagania i nadawanie priorytetów</vt:lpstr>
    </vt:vector>
  </TitlesOfParts>
  <Company>WMiI UWM w Olsztynie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Specyfikacja wymagań</dc:title>
  <dc:creator>Halina Tańska</dc:creator>
  <cp:lastModifiedBy>Tanska</cp:lastModifiedBy>
  <cp:revision>29</cp:revision>
  <dcterms:created xsi:type="dcterms:W3CDTF">2006-11-17T18:08:31Z</dcterms:created>
  <dcterms:modified xsi:type="dcterms:W3CDTF">2019-01-25T10:35:19Z</dcterms:modified>
</cp:coreProperties>
</file>