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46" autoAdjust="0"/>
  </p:normalViewPr>
  <p:slideViewPr>
    <p:cSldViewPr>
      <p:cViewPr varScale="1">
        <p:scale>
          <a:sx n="72" d="100"/>
          <a:sy n="7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EA78-35F0-423A-8C70-CA3B48D7A670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Diagramy pakietów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276600" y="2905125"/>
          <a:ext cx="5867400" cy="3952875"/>
        </p:xfrm>
        <a:graphic>
          <a:graphicData uri="http://schemas.openxmlformats.org/presentationml/2006/ole">
            <p:oleObj spid="_x0000_s6146" name="Obraz - mapa bitowa" r:id="rId3" imgW="4552381" imgH="3067478" progId="Paint.Picture">
              <p:embed/>
            </p:oleObj>
          </a:graphicData>
        </a:graphic>
      </p:graphicFrame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Zależności pakietów - Uogólnienie</a:t>
            </a:r>
          </a:p>
        </p:txBody>
      </p:sp>
      <p:graphicFrame>
        <p:nvGraphicFramePr>
          <p:cNvPr id="12292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250825" y="1484313"/>
          <a:ext cx="4105275" cy="3240087"/>
        </p:xfrm>
        <a:graphic>
          <a:graphicData uri="http://schemas.openxmlformats.org/presentationml/2006/ole">
            <p:oleObj spid="_x0000_s6147" name="Obraz - mapa bitowa" r:id="rId4" imgW="3704762" imgH="2924583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Zależności pakietów - Scalenie</a:t>
            </a:r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1403350" y="1089025"/>
          <a:ext cx="6481763" cy="5768975"/>
        </p:xfrm>
        <a:graphic>
          <a:graphicData uri="http://schemas.openxmlformats.org/presentationml/2006/ole">
            <p:oleObj spid="_x0000_s7170" name="Obraz - mapa bitowa" r:id="rId3" imgW="5971429" imgH="5315692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Zależności pakietów - Scalenie</a:t>
            </a: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323850" y="1844675"/>
          <a:ext cx="8569325" cy="4108450"/>
        </p:xfrm>
        <a:graphic>
          <a:graphicData uri="http://schemas.openxmlformats.org/presentationml/2006/ole">
            <p:oleObj spid="_x0000_s8194" name="Obraz - mapa bitowa" r:id="rId3" imgW="6039693" imgH="2895238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" y="1965325"/>
            <a:ext cx="74612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000" b="1"/>
              <a:t>System wspomagania zarządzania uczelnią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Diagram pakietów</a:t>
            </a:r>
          </a:p>
        </p:txBody>
      </p:sp>
      <p:graphicFrame>
        <p:nvGraphicFramePr>
          <p:cNvPr id="16387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1979613" y="1196975"/>
          <a:ext cx="5157787" cy="5661025"/>
        </p:xfrm>
        <a:graphic>
          <a:graphicData uri="http://schemas.openxmlformats.org/presentationml/2006/ole">
            <p:oleObj spid="_x0000_s9218" name="Obraz - mapa bitowa" r:id="rId3" imgW="9171429" imgH="10066667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Diagram pakietów</a:t>
            </a:r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395288" y="1989138"/>
          <a:ext cx="8424862" cy="3714750"/>
        </p:xfrm>
        <a:graphic>
          <a:graphicData uri="http://schemas.openxmlformats.org/presentationml/2006/ole">
            <p:oleObj spid="_x0000_s10242" name="Obraz - mapa bitowa" r:id="rId3" imgW="5961905" imgH="2629267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Ćwiczenie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l-PL" altLang="pl-PL" smtClean="0"/>
              <a:t>Podziel diagram klas automatu do sprzedaży napojów na pakiety.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Diagram pakietów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 smtClean="0"/>
              <a:t>Diagram pakietów (</a:t>
            </a:r>
            <a:r>
              <a:rPr lang="pl-PL" altLang="pl-PL" i="1" smtClean="0"/>
              <a:t>Package diagram</a:t>
            </a:r>
            <a:r>
              <a:rPr lang="pl-PL" altLang="pl-PL" smtClean="0"/>
              <a:t>) jest </a:t>
            </a:r>
            <a:r>
              <a:rPr lang="pl-PL" altLang="pl-PL" b="1" i="1" smtClean="0">
                <a:solidFill>
                  <a:srgbClr val="0000CC"/>
                </a:solidFill>
              </a:rPr>
              <a:t>strukturalnym diagramem</a:t>
            </a:r>
            <a:r>
              <a:rPr lang="pl-PL" altLang="pl-PL" smtClean="0"/>
              <a:t>, który prezentuje pakiety i relacje zachodzące pomiędzy nimi.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 smtClean="0"/>
              <a:t>Diagram pakietów służy do </a:t>
            </a:r>
            <a:r>
              <a:rPr lang="pl-PL" altLang="pl-PL" b="1" i="1" smtClean="0">
                <a:solidFill>
                  <a:srgbClr val="0000CC"/>
                </a:solidFill>
              </a:rPr>
              <a:t>modelowania agregatów bytów jakimi są pakiety</a:t>
            </a:r>
            <a:r>
              <a:rPr lang="pl-PL" altLang="pl-PL" smtClean="0"/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 smtClean="0"/>
              <a:t>Diagram pakietów pozwalają na </a:t>
            </a:r>
            <a:r>
              <a:rPr lang="pl-PL" altLang="pl-PL" b="1" i="1" smtClean="0">
                <a:solidFill>
                  <a:srgbClr val="0000CC"/>
                </a:solidFill>
              </a:rPr>
              <a:t>modelowanie systemu na wysokim stopniu abstrakcji</a:t>
            </a:r>
            <a:r>
              <a:rPr lang="pl-PL" altLang="pl-PL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Diagram pakietów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l-PL" altLang="pl-PL" smtClean="0"/>
              <a:t>Diagram pakietów (Package diagram) ukazuje </a:t>
            </a:r>
            <a:r>
              <a:rPr lang="pl-PL" altLang="pl-PL" i="1" smtClean="0">
                <a:solidFill>
                  <a:srgbClr val="0000CC"/>
                </a:solidFill>
              </a:rPr>
              <a:t>organizację elementów w systemie podzieloną na pakiety</a:t>
            </a:r>
            <a:r>
              <a:rPr lang="pl-PL" altLang="pl-PL" smtClean="0"/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l-PL" altLang="pl-PL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pl-PL" altLang="pl-PL" smtClean="0"/>
              <a:t>Pakiety są ze sobą związane zależnościami.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Pakiet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l-PL" altLang="pl-PL" smtClean="0"/>
              <a:t>Pakiety mogą występować w postaci uproszczonej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l-PL" altLang="pl-PL" smtClean="0"/>
          </a:p>
          <a:p>
            <a:pPr marL="0" indent="0" eaLnBrk="1" hangingPunct="1">
              <a:buFont typeface="Wingdings" pitchFamily="2" charset="2"/>
              <a:buNone/>
            </a:pPr>
            <a:endParaRPr lang="pl-PL" altLang="pl-PL" smtClean="0"/>
          </a:p>
          <a:p>
            <a:pPr marL="0" indent="0" eaLnBrk="1" hangingPunct="1">
              <a:buFont typeface="Wingdings" pitchFamily="2" charset="2"/>
              <a:buNone/>
            </a:pPr>
            <a:endParaRPr lang="pl-PL" altLang="pl-PL" smtClean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356100" y="2205038"/>
          <a:ext cx="2376488" cy="2036762"/>
        </p:xfrm>
        <a:graphic>
          <a:graphicData uri="http://schemas.openxmlformats.org/presentationml/2006/ole">
            <p:oleObj spid="_x0000_s1026" name="Obraz - mapa bitowa" r:id="rId3" imgW="1333333" imgH="1142857" progId="Paint.Picture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356100" y="4437063"/>
          <a:ext cx="2376488" cy="2036762"/>
        </p:xfrm>
        <a:graphic>
          <a:graphicData uri="http://schemas.openxmlformats.org/presentationml/2006/ole">
            <p:oleObj spid="_x0000_s1027" name="Obraz - mapa bitowa" r:id="rId4" imgW="1333333" imgH="1142857" progId="Paint.Picture">
              <p:embed/>
            </p:oleObj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8313" y="4149725"/>
            <a:ext cx="3960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3200"/>
              <a:t>lub rozszerzonej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Pakiet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 smtClean="0"/>
              <a:t>Pakiet może zawierać: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 smtClean="0">
                <a:solidFill>
                  <a:srgbClr val="0000CC"/>
                </a:solidFill>
              </a:rPr>
              <a:t>klasy,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 smtClean="0">
                <a:solidFill>
                  <a:srgbClr val="0000CC"/>
                </a:solidFill>
              </a:rPr>
              <a:t>interfejsy,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 smtClean="0">
                <a:solidFill>
                  <a:srgbClr val="0000CC"/>
                </a:solidFill>
              </a:rPr>
              <a:t>komponenty,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 smtClean="0">
                <a:solidFill>
                  <a:srgbClr val="0000CC"/>
                </a:solidFill>
              </a:rPr>
              <a:t>operacje,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 smtClean="0">
                <a:solidFill>
                  <a:srgbClr val="0000CC"/>
                </a:solidFill>
              </a:rPr>
              <a:t>przypadki użycia,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 smtClean="0">
                <a:solidFill>
                  <a:srgbClr val="0000CC"/>
                </a:solidFill>
              </a:rPr>
              <a:t>diagramy,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 smtClean="0">
                <a:solidFill>
                  <a:srgbClr val="0000CC"/>
                </a:solidFill>
              </a:rPr>
              <a:t>inne pakiety</a:t>
            </a:r>
            <a:r>
              <a:rPr lang="pl-PL" altLang="pl-PL" smtClean="0"/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pl-PL" altLang="pl-PL" smtClean="0"/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4427538" y="3500438"/>
          <a:ext cx="3887787" cy="2951162"/>
        </p:xfrm>
        <a:graphic>
          <a:graphicData uri="http://schemas.openxmlformats.org/presentationml/2006/ole">
            <p:oleObj spid="_x0000_s2050" name="Obraz - mapa bitowa" r:id="rId3" imgW="2847619" imgH="2161905" progId="Paint.Picture">
              <p:embed/>
            </p:oleObj>
          </a:graphicData>
        </a:graphic>
      </p:graphicFrame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5219700" y="2349500"/>
            <a:ext cx="3744913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pl-PL" altLang="pl-PL" sz="3200"/>
              <a:t>Najczęściej pakiety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pl-PL" altLang="pl-PL" sz="3200"/>
              <a:t>zawierają klasy.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Diagram pakietów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Byty należące do tego samego pakietu muszą mieć unikatowe nazwy.</a:t>
            </a:r>
          </a:p>
          <a:p>
            <a:pPr eaLnBrk="1" hangingPunct="1"/>
            <a:r>
              <a:rPr lang="pl-PL" altLang="pl-PL" smtClean="0"/>
              <a:t>Pakiety, jako agregaty systemu umożliwiają w celu lepszego zrozumienia złożoności systemu podział systemu na grupy.</a:t>
            </a:r>
          </a:p>
          <a:p>
            <a:pPr eaLnBrk="1" hangingPunct="1"/>
            <a:r>
              <a:rPr lang="pl-PL" altLang="pl-PL" smtClean="0"/>
              <a:t>Pakiety mogą zawierać w sobie inne pakiety.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Zależności między pakietami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altLang="pl-PL" smtClean="0"/>
              <a:t>Zależności między pakietami:</a:t>
            </a:r>
          </a:p>
          <a:p>
            <a:pPr eaLnBrk="1" hangingPunct="1"/>
            <a:r>
              <a:rPr lang="pl-PL" altLang="pl-PL" smtClean="0"/>
              <a:t>zawieranie (import)</a:t>
            </a:r>
          </a:p>
          <a:p>
            <a:pPr eaLnBrk="1" hangingPunct="1"/>
            <a:endParaRPr lang="pl-PL" altLang="pl-PL" smtClean="0"/>
          </a:p>
          <a:p>
            <a:pPr eaLnBrk="1" hangingPunct="1"/>
            <a:endParaRPr lang="pl-PL" altLang="pl-PL" smtClean="0"/>
          </a:p>
          <a:p>
            <a:pPr eaLnBrk="1" hangingPunct="1"/>
            <a:endParaRPr lang="pl-PL" altLang="pl-PL" smtClean="0"/>
          </a:p>
          <a:p>
            <a:pPr eaLnBrk="1" hangingPunct="1"/>
            <a:r>
              <a:rPr lang="pl-PL" altLang="pl-PL" smtClean="0"/>
              <a:t>uogólnienie (generalization)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195513" y="5229225"/>
          <a:ext cx="4681537" cy="1446213"/>
        </p:xfrm>
        <a:graphic>
          <a:graphicData uri="http://schemas.openxmlformats.org/presentationml/2006/ole">
            <p:oleObj spid="_x0000_s3074" name="Obraz - mapa bitowa" r:id="rId3" imgW="3885714" imgH="1200318" progId="Paint.Picture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195513" y="2997200"/>
          <a:ext cx="4681537" cy="1473200"/>
        </p:xfrm>
        <a:graphic>
          <a:graphicData uri="http://schemas.openxmlformats.org/presentationml/2006/ole">
            <p:oleObj spid="_x0000_s3075" name="Obraz - mapa bitowa" r:id="rId4" imgW="3877216" imgH="1219370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Zależności między pakietami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altLang="pl-PL" smtClean="0"/>
              <a:t>Zależności między pakietami:</a:t>
            </a:r>
          </a:p>
          <a:p>
            <a:pPr eaLnBrk="1" hangingPunct="1"/>
            <a:r>
              <a:rPr lang="pl-PL" altLang="pl-PL" smtClean="0"/>
              <a:t>scalanie (merge)</a:t>
            </a:r>
          </a:p>
          <a:p>
            <a:pPr eaLnBrk="1" hangingPunct="1">
              <a:buFont typeface="Wingdings" pitchFamily="2" charset="2"/>
              <a:buNone/>
            </a:pPr>
            <a:endParaRPr lang="pl-PL" altLang="pl-PL" smtClean="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539750" y="3213100"/>
          <a:ext cx="8135938" cy="2428875"/>
        </p:xfrm>
        <a:graphic>
          <a:graphicData uri="http://schemas.openxmlformats.org/presentationml/2006/ole">
            <p:oleObj spid="_x0000_s4098" name="Obraz - mapa bitowa" r:id="rId3" imgW="4180952" imgH="1247619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/>
              <a:t>Zależności pakietów - Zawieranie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1763713" y="1628775"/>
          <a:ext cx="5673725" cy="4530725"/>
        </p:xfrm>
        <a:graphic>
          <a:graphicData uri="http://schemas.openxmlformats.org/presentationml/2006/ole">
            <p:oleObj spid="_x0000_s5122" name="Obraz - mapa bitowa" r:id="rId3" imgW="4866667" imgH="3885714" progId="Paint.Picture">
              <p:embed/>
            </p:oleObj>
          </a:graphicData>
        </a:graphic>
      </p:graphicFrame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4500563" y="4652963"/>
            <a:ext cx="15128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200"/>
              <a:t>GUI::Okno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011863" y="3141663"/>
            <a:ext cx="27368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200"/>
              <a:t>GUI::Okno::Program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211</Words>
  <Application>Microsoft Office PowerPoint</Application>
  <PresentationFormat>Pokaz na ekranie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8" baseType="lpstr">
      <vt:lpstr>Motyw pakietu Office</vt:lpstr>
      <vt:lpstr>Obraz - mapa bitowa</vt:lpstr>
      <vt:lpstr>Diagramy pakietów</vt:lpstr>
      <vt:lpstr>Diagram pakietów</vt:lpstr>
      <vt:lpstr>Diagram pakietów</vt:lpstr>
      <vt:lpstr>Pakiet</vt:lpstr>
      <vt:lpstr>Pakiet</vt:lpstr>
      <vt:lpstr>Diagram pakietów</vt:lpstr>
      <vt:lpstr>Zależności między pakietami</vt:lpstr>
      <vt:lpstr>Zależności między pakietami</vt:lpstr>
      <vt:lpstr>Zależności pakietów - Zawieranie</vt:lpstr>
      <vt:lpstr>Zależności pakietów - Uogólnienie</vt:lpstr>
      <vt:lpstr>Zależności pakietów - Scalenie</vt:lpstr>
      <vt:lpstr>Zależności pakietów - Scalenie</vt:lpstr>
      <vt:lpstr>Slajd 13</vt:lpstr>
      <vt:lpstr>Diagram pakietów</vt:lpstr>
      <vt:lpstr>Diagram pakietów</vt:lpstr>
      <vt:lpstr>Ćwiczenie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Diagramy pakietów</dc:title>
  <dc:creator>Admin</dc:creator>
  <cp:lastModifiedBy>Admin</cp:lastModifiedBy>
  <cp:revision>1</cp:revision>
  <dcterms:created xsi:type="dcterms:W3CDTF">2017-12-11T11:16:05Z</dcterms:created>
  <dcterms:modified xsi:type="dcterms:W3CDTF">2017-12-11T11:47:52Z</dcterms:modified>
</cp:coreProperties>
</file>