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5" r:id="rId3"/>
    <p:sldId id="279" r:id="rId4"/>
    <p:sldId id="280" r:id="rId5"/>
    <p:sldId id="281" r:id="rId6"/>
    <p:sldId id="282" r:id="rId7"/>
    <p:sldId id="276" r:id="rId8"/>
    <p:sldId id="277" r:id="rId9"/>
    <p:sldId id="283" r:id="rId10"/>
    <p:sldId id="306" r:id="rId11"/>
    <p:sldId id="278" r:id="rId12"/>
    <p:sldId id="284" r:id="rId13"/>
    <p:sldId id="257" r:id="rId14"/>
    <p:sldId id="307" r:id="rId15"/>
    <p:sldId id="285" r:id="rId16"/>
    <p:sldId id="308" r:id="rId17"/>
    <p:sldId id="309" r:id="rId18"/>
    <p:sldId id="310" r:id="rId19"/>
    <p:sldId id="286" r:id="rId20"/>
    <p:sldId id="287" r:id="rId21"/>
    <p:sldId id="288" r:id="rId22"/>
    <p:sldId id="289" r:id="rId23"/>
    <p:sldId id="258" r:id="rId24"/>
    <p:sldId id="262" r:id="rId25"/>
    <p:sldId id="263" r:id="rId26"/>
    <p:sldId id="264" r:id="rId27"/>
    <p:sldId id="266" r:id="rId28"/>
    <p:sldId id="267" r:id="rId29"/>
    <p:sldId id="268" r:id="rId30"/>
    <p:sldId id="269" r:id="rId31"/>
    <p:sldId id="270" r:id="rId32"/>
    <p:sldId id="271" r:id="rId33"/>
    <p:sldId id="272" r:id="rId34"/>
    <p:sldId id="273" r:id="rId35"/>
    <p:sldId id="274" r:id="rId36"/>
    <p:sldId id="275" r:id="rId37"/>
    <p:sldId id="260" r:id="rId38"/>
    <p:sldId id="261" r:id="rId39"/>
    <p:sldId id="296" r:id="rId40"/>
    <p:sldId id="297" r:id="rId41"/>
    <p:sldId id="298" r:id="rId42"/>
    <p:sldId id="299" r:id="rId43"/>
    <p:sldId id="300" r:id="rId44"/>
    <p:sldId id="301" r:id="rId45"/>
    <p:sldId id="302" r:id="rId46"/>
    <p:sldId id="303" r:id="rId47"/>
    <p:sldId id="304" r:id="rId48"/>
    <p:sldId id="293" r:id="rId49"/>
    <p:sldId id="295" r:id="rId50"/>
    <p:sldId id="294" r:id="rId51"/>
    <p:sldId id="292" r:id="rId52"/>
    <p:sldId id="291" r:id="rId53"/>
    <p:sldId id="290" r:id="rId54"/>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312" autoAdjust="0"/>
  </p:normalViewPr>
  <p:slideViewPr>
    <p:cSldViewPr>
      <p:cViewPr varScale="1">
        <p:scale>
          <a:sx n="67" d="100"/>
          <a:sy n="67" d="100"/>
        </p:scale>
        <p:origin x="8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D23D02C-B65D-4513-8DF7-5D40349FCF4A}" type="slidenum">
              <a:rPr lang="pl-PL" altLang="pl-PL"/>
              <a:pPr/>
              <a:t>‹#›</a:t>
            </a:fld>
            <a:endParaRPr lang="pl-PL" altLang="pl-PL"/>
          </a:p>
        </p:txBody>
      </p:sp>
    </p:spTree>
    <p:extLst>
      <p:ext uri="{BB962C8B-B14F-4D97-AF65-F5344CB8AC3E}">
        <p14:creationId xmlns:p14="http://schemas.microsoft.com/office/powerpoint/2010/main" val="564528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FDAD8677-A66E-41C9-A380-55646173D8CD}" type="slidenum">
              <a:rPr lang="pl-PL" altLang="pl-PL"/>
              <a:pPr/>
              <a:t>24</a:t>
            </a:fld>
            <a:endParaRPr lang="pl-PL" altLang="pl-PL"/>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p:spPr>
        <p:txBody>
          <a:bodyPr/>
          <a:lstStyle/>
          <a:p>
            <a:pPr eaLnBrk="1" hangingPunct="1"/>
            <a:r>
              <a:rPr lang="pl-PL" altLang="pl-PL" smtClean="0"/>
              <a:t>Wykład inauguracyjny poświęcony jest przedstawieniu zakresu, jaki obejmuje Inżynieria Oprogramowania</a:t>
            </a:r>
          </a:p>
        </p:txBody>
      </p:sp>
    </p:spTree>
    <p:extLst>
      <p:ext uri="{BB962C8B-B14F-4D97-AF65-F5344CB8AC3E}">
        <p14:creationId xmlns:p14="http://schemas.microsoft.com/office/powerpoint/2010/main" val="1150168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77307BC0-2F2E-42B6-A5BE-BBC1AD002A82}" type="slidenum">
              <a:rPr lang="pl-PL" altLang="pl-PL"/>
              <a:pPr/>
              <a:t>33</a:t>
            </a:fld>
            <a:endParaRPr lang="pl-PL" altLang="pl-PL"/>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3817560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EB448109-57E7-4101-94E3-8BEF863EFCE0}" type="slidenum">
              <a:rPr lang="pl-PL" altLang="pl-PL"/>
              <a:pPr/>
              <a:t>34</a:t>
            </a:fld>
            <a:endParaRPr lang="pl-PL" altLang="pl-PL"/>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3823721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B9153C5B-0635-48EB-ABC4-AFA5A77C4B4B}" type="slidenum">
              <a:rPr lang="pl-PL" altLang="pl-PL"/>
              <a:pPr/>
              <a:t>35</a:t>
            </a:fld>
            <a:endParaRPr lang="pl-PL" altLang="pl-PL"/>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3422719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8325D2C2-16C0-45AD-87FE-5503FC541AF1}" type="slidenum">
              <a:rPr lang="pl-PL" altLang="pl-PL"/>
              <a:pPr/>
              <a:t>36</a:t>
            </a:fld>
            <a:endParaRPr lang="pl-PL" altLang="pl-PL"/>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860628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608B5476-776B-45FF-925F-5426FE933787}" type="slidenum">
              <a:rPr lang="pl-PL" altLang="pl-PL"/>
              <a:pPr/>
              <a:t>38</a:t>
            </a:fld>
            <a:endParaRPr lang="pl-PL" altLang="pl-PL"/>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1186965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710199D4-5C13-4BFA-ADB4-6BA7D2E655E2}" type="slidenum">
              <a:rPr lang="pl-PL" altLang="pl-PL"/>
              <a:pPr/>
              <a:t>25</a:t>
            </a:fld>
            <a:endParaRPr lang="pl-PL" altLang="pl-PL"/>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409321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0B9BEA7A-6F03-4795-A042-840CF7DB562C}" type="slidenum">
              <a:rPr lang="pl-PL" altLang="pl-PL"/>
              <a:pPr/>
              <a:t>26</a:t>
            </a:fld>
            <a:endParaRPr lang="pl-PL" altLang="pl-PL"/>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373034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51DF95E9-CE4D-407D-94EE-4F8B09C85087}" type="slidenum">
              <a:rPr lang="pl-PL" altLang="pl-PL"/>
              <a:pPr/>
              <a:t>27</a:t>
            </a:fld>
            <a:endParaRPr lang="pl-PL" altLang="pl-PL"/>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277136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9DC2753-86F1-4925-99F1-B9F30DAE793A}" type="slidenum">
              <a:rPr lang="pl-PL" altLang="pl-PL"/>
              <a:pPr/>
              <a:t>28</a:t>
            </a:fld>
            <a:endParaRPr lang="pl-PL" altLang="pl-PL"/>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2314240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225D7FE-3703-449A-ABEB-30B16D47E35B}" type="slidenum">
              <a:rPr lang="pl-PL" altLang="pl-PL"/>
              <a:pPr/>
              <a:t>29</a:t>
            </a:fld>
            <a:endParaRPr lang="pl-PL" altLang="pl-PL"/>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1670429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7FE388D9-FDAC-4E0C-98D7-C462ED48A786}" type="slidenum">
              <a:rPr lang="pl-PL" altLang="pl-PL"/>
              <a:pPr/>
              <a:t>30</a:t>
            </a:fld>
            <a:endParaRPr lang="pl-PL" altLang="pl-PL"/>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4082070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C6AD539C-D9D5-467C-AF29-6F94D431E638}" type="slidenum">
              <a:rPr lang="pl-PL" altLang="pl-PL"/>
              <a:pPr/>
              <a:t>31</a:t>
            </a:fld>
            <a:endParaRPr lang="pl-PL" altLang="pl-PL"/>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3047666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52CF5116-E184-4945-931C-F603AC1C521F}" type="slidenum">
              <a:rPr lang="pl-PL" altLang="pl-PL"/>
              <a:pPr/>
              <a:t>32</a:t>
            </a:fld>
            <a:endParaRPr lang="pl-PL" altLang="pl-PL"/>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pl-PL" altLang="pl-PL" smtClean="0"/>
          </a:p>
        </p:txBody>
      </p:sp>
    </p:spTree>
    <p:extLst>
      <p:ext uri="{BB962C8B-B14F-4D97-AF65-F5344CB8AC3E}">
        <p14:creationId xmlns:p14="http://schemas.microsoft.com/office/powerpoint/2010/main" val="41603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8A46E3D4-0B70-47D1-8B6A-456C64E3511B}"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A8FC2B71-C859-4066-B0A3-0E9905D8CDC8}"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501D484D-3893-45B0-B0FC-09D50657EC3A}"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D5FC97BB-CA71-4D8B-ACFA-A3DBF85468F9}"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9373A0C1-742A-49D6-B0BF-EC714196DBAE}"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CACD8C7F-0822-416F-9B90-6654259CF9C2}"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fld id="{76877983-60AB-4191-8085-51CE2EFBE036}"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fld id="{A556FCEF-520D-4EA9-816F-C2F3A027772E}"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fld id="{B1F31945-3E57-490D-A74E-18E79C26399B}"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CAC24321-35F2-4133-B3B6-7E60A15C98F3}"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B42FACCA-B10E-4213-84A7-743A72F3C105}"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E10FFA8-DD63-4EEC-9D01-55A1FCBD0A18}"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2130425"/>
            <a:ext cx="8856984" cy="1470025"/>
          </a:xfrm>
        </p:spPr>
        <p:txBody>
          <a:bodyPr/>
          <a:lstStyle/>
          <a:p>
            <a:pPr eaLnBrk="1" hangingPunct="1"/>
            <a:r>
              <a:rPr lang="pl-PL" altLang="pl-PL" dirty="0" smtClean="0"/>
              <a:t>Diagramy </a:t>
            </a:r>
            <a:r>
              <a:rPr lang="pl-PL" altLang="pl-PL" dirty="0" smtClean="0"/>
              <a:t>interakcji:</a:t>
            </a:r>
            <a:r>
              <a:rPr lang="pl-PL" altLang="pl-PL" dirty="0" smtClean="0"/>
              <a:t/>
            </a:r>
            <a:br>
              <a:rPr lang="pl-PL" altLang="pl-PL" dirty="0" smtClean="0"/>
            </a:br>
            <a:r>
              <a:rPr lang="pl-PL" altLang="pl-PL" dirty="0" smtClean="0"/>
              <a:t>diagramy </a:t>
            </a:r>
            <a:r>
              <a:rPr lang="pl-PL" altLang="pl-PL" dirty="0" smtClean="0"/>
              <a:t>sekwencji i komunikacji</a:t>
            </a:r>
            <a:endParaRPr lang="pl-PL" altLang="pl-PL" dirty="0" smtClean="0"/>
          </a:p>
        </p:txBody>
      </p:sp>
      <p:sp>
        <p:nvSpPr>
          <p:cNvPr id="3075" name="Rectangle 3"/>
          <p:cNvSpPr>
            <a:spLocks noGrp="1" noChangeArrowheads="1"/>
          </p:cNvSpPr>
          <p:nvPr>
            <p:ph type="subTitle" idx="1"/>
          </p:nvPr>
        </p:nvSpPr>
        <p:spPr/>
        <p:txBody>
          <a:bodyPr/>
          <a:lstStyle/>
          <a:p>
            <a:pPr eaLnBrk="1" hangingPunct="1"/>
            <a:r>
              <a:rPr lang="pl-PL" altLang="pl-PL" smtClean="0"/>
              <a:t>Halina Tańska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pl-PL" smtClean="0"/>
              <a:t>Linia życia</a:t>
            </a:r>
          </a:p>
        </p:txBody>
      </p:sp>
      <p:sp>
        <p:nvSpPr>
          <p:cNvPr id="12291" name="Content Placeholder 2"/>
          <p:cNvSpPr>
            <a:spLocks noGrp="1"/>
          </p:cNvSpPr>
          <p:nvPr>
            <p:ph idx="1"/>
          </p:nvPr>
        </p:nvSpPr>
        <p:spPr/>
        <p:txBody>
          <a:bodyPr/>
          <a:lstStyle/>
          <a:p>
            <a:r>
              <a:rPr lang="pl-PL" sz="2800" dirty="0" smtClean="0"/>
              <a:t>Linia życia to rola uczestnika interakcji, jaką pełni w czasie jej trwania.</a:t>
            </a:r>
          </a:p>
          <a:p>
            <a:r>
              <a:rPr lang="pl-PL" sz="2800" dirty="0" smtClean="0"/>
              <a:t>Linia życia reprezentuje współuczestnika interakcji i czas jego istnienia podczas realizacji scenariusza</a:t>
            </a:r>
          </a:p>
          <a:p>
            <a:r>
              <a:rPr lang="pl-PL" sz="2800" dirty="0" smtClean="0"/>
              <a:t>Linie życia reprezentują konkretne byty – obiekty systemu i mogą przyjmować stereotypy, które świadczą o roli, jaką pełni dany obiekt w systemie.</a:t>
            </a:r>
          </a:p>
          <a:p>
            <a:endParaRPr lang="pl-PL"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 calcmode="lin" valueType="num">
                                      <p:cBhvr>
                                        <p:cTn id="14"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p:cTn id="21"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5888"/>
            <a:ext cx="8229600" cy="635000"/>
          </a:xfrm>
        </p:spPr>
        <p:txBody>
          <a:bodyPr/>
          <a:lstStyle/>
          <a:p>
            <a:pPr eaLnBrk="1" hangingPunct="1"/>
            <a:r>
              <a:rPr lang="pl-PL" altLang="pl-PL" smtClean="0"/>
              <a:t>Obiekty </a:t>
            </a:r>
          </a:p>
        </p:txBody>
      </p:sp>
      <p:sp>
        <p:nvSpPr>
          <p:cNvPr id="13315" name="Rectangle 3"/>
          <p:cNvSpPr>
            <a:spLocks noGrp="1" noChangeArrowheads="1"/>
          </p:cNvSpPr>
          <p:nvPr>
            <p:ph type="body" idx="1"/>
          </p:nvPr>
        </p:nvSpPr>
        <p:spPr>
          <a:xfrm>
            <a:off x="107950" y="1052513"/>
            <a:ext cx="8785225" cy="5616575"/>
          </a:xfrm>
        </p:spPr>
        <p:txBody>
          <a:bodyPr/>
          <a:lstStyle/>
          <a:p>
            <a:pPr eaLnBrk="1" hangingPunct="1">
              <a:lnSpc>
                <a:spcPct val="90000"/>
              </a:lnSpc>
            </a:pPr>
            <a:r>
              <a:rPr lang="pl-PL" altLang="pl-PL" sz="2800" b="1" i="1" dirty="0" smtClean="0">
                <a:solidFill>
                  <a:srgbClr val="0000CC"/>
                </a:solidFill>
              </a:rPr>
              <a:t>Obiekty są umieszczane na diagramie od góry z lewej strony</a:t>
            </a:r>
            <a:r>
              <a:rPr lang="pl-PL" altLang="pl-PL" sz="2800" dirty="0" smtClean="0"/>
              <a:t>. Układamy je w dowolny sposób, upraszczając diagram.</a:t>
            </a:r>
          </a:p>
          <a:p>
            <a:pPr eaLnBrk="1" hangingPunct="1">
              <a:lnSpc>
                <a:spcPct val="90000"/>
              </a:lnSpc>
            </a:pPr>
            <a:endParaRPr lang="pl-PL" altLang="pl-PL" sz="2800" dirty="0" smtClean="0"/>
          </a:p>
          <a:p>
            <a:pPr eaLnBrk="1" hangingPunct="1">
              <a:lnSpc>
                <a:spcPct val="90000"/>
              </a:lnSpc>
            </a:pPr>
            <a:r>
              <a:rPr lang="pl-PL" altLang="pl-PL" sz="2800" b="1" i="1" dirty="0" smtClean="0">
                <a:solidFill>
                  <a:srgbClr val="0000CC"/>
                </a:solidFill>
              </a:rPr>
              <a:t>Od każdego obiektu w dół biegnie linia przerywana, nazywana linią życia obiektu</a:t>
            </a:r>
            <a:r>
              <a:rPr lang="pl-PL" altLang="pl-PL" sz="2800" dirty="0" smtClean="0"/>
              <a:t>. Wąski prostokąt umieszczany wzdłuż niej nazywany jest aktywacją.</a:t>
            </a:r>
          </a:p>
          <a:p>
            <a:pPr eaLnBrk="1" hangingPunct="1">
              <a:lnSpc>
                <a:spcPct val="90000"/>
              </a:lnSpc>
            </a:pPr>
            <a:endParaRPr lang="pl-PL" altLang="pl-PL" sz="2800" dirty="0" smtClean="0"/>
          </a:p>
          <a:p>
            <a:pPr eaLnBrk="1" hangingPunct="1">
              <a:lnSpc>
                <a:spcPct val="90000"/>
              </a:lnSpc>
            </a:pPr>
            <a:r>
              <a:rPr lang="pl-PL" altLang="pl-PL" sz="2800" b="1" i="1" dirty="0" smtClean="0">
                <a:solidFill>
                  <a:srgbClr val="0000CC"/>
                </a:solidFill>
              </a:rPr>
              <a:t>Aktywacja przedstawia wykonanie operacji przez obiekt</a:t>
            </a:r>
            <a:r>
              <a:rPr lang="pl-PL" altLang="pl-PL" sz="2800" dirty="0" smtClean="0"/>
              <a:t>. Długość prostokąta aktywacji określa czas jej trwania.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 calcmode="lin" valueType="num">
                                      <p:cBhvr>
                                        <p:cTn id="14"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 calcmode="lin" valueType="num">
                                      <p:cBhvr>
                                        <p:cTn id="21" dur="1000" fill="hold"/>
                                        <p:tgtEl>
                                          <p:spTgt spid="1331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331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229600" cy="779462"/>
          </a:xfrm>
        </p:spPr>
        <p:txBody>
          <a:bodyPr/>
          <a:lstStyle/>
          <a:p>
            <a:pPr eaLnBrk="1" hangingPunct="1"/>
            <a:r>
              <a:rPr lang="pl-PL" altLang="pl-PL" smtClean="0"/>
              <a:t>Komunikat</a:t>
            </a:r>
          </a:p>
        </p:txBody>
      </p:sp>
      <p:sp>
        <p:nvSpPr>
          <p:cNvPr id="14339" name="Rectangle 3"/>
          <p:cNvSpPr>
            <a:spLocks noGrp="1" noChangeArrowheads="1"/>
          </p:cNvSpPr>
          <p:nvPr>
            <p:ph type="body" idx="1"/>
          </p:nvPr>
        </p:nvSpPr>
        <p:spPr>
          <a:xfrm>
            <a:off x="142875" y="981075"/>
            <a:ext cx="8858250" cy="5876925"/>
          </a:xfrm>
        </p:spPr>
        <p:txBody>
          <a:bodyPr/>
          <a:lstStyle/>
          <a:p>
            <a:pPr eaLnBrk="1" hangingPunct="1">
              <a:lnSpc>
                <a:spcPct val="80000"/>
              </a:lnSpc>
            </a:pPr>
            <a:r>
              <a:rPr lang="pl-PL" altLang="pl-PL" sz="2300" dirty="0" smtClean="0"/>
              <a:t>Komunikat przesyłany między obiektami biegnie od linii życia obiektu wysyłającego do linii życia obiektu docelowego. Obiekt może też wysłać komunikat sam do siebie – od swojej linii życia do swojej linii życia.</a:t>
            </a:r>
          </a:p>
          <a:p>
            <a:pPr eaLnBrk="1" hangingPunct="1">
              <a:lnSpc>
                <a:spcPct val="80000"/>
              </a:lnSpc>
            </a:pPr>
            <a:endParaRPr lang="pl-PL" altLang="pl-PL" sz="2300" dirty="0" smtClean="0"/>
          </a:p>
          <a:p>
            <a:pPr eaLnBrk="1" hangingPunct="1">
              <a:lnSpc>
                <a:spcPct val="80000"/>
              </a:lnSpc>
            </a:pPr>
            <a:r>
              <a:rPr lang="pl-PL" altLang="pl-PL" sz="2300" b="1" i="1" dirty="0" smtClean="0">
                <a:solidFill>
                  <a:srgbClr val="0000CC"/>
                </a:solidFill>
              </a:rPr>
              <a:t>Komunikat może być: prosty, synchroniczny lub asynchroniczny</a:t>
            </a:r>
            <a:r>
              <a:rPr lang="pl-PL" altLang="pl-PL" sz="2300" dirty="0" smtClean="0"/>
              <a:t>. Komunikat prosty jest przekazaniem sterowania od obiektu do obiektu. Jeśli jakiś obiekt wysyła komunikat synchroniczny, oczekuje potem odpowiedzi na ten komunikat i dopiero po jej otrzymaniu przechodzi do dalszych własnych działań. Po wysłaniu komunikatu asynchronicznego obiekt kontynuuje własne działania bez oczekiwania na odpowiedź.</a:t>
            </a:r>
          </a:p>
          <a:p>
            <a:pPr eaLnBrk="1" hangingPunct="1">
              <a:lnSpc>
                <a:spcPct val="80000"/>
              </a:lnSpc>
            </a:pPr>
            <a:endParaRPr lang="pl-PL" altLang="pl-PL" sz="2300" dirty="0" smtClean="0"/>
          </a:p>
          <a:p>
            <a:pPr eaLnBrk="1" hangingPunct="1">
              <a:lnSpc>
                <a:spcPct val="80000"/>
              </a:lnSpc>
            </a:pPr>
            <a:r>
              <a:rPr lang="pl-PL" altLang="pl-PL" sz="2300" dirty="0" smtClean="0">
                <a:solidFill>
                  <a:srgbClr val="0000CC"/>
                </a:solidFill>
              </a:rPr>
              <a:t>Na diagramie </a:t>
            </a:r>
            <a:r>
              <a:rPr lang="pl-PL" altLang="pl-PL" sz="2300" dirty="0" smtClean="0">
                <a:solidFill>
                  <a:srgbClr val="0000CC"/>
                </a:solidFill>
              </a:rPr>
              <a:t>sekwencji (przebiegu) </a:t>
            </a:r>
            <a:r>
              <a:rPr lang="pl-PL" altLang="pl-PL" sz="2300" dirty="0" smtClean="0">
                <a:solidFill>
                  <a:srgbClr val="0000CC"/>
                </a:solidFill>
              </a:rPr>
              <a:t>komunikat prosty jest oznaczany strzałką z dwustronnym grotem otwartym, komunikat synchroniczny – strzałką z dwustronnym grotem pełnym, a komunikat asynchroniczny – strzałką z jednostronnym grotem otwartym</a:t>
            </a:r>
            <a:r>
              <a:rPr lang="pl-PL" altLang="pl-PL" sz="23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 calcmode="lin" valueType="num">
                                      <p:cBhvr>
                                        <p:cTn id="14" dur="1000" fill="hold"/>
                                        <p:tgtEl>
                                          <p:spTgt spid="1433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p:cTn id="21" dur="1000" fill="hold"/>
                                        <p:tgtEl>
                                          <p:spTgt spid="1433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433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84188" y="562199"/>
            <a:ext cx="8229600" cy="490537"/>
          </a:xfrm>
        </p:spPr>
        <p:txBody>
          <a:bodyPr/>
          <a:lstStyle/>
          <a:p>
            <a:pPr eaLnBrk="1" hangingPunct="1"/>
            <a:r>
              <a:rPr lang="pl-PL" altLang="pl-PL" dirty="0" smtClean="0"/>
              <a:t>Komunikat </a:t>
            </a:r>
          </a:p>
        </p:txBody>
      </p:sp>
      <p:sp>
        <p:nvSpPr>
          <p:cNvPr id="15363" name="Rectangle 3"/>
          <p:cNvSpPr>
            <a:spLocks noGrp="1" noChangeArrowheads="1"/>
          </p:cNvSpPr>
          <p:nvPr>
            <p:ph type="body" idx="1"/>
          </p:nvPr>
        </p:nvSpPr>
        <p:spPr>
          <a:xfrm>
            <a:off x="107826" y="1484685"/>
            <a:ext cx="8856662" cy="4320579"/>
          </a:xfrm>
        </p:spPr>
        <p:txBody>
          <a:bodyPr/>
          <a:lstStyle/>
          <a:p>
            <a:pPr eaLnBrk="1" hangingPunct="1">
              <a:lnSpc>
                <a:spcPct val="80000"/>
              </a:lnSpc>
              <a:buFontTx/>
              <a:buNone/>
            </a:pPr>
            <a:r>
              <a:rPr lang="pl-PL" altLang="pl-PL" sz="2400" b="1" i="1" dirty="0" smtClean="0">
                <a:solidFill>
                  <a:schemeClr val="accent2"/>
                </a:solidFill>
              </a:rPr>
              <a:t>	Komunikat wysyłany</a:t>
            </a:r>
            <a:r>
              <a:rPr lang="pl-PL" altLang="pl-PL" sz="2400" dirty="0" smtClean="0"/>
              <a:t> do obiektu pewnej klasy oznacza </a:t>
            </a:r>
            <a:r>
              <a:rPr lang="pl-PL" altLang="pl-PL" sz="2400" b="1" i="1" dirty="0" smtClean="0">
                <a:solidFill>
                  <a:schemeClr val="accent2"/>
                </a:solidFill>
              </a:rPr>
              <a:t>żądanie wykonania jednej z metod tej klasy</a:t>
            </a:r>
            <a:r>
              <a:rPr lang="pl-PL" altLang="pl-PL" sz="2400" dirty="0" smtClean="0"/>
              <a:t>, jest więc wywołaniem pewnej metody. Komunikat może być wysyłany przez system zewnętrzny lub przez obiekt jednej z klas systemu. W tym drugim wypadku komunikat jest wysyłany w trakcie wykonywania jednej z metod klasy, która jest nadawcą komunikatu. Samo wysłanie komunikatu nie kończy realizacji metody, w ramach której został on wysłany.</a:t>
            </a:r>
          </a:p>
          <a:p>
            <a:pPr eaLnBrk="1" hangingPunct="1">
              <a:lnSpc>
                <a:spcPct val="80000"/>
              </a:lnSpc>
              <a:buFontTx/>
              <a:buNone/>
            </a:pPr>
            <a:endParaRPr lang="pl-PL" altLang="pl-PL" sz="2400" dirty="0" smtClean="0"/>
          </a:p>
          <a:p>
            <a:pPr eaLnBrk="1" hangingPunct="1">
              <a:lnSpc>
                <a:spcPct val="80000"/>
              </a:lnSpc>
              <a:buFontTx/>
              <a:buNone/>
            </a:pPr>
            <a:r>
              <a:rPr lang="pl-PL" altLang="pl-PL" sz="2400" b="1" i="1" dirty="0" smtClean="0">
                <a:solidFill>
                  <a:schemeClr val="accent2"/>
                </a:solidFill>
              </a:rPr>
              <a:t>	Wysłanie komunikatu może wiązać się z przekazaniem pewnych danych wejściowych do wywoływanej metody oraz pobraniem danych wyjściowych tej metody</a:t>
            </a:r>
            <a:r>
              <a:rPr lang="pl-PL" altLang="pl-PL" sz="2400" dirty="0" smtClean="0"/>
              <a:t>. Nazwa komunikatu jest nazwą wywoływanej metody.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536" y="345728"/>
            <a:ext cx="8229600" cy="635000"/>
          </a:xfrm>
        </p:spPr>
        <p:txBody>
          <a:bodyPr/>
          <a:lstStyle/>
          <a:p>
            <a:r>
              <a:rPr lang="pl-PL" dirty="0" smtClean="0"/>
              <a:t>Komunikat </a:t>
            </a:r>
          </a:p>
        </p:txBody>
      </p:sp>
      <p:sp>
        <p:nvSpPr>
          <p:cNvPr id="16387" name="Content Placeholder 2"/>
          <p:cNvSpPr>
            <a:spLocks noGrp="1"/>
          </p:cNvSpPr>
          <p:nvPr>
            <p:ph idx="1"/>
          </p:nvPr>
        </p:nvSpPr>
        <p:spPr>
          <a:xfrm>
            <a:off x="107505" y="1307802"/>
            <a:ext cx="9036495" cy="4353446"/>
          </a:xfrm>
        </p:spPr>
        <p:txBody>
          <a:bodyPr/>
          <a:lstStyle/>
          <a:p>
            <a:r>
              <a:rPr lang="pl-PL" sz="2800" dirty="0" smtClean="0"/>
              <a:t>Komunikat (ang. </a:t>
            </a:r>
            <a:r>
              <a:rPr lang="pl-PL" sz="2800" i="1" dirty="0" err="1" smtClean="0"/>
              <a:t>Message</a:t>
            </a:r>
            <a:r>
              <a:rPr lang="pl-PL" sz="2800" dirty="0" smtClean="0"/>
              <a:t>) jest to informacja przesyłana pomiędzy obiektami.</a:t>
            </a:r>
          </a:p>
          <a:p>
            <a:r>
              <a:rPr lang="pl-PL" sz="2800" dirty="0" smtClean="0"/>
              <a:t>Istnieją różne typy komunikatów:</a:t>
            </a:r>
          </a:p>
          <a:p>
            <a:pPr lvl="1"/>
            <a:r>
              <a:rPr lang="pl-PL" sz="2400" dirty="0" smtClean="0">
                <a:solidFill>
                  <a:srgbClr val="0000CC"/>
                </a:solidFill>
              </a:rPr>
              <a:t>Synchroniczny</a:t>
            </a:r>
            <a:r>
              <a:rPr lang="pl-PL" sz="2400" dirty="0" smtClean="0"/>
              <a:t> oznacza, że obiekt musi czekać na odpowiedź</a:t>
            </a:r>
          </a:p>
          <a:p>
            <a:pPr lvl="1"/>
            <a:r>
              <a:rPr lang="pl-PL" sz="2400" dirty="0" smtClean="0">
                <a:solidFill>
                  <a:srgbClr val="0000CC"/>
                </a:solidFill>
              </a:rPr>
              <a:t>Asynchroniczny</a:t>
            </a:r>
            <a:r>
              <a:rPr lang="pl-PL" sz="2400" dirty="0" smtClean="0"/>
              <a:t> – nie wymaga oczekiwania na odpowiedź</a:t>
            </a:r>
          </a:p>
          <a:p>
            <a:pPr lvl="1"/>
            <a:r>
              <a:rPr lang="pl-PL" sz="2400" dirty="0" smtClean="0">
                <a:solidFill>
                  <a:srgbClr val="0000CC"/>
                </a:solidFill>
              </a:rPr>
              <a:t>Wewnętrzny</a:t>
            </a:r>
            <a:r>
              <a:rPr lang="pl-PL" sz="2400" dirty="0" smtClean="0"/>
              <a:t>, który obiekt wysyła sam do siebie</a:t>
            </a:r>
          </a:p>
          <a:p>
            <a:pPr lvl="1"/>
            <a:r>
              <a:rPr lang="pl-PL" sz="2400" dirty="0" smtClean="0">
                <a:solidFill>
                  <a:srgbClr val="0000CC"/>
                </a:solidFill>
              </a:rPr>
              <a:t>Kreujący</a:t>
            </a:r>
            <a:r>
              <a:rPr lang="pl-PL" sz="2400" dirty="0" smtClean="0"/>
              <a:t> – tworzy nowy obiekt</a:t>
            </a:r>
          </a:p>
          <a:p>
            <a:pPr lvl="1"/>
            <a:r>
              <a:rPr lang="pl-PL" sz="2400" dirty="0" smtClean="0">
                <a:solidFill>
                  <a:srgbClr val="0000CC"/>
                </a:solidFill>
              </a:rPr>
              <a:t>Destrukcyjny</a:t>
            </a:r>
            <a:r>
              <a:rPr lang="pl-PL" sz="2400" dirty="0" smtClean="0"/>
              <a:t>, który usuwa inny obiekt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 calcmode="lin" valueType="num">
                                      <p:cBhvr>
                                        <p:cTn id="14" dur="1000" fill="hold"/>
                                        <p:tgtEl>
                                          <p:spTgt spid="163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p:cTn id="21" dur="10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 calcmode="lin" valueType="num">
                                      <p:cBhvr>
                                        <p:cTn id="28" dur="1000" fill="hold"/>
                                        <p:tgtEl>
                                          <p:spTgt spid="1638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3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 calcmode="lin" valueType="num">
                                      <p:cBhvr>
                                        <p:cTn id="35" dur="1000" fill="hold"/>
                                        <p:tgtEl>
                                          <p:spTgt spid="1638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3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3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 calcmode="lin" valueType="num">
                                      <p:cBhvr>
                                        <p:cTn id="42" dur="1000" fill="hold"/>
                                        <p:tgtEl>
                                          <p:spTgt spid="1638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38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387">
                                            <p:txEl>
                                              <p:pRg st="6" end="6"/>
                                            </p:txEl>
                                          </p:spTgt>
                                        </p:tgtEl>
                                        <p:attrNameLst>
                                          <p:attrName>style.visibility</p:attrName>
                                        </p:attrNameLst>
                                      </p:cBhvr>
                                      <p:to>
                                        <p:strVal val="visible"/>
                                      </p:to>
                                    </p:set>
                                    <p:anim calcmode="lin" valueType="num">
                                      <p:cBhvr>
                                        <p:cTn id="49" dur="1000" fill="hold"/>
                                        <p:tgtEl>
                                          <p:spTgt spid="1638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38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01266"/>
            <a:ext cx="8229600" cy="779462"/>
          </a:xfrm>
        </p:spPr>
        <p:txBody>
          <a:bodyPr/>
          <a:lstStyle/>
          <a:p>
            <a:pPr eaLnBrk="1" hangingPunct="1"/>
            <a:r>
              <a:rPr lang="pl-PL" altLang="pl-PL" dirty="0" smtClean="0"/>
              <a:t>Czas </a:t>
            </a:r>
          </a:p>
        </p:txBody>
      </p:sp>
      <p:sp>
        <p:nvSpPr>
          <p:cNvPr id="17411" name="Rectangle 3"/>
          <p:cNvSpPr>
            <a:spLocks noGrp="1" noChangeArrowheads="1"/>
          </p:cNvSpPr>
          <p:nvPr>
            <p:ph type="body" idx="1"/>
          </p:nvPr>
        </p:nvSpPr>
        <p:spPr>
          <a:xfrm>
            <a:off x="179833" y="1196752"/>
            <a:ext cx="8856663" cy="5053930"/>
          </a:xfrm>
        </p:spPr>
        <p:txBody>
          <a:bodyPr/>
          <a:lstStyle/>
          <a:p>
            <a:pPr eaLnBrk="1" hangingPunct="1"/>
            <a:r>
              <a:rPr lang="pl-PL" altLang="pl-PL" sz="2800" dirty="0" smtClean="0">
                <a:solidFill>
                  <a:srgbClr val="0000CC"/>
                </a:solidFill>
              </a:rPr>
              <a:t>Czas jest przedstawiany jako przesunięcie względem osi pionowej</a:t>
            </a:r>
            <a:r>
              <a:rPr lang="pl-PL" altLang="pl-PL" sz="2800" dirty="0" smtClean="0"/>
              <a:t>. Odliczanie zaczyna się od góry diagramu, a upływowi czasu odpowiada przesunięcie w dół. Komunikat znajdujący się wyżej jest wcześniejszy od tego, który został umieszczony niżej.</a:t>
            </a:r>
          </a:p>
          <a:p>
            <a:pPr eaLnBrk="1" hangingPunct="1"/>
            <a:endParaRPr lang="pl-PL" altLang="pl-PL" sz="2800" dirty="0" smtClean="0"/>
          </a:p>
          <a:p>
            <a:pPr eaLnBrk="1" hangingPunct="1"/>
            <a:r>
              <a:rPr lang="pl-PL" altLang="pl-PL" sz="2800" dirty="0" smtClean="0"/>
              <a:t>Diagram </a:t>
            </a:r>
            <a:r>
              <a:rPr lang="pl-PL" altLang="pl-PL" sz="2800" dirty="0" smtClean="0"/>
              <a:t>sekwencji (przebiegu) </a:t>
            </a:r>
            <a:r>
              <a:rPr lang="pl-PL" altLang="pl-PL" sz="2800" dirty="0" smtClean="0"/>
              <a:t>jest dwuwymiarowy. Obiekty są rozmieszczane od lewej do prawej, zaś przesunięcia wzdłuż osi pionowej z góry na dół odpowiada upływowi czasu.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4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 calcmode="lin" valueType="num">
                                      <p:cBhvr>
                                        <p:cTn id="14" dur="1000" fill="hold"/>
                                        <p:tgtEl>
                                          <p:spTgt spid="1741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741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706437"/>
          </a:xfrm>
        </p:spPr>
        <p:txBody>
          <a:bodyPr/>
          <a:lstStyle/>
          <a:p>
            <a:r>
              <a:rPr lang="pl-PL" smtClean="0"/>
              <a:t>Fragment </a:t>
            </a:r>
          </a:p>
        </p:txBody>
      </p:sp>
      <p:sp>
        <p:nvSpPr>
          <p:cNvPr id="18435" name="Content Placeholder 2"/>
          <p:cNvSpPr>
            <a:spLocks noGrp="1"/>
          </p:cNvSpPr>
          <p:nvPr>
            <p:ph idx="1"/>
          </p:nvPr>
        </p:nvSpPr>
        <p:spPr>
          <a:xfrm>
            <a:off x="539552" y="980728"/>
            <a:ext cx="8280474" cy="5688632"/>
          </a:xfrm>
        </p:spPr>
        <p:txBody>
          <a:bodyPr/>
          <a:lstStyle/>
          <a:p>
            <a:r>
              <a:rPr lang="pl-PL" sz="2800" dirty="0" smtClean="0"/>
              <a:t>Fragment (ang. </a:t>
            </a:r>
            <a:r>
              <a:rPr lang="pl-PL" sz="2800" i="1" dirty="0" err="1" smtClean="0"/>
              <a:t>Combined</a:t>
            </a:r>
            <a:r>
              <a:rPr lang="pl-PL" sz="2800" i="1" dirty="0" smtClean="0"/>
              <a:t> Fragment</a:t>
            </a:r>
            <a:r>
              <a:rPr lang="pl-PL" sz="2800" dirty="0" smtClean="0"/>
              <a:t>) to konceptualnie zamknięta całość diagramu sekwencji, która rozszerza możliwości obejmowanego przez siebie obszaru diagramu sekwencji.</a:t>
            </a:r>
          </a:p>
          <a:p>
            <a:r>
              <a:rPr lang="pl-PL" sz="2800" dirty="0" smtClean="0"/>
              <a:t>Fragment może zawierać w sobie pętle, powtórzenia, scenariusze alternatywne lub wskazywać poziom abstrakcji modelowanego fragmentu systemu.</a:t>
            </a:r>
          </a:p>
          <a:p>
            <a:r>
              <a:rPr lang="pl-PL" sz="2800" dirty="0" smtClean="0"/>
              <a:t>Rodzaj fragmentu jest określany poprzez umieszczenie odpowiedniego słowa kluczowego w lewym górnym rogu.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84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1000" fill="hold"/>
                                        <p:tgtEl>
                                          <p:spTgt spid="184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1000" fill="hold"/>
                                        <p:tgtEl>
                                          <p:spTgt spid="184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41325" y="115888"/>
            <a:ext cx="8229600" cy="784225"/>
          </a:xfrm>
        </p:spPr>
        <p:txBody>
          <a:bodyPr/>
          <a:lstStyle/>
          <a:p>
            <a:r>
              <a:rPr lang="pl-PL" smtClean="0"/>
              <a:t>Fragment </a:t>
            </a:r>
          </a:p>
        </p:txBody>
      </p:sp>
      <p:graphicFrame>
        <p:nvGraphicFramePr>
          <p:cNvPr id="4" name="Content Placeholder 3"/>
          <p:cNvGraphicFramePr>
            <a:graphicFrameLocks noGrp="1"/>
          </p:cNvGraphicFramePr>
          <p:nvPr>
            <p:ph idx="1"/>
          </p:nvPr>
        </p:nvGraphicFramePr>
        <p:xfrm>
          <a:off x="107950" y="900113"/>
          <a:ext cx="8928993" cy="5852160"/>
        </p:xfrm>
        <a:graphic>
          <a:graphicData uri="http://schemas.openxmlformats.org/drawingml/2006/table">
            <a:tbl>
              <a:tblPr firstRow="1" bandRow="1">
                <a:tableStyleId>{5C22544A-7EE6-4342-B048-85BDC9FD1C3A}</a:tableStyleId>
              </a:tblPr>
              <a:tblGrid>
                <a:gridCol w="1296144"/>
                <a:gridCol w="7632849"/>
              </a:tblGrid>
              <a:tr h="356467">
                <a:tc>
                  <a:txBody>
                    <a:bodyPr/>
                    <a:lstStyle/>
                    <a:p>
                      <a:r>
                        <a:rPr lang="pl-PL" dirty="0" smtClean="0">
                          <a:solidFill>
                            <a:schemeClr val="tx1"/>
                          </a:solidFill>
                        </a:rPr>
                        <a:t>Słowo kluczowe</a:t>
                      </a:r>
                      <a:endParaRPr lang="pl-PL" dirty="0">
                        <a:solidFill>
                          <a:schemeClr val="tx1"/>
                        </a:solidFill>
                      </a:endParaRPr>
                    </a:p>
                  </a:txBody>
                  <a:tcPr/>
                </a:tc>
                <a:tc>
                  <a:txBody>
                    <a:bodyPr/>
                    <a:lstStyle/>
                    <a:p>
                      <a:r>
                        <a:rPr lang="pl-PL" dirty="0" smtClean="0">
                          <a:solidFill>
                            <a:schemeClr val="tx1"/>
                          </a:solidFill>
                        </a:rPr>
                        <a:t>opis</a:t>
                      </a:r>
                      <a:endParaRPr lang="pl-PL" dirty="0">
                        <a:solidFill>
                          <a:schemeClr val="tx1"/>
                        </a:solidFill>
                      </a:endParaRPr>
                    </a:p>
                  </a:txBody>
                  <a:tcPr/>
                </a:tc>
              </a:tr>
              <a:tr h="356467">
                <a:tc>
                  <a:txBody>
                    <a:bodyPr/>
                    <a:lstStyle/>
                    <a:p>
                      <a:r>
                        <a:rPr lang="pl-PL" dirty="0" smtClean="0"/>
                        <a:t>alt</a:t>
                      </a:r>
                      <a:endParaRPr lang="pl-PL" dirty="0"/>
                    </a:p>
                  </a:txBody>
                  <a:tcPr/>
                </a:tc>
                <a:tc>
                  <a:txBody>
                    <a:bodyPr/>
                    <a:lstStyle/>
                    <a:p>
                      <a:r>
                        <a:rPr lang="pl-PL" dirty="0" smtClean="0"/>
                        <a:t>Dzieli fragment interakcji zgodnie z warunkami logiki boola na dwa alternatywne scenariusze; każda z alternatyw musi posiadać warunek dozoru, którego spełnienie warunkuje wypełnienie danej alternatywy</a:t>
                      </a:r>
                      <a:endParaRPr lang="pl-PL" dirty="0"/>
                    </a:p>
                  </a:txBody>
                  <a:tcPr/>
                </a:tc>
              </a:tr>
              <a:tr h="356467">
                <a:tc>
                  <a:txBody>
                    <a:bodyPr/>
                    <a:lstStyle/>
                    <a:p>
                      <a:r>
                        <a:rPr lang="pl-PL" dirty="0" smtClean="0"/>
                        <a:t>assert</a:t>
                      </a:r>
                      <a:endParaRPr lang="pl-PL" dirty="0"/>
                    </a:p>
                  </a:txBody>
                  <a:tcPr/>
                </a:tc>
                <a:tc>
                  <a:txBody>
                    <a:bodyPr/>
                    <a:lstStyle/>
                    <a:p>
                      <a:r>
                        <a:rPr lang="pl-PL" dirty="0" smtClean="0"/>
                        <a:t>Prezentuje fragment interakcji, który musi być wykonany zgodnie z założonymi warunkami i komunikatami</a:t>
                      </a:r>
                      <a:endParaRPr lang="pl-PL" dirty="0"/>
                    </a:p>
                  </a:txBody>
                  <a:tcPr/>
                </a:tc>
              </a:tr>
              <a:tr h="356467">
                <a:tc>
                  <a:txBody>
                    <a:bodyPr/>
                    <a:lstStyle/>
                    <a:p>
                      <a:r>
                        <a:rPr lang="pl-PL" dirty="0" smtClean="0"/>
                        <a:t>break</a:t>
                      </a:r>
                      <a:endParaRPr lang="pl-PL" dirty="0"/>
                    </a:p>
                  </a:txBody>
                  <a:tcPr/>
                </a:tc>
                <a:tc>
                  <a:txBody>
                    <a:bodyPr/>
                    <a:lstStyle/>
                    <a:p>
                      <a:r>
                        <a:rPr lang="pl-PL" dirty="0" smtClean="0"/>
                        <a:t>Wskazuje na fragment diagramu sekwencji, który realizowany jest po spełnieniu warunku dozoru; spełnienie warunku dozoru skutkuje wykonaniem sekwencji komunikatów zawartych we fragmencie a następnie wyjście ze scenariusza; w przypadku, gdy warunek dozoru nie jest spełnionykomunikaty zawarte we fragmencie są pomijane</a:t>
                      </a:r>
                      <a:endParaRPr lang="pl-PL" dirty="0"/>
                    </a:p>
                  </a:txBody>
                  <a:tcPr/>
                </a:tc>
              </a:tr>
              <a:tr h="356467">
                <a:tc>
                  <a:txBody>
                    <a:bodyPr/>
                    <a:lstStyle/>
                    <a:p>
                      <a:r>
                        <a:rPr lang="pl-PL" dirty="0" smtClean="0"/>
                        <a:t>consider</a:t>
                      </a:r>
                      <a:endParaRPr lang="pl-PL" dirty="0"/>
                    </a:p>
                  </a:txBody>
                  <a:tcPr/>
                </a:tc>
                <a:tc>
                  <a:txBody>
                    <a:bodyPr/>
                    <a:lstStyle/>
                    <a:p>
                      <a:r>
                        <a:rPr lang="pl-PL" dirty="0" smtClean="0"/>
                        <a:t>wskazuje na fragment z listy nazw komunkiatów, które są wyselekcjonowane w tej części interakcji; oznacza to, że mimo innych komunikatów, które znajdują się w danej częśi interakcji pokazane zostaną tylko te, które są wylistowane za słowem kluczowym consider  </a:t>
                      </a:r>
                      <a:endParaRPr lang="pl-PL" dirty="0"/>
                    </a:p>
                  </a:txBody>
                  <a:tcPr/>
                </a:tc>
              </a:tr>
              <a:tr h="356467">
                <a:tc>
                  <a:txBody>
                    <a:bodyPr/>
                    <a:lstStyle/>
                    <a:p>
                      <a:r>
                        <a:rPr lang="pl-PL" dirty="0" smtClean="0"/>
                        <a:t>critical</a:t>
                      </a:r>
                      <a:endParaRPr lang="pl-PL" dirty="0"/>
                    </a:p>
                  </a:txBody>
                  <a:tcPr/>
                </a:tc>
                <a:tc>
                  <a:txBody>
                    <a:bodyPr/>
                    <a:lstStyle/>
                    <a:p>
                      <a:r>
                        <a:rPr lang="pl-PL" dirty="0" smtClean="0"/>
                        <a:t>Wskazuje, że dany fragment</a:t>
                      </a:r>
                      <a:r>
                        <a:rPr lang="pl-PL" baseline="0" dirty="0" smtClean="0"/>
                        <a:t> diagramu sekwencji nie może być przerwany przez inny proces</a:t>
                      </a:r>
                      <a:endParaRPr lang="pl-PL" dirty="0"/>
                    </a:p>
                  </a:txBody>
                  <a:tcPr/>
                </a:tc>
              </a:tr>
              <a:tr h="356467">
                <a:tc>
                  <a:txBody>
                    <a:bodyPr/>
                    <a:lstStyle/>
                    <a:p>
                      <a:endParaRPr lang="pl-PL"/>
                    </a:p>
                  </a:txBody>
                  <a:tcPr/>
                </a:tc>
                <a:tc>
                  <a:txBody>
                    <a:bodyPr/>
                    <a:lstStyle/>
                    <a:p>
                      <a:endParaRPr lang="pl-PL" dirty="0"/>
                    </a:p>
                  </a:txBody>
                  <a:tcPr/>
                </a:tc>
              </a:tr>
            </a:tbl>
          </a:graphicData>
        </a:graphic>
      </p:graphicFrame>
      <p:sp>
        <p:nvSpPr>
          <p:cNvPr id="5" name="Prostokąt 4"/>
          <p:cNvSpPr/>
          <p:nvPr/>
        </p:nvSpPr>
        <p:spPr>
          <a:xfrm>
            <a:off x="1475656" y="1628800"/>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75656" y="2492896"/>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75656" y="3140968"/>
            <a:ext cx="748883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475656" y="4581128"/>
            <a:ext cx="748883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475656" y="5805264"/>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41325" y="115888"/>
            <a:ext cx="8229600" cy="784225"/>
          </a:xfrm>
        </p:spPr>
        <p:txBody>
          <a:bodyPr/>
          <a:lstStyle/>
          <a:p>
            <a:r>
              <a:rPr lang="pl-PL" dirty="0" smtClean="0"/>
              <a:t>Fragment (</a:t>
            </a:r>
            <a:r>
              <a:rPr lang="pl-PL" sz="2400" dirty="0" err="1" smtClean="0"/>
              <a:t>cd</a:t>
            </a:r>
            <a:r>
              <a:rPr lang="pl-PL" sz="2400" dirty="0" smtClean="0"/>
              <a:t>.</a:t>
            </a:r>
            <a:r>
              <a:rPr lang="pl-PL" dirty="0" smtClean="0"/>
              <a:t>) </a:t>
            </a:r>
          </a:p>
        </p:txBody>
      </p:sp>
      <p:graphicFrame>
        <p:nvGraphicFramePr>
          <p:cNvPr id="4" name="Content Placeholder 3"/>
          <p:cNvGraphicFramePr>
            <a:graphicFrameLocks noGrp="1"/>
          </p:cNvGraphicFramePr>
          <p:nvPr>
            <p:ph idx="1"/>
          </p:nvPr>
        </p:nvGraphicFramePr>
        <p:xfrm>
          <a:off x="107950" y="900113"/>
          <a:ext cx="8928993" cy="5769768"/>
        </p:xfrm>
        <a:graphic>
          <a:graphicData uri="http://schemas.openxmlformats.org/drawingml/2006/table">
            <a:tbl>
              <a:tblPr firstRow="1" bandRow="1">
                <a:tableStyleId>{5C22544A-7EE6-4342-B048-85BDC9FD1C3A}</a:tableStyleId>
              </a:tblPr>
              <a:tblGrid>
                <a:gridCol w="1296144"/>
                <a:gridCol w="7632849"/>
              </a:tblGrid>
              <a:tr h="684548">
                <a:tc>
                  <a:txBody>
                    <a:bodyPr/>
                    <a:lstStyle/>
                    <a:p>
                      <a:r>
                        <a:rPr lang="pl-PL" dirty="0" smtClean="0">
                          <a:solidFill>
                            <a:schemeClr val="tx1"/>
                          </a:solidFill>
                        </a:rPr>
                        <a:t>Słowo kluczowe</a:t>
                      </a:r>
                      <a:endParaRPr lang="pl-PL" dirty="0">
                        <a:solidFill>
                          <a:schemeClr val="tx1"/>
                        </a:solidFill>
                      </a:endParaRPr>
                    </a:p>
                  </a:txBody>
                  <a:tcPr/>
                </a:tc>
                <a:tc>
                  <a:txBody>
                    <a:bodyPr/>
                    <a:lstStyle/>
                    <a:p>
                      <a:r>
                        <a:rPr lang="pl-PL" dirty="0" smtClean="0">
                          <a:solidFill>
                            <a:schemeClr val="tx1"/>
                          </a:solidFill>
                        </a:rPr>
                        <a:t>opis</a:t>
                      </a:r>
                      <a:endParaRPr lang="pl-PL" dirty="0">
                        <a:solidFill>
                          <a:schemeClr val="tx1"/>
                        </a:solidFill>
                      </a:endParaRPr>
                    </a:p>
                  </a:txBody>
                  <a:tcPr/>
                </a:tc>
              </a:tr>
              <a:tr h="977928">
                <a:tc>
                  <a:txBody>
                    <a:bodyPr/>
                    <a:lstStyle/>
                    <a:p>
                      <a:r>
                        <a:rPr lang="pl-PL" dirty="0" smtClean="0"/>
                        <a:t>ignore</a:t>
                      </a:r>
                      <a:endParaRPr lang="pl-PL" dirty="0"/>
                    </a:p>
                  </a:txBody>
                  <a:tcPr/>
                </a:tc>
                <a:tc>
                  <a:txBody>
                    <a:bodyPr/>
                    <a:lstStyle/>
                    <a:p>
                      <a:r>
                        <a:rPr lang="pl-PL" dirty="0" smtClean="0"/>
                        <a:t>Wskazuje, że w tym fragmencie interakcji znajdują się wiadomości, które zostały pominięte, gdyż ich widoczność nie zmienia zachowania systemu; zignorowane wiadomości są wylistowane po słowie ignore</a:t>
                      </a:r>
                      <a:endParaRPr lang="pl-PL" dirty="0"/>
                    </a:p>
                  </a:txBody>
                  <a:tcPr/>
                </a:tc>
              </a:tr>
              <a:tr h="391170">
                <a:tc>
                  <a:txBody>
                    <a:bodyPr/>
                    <a:lstStyle/>
                    <a:p>
                      <a:r>
                        <a:rPr lang="pl-PL" dirty="0" smtClean="0"/>
                        <a:t>loop</a:t>
                      </a:r>
                      <a:endParaRPr lang="pl-PL" dirty="0"/>
                    </a:p>
                  </a:txBody>
                  <a:tcPr/>
                </a:tc>
                <a:tc>
                  <a:txBody>
                    <a:bodyPr/>
                    <a:lstStyle/>
                    <a:p>
                      <a:r>
                        <a:rPr lang="pl-PL" dirty="0" smtClean="0"/>
                        <a:t>Powtórzenie fragment interakcji określoną warunkiem liczbę razy</a:t>
                      </a:r>
                      <a:endParaRPr lang="pl-PL" dirty="0"/>
                    </a:p>
                  </a:txBody>
                  <a:tcPr/>
                </a:tc>
              </a:tr>
              <a:tr h="684548">
                <a:tc>
                  <a:txBody>
                    <a:bodyPr/>
                    <a:lstStyle/>
                    <a:p>
                      <a:r>
                        <a:rPr lang="pl-PL" dirty="0" smtClean="0"/>
                        <a:t>neg</a:t>
                      </a:r>
                      <a:endParaRPr lang="pl-PL" dirty="0"/>
                    </a:p>
                  </a:txBody>
                  <a:tcPr/>
                </a:tc>
                <a:tc>
                  <a:txBody>
                    <a:bodyPr/>
                    <a:lstStyle/>
                    <a:p>
                      <a:r>
                        <a:rPr lang="pl-PL" dirty="0" smtClean="0"/>
                        <a:t>Fragment prezentujący jedną</a:t>
                      </a:r>
                      <a:r>
                        <a:rPr lang="pl-PL" baseline="0" dirty="0" smtClean="0"/>
                        <a:t> lub więcej</a:t>
                      </a:r>
                      <a:r>
                        <a:rPr lang="pl-PL" dirty="0" smtClean="0"/>
                        <a:t> wiadomości, które są prawdopodobnie nieprawidłowe</a:t>
                      </a:r>
                      <a:endParaRPr lang="pl-PL" dirty="0"/>
                    </a:p>
                  </a:txBody>
                  <a:tcPr/>
                </a:tc>
              </a:tr>
              <a:tr h="684548">
                <a:tc>
                  <a:txBody>
                    <a:bodyPr/>
                    <a:lstStyle/>
                    <a:p>
                      <a:r>
                        <a:rPr lang="pl-PL" dirty="0" smtClean="0"/>
                        <a:t>opt</a:t>
                      </a:r>
                      <a:endParaRPr lang="pl-PL" dirty="0"/>
                    </a:p>
                  </a:txBody>
                  <a:tcPr/>
                </a:tc>
                <a:tc>
                  <a:txBody>
                    <a:bodyPr/>
                    <a:lstStyle/>
                    <a:p>
                      <a:r>
                        <a:rPr lang="pl-PL" dirty="0" smtClean="0"/>
                        <a:t>Wskazuje na opcjonalny fragment z interakcji; który</a:t>
                      </a:r>
                      <a:r>
                        <a:rPr lang="pl-PL" baseline="0" dirty="0" smtClean="0"/>
                        <a:t> jest wykonywany p</a:t>
                      </a:r>
                      <a:r>
                        <a:rPr lang="pl-PL" dirty="0" smtClean="0"/>
                        <a:t>o spełnieniu warunku dozoru  </a:t>
                      </a:r>
                      <a:endParaRPr lang="pl-PL" dirty="0"/>
                    </a:p>
                  </a:txBody>
                  <a:tcPr/>
                </a:tc>
              </a:tr>
              <a:tr h="391170">
                <a:tc>
                  <a:txBody>
                    <a:bodyPr/>
                    <a:lstStyle/>
                    <a:p>
                      <a:r>
                        <a:rPr lang="pl-PL" dirty="0" smtClean="0"/>
                        <a:t>par</a:t>
                      </a:r>
                      <a:endParaRPr lang="pl-PL" dirty="0"/>
                    </a:p>
                  </a:txBody>
                  <a:tcPr/>
                </a:tc>
                <a:tc>
                  <a:txBody>
                    <a:bodyPr/>
                    <a:lstStyle/>
                    <a:p>
                      <a:r>
                        <a:rPr lang="pl-PL" dirty="0" smtClean="0"/>
                        <a:t>Prezentuje równoległe wykonywanie przepływu wiadomości</a:t>
                      </a:r>
                      <a:endParaRPr lang="pl-PL" dirty="0"/>
                    </a:p>
                  </a:txBody>
                  <a:tcPr/>
                </a:tc>
              </a:tr>
              <a:tr h="977928">
                <a:tc>
                  <a:txBody>
                    <a:bodyPr/>
                    <a:lstStyle/>
                    <a:p>
                      <a:r>
                        <a:rPr lang="pl-PL" dirty="0" smtClean="0"/>
                        <a:t>seg</a:t>
                      </a:r>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smtClean="0"/>
                        <a:t>Wskazuje słabo uszczegółowiony fragment</a:t>
                      </a:r>
                      <a:r>
                        <a:rPr lang="pl-PL" baseline="0" dirty="0" smtClean="0"/>
                        <a:t> sekwencji, tzn. taki, który jest ogólny</a:t>
                      </a:r>
                      <a:endParaRPr lang="pl-PL" dirty="0" smtClean="0"/>
                    </a:p>
                  </a:txBody>
                  <a:tcPr/>
                </a:tc>
              </a:tr>
              <a:tr h="977928">
                <a:tc>
                  <a:txBody>
                    <a:bodyPr/>
                    <a:lstStyle/>
                    <a:p>
                      <a:endParaRPr lang="pl-PL" dirty="0"/>
                    </a:p>
                  </a:txBody>
                  <a:tcPr/>
                </a:tc>
                <a:tc>
                  <a:txBody>
                    <a:bodyPr/>
                    <a:lstStyle/>
                    <a:p>
                      <a:endParaRPr lang="pl-PL" dirty="0"/>
                    </a:p>
                  </a:txBody>
                  <a:tcPr/>
                </a:tc>
              </a:tr>
            </a:tbl>
          </a:graphicData>
        </a:graphic>
      </p:graphicFrame>
      <p:sp>
        <p:nvSpPr>
          <p:cNvPr id="5" name="Prostokąt 4"/>
          <p:cNvSpPr/>
          <p:nvPr/>
        </p:nvSpPr>
        <p:spPr>
          <a:xfrm>
            <a:off x="1475656" y="1628800"/>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75656" y="2492896"/>
            <a:ext cx="74888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75656" y="2996952"/>
            <a:ext cx="748883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475656" y="3717032"/>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475656" y="4365104"/>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a:off x="1475656" y="4797152"/>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15888"/>
            <a:ext cx="8229600" cy="635000"/>
          </a:xfrm>
        </p:spPr>
        <p:txBody>
          <a:bodyPr/>
          <a:lstStyle/>
          <a:p>
            <a:pPr eaLnBrk="1" hangingPunct="1"/>
            <a:r>
              <a:rPr lang="pl-PL" altLang="pl-PL" smtClean="0"/>
              <a:t>Przykład – diagramu przebiegu</a:t>
            </a:r>
          </a:p>
        </p:txBody>
      </p:sp>
      <p:sp>
        <p:nvSpPr>
          <p:cNvPr id="21507" name="Rectangle 3"/>
          <p:cNvSpPr>
            <a:spLocks noGrp="1" noChangeArrowheads="1"/>
          </p:cNvSpPr>
          <p:nvPr>
            <p:ph type="body" idx="1"/>
          </p:nvPr>
        </p:nvSpPr>
        <p:spPr>
          <a:xfrm>
            <a:off x="0" y="1052512"/>
            <a:ext cx="9144000" cy="5400823"/>
          </a:xfrm>
        </p:spPr>
        <p:txBody>
          <a:bodyPr/>
          <a:lstStyle/>
          <a:p>
            <a:pPr eaLnBrk="1" hangingPunct="1">
              <a:lnSpc>
                <a:spcPct val="80000"/>
              </a:lnSpc>
            </a:pPr>
            <a:r>
              <a:rPr lang="pl-PL" altLang="pl-PL" sz="2400" dirty="0" smtClean="0"/>
              <a:t>Diagram przebiegu obrazujący interakcję GUI – graficzny interfejs użytkownika z innymi obiektami.</a:t>
            </a:r>
          </a:p>
          <a:p>
            <a:pPr eaLnBrk="1" hangingPunct="1">
              <a:lnSpc>
                <a:spcPct val="80000"/>
              </a:lnSpc>
            </a:pPr>
            <a:endParaRPr lang="pl-PL" altLang="pl-PL" sz="2400" dirty="0" smtClean="0"/>
          </a:p>
          <a:p>
            <a:pPr eaLnBrk="1" hangingPunct="1">
              <a:lnSpc>
                <a:spcPct val="80000"/>
              </a:lnSpc>
            </a:pPr>
            <a:r>
              <a:rPr lang="pl-PL" altLang="pl-PL" sz="2400" dirty="0" smtClean="0"/>
              <a:t>Kolejność </a:t>
            </a:r>
          </a:p>
          <a:p>
            <a:pPr lvl="1" eaLnBrk="1" hangingPunct="1">
              <a:lnSpc>
                <a:spcPct val="80000"/>
              </a:lnSpc>
            </a:pPr>
            <a:r>
              <a:rPr lang="pl-PL" altLang="pl-PL" sz="2200" dirty="0" smtClean="0"/>
              <a:t>Załóżmy, że użytkownik naciska na klawiaturze jakiś klawisz alfanumeryczny. Jeżeli korzysta z odpowiedniej aplikacji, np. procesora tekstu, odpowiedni znak alfanumeryczny natychmiast pojawi się na monitorze. </a:t>
            </a:r>
          </a:p>
          <a:p>
            <a:pPr lvl="1" eaLnBrk="1" hangingPunct="1">
              <a:lnSpc>
                <a:spcPct val="80000"/>
              </a:lnSpc>
            </a:pPr>
            <a:r>
              <a:rPr lang="pl-PL" altLang="pl-PL" sz="2200" dirty="0" smtClean="0"/>
              <a:t>Co dzieje się za „kulisami” tego zdarzenia?</a:t>
            </a:r>
          </a:p>
          <a:p>
            <a:pPr lvl="2" eaLnBrk="1" hangingPunct="1">
              <a:lnSpc>
                <a:spcPct val="80000"/>
              </a:lnSpc>
              <a:buFontTx/>
              <a:buNone/>
            </a:pPr>
            <a:r>
              <a:rPr lang="pl-PL" altLang="pl-PL" sz="2200" dirty="0" smtClean="0"/>
              <a:t>1 GUI informuje system operacyjny o naciśnięciu klawisza</a:t>
            </a:r>
          </a:p>
          <a:p>
            <a:pPr lvl="2" eaLnBrk="1" hangingPunct="1">
              <a:lnSpc>
                <a:spcPct val="80000"/>
              </a:lnSpc>
              <a:buFontTx/>
              <a:buNone/>
            </a:pPr>
            <a:r>
              <a:rPr lang="pl-PL" altLang="pl-PL" sz="2200" dirty="0" smtClean="0"/>
              <a:t>2. System operacyjny informuje o tym CPU</a:t>
            </a:r>
          </a:p>
          <a:p>
            <a:pPr lvl="2" eaLnBrk="1" hangingPunct="1">
              <a:lnSpc>
                <a:spcPct val="80000"/>
              </a:lnSpc>
              <a:buFontTx/>
              <a:buNone/>
            </a:pPr>
            <a:r>
              <a:rPr lang="pl-PL" altLang="pl-PL" sz="2200" dirty="0" smtClean="0"/>
              <a:t>3. System operacyjny uaktualnia GUI </a:t>
            </a:r>
          </a:p>
          <a:p>
            <a:pPr lvl="2" eaLnBrk="1" hangingPunct="1">
              <a:lnSpc>
                <a:spcPct val="80000"/>
              </a:lnSpc>
              <a:buFontTx/>
              <a:buNone/>
            </a:pPr>
            <a:r>
              <a:rPr lang="pl-PL" altLang="pl-PL" sz="2200" dirty="0" smtClean="0"/>
              <a:t>4. CPU zawiadamia kartę graficzną</a:t>
            </a:r>
          </a:p>
          <a:p>
            <a:pPr lvl="2" eaLnBrk="1" hangingPunct="1">
              <a:lnSpc>
                <a:spcPct val="80000"/>
              </a:lnSpc>
              <a:buFontTx/>
              <a:buNone/>
            </a:pPr>
            <a:r>
              <a:rPr lang="pl-PL" altLang="pl-PL" sz="2200" dirty="0" smtClean="0"/>
              <a:t>5. Karta graficzna wysyła komunikat do monitora</a:t>
            </a:r>
          </a:p>
          <a:p>
            <a:pPr lvl="2" eaLnBrk="1" hangingPunct="1">
              <a:lnSpc>
                <a:spcPct val="80000"/>
              </a:lnSpc>
              <a:buFontTx/>
              <a:buNone/>
            </a:pPr>
            <a:r>
              <a:rPr lang="pl-PL" altLang="pl-PL" sz="2200" dirty="0" smtClean="0"/>
              <a:t>6. Monitor wyświetla znak alfanumeryczny na monitorze, co jest odpowiedzią (komunikatem zwrotnym) dla użytkownika.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5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 calcmode="lin" valueType="num">
                                      <p:cBhvr>
                                        <p:cTn id="14" dur="1000" fill="hold"/>
                                        <p:tgtEl>
                                          <p:spTgt spid="2150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150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15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p:cTn id="21" dur="1000" fill="hold"/>
                                        <p:tgtEl>
                                          <p:spTgt spid="2150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150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150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 calcmode="lin" valueType="num">
                                      <p:cBhvr>
                                        <p:cTn id="28" dur="1000" fill="hold"/>
                                        <p:tgtEl>
                                          <p:spTgt spid="21507">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1507">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15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1507">
                                            <p:txEl>
                                              <p:pRg st="5" end="5"/>
                                            </p:txEl>
                                          </p:spTgt>
                                        </p:tgtEl>
                                        <p:attrNameLst>
                                          <p:attrName>style.visibility</p:attrName>
                                        </p:attrNameLst>
                                      </p:cBhvr>
                                      <p:to>
                                        <p:strVal val="visible"/>
                                      </p:to>
                                    </p:set>
                                    <p:anim calcmode="lin" valueType="num">
                                      <p:cBhvr>
                                        <p:cTn id="35" dur="1000" fill="hold"/>
                                        <p:tgtEl>
                                          <p:spTgt spid="21507">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1507">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15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 calcmode="lin" valueType="num">
                                      <p:cBhvr>
                                        <p:cTn id="42" dur="1000" fill="hold"/>
                                        <p:tgtEl>
                                          <p:spTgt spid="21507">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21507">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2150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 calcmode="lin" valueType="num">
                                      <p:cBhvr>
                                        <p:cTn id="49" dur="1000" fill="hold"/>
                                        <p:tgtEl>
                                          <p:spTgt spid="21507">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21507">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2150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1507">
                                            <p:txEl>
                                              <p:pRg st="8" end="8"/>
                                            </p:txEl>
                                          </p:spTgt>
                                        </p:tgtEl>
                                        <p:attrNameLst>
                                          <p:attrName>style.visibility</p:attrName>
                                        </p:attrNameLst>
                                      </p:cBhvr>
                                      <p:to>
                                        <p:strVal val="visible"/>
                                      </p:to>
                                    </p:set>
                                    <p:anim calcmode="lin" valueType="num">
                                      <p:cBhvr>
                                        <p:cTn id="56" dur="1000" fill="hold"/>
                                        <p:tgtEl>
                                          <p:spTgt spid="21507">
                                            <p:txEl>
                                              <p:pRg st="8" end="8"/>
                                            </p:txEl>
                                          </p:spTgt>
                                        </p:tgtEl>
                                        <p:attrNameLst>
                                          <p:attrName>ppt_w</p:attrName>
                                        </p:attrNameLst>
                                      </p:cBhvr>
                                      <p:tavLst>
                                        <p:tav tm="0">
                                          <p:val>
                                            <p:strVal val="#ppt_w*0.70"/>
                                          </p:val>
                                        </p:tav>
                                        <p:tav tm="100000">
                                          <p:val>
                                            <p:strVal val="#ppt_w"/>
                                          </p:val>
                                        </p:tav>
                                      </p:tavLst>
                                    </p:anim>
                                    <p:anim calcmode="lin" valueType="num">
                                      <p:cBhvr>
                                        <p:cTn id="57" dur="1000" fill="hold"/>
                                        <p:tgtEl>
                                          <p:spTgt spid="21507">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2150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1507">
                                            <p:txEl>
                                              <p:pRg st="9" end="9"/>
                                            </p:txEl>
                                          </p:spTgt>
                                        </p:tgtEl>
                                        <p:attrNameLst>
                                          <p:attrName>style.visibility</p:attrName>
                                        </p:attrNameLst>
                                      </p:cBhvr>
                                      <p:to>
                                        <p:strVal val="visible"/>
                                      </p:to>
                                    </p:set>
                                    <p:anim calcmode="lin" valueType="num">
                                      <p:cBhvr>
                                        <p:cTn id="63" dur="1000" fill="hold"/>
                                        <p:tgtEl>
                                          <p:spTgt spid="21507">
                                            <p:txEl>
                                              <p:pRg st="9" end="9"/>
                                            </p:txEl>
                                          </p:spTgt>
                                        </p:tgtEl>
                                        <p:attrNameLst>
                                          <p:attrName>ppt_w</p:attrName>
                                        </p:attrNameLst>
                                      </p:cBhvr>
                                      <p:tavLst>
                                        <p:tav tm="0">
                                          <p:val>
                                            <p:strVal val="#ppt_w*0.70"/>
                                          </p:val>
                                        </p:tav>
                                        <p:tav tm="100000">
                                          <p:val>
                                            <p:strVal val="#ppt_w"/>
                                          </p:val>
                                        </p:tav>
                                      </p:tavLst>
                                    </p:anim>
                                    <p:anim calcmode="lin" valueType="num">
                                      <p:cBhvr>
                                        <p:cTn id="64" dur="1000" fill="hold"/>
                                        <p:tgtEl>
                                          <p:spTgt spid="21507">
                                            <p:txEl>
                                              <p:pRg st="9" end="9"/>
                                            </p:txEl>
                                          </p:spTgt>
                                        </p:tgtEl>
                                        <p:attrNameLst>
                                          <p:attrName>ppt_h</p:attrName>
                                        </p:attrNameLst>
                                      </p:cBhvr>
                                      <p:tavLst>
                                        <p:tav tm="0">
                                          <p:val>
                                            <p:strVal val="#ppt_h"/>
                                          </p:val>
                                        </p:tav>
                                        <p:tav tm="100000">
                                          <p:val>
                                            <p:strVal val="#ppt_h"/>
                                          </p:val>
                                        </p:tav>
                                      </p:tavLst>
                                    </p:anim>
                                    <p:animEffect transition="in" filter="fade">
                                      <p:cBhvr>
                                        <p:cTn id="65" dur="1000"/>
                                        <p:tgtEl>
                                          <p:spTgt spid="21507">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21507">
                                            <p:txEl>
                                              <p:pRg st="10" end="10"/>
                                            </p:txEl>
                                          </p:spTgt>
                                        </p:tgtEl>
                                        <p:attrNameLst>
                                          <p:attrName>style.visibility</p:attrName>
                                        </p:attrNameLst>
                                      </p:cBhvr>
                                      <p:to>
                                        <p:strVal val="visible"/>
                                      </p:to>
                                    </p:set>
                                    <p:anim calcmode="lin" valueType="num">
                                      <p:cBhvr>
                                        <p:cTn id="70" dur="1000" fill="hold"/>
                                        <p:tgtEl>
                                          <p:spTgt spid="21507">
                                            <p:txEl>
                                              <p:pRg st="10" end="10"/>
                                            </p:txEl>
                                          </p:spTgt>
                                        </p:tgtEl>
                                        <p:attrNameLst>
                                          <p:attrName>ppt_w</p:attrName>
                                        </p:attrNameLst>
                                      </p:cBhvr>
                                      <p:tavLst>
                                        <p:tav tm="0">
                                          <p:val>
                                            <p:strVal val="#ppt_w*0.70"/>
                                          </p:val>
                                        </p:tav>
                                        <p:tav tm="100000">
                                          <p:val>
                                            <p:strVal val="#ppt_w"/>
                                          </p:val>
                                        </p:tav>
                                      </p:tavLst>
                                    </p:anim>
                                    <p:anim calcmode="lin" valueType="num">
                                      <p:cBhvr>
                                        <p:cTn id="71" dur="1000" fill="hold"/>
                                        <p:tgtEl>
                                          <p:spTgt spid="21507">
                                            <p:txEl>
                                              <p:pRg st="10" end="10"/>
                                            </p:txEl>
                                          </p:spTgt>
                                        </p:tgtEl>
                                        <p:attrNameLst>
                                          <p:attrName>ppt_h</p:attrName>
                                        </p:attrNameLst>
                                      </p:cBhvr>
                                      <p:tavLst>
                                        <p:tav tm="0">
                                          <p:val>
                                            <p:strVal val="#ppt_h"/>
                                          </p:val>
                                        </p:tav>
                                        <p:tav tm="100000">
                                          <p:val>
                                            <p:strVal val="#ppt_h"/>
                                          </p:val>
                                        </p:tav>
                                      </p:tavLst>
                                    </p:anim>
                                    <p:animEffect transition="in" filter="fade">
                                      <p:cBhvr>
                                        <p:cTn id="72" dur="10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215899" y="3717032"/>
            <a:ext cx="4211960" cy="648072"/>
          </a:xfrm>
          <a:prstGeom prst="round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098" name="Rectangle 2"/>
          <p:cNvSpPr>
            <a:spLocks noChangeArrowheads="1"/>
          </p:cNvSpPr>
          <p:nvPr/>
        </p:nvSpPr>
        <p:spPr bwMode="auto">
          <a:xfrm>
            <a:off x="457200" y="44450"/>
            <a:ext cx="8229600" cy="863600"/>
          </a:xfrm>
          <a:prstGeom prst="rect">
            <a:avLst/>
          </a:prstGeom>
          <a:noFill/>
          <a:ln w="9525">
            <a:noFill/>
            <a:miter lim="800000"/>
            <a:headEnd/>
            <a:tailEnd/>
          </a:ln>
        </p:spPr>
        <p:txBody>
          <a:bodyPr anchor="ctr"/>
          <a:lstStyle/>
          <a:p>
            <a:pPr algn="ctr" eaLnBrk="1" hangingPunct="1"/>
            <a:r>
              <a:rPr lang="en-US" altLang="pl-PL" sz="4400">
                <a:solidFill>
                  <a:schemeClr val="tx2"/>
                </a:solidFill>
                <a:latin typeface="Times New Roman" pitchFamily="18" charset="0"/>
              </a:rPr>
              <a:t>Unified Modeling Language</a:t>
            </a:r>
            <a:endParaRPr lang="pl-PL" altLang="pl-PL" sz="4400">
              <a:solidFill>
                <a:schemeClr val="tx2"/>
              </a:solidFill>
              <a:latin typeface="Times New Roman" pitchFamily="18" charset="0"/>
            </a:endParaRPr>
          </a:p>
        </p:txBody>
      </p:sp>
      <p:sp>
        <p:nvSpPr>
          <p:cNvPr id="58371" name="Rectangle 3"/>
          <p:cNvSpPr>
            <a:spLocks noChangeArrowheads="1"/>
          </p:cNvSpPr>
          <p:nvPr/>
        </p:nvSpPr>
        <p:spPr bwMode="auto">
          <a:xfrm>
            <a:off x="4745483" y="1052513"/>
            <a:ext cx="4291013" cy="5329237"/>
          </a:xfrm>
          <a:prstGeom prst="rect">
            <a:avLst/>
          </a:prstGeom>
          <a:noFill/>
          <a:ln w="9525">
            <a:noFill/>
            <a:miter lim="800000"/>
            <a:headEnd/>
            <a:tailEnd/>
          </a:ln>
        </p:spPr>
        <p:txBody>
          <a:bodyPr/>
          <a:lstStyle/>
          <a:p>
            <a:pPr marL="342900" indent="-342900" eaLnBrk="1" hangingPunct="1">
              <a:lnSpc>
                <a:spcPct val="90000"/>
              </a:lnSpc>
              <a:spcBef>
                <a:spcPct val="20000"/>
              </a:spcBef>
            </a:pPr>
            <a:r>
              <a:rPr lang="pl-PL" altLang="pl-PL" sz="2400" b="1">
                <a:solidFill>
                  <a:srgbClr val="660033"/>
                </a:solidFill>
                <a:latin typeface="Times New Roman" pitchFamily="18" charset="0"/>
              </a:rPr>
              <a:t>Diagramy struktury:</a:t>
            </a:r>
          </a:p>
          <a:p>
            <a:pPr marL="342900" indent="-342900" eaLnBrk="1" hangingPunct="1">
              <a:lnSpc>
                <a:spcPct val="90000"/>
              </a:lnSpc>
              <a:spcBef>
                <a:spcPct val="20000"/>
              </a:spcBef>
              <a:buFontTx/>
              <a:buChar char="•"/>
            </a:pPr>
            <a:r>
              <a:rPr lang="pl-PL" altLang="pl-PL" sz="2400">
                <a:latin typeface="Times New Roman" pitchFamily="18" charset="0"/>
              </a:rPr>
              <a:t>diagram klas (</a:t>
            </a:r>
            <a:r>
              <a:rPr lang="pl-PL" altLang="pl-PL" sz="2400" i="1">
                <a:latin typeface="Times New Roman" pitchFamily="18" charset="0"/>
              </a:rPr>
              <a:t>class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obiektów (</a:t>
            </a:r>
            <a:r>
              <a:rPr lang="pl-PL" altLang="pl-PL" sz="2400" i="1">
                <a:latin typeface="Times New Roman" pitchFamily="18" charset="0"/>
              </a:rPr>
              <a:t>object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komponentów (</a:t>
            </a:r>
            <a:r>
              <a:rPr lang="pl-PL" altLang="pl-PL" sz="2400" i="1">
                <a:latin typeface="Times New Roman" pitchFamily="18" charset="0"/>
              </a:rPr>
              <a:t>component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pakietów (</a:t>
            </a:r>
            <a:r>
              <a:rPr lang="pl-PL" altLang="pl-PL" sz="2400" i="1">
                <a:latin typeface="Times New Roman" pitchFamily="18" charset="0"/>
              </a:rPr>
              <a:t>package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wdrożenia (</a:t>
            </a:r>
            <a:r>
              <a:rPr lang="pl-PL" altLang="pl-PL" sz="2400" i="1">
                <a:latin typeface="Times New Roman" pitchFamily="18" charset="0"/>
              </a:rPr>
              <a:t>deployment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zbiorowy diagram komponentów (</a:t>
            </a:r>
            <a:r>
              <a:rPr lang="pl-PL" altLang="pl-PL" sz="2400" i="1">
                <a:latin typeface="Times New Roman" pitchFamily="18" charset="0"/>
              </a:rPr>
              <a:t>composite structure diagram</a:t>
            </a:r>
            <a:r>
              <a:rPr lang="pl-PL" altLang="pl-PL" sz="2400">
                <a:latin typeface="Times New Roman" pitchFamily="18" charset="0"/>
              </a:rPr>
              <a:t>)</a:t>
            </a:r>
          </a:p>
        </p:txBody>
      </p:sp>
      <p:sp>
        <p:nvSpPr>
          <p:cNvPr id="4100" name="Rectangle 4"/>
          <p:cNvSpPr>
            <a:spLocks noChangeArrowheads="1"/>
          </p:cNvSpPr>
          <p:nvPr/>
        </p:nvSpPr>
        <p:spPr bwMode="auto">
          <a:xfrm>
            <a:off x="251271" y="1052513"/>
            <a:ext cx="4319587" cy="5805487"/>
          </a:xfrm>
          <a:prstGeom prst="rect">
            <a:avLst/>
          </a:prstGeom>
          <a:noFill/>
          <a:ln w="9525">
            <a:noFill/>
            <a:miter lim="800000"/>
            <a:headEnd/>
            <a:tailEnd/>
          </a:ln>
        </p:spPr>
        <p:txBody>
          <a:bodyPr/>
          <a:lstStyle/>
          <a:p>
            <a:pPr marL="342900" indent="-342900" eaLnBrk="1" hangingPunct="1">
              <a:lnSpc>
                <a:spcPct val="90000"/>
              </a:lnSpc>
              <a:spcBef>
                <a:spcPct val="20000"/>
              </a:spcBef>
            </a:pPr>
            <a:r>
              <a:rPr lang="pl-PL" altLang="pl-PL" sz="2400" b="1">
                <a:solidFill>
                  <a:srgbClr val="660033"/>
                </a:solidFill>
                <a:latin typeface="Times New Roman" pitchFamily="18" charset="0"/>
              </a:rPr>
              <a:t>Diagramy dynamiki:</a:t>
            </a:r>
          </a:p>
          <a:p>
            <a:pPr marL="342900" indent="-342900" eaLnBrk="1" hangingPunct="1">
              <a:lnSpc>
                <a:spcPct val="90000"/>
              </a:lnSpc>
              <a:spcBef>
                <a:spcPct val="20000"/>
              </a:spcBef>
              <a:buFontTx/>
              <a:buChar char="•"/>
            </a:pPr>
            <a:r>
              <a:rPr lang="pl-PL" altLang="pl-PL" sz="2400">
                <a:latin typeface="Times New Roman" pitchFamily="18" charset="0"/>
              </a:rPr>
              <a:t>diagram przypadków użycia (</a:t>
            </a:r>
            <a:r>
              <a:rPr lang="pl-PL" altLang="pl-PL" sz="2400" i="1">
                <a:latin typeface="Times New Roman" pitchFamily="18" charset="0"/>
              </a:rPr>
              <a:t>use case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czynności (</a:t>
            </a:r>
            <a:r>
              <a:rPr lang="pl-PL" altLang="pl-PL" sz="2400" i="1">
                <a:latin typeface="Times New Roman" pitchFamily="18" charset="0"/>
              </a:rPr>
              <a:t>activity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maszyny stanów (</a:t>
            </a:r>
            <a:r>
              <a:rPr lang="pl-PL" altLang="pl-PL" sz="2400" i="1">
                <a:latin typeface="Times New Roman" pitchFamily="18" charset="0"/>
              </a:rPr>
              <a:t>state machine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sekwencji (</a:t>
            </a:r>
            <a:r>
              <a:rPr lang="pl-PL" altLang="pl-PL" sz="2400" i="1">
                <a:latin typeface="Times New Roman" pitchFamily="18" charset="0"/>
              </a:rPr>
              <a:t>sequence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komunikacji (</a:t>
            </a:r>
            <a:r>
              <a:rPr lang="pl-PL" altLang="pl-PL" sz="2400" i="1">
                <a:latin typeface="Times New Roman" pitchFamily="18" charset="0"/>
              </a:rPr>
              <a:t>communication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przeglądu współdziałania (</a:t>
            </a:r>
            <a:r>
              <a:rPr lang="pl-PL" altLang="pl-PL" sz="2400" i="1">
                <a:latin typeface="Times New Roman" pitchFamily="18" charset="0"/>
              </a:rPr>
              <a:t>interaction overview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czasowy (</a:t>
            </a:r>
            <a:r>
              <a:rPr lang="pl-PL" altLang="pl-PL" sz="2400" i="1">
                <a:latin typeface="Times New Roman" pitchFamily="18" charset="0"/>
              </a:rPr>
              <a:t>timing diagram</a:t>
            </a:r>
            <a:r>
              <a:rPr lang="pl-PL" altLang="pl-PL" sz="2400">
                <a:latin typeface="Times New Roman" pitchFamily="18" charset="0"/>
              </a:rPr>
              <a:t>)</a:t>
            </a:r>
          </a:p>
          <a:p>
            <a:pPr marL="342900" indent="-342900" eaLnBrk="1" hangingPunct="1">
              <a:lnSpc>
                <a:spcPct val="90000"/>
              </a:lnSpc>
              <a:spcBef>
                <a:spcPct val="20000"/>
              </a:spcBef>
            </a:pPr>
            <a:endParaRPr lang="pl-PL" altLang="pl-PL" sz="2400">
              <a:latin typeface="Times New Roman" pitchFamily="18" charset="0"/>
            </a:endParaRPr>
          </a:p>
          <a:p>
            <a:pPr marL="342900" indent="-342900" eaLnBrk="1" hangingPunct="1">
              <a:lnSpc>
                <a:spcPct val="90000"/>
              </a:lnSpc>
              <a:spcBef>
                <a:spcPct val="20000"/>
              </a:spcBef>
            </a:pPr>
            <a:endParaRPr lang="pl-PL" altLang="pl-PL" sz="2400">
              <a:latin typeface="Times New Roman" pitchFamily="18" charset="0"/>
            </a:endParaRPr>
          </a:p>
        </p:txBody>
      </p:sp>
      <p:sp>
        <p:nvSpPr>
          <p:cNvPr id="5" name="Prostokąt 4"/>
          <p:cNvSpPr/>
          <p:nvPr/>
        </p:nvSpPr>
        <p:spPr>
          <a:xfrm>
            <a:off x="251271" y="1484313"/>
            <a:ext cx="4176712" cy="21607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58371"/>
                                        </p:tgtEl>
                                        <p:attrNameLst>
                                          <p:attrName>style.visibility</p:attrName>
                                        </p:attrNameLst>
                                      </p:cBhvr>
                                      <p:to>
                                        <p:strVal val="visible"/>
                                      </p:to>
                                    </p:set>
                                    <p:animEffect transition="in" filter="box(out)">
                                      <p:cBhvr>
                                        <p:cTn id="21" dur="1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8371"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cstate="print"/>
          <a:srcRect/>
          <a:stretch>
            <a:fillRect/>
          </a:stretch>
        </p:blipFill>
        <p:spPr bwMode="auto">
          <a:xfrm>
            <a:off x="107504" y="549051"/>
            <a:ext cx="8964612" cy="5256213"/>
          </a:xfrm>
          <a:prstGeom prst="rect">
            <a:avLst/>
          </a:prstGeom>
          <a:noFill/>
          <a:ln w="9525">
            <a:noFill/>
            <a:miter lim="800000"/>
            <a:headEnd/>
            <a:tailEnd/>
          </a:ln>
          <a:effectLst/>
        </p:spPr>
      </p:pic>
      <p:sp>
        <p:nvSpPr>
          <p:cNvPr id="22531" name="Text Box 5"/>
          <p:cNvSpPr txBox="1">
            <a:spLocks noChangeArrowheads="1"/>
          </p:cNvSpPr>
          <p:nvPr/>
        </p:nvSpPr>
        <p:spPr bwMode="auto">
          <a:xfrm>
            <a:off x="395288" y="6021388"/>
            <a:ext cx="8353425" cy="707886"/>
          </a:xfrm>
          <a:prstGeom prst="rect">
            <a:avLst/>
          </a:prstGeom>
          <a:noFill/>
          <a:ln w="9525">
            <a:noFill/>
            <a:miter lim="800000"/>
            <a:headEnd/>
            <a:tailEnd/>
          </a:ln>
          <a:effectLst/>
        </p:spPr>
        <p:txBody>
          <a:bodyPr>
            <a:spAutoFit/>
          </a:bodyPr>
          <a:lstStyle/>
          <a:p>
            <a:pPr eaLnBrk="1" hangingPunct="1">
              <a:spcBef>
                <a:spcPct val="50000"/>
              </a:spcBef>
            </a:pPr>
            <a:r>
              <a:rPr lang="pl-PL" altLang="pl-PL" sz="2000" dirty="0" smtClean="0"/>
              <a:t>Jak </a:t>
            </a:r>
            <a:r>
              <a:rPr lang="pl-PL" altLang="pl-PL" sz="2000" dirty="0"/>
              <a:t>widać, komunikaty są asynchroniczne: żaden element, oczekując na odpowiedź nie wstrzymuje działania.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5613" y="115888"/>
            <a:ext cx="8229600" cy="706437"/>
          </a:xfrm>
        </p:spPr>
        <p:txBody>
          <a:bodyPr/>
          <a:lstStyle/>
          <a:p>
            <a:pPr eaLnBrk="1" hangingPunct="1"/>
            <a:r>
              <a:rPr lang="pl-PL" altLang="pl-PL" dirty="0" smtClean="0"/>
              <a:t>Przykład – diagramu </a:t>
            </a:r>
            <a:r>
              <a:rPr lang="pl-PL" altLang="pl-PL" dirty="0" smtClean="0"/>
              <a:t>sekwencji</a:t>
            </a:r>
            <a:endParaRPr lang="pl-PL" altLang="pl-PL" dirty="0" smtClean="0"/>
          </a:p>
        </p:txBody>
      </p:sp>
      <p:sp>
        <p:nvSpPr>
          <p:cNvPr id="23555" name="Rectangle 3"/>
          <p:cNvSpPr>
            <a:spLocks noGrp="1" noChangeArrowheads="1"/>
          </p:cNvSpPr>
          <p:nvPr>
            <p:ph type="body" idx="1"/>
          </p:nvPr>
        </p:nvSpPr>
        <p:spPr>
          <a:xfrm>
            <a:off x="107950" y="863426"/>
            <a:ext cx="8856663" cy="5805934"/>
          </a:xfrm>
        </p:spPr>
        <p:txBody>
          <a:bodyPr/>
          <a:lstStyle/>
          <a:p>
            <a:pPr marL="457200" indent="-457200" eaLnBrk="1" hangingPunct="1">
              <a:lnSpc>
                <a:spcPct val="80000"/>
              </a:lnSpc>
            </a:pPr>
            <a:r>
              <a:rPr lang="pl-PL" altLang="pl-PL" sz="2000" dirty="0" smtClean="0"/>
              <a:t>W przypadku użycia „Kup napój” aktorem jest użytkownik, który chce kupić puszkę napoju. Inicjuje scenariusz, wkładając monetę do automatu. Potem dokonuje wyboru. Ponieważ mówimy o najkorzystniejszym scenariuszu, w automacie jest przynajmniej jedna puszka wybranego rodzaju , która zostaje wydana aktorowi.</a:t>
            </a:r>
          </a:p>
          <a:p>
            <a:pPr marL="457200" indent="-457200" eaLnBrk="1" hangingPunct="1">
              <a:lnSpc>
                <a:spcPct val="80000"/>
              </a:lnSpc>
            </a:pPr>
            <a:endParaRPr lang="pl-PL" altLang="pl-PL" sz="2000" dirty="0" smtClean="0"/>
          </a:p>
          <a:p>
            <a:pPr marL="457200" indent="-457200" eaLnBrk="1" hangingPunct="1">
              <a:lnSpc>
                <a:spcPct val="80000"/>
              </a:lnSpc>
            </a:pPr>
            <a:r>
              <a:rPr lang="pl-PL" altLang="pl-PL" sz="2000" dirty="0" smtClean="0"/>
              <a:t>Załóżmy, że w automacie możemy wyróżnić trzy obiekty, na których działaniu teraz się skupimy. Są to: przód (interfejs, który automat udostępnia klientom), kasa (urządzenie przyjmujące pieniądze) i podajnik (urządzenie przechowujące puszki i wydające je klientowi). Załóżmy także, że kasa steruje podajnikiem. </a:t>
            </a:r>
          </a:p>
          <a:p>
            <a:pPr marL="457200" indent="-457200" eaLnBrk="1" hangingPunct="1">
              <a:lnSpc>
                <a:spcPct val="80000"/>
              </a:lnSpc>
            </a:pPr>
            <a:endParaRPr lang="pl-PL" altLang="pl-PL" sz="2000" dirty="0" smtClean="0"/>
          </a:p>
          <a:p>
            <a:pPr marL="457200" indent="-457200" eaLnBrk="1" hangingPunct="1">
              <a:lnSpc>
                <a:spcPct val="80000"/>
              </a:lnSpc>
            </a:pPr>
            <a:r>
              <a:rPr lang="pl-PL" altLang="pl-PL" sz="2000" dirty="0" smtClean="0"/>
              <a:t>Kolejność zdarzeń będzie następująca:</a:t>
            </a:r>
          </a:p>
          <a:p>
            <a:pPr marL="457200" indent="-457200" eaLnBrk="1" hangingPunct="1">
              <a:lnSpc>
                <a:spcPct val="80000"/>
              </a:lnSpc>
            </a:pPr>
            <a:endParaRPr lang="pl-PL" altLang="pl-PL" sz="2000" dirty="0" smtClean="0"/>
          </a:p>
          <a:p>
            <a:pPr marL="1257300" lvl="2" indent="-342900" eaLnBrk="1" hangingPunct="1">
              <a:lnSpc>
                <a:spcPct val="80000"/>
              </a:lnSpc>
              <a:buFontTx/>
              <a:buAutoNum type="arabicPeriod"/>
            </a:pPr>
            <a:r>
              <a:rPr lang="pl-PL" altLang="pl-PL" sz="2000" dirty="0" smtClean="0"/>
              <a:t>Kupujący wkłada pieniądze do otworu na </a:t>
            </a:r>
            <a:r>
              <a:rPr lang="pl-PL" altLang="pl-PL" sz="2000" dirty="0" err="1" smtClean="0"/>
              <a:t>przodzie</a:t>
            </a:r>
            <a:r>
              <a:rPr lang="pl-PL" altLang="pl-PL" sz="2000" dirty="0" smtClean="0"/>
              <a:t> automatu.</a:t>
            </a:r>
          </a:p>
          <a:p>
            <a:pPr marL="1257300" lvl="2" indent="-342900" eaLnBrk="1" hangingPunct="1">
              <a:lnSpc>
                <a:spcPct val="80000"/>
              </a:lnSpc>
              <a:buFontTx/>
              <a:buAutoNum type="arabicPeriod"/>
            </a:pPr>
            <a:r>
              <a:rPr lang="pl-PL" altLang="pl-PL" sz="2000" dirty="0" smtClean="0"/>
              <a:t>Kupujący dokonuje wyboru</a:t>
            </a:r>
          </a:p>
          <a:p>
            <a:pPr marL="1257300" lvl="2" indent="-342900" eaLnBrk="1" hangingPunct="1">
              <a:lnSpc>
                <a:spcPct val="80000"/>
              </a:lnSpc>
              <a:buFontTx/>
              <a:buAutoNum type="arabicPeriod"/>
            </a:pPr>
            <a:r>
              <a:rPr lang="pl-PL" altLang="pl-PL" sz="2000" dirty="0" smtClean="0"/>
              <a:t>Pieniądze przesuwają się do kasy.</a:t>
            </a:r>
          </a:p>
          <a:p>
            <a:pPr marL="1257300" lvl="2" indent="-342900" eaLnBrk="1" hangingPunct="1">
              <a:lnSpc>
                <a:spcPct val="80000"/>
              </a:lnSpc>
              <a:buFontTx/>
              <a:buAutoNum type="arabicPeriod"/>
            </a:pPr>
            <a:r>
              <a:rPr lang="pl-PL" altLang="pl-PL" sz="2000" dirty="0" smtClean="0"/>
              <a:t>Ponieważ jest to najkorzystniejszy scenariusz, zakładamy, że automat ma w asortymencie puszkę wybranego napoju i kasa wyda podajnikowi polecenie dostarczenia jej do otworu wylotowego.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 calcmode="lin" valueType="num">
                                      <p:cBhvr>
                                        <p:cTn id="14" dur="1000" fill="hold"/>
                                        <p:tgtEl>
                                          <p:spTgt spid="2355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355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35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 calcmode="lin" valueType="num">
                                      <p:cBhvr>
                                        <p:cTn id="21" dur="1000" fill="hold"/>
                                        <p:tgtEl>
                                          <p:spTgt spid="2355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355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355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3555">
                                            <p:txEl>
                                              <p:pRg st="6" end="6"/>
                                            </p:txEl>
                                          </p:spTgt>
                                        </p:tgtEl>
                                        <p:attrNameLst>
                                          <p:attrName>style.visibility</p:attrName>
                                        </p:attrNameLst>
                                      </p:cBhvr>
                                      <p:to>
                                        <p:strVal val="visible"/>
                                      </p:to>
                                    </p:set>
                                    <p:anim calcmode="lin" valueType="num">
                                      <p:cBhvr>
                                        <p:cTn id="28" dur="1000" fill="hold"/>
                                        <p:tgtEl>
                                          <p:spTgt spid="23555">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3555">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355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anim calcmode="lin" valueType="num">
                                      <p:cBhvr>
                                        <p:cTn id="35" dur="1000" fill="hold"/>
                                        <p:tgtEl>
                                          <p:spTgt spid="23555">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23555">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2355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3555">
                                            <p:txEl>
                                              <p:pRg st="8" end="8"/>
                                            </p:txEl>
                                          </p:spTgt>
                                        </p:tgtEl>
                                        <p:attrNameLst>
                                          <p:attrName>style.visibility</p:attrName>
                                        </p:attrNameLst>
                                      </p:cBhvr>
                                      <p:to>
                                        <p:strVal val="visible"/>
                                      </p:to>
                                    </p:set>
                                    <p:anim calcmode="lin" valueType="num">
                                      <p:cBhvr>
                                        <p:cTn id="42" dur="1000" fill="hold"/>
                                        <p:tgtEl>
                                          <p:spTgt spid="23555">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23555">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23555">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3555">
                                            <p:txEl>
                                              <p:pRg st="9" end="9"/>
                                            </p:txEl>
                                          </p:spTgt>
                                        </p:tgtEl>
                                        <p:attrNameLst>
                                          <p:attrName>style.visibility</p:attrName>
                                        </p:attrNameLst>
                                      </p:cBhvr>
                                      <p:to>
                                        <p:strVal val="visible"/>
                                      </p:to>
                                    </p:set>
                                    <p:anim calcmode="lin" valueType="num">
                                      <p:cBhvr>
                                        <p:cTn id="49" dur="1000" fill="hold"/>
                                        <p:tgtEl>
                                          <p:spTgt spid="23555">
                                            <p:txEl>
                                              <p:pRg st="9" end="9"/>
                                            </p:txEl>
                                          </p:spTgt>
                                        </p:tgtEl>
                                        <p:attrNameLst>
                                          <p:attrName>ppt_w</p:attrName>
                                        </p:attrNameLst>
                                      </p:cBhvr>
                                      <p:tavLst>
                                        <p:tav tm="0">
                                          <p:val>
                                            <p:strVal val="#ppt_w*0.70"/>
                                          </p:val>
                                        </p:tav>
                                        <p:tav tm="100000">
                                          <p:val>
                                            <p:strVal val="#ppt_w"/>
                                          </p:val>
                                        </p:tav>
                                      </p:tavLst>
                                    </p:anim>
                                    <p:anim calcmode="lin" valueType="num">
                                      <p:cBhvr>
                                        <p:cTn id="50" dur="1000" fill="hold"/>
                                        <p:tgtEl>
                                          <p:spTgt spid="23555">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cstate="print"/>
          <a:srcRect/>
          <a:stretch>
            <a:fillRect/>
          </a:stretch>
        </p:blipFill>
        <p:spPr bwMode="auto">
          <a:xfrm>
            <a:off x="214313" y="692150"/>
            <a:ext cx="8715375" cy="4860925"/>
          </a:xfrm>
          <a:prstGeom prst="rect">
            <a:avLst/>
          </a:prstGeom>
          <a:noFill/>
          <a:ln w="9525">
            <a:noFill/>
            <a:miter lim="800000"/>
            <a:headEnd/>
            <a:tailEnd/>
          </a:ln>
          <a:effectLst/>
        </p:spPr>
      </p:pic>
      <p:sp>
        <p:nvSpPr>
          <p:cNvPr id="24579" name="Text Box 5"/>
          <p:cNvSpPr txBox="1">
            <a:spLocks noChangeArrowheads="1"/>
          </p:cNvSpPr>
          <p:nvPr/>
        </p:nvSpPr>
        <p:spPr bwMode="auto">
          <a:xfrm>
            <a:off x="274638" y="5805488"/>
            <a:ext cx="8496300" cy="915987"/>
          </a:xfrm>
          <a:prstGeom prst="rect">
            <a:avLst/>
          </a:prstGeom>
          <a:noFill/>
          <a:ln w="9525">
            <a:noFill/>
            <a:miter lim="800000"/>
            <a:headEnd/>
            <a:tailEnd/>
          </a:ln>
          <a:effectLst/>
        </p:spPr>
        <p:txBody>
          <a:bodyPr>
            <a:spAutoFit/>
          </a:bodyPr>
          <a:lstStyle/>
          <a:p>
            <a:pPr eaLnBrk="1" hangingPunct="1">
              <a:spcBef>
                <a:spcPct val="50000"/>
              </a:spcBef>
            </a:pPr>
            <a:r>
              <a:rPr lang="pl-PL" altLang="pl-PL"/>
              <a:t>W związku z tym, że diagram przebiegu obrazuje tylko jeden scenariusz (jeden egzemplarz) z przypadku użycia „Kup napój”, nazywamy go egzemplarzowym diagramem przebiegu.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01142"/>
            <a:ext cx="8229600" cy="563562"/>
          </a:xfrm>
        </p:spPr>
        <p:txBody>
          <a:bodyPr/>
          <a:lstStyle/>
          <a:p>
            <a:pPr eaLnBrk="1" hangingPunct="1"/>
            <a:r>
              <a:rPr lang="pl-PL" altLang="pl-PL" dirty="0" smtClean="0"/>
              <a:t>Diagram interakcji</a:t>
            </a:r>
          </a:p>
        </p:txBody>
      </p:sp>
      <p:sp>
        <p:nvSpPr>
          <p:cNvPr id="25603" name="Rectangle 3"/>
          <p:cNvSpPr>
            <a:spLocks noGrp="1" noChangeArrowheads="1"/>
          </p:cNvSpPr>
          <p:nvPr>
            <p:ph type="body" idx="1"/>
          </p:nvPr>
        </p:nvSpPr>
        <p:spPr>
          <a:xfrm>
            <a:off x="251966" y="1124645"/>
            <a:ext cx="8640514" cy="5328691"/>
          </a:xfrm>
        </p:spPr>
        <p:txBody>
          <a:bodyPr/>
          <a:lstStyle/>
          <a:p>
            <a:pPr eaLnBrk="1" hangingPunct="1">
              <a:lnSpc>
                <a:spcPct val="90000"/>
              </a:lnSpc>
            </a:pPr>
            <a:r>
              <a:rPr lang="pl-PL" altLang="pl-PL" sz="2400" dirty="0" smtClean="0"/>
              <a:t>Diagram interakcji przedstawia </a:t>
            </a:r>
            <a:r>
              <a:rPr lang="pl-PL" altLang="pl-PL" sz="2400" b="1" i="1" dirty="0" smtClean="0">
                <a:solidFill>
                  <a:schemeClr val="accent2"/>
                </a:solidFill>
              </a:rPr>
              <a:t>pewien scenariusz przepływu komunikatów pomiędzy obiektami systemu oraz systemami zewnętrznymi</a:t>
            </a:r>
            <a:r>
              <a:rPr lang="pl-PL" altLang="pl-PL" sz="2400" dirty="0" smtClean="0"/>
              <a:t>. Opisują one </a:t>
            </a:r>
            <a:r>
              <a:rPr lang="pl-PL" altLang="pl-PL" sz="2400" b="1" i="1" dirty="0" smtClean="0">
                <a:solidFill>
                  <a:schemeClr val="accent2"/>
                </a:solidFill>
              </a:rPr>
              <a:t>sposób w jaki obiekty współpracują ze sobą w celu zrealizowania funkcji systemu</a:t>
            </a:r>
            <a:r>
              <a:rPr lang="pl-PL" altLang="pl-PL" sz="2400" dirty="0" smtClean="0"/>
              <a:t>. </a:t>
            </a:r>
          </a:p>
          <a:p>
            <a:pPr eaLnBrk="1" hangingPunct="1">
              <a:lnSpc>
                <a:spcPct val="90000"/>
              </a:lnSpc>
            </a:pPr>
            <a:endParaRPr lang="pl-PL" altLang="pl-PL" sz="2400" dirty="0" smtClean="0"/>
          </a:p>
          <a:p>
            <a:pPr eaLnBrk="1" hangingPunct="1">
              <a:lnSpc>
                <a:spcPct val="90000"/>
              </a:lnSpc>
            </a:pPr>
            <a:r>
              <a:rPr lang="pl-PL" altLang="pl-PL" sz="2400" dirty="0" smtClean="0"/>
              <a:t>Diagram interakcji tworzy się dla pewnej funkcji systemu (niekoniecznie elementarnej). Diagram interakcji może też opisywać sposób realizacji pewnej złożonej metody, która wymaga wywołania metod z innych obiektów.</a:t>
            </a:r>
          </a:p>
          <a:p>
            <a:pPr eaLnBrk="1" hangingPunct="1">
              <a:lnSpc>
                <a:spcPct val="90000"/>
              </a:lnSpc>
            </a:pPr>
            <a:endParaRPr lang="pl-PL" altLang="pl-PL" sz="2400" dirty="0" smtClean="0"/>
          </a:p>
          <a:p>
            <a:pPr eaLnBrk="1" hangingPunct="1">
              <a:lnSpc>
                <a:spcPct val="90000"/>
              </a:lnSpc>
            </a:pPr>
            <a:r>
              <a:rPr lang="pl-PL" altLang="pl-PL" sz="2400" dirty="0" smtClean="0"/>
              <a:t>Diagram interakcji prezentuje potencjalny scenariusz przepływu komunikatów. W konkretnej sytuacji pewne komunikaty mogą nie być wysyłane.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xEl>
                                              <p:pRg st="2" end="2"/>
                                            </p:txEl>
                                          </p:spTgt>
                                        </p:tgtEl>
                                        <p:attrNameLst>
                                          <p:attrName>style.visibility</p:attrName>
                                        </p:attrNameLst>
                                      </p:cBhvr>
                                      <p:to>
                                        <p:strVal val="visible"/>
                                      </p:to>
                                    </p:set>
                                    <p:anim calcmode="lin" valueType="num">
                                      <p:cBhvr>
                                        <p:cTn id="14" dur="1000" fill="hold"/>
                                        <p:tgtEl>
                                          <p:spTgt spid="2560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560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560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anim calcmode="lin" valueType="num">
                                      <p:cBhvr>
                                        <p:cTn id="21" dur="1000" fill="hold"/>
                                        <p:tgtEl>
                                          <p:spTgt spid="2560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560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331640" y="1916832"/>
            <a:ext cx="6768752"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626" name="Rectangle 3"/>
          <p:cNvSpPr>
            <a:spLocks noChangeArrowheads="1"/>
          </p:cNvSpPr>
          <p:nvPr/>
        </p:nvSpPr>
        <p:spPr bwMode="auto">
          <a:xfrm>
            <a:off x="1259632" y="1916832"/>
            <a:ext cx="6912768" cy="1296144"/>
          </a:xfrm>
          <a:prstGeom prst="rect">
            <a:avLst/>
          </a:prstGeom>
          <a:noFill/>
          <a:ln w="28575">
            <a:solidFill>
              <a:srgbClr val="FF0000"/>
            </a:solidFill>
            <a:miter lim="800000"/>
            <a:headEnd/>
            <a:tailEnd/>
          </a:ln>
          <a:effectLst/>
        </p:spPr>
        <p:txBody>
          <a:bodyPr/>
          <a:lstStyle/>
          <a:p>
            <a:pPr lvl="1" indent="-285750" eaLnBrk="1" hangingPunct="1">
              <a:spcAft>
                <a:spcPct val="30000"/>
              </a:spcAft>
              <a:buFont typeface="Wingdings" pitchFamily="2" charset="2"/>
              <a:buChar char="§"/>
            </a:pPr>
            <a:r>
              <a:rPr lang="pl-PL" altLang="pl-PL" sz="2800" dirty="0" smtClean="0"/>
              <a:t>Interakcje</a:t>
            </a:r>
          </a:p>
          <a:p>
            <a:pPr lvl="1" indent="-285750" eaLnBrk="1" hangingPunct="1">
              <a:spcAft>
                <a:spcPct val="30000"/>
              </a:spcAft>
              <a:buFont typeface="Wingdings" pitchFamily="2" charset="2"/>
              <a:buChar char="§"/>
            </a:pPr>
            <a:r>
              <a:rPr lang="pl-PL" altLang="pl-PL" sz="2800" dirty="0" smtClean="0"/>
              <a:t>Diagramy </a:t>
            </a:r>
            <a:r>
              <a:rPr lang="pl-PL" altLang="pl-PL" sz="2800" dirty="0"/>
              <a:t>interakcji</a:t>
            </a:r>
          </a:p>
        </p:txBody>
      </p:sp>
      <p:sp>
        <p:nvSpPr>
          <p:cNvPr id="26627" name="Rectangle 4"/>
          <p:cNvSpPr>
            <a:spLocks noGrp="1" noChangeArrowheads="1"/>
          </p:cNvSpPr>
          <p:nvPr>
            <p:ph type="title"/>
          </p:nvPr>
        </p:nvSpPr>
        <p:spPr>
          <a:xfrm>
            <a:off x="179388" y="193675"/>
            <a:ext cx="8964612" cy="931863"/>
          </a:xfrm>
        </p:spPr>
        <p:txBody>
          <a:bodyPr/>
          <a:lstStyle/>
          <a:p>
            <a:pPr eaLnBrk="1" hangingPunct="1"/>
            <a:r>
              <a:rPr lang="pl-PL" altLang="pl-PL" sz="4000" smtClean="0"/>
              <a:t>Podstawy modelowania zachowania</a:t>
            </a:r>
            <a:endParaRPr lang="pl-PL" altLang="pl-PL"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6">
                                            <p:bg/>
                                          </p:spTgt>
                                        </p:tgtEl>
                                        <p:attrNameLst>
                                          <p:attrName>style.visibility</p:attrName>
                                        </p:attrNameLst>
                                      </p:cBhvr>
                                      <p:to>
                                        <p:strVal val="visible"/>
                                      </p:to>
                                    </p:set>
                                    <p:anim calcmode="lin" valueType="num">
                                      <p:cBhvr>
                                        <p:cTn id="7" dur="1000" fill="hold"/>
                                        <p:tgtEl>
                                          <p:spTgt spid="26626">
                                            <p:bg/>
                                          </p:spTgt>
                                        </p:tgtEl>
                                        <p:attrNameLst>
                                          <p:attrName>ppt_w</p:attrName>
                                        </p:attrNameLst>
                                      </p:cBhvr>
                                      <p:tavLst>
                                        <p:tav tm="0">
                                          <p:val>
                                            <p:strVal val="#ppt_w*0.70"/>
                                          </p:val>
                                        </p:tav>
                                        <p:tav tm="100000">
                                          <p:val>
                                            <p:strVal val="#ppt_w"/>
                                          </p:val>
                                        </p:tav>
                                      </p:tavLst>
                                    </p:anim>
                                    <p:anim calcmode="lin" valueType="num">
                                      <p:cBhvr>
                                        <p:cTn id="8" dur="1000" fill="hold"/>
                                        <p:tgtEl>
                                          <p:spTgt spid="26626">
                                            <p:bg/>
                                          </p:spTgt>
                                        </p:tgtEl>
                                        <p:attrNameLst>
                                          <p:attrName>ppt_h</p:attrName>
                                        </p:attrNameLst>
                                      </p:cBhvr>
                                      <p:tavLst>
                                        <p:tav tm="0">
                                          <p:val>
                                            <p:strVal val="#ppt_h"/>
                                          </p:val>
                                        </p:tav>
                                        <p:tav tm="100000">
                                          <p:val>
                                            <p:strVal val="#ppt_h"/>
                                          </p:val>
                                        </p:tav>
                                      </p:tavLst>
                                    </p:anim>
                                    <p:animEffect transition="in" filter="fade">
                                      <p:cBhvr>
                                        <p:cTn id="9" dur="1000"/>
                                        <p:tgtEl>
                                          <p:spTgt spid="26626">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6">
                                            <p:txEl>
                                              <p:pRg st="0" end="0"/>
                                            </p:txEl>
                                          </p:spTgt>
                                        </p:tgtEl>
                                        <p:attrNameLst>
                                          <p:attrName>style.visibility</p:attrName>
                                        </p:attrNameLst>
                                      </p:cBhvr>
                                      <p:to>
                                        <p:strVal val="visible"/>
                                      </p:to>
                                    </p:set>
                                    <p:anim calcmode="lin" valueType="num">
                                      <p:cBhvr>
                                        <p:cTn id="14" dur="1000" fill="hold"/>
                                        <p:tgtEl>
                                          <p:spTgt spid="2662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662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662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6">
                                            <p:txEl>
                                              <p:pRg st="1" end="1"/>
                                            </p:txEl>
                                          </p:spTgt>
                                        </p:tgtEl>
                                        <p:attrNameLst>
                                          <p:attrName>style.visibility</p:attrName>
                                        </p:attrNameLst>
                                      </p:cBhvr>
                                      <p:to>
                                        <p:strVal val="visible"/>
                                      </p:to>
                                    </p:set>
                                    <p:anim calcmode="lin" valueType="num">
                                      <p:cBhvr>
                                        <p:cTn id="21" dur="1000" fill="hold"/>
                                        <p:tgtEl>
                                          <p:spTgt spid="2662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662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662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ox(in)">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626" grpId="0" build="p" bldLvl="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5496" y="376907"/>
            <a:ext cx="8964612" cy="531813"/>
          </a:xfrm>
        </p:spPr>
        <p:txBody>
          <a:bodyPr/>
          <a:lstStyle/>
          <a:p>
            <a:pPr eaLnBrk="1" hangingPunct="1"/>
            <a:r>
              <a:rPr lang="pl-PL" altLang="pl-PL" sz="4000" dirty="0" smtClean="0"/>
              <a:t>Interakcje</a:t>
            </a:r>
            <a:endParaRPr lang="pl-PL" altLang="pl-PL" sz="2800" dirty="0" smtClean="0"/>
          </a:p>
        </p:txBody>
      </p:sp>
      <p:sp>
        <p:nvSpPr>
          <p:cNvPr id="28675" name="Text Box 3"/>
          <p:cNvSpPr txBox="1">
            <a:spLocks noChangeArrowheads="1"/>
          </p:cNvSpPr>
          <p:nvPr/>
        </p:nvSpPr>
        <p:spPr bwMode="auto">
          <a:xfrm>
            <a:off x="1584325" y="1601270"/>
            <a:ext cx="6372051" cy="2203680"/>
          </a:xfrm>
          <a:prstGeom prst="rect">
            <a:avLst/>
          </a:prstGeom>
          <a:noFill/>
          <a:ln w="28575">
            <a:solidFill>
              <a:srgbClr val="FF0000"/>
            </a:solid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800" dirty="0" smtClean="0">
                <a:latin typeface="Verdana" pitchFamily="34" charset="0"/>
              </a:rPr>
              <a:t>Notacja</a:t>
            </a:r>
            <a:endParaRPr lang="pl-PL" altLang="pl-PL" sz="2800" dirty="0">
              <a:latin typeface="Verdana" pitchFamily="34" charset="0"/>
            </a:endParaRPr>
          </a:p>
          <a:p>
            <a:pPr marL="265113" indent="-265113">
              <a:spcAft>
                <a:spcPct val="30000"/>
              </a:spcAft>
              <a:buFont typeface="Wingdings" pitchFamily="2" charset="2"/>
              <a:buChar char="§"/>
            </a:pPr>
            <a:r>
              <a:rPr lang="pl-PL" altLang="pl-PL" sz="2800" dirty="0">
                <a:latin typeface="Verdana" pitchFamily="34" charset="0"/>
              </a:rPr>
              <a:t>Komunikaty</a:t>
            </a:r>
          </a:p>
          <a:p>
            <a:pPr marL="265113" indent="-265113">
              <a:spcAft>
                <a:spcPct val="30000"/>
              </a:spcAft>
              <a:buFont typeface="Wingdings" pitchFamily="2" charset="2"/>
              <a:buChar char="§"/>
            </a:pPr>
            <a:r>
              <a:rPr lang="pl-PL" altLang="pl-PL" sz="2800" dirty="0">
                <a:latin typeface="Verdana" pitchFamily="34" charset="0"/>
              </a:rPr>
              <a:t>Sygnały</a:t>
            </a:r>
          </a:p>
          <a:p>
            <a:pPr marL="265113" indent="-265113">
              <a:spcAft>
                <a:spcPct val="30000"/>
              </a:spcAft>
              <a:buFont typeface="Wingdings" pitchFamily="2" charset="2"/>
              <a:buChar char="§"/>
            </a:pPr>
            <a:r>
              <a:rPr lang="pl-PL" altLang="pl-PL" sz="2800" dirty="0">
                <a:latin typeface="Verdana" pitchFamily="34" charset="0"/>
              </a:rPr>
              <a:t>Komunikaty i relacja powiązania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 calcmode="lin" valueType="num">
                                      <p:cBhvr>
                                        <p:cTn id="7" dur="1000" fill="hold"/>
                                        <p:tgtEl>
                                          <p:spTgt spid="28675">
                                            <p:bg/>
                                          </p:spTgt>
                                        </p:tgtEl>
                                        <p:attrNameLst>
                                          <p:attrName>ppt_w</p:attrName>
                                        </p:attrNameLst>
                                      </p:cBhvr>
                                      <p:tavLst>
                                        <p:tav tm="0">
                                          <p:val>
                                            <p:strVal val="#ppt_w*0.70"/>
                                          </p:val>
                                        </p:tav>
                                        <p:tav tm="100000">
                                          <p:val>
                                            <p:strVal val="#ppt_w"/>
                                          </p:val>
                                        </p:tav>
                                      </p:tavLst>
                                    </p:anim>
                                    <p:anim calcmode="lin" valueType="num">
                                      <p:cBhvr>
                                        <p:cTn id="8" dur="1000" fill="hold"/>
                                        <p:tgtEl>
                                          <p:spTgt spid="28675">
                                            <p:bg/>
                                          </p:spTgt>
                                        </p:tgtEl>
                                        <p:attrNameLst>
                                          <p:attrName>ppt_h</p:attrName>
                                        </p:attrNameLst>
                                      </p:cBhvr>
                                      <p:tavLst>
                                        <p:tav tm="0">
                                          <p:val>
                                            <p:strVal val="#ppt_h"/>
                                          </p:val>
                                        </p:tav>
                                        <p:tav tm="100000">
                                          <p:val>
                                            <p:strVal val="#ppt_h"/>
                                          </p:val>
                                        </p:tav>
                                      </p:tavLst>
                                    </p:anim>
                                    <p:animEffect transition="in" filter="fade">
                                      <p:cBhvr>
                                        <p:cTn id="9" dur="1000"/>
                                        <p:tgtEl>
                                          <p:spTgt spid="2867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1000" fill="hold"/>
                                        <p:tgtEl>
                                          <p:spTgt spid="2867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8675">
                                            <p:txEl>
                                              <p:pRg st="1" end="1"/>
                                            </p:txEl>
                                          </p:spTgt>
                                        </p:tgtEl>
                                        <p:attrNameLst>
                                          <p:attrName>style.visibility</p:attrName>
                                        </p:attrNameLst>
                                      </p:cBhvr>
                                      <p:to>
                                        <p:strVal val="visible"/>
                                      </p:to>
                                    </p:set>
                                    <p:anim calcmode="lin" valueType="num">
                                      <p:cBhvr>
                                        <p:cTn id="21" dur="1000" fill="hold"/>
                                        <p:tgtEl>
                                          <p:spTgt spid="2867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867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867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8675">
                                            <p:txEl>
                                              <p:pRg st="2" end="2"/>
                                            </p:txEl>
                                          </p:spTgt>
                                        </p:tgtEl>
                                        <p:attrNameLst>
                                          <p:attrName>style.visibility</p:attrName>
                                        </p:attrNameLst>
                                      </p:cBhvr>
                                      <p:to>
                                        <p:strVal val="visible"/>
                                      </p:to>
                                    </p:set>
                                    <p:anim calcmode="lin" valueType="num">
                                      <p:cBhvr>
                                        <p:cTn id="28" dur="1000" fill="hold"/>
                                        <p:tgtEl>
                                          <p:spTgt spid="28675">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867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867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8675">
                                            <p:txEl>
                                              <p:pRg st="3" end="3"/>
                                            </p:txEl>
                                          </p:spTgt>
                                        </p:tgtEl>
                                        <p:attrNameLst>
                                          <p:attrName>style.visibility</p:attrName>
                                        </p:attrNameLst>
                                      </p:cBhvr>
                                      <p:to>
                                        <p:strVal val="visible"/>
                                      </p:to>
                                    </p:set>
                                    <p:anim calcmode="lin" valueType="num">
                                      <p:cBhvr>
                                        <p:cTn id="35" dur="1000" fill="hold"/>
                                        <p:tgtEl>
                                          <p:spTgt spid="28675">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8675">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7504" y="448915"/>
            <a:ext cx="8964612" cy="531813"/>
          </a:xfrm>
        </p:spPr>
        <p:txBody>
          <a:bodyPr/>
          <a:lstStyle/>
          <a:p>
            <a:pPr eaLnBrk="1" hangingPunct="1"/>
            <a:r>
              <a:rPr lang="pl-PL" altLang="pl-PL" sz="4000" dirty="0" smtClean="0"/>
              <a:t>Istota interakcji</a:t>
            </a:r>
            <a:endParaRPr lang="pl-PL" altLang="pl-PL" sz="2800" dirty="0" smtClean="0"/>
          </a:p>
        </p:txBody>
      </p:sp>
      <p:sp>
        <p:nvSpPr>
          <p:cNvPr id="30723" name="Text Box 3"/>
          <p:cNvSpPr txBox="1">
            <a:spLocks noChangeArrowheads="1"/>
          </p:cNvSpPr>
          <p:nvPr/>
        </p:nvSpPr>
        <p:spPr bwMode="auto">
          <a:xfrm>
            <a:off x="755576" y="1556792"/>
            <a:ext cx="7862069" cy="4339650"/>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400" dirty="0">
                <a:latin typeface="Verdana" pitchFamily="34" charset="0"/>
              </a:rPr>
              <a:t>Obiekty nie pozostają bezczynne i wzajemnie na siebie oddziałują</a:t>
            </a:r>
          </a:p>
          <a:p>
            <a:pPr marL="265113" indent="-265113">
              <a:spcAft>
                <a:spcPct val="30000"/>
              </a:spcAft>
              <a:buFont typeface="Wingdings" pitchFamily="2" charset="2"/>
              <a:buChar char="§"/>
            </a:pPr>
            <a:r>
              <a:rPr lang="pl-PL" altLang="pl-PL" sz="2400" dirty="0">
                <a:latin typeface="Verdana" pitchFamily="34" charset="0"/>
              </a:rPr>
              <a:t>Klasy i obiekty muszą się ze sobą komunikować</a:t>
            </a:r>
          </a:p>
          <a:p>
            <a:pPr marL="265113" indent="-265113">
              <a:spcAft>
                <a:spcPct val="30000"/>
              </a:spcAft>
              <a:buFont typeface="Wingdings" pitchFamily="2" charset="2"/>
              <a:buChar char="§"/>
            </a:pPr>
            <a:r>
              <a:rPr lang="pl-PL" altLang="pl-PL" sz="2400" dirty="0">
                <a:latin typeface="Verdana" pitchFamily="34" charset="0"/>
              </a:rPr>
              <a:t>To wzajemne oddziaływanie określa się mianem interakcji</a:t>
            </a:r>
          </a:p>
          <a:p>
            <a:pPr marL="265113" indent="-265113">
              <a:spcAft>
                <a:spcPct val="30000"/>
              </a:spcAft>
              <a:buFont typeface="Wingdings" pitchFamily="2" charset="2"/>
              <a:buChar char="§"/>
            </a:pPr>
            <a:r>
              <a:rPr lang="pl-PL" altLang="pl-PL" sz="2400" dirty="0">
                <a:latin typeface="Verdana" pitchFamily="34" charset="0"/>
              </a:rPr>
              <a:t>Interakcja ma postać wymiany szeregu komunikatów</a:t>
            </a:r>
          </a:p>
          <a:p>
            <a:pPr marL="265113" indent="-265113">
              <a:spcAft>
                <a:spcPct val="30000"/>
              </a:spcAft>
              <a:buFont typeface="Wingdings" pitchFamily="2" charset="2"/>
              <a:buChar char="§"/>
            </a:pPr>
            <a:r>
              <a:rPr lang="pl-PL" altLang="pl-PL" sz="2400" dirty="0">
                <a:latin typeface="Verdana" pitchFamily="34" charset="0"/>
              </a:rPr>
              <a:t>Każda interakcja odbywa się w określonym celu</a:t>
            </a:r>
          </a:p>
          <a:p>
            <a:pPr marL="265113" indent="-265113">
              <a:spcAft>
                <a:spcPct val="30000"/>
              </a:spcAft>
              <a:buFont typeface="Wingdings" pitchFamily="2" charset="2"/>
              <a:buChar char="§"/>
            </a:pPr>
            <a:r>
              <a:rPr lang="pl-PL" altLang="pl-PL" sz="2400" dirty="0">
                <a:latin typeface="Verdana" pitchFamily="34" charset="0"/>
              </a:rPr>
              <a:t>Każda interakcja zamyka się w ramach pewnego podzbioru klas i obiektów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p:cTn id="14" dur="1000" fill="hold"/>
                                        <p:tgtEl>
                                          <p:spTgt spid="307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07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0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 calcmode="lin" valueType="num">
                                      <p:cBhvr>
                                        <p:cTn id="21" dur="1000" fill="hold"/>
                                        <p:tgtEl>
                                          <p:spTgt spid="307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07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07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0723">
                                            <p:txEl>
                                              <p:pRg st="3" end="3"/>
                                            </p:txEl>
                                          </p:spTgt>
                                        </p:tgtEl>
                                        <p:attrNameLst>
                                          <p:attrName>style.visibility</p:attrName>
                                        </p:attrNameLst>
                                      </p:cBhvr>
                                      <p:to>
                                        <p:strVal val="visible"/>
                                      </p:to>
                                    </p:set>
                                    <p:anim calcmode="lin" valueType="num">
                                      <p:cBhvr>
                                        <p:cTn id="28" dur="1000" fill="hold"/>
                                        <p:tgtEl>
                                          <p:spTgt spid="307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07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072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0723">
                                            <p:txEl>
                                              <p:pRg st="4" end="4"/>
                                            </p:txEl>
                                          </p:spTgt>
                                        </p:tgtEl>
                                        <p:attrNameLst>
                                          <p:attrName>style.visibility</p:attrName>
                                        </p:attrNameLst>
                                      </p:cBhvr>
                                      <p:to>
                                        <p:strVal val="visible"/>
                                      </p:to>
                                    </p:set>
                                    <p:anim calcmode="lin" valueType="num">
                                      <p:cBhvr>
                                        <p:cTn id="35" dur="1000" fill="hold"/>
                                        <p:tgtEl>
                                          <p:spTgt spid="3072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072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072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0723">
                                            <p:txEl>
                                              <p:pRg st="5" end="5"/>
                                            </p:txEl>
                                          </p:spTgt>
                                        </p:tgtEl>
                                        <p:attrNameLst>
                                          <p:attrName>style.visibility</p:attrName>
                                        </p:attrNameLst>
                                      </p:cBhvr>
                                      <p:to>
                                        <p:strVal val="visible"/>
                                      </p:to>
                                    </p:set>
                                    <p:anim calcmode="lin" valueType="num">
                                      <p:cBhvr>
                                        <p:cTn id="42" dur="1000" fill="hold"/>
                                        <p:tgtEl>
                                          <p:spTgt spid="3072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072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9388" y="260350"/>
            <a:ext cx="8964612" cy="531813"/>
          </a:xfrm>
        </p:spPr>
        <p:txBody>
          <a:bodyPr/>
          <a:lstStyle/>
          <a:p>
            <a:pPr eaLnBrk="1" hangingPunct="1"/>
            <a:r>
              <a:rPr lang="pl-PL" altLang="pl-PL" sz="4000" smtClean="0"/>
              <a:t>Podstawowe definicje</a:t>
            </a:r>
            <a:endParaRPr lang="pl-PL" altLang="pl-PL" sz="2800" smtClean="0"/>
          </a:p>
        </p:txBody>
      </p:sp>
      <p:sp>
        <p:nvSpPr>
          <p:cNvPr id="18435" name="Text Box 3"/>
          <p:cNvSpPr txBox="1">
            <a:spLocks noChangeArrowheads="1"/>
          </p:cNvSpPr>
          <p:nvPr/>
        </p:nvSpPr>
        <p:spPr bwMode="auto">
          <a:xfrm>
            <a:off x="323850" y="1444826"/>
            <a:ext cx="8640763" cy="2992286"/>
          </a:xfrm>
          <a:prstGeom prst="rect">
            <a:avLst/>
          </a:prstGeom>
          <a:noFill/>
          <a:ln w="38100">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800" dirty="0">
                <a:solidFill>
                  <a:srgbClr val="006600"/>
                </a:solidFill>
                <a:effectLst>
                  <a:outerShdw blurRad="38100" dist="38100" dir="2700000" algn="tl">
                    <a:srgbClr val="C0C0C0"/>
                  </a:outerShdw>
                </a:effectLst>
                <a:latin typeface="Verdana" pitchFamily="34" charset="0"/>
              </a:rPr>
              <a:t>Interakcja</a:t>
            </a:r>
            <a:r>
              <a:rPr lang="pl-PL" sz="2800" dirty="0">
                <a:latin typeface="Verdana" pitchFamily="34" charset="0"/>
              </a:rPr>
              <a:t> to zachowanie polegające na wymianie komunikatów pomiędzy obiektami w pewnym otoczeniu, w pewnym </a:t>
            </a:r>
            <a:r>
              <a:rPr lang="pl-PL" sz="2800" dirty="0" smtClean="0">
                <a:latin typeface="Verdana" pitchFamily="34" charset="0"/>
              </a:rPr>
              <a:t>celu.</a:t>
            </a:r>
          </a:p>
          <a:p>
            <a:pPr>
              <a:spcAft>
                <a:spcPct val="30000"/>
              </a:spcAft>
              <a:buFont typeface="Wingdings" pitchFamily="2" charset="2"/>
              <a:buChar char="§"/>
              <a:defRPr/>
            </a:pPr>
            <a:endParaRPr lang="pl-PL" sz="2800" dirty="0">
              <a:latin typeface="Verdana" pitchFamily="34" charset="0"/>
            </a:endParaRPr>
          </a:p>
          <a:p>
            <a:pPr>
              <a:spcAft>
                <a:spcPct val="30000"/>
              </a:spcAft>
              <a:buFont typeface="Wingdings" pitchFamily="2" charset="2"/>
              <a:buChar char="§"/>
              <a:defRPr/>
            </a:pPr>
            <a:r>
              <a:rPr lang="pl-PL" sz="2800" dirty="0">
                <a:solidFill>
                  <a:srgbClr val="006600"/>
                </a:solidFill>
                <a:effectLst>
                  <a:outerShdw blurRad="38100" dist="38100" dir="2700000" algn="tl">
                    <a:srgbClr val="C0C0C0"/>
                  </a:outerShdw>
                </a:effectLst>
                <a:latin typeface="Verdana" pitchFamily="34" charset="0"/>
              </a:rPr>
              <a:t>Komunikat</a:t>
            </a:r>
            <a:r>
              <a:rPr lang="pl-PL" sz="2800" dirty="0">
                <a:latin typeface="Verdana" pitchFamily="34" charset="0"/>
              </a:rPr>
              <a:t> to specyfikacja (opis) sposobu łączności miedzy </a:t>
            </a:r>
            <a:r>
              <a:rPr lang="pl-PL" sz="2800" dirty="0" smtClean="0">
                <a:latin typeface="Verdana" pitchFamily="34" charset="0"/>
              </a:rPr>
              <a:t>obiektami.</a:t>
            </a:r>
            <a:endParaRPr lang="pl-PL" sz="28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 calcmode="lin" valueType="num">
                                      <p:cBhvr>
                                        <p:cTn id="7" dur="1000" fill="hold"/>
                                        <p:tgtEl>
                                          <p:spTgt spid="18435">
                                            <p:bg/>
                                          </p:spTgt>
                                        </p:tgtEl>
                                        <p:attrNameLst>
                                          <p:attrName>ppt_w</p:attrName>
                                        </p:attrNameLst>
                                      </p:cBhvr>
                                      <p:tavLst>
                                        <p:tav tm="0">
                                          <p:val>
                                            <p:strVal val="#ppt_w*0.70"/>
                                          </p:val>
                                        </p:tav>
                                        <p:tav tm="100000">
                                          <p:val>
                                            <p:strVal val="#ppt_w"/>
                                          </p:val>
                                        </p:tav>
                                      </p:tavLst>
                                    </p:anim>
                                    <p:anim calcmode="lin" valueType="num">
                                      <p:cBhvr>
                                        <p:cTn id="8" dur="1000" fill="hold"/>
                                        <p:tgtEl>
                                          <p:spTgt spid="18435">
                                            <p:bg/>
                                          </p:spTgt>
                                        </p:tgtEl>
                                        <p:attrNameLst>
                                          <p:attrName>ppt_h</p:attrName>
                                        </p:attrNameLst>
                                      </p:cBhvr>
                                      <p:tavLst>
                                        <p:tav tm="0">
                                          <p:val>
                                            <p:strVal val="#ppt_h"/>
                                          </p:val>
                                        </p:tav>
                                        <p:tav tm="100000">
                                          <p:val>
                                            <p:strVal val="#ppt_h"/>
                                          </p:val>
                                        </p:tav>
                                      </p:tavLst>
                                    </p:anim>
                                    <p:animEffect transition="in" filter="fade">
                                      <p:cBhvr>
                                        <p:cTn id="9" dur="1000"/>
                                        <p:tgtEl>
                                          <p:spTgt spid="1843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1000" fill="hold"/>
                                        <p:tgtEl>
                                          <p:spTgt spid="184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7504" y="88875"/>
            <a:ext cx="8964612" cy="531813"/>
          </a:xfrm>
        </p:spPr>
        <p:txBody>
          <a:bodyPr/>
          <a:lstStyle/>
          <a:p>
            <a:pPr eaLnBrk="1" hangingPunct="1"/>
            <a:r>
              <a:rPr lang="pl-PL" altLang="pl-PL" sz="4000" dirty="0" smtClean="0"/>
              <a:t>Notacja</a:t>
            </a:r>
            <a:endParaRPr lang="pl-PL" altLang="pl-PL" sz="2800" dirty="0" smtClean="0"/>
          </a:p>
        </p:txBody>
      </p:sp>
      <p:sp>
        <p:nvSpPr>
          <p:cNvPr id="34819" name="Text Box 3"/>
          <p:cNvSpPr txBox="1">
            <a:spLocks noChangeArrowheads="1"/>
          </p:cNvSpPr>
          <p:nvPr/>
        </p:nvSpPr>
        <p:spPr bwMode="auto">
          <a:xfrm>
            <a:off x="323279" y="846980"/>
            <a:ext cx="8785225" cy="5894388"/>
          </a:xfrm>
          <a:prstGeom prst="rect">
            <a:avLst/>
          </a:prstGeom>
          <a:noFill/>
          <a:ln w="12700">
            <a:noFill/>
            <a:miter lim="800000"/>
            <a:headEnd/>
            <a:tailEnd/>
          </a:ln>
          <a:effectLst/>
        </p:spPr>
        <p:txBody>
          <a:bodyPr>
            <a:spAutoFit/>
          </a:bodyPr>
          <a:lstStyle/>
          <a:p>
            <a:pPr marL="265113" indent="-265113">
              <a:spcBef>
                <a:spcPct val="25000"/>
              </a:spcBef>
              <a:spcAft>
                <a:spcPct val="25000"/>
              </a:spcAft>
              <a:buFont typeface="Wingdings" pitchFamily="2" charset="2"/>
              <a:buChar char="§"/>
            </a:pPr>
            <a:r>
              <a:rPr lang="pl-PL" altLang="pl-PL" sz="2000" dirty="0">
                <a:latin typeface="Verdana" pitchFamily="34" charset="0"/>
              </a:rPr>
              <a:t>W języku UML komunikat oznaczany jest na diagramach symbolem strzałki nad którą występuje nazwa komunikatu z podaniem listy parametrów</a:t>
            </a:r>
          </a:p>
          <a:p>
            <a:pPr marL="265113" indent="-265113">
              <a:spcBef>
                <a:spcPct val="25000"/>
              </a:spcBef>
              <a:spcAft>
                <a:spcPct val="25000"/>
              </a:spcAft>
              <a:buFont typeface="Wingdings" pitchFamily="2" charset="2"/>
              <a:buChar char="§"/>
            </a:pPr>
            <a:r>
              <a:rPr lang="pl-PL" altLang="pl-PL" sz="2000" dirty="0">
                <a:latin typeface="Verdana" pitchFamily="34" charset="0"/>
              </a:rPr>
              <a:t>Sposób korzystania z oznaczenia komunikatu zależy od rodzaju diagramu</a:t>
            </a:r>
          </a:p>
          <a:p>
            <a:pPr marL="265113" indent="-265113">
              <a:spcBef>
                <a:spcPct val="25000"/>
              </a:spcBef>
              <a:spcAft>
                <a:spcPct val="25000"/>
              </a:spcAft>
              <a:buFont typeface="Wingdings" pitchFamily="2" charset="2"/>
              <a:buChar char="§"/>
            </a:pPr>
            <a:r>
              <a:rPr lang="pl-PL" altLang="pl-PL" sz="2000" dirty="0">
                <a:latin typeface="Verdana" pitchFamily="34" charset="0"/>
              </a:rPr>
              <a:t>Interakcje (zbiory komunikatów) mogą wystąpić na diagramach</a:t>
            </a:r>
          </a:p>
          <a:p>
            <a:pPr lvl="1">
              <a:spcBef>
                <a:spcPct val="10000"/>
              </a:spcBef>
              <a:spcAft>
                <a:spcPct val="10000"/>
              </a:spcAft>
              <a:buFont typeface="Wingdings" pitchFamily="2" charset="2"/>
              <a:buChar char="§"/>
            </a:pPr>
            <a:r>
              <a:rPr lang="pl-PL" altLang="pl-PL" sz="2000" dirty="0">
                <a:latin typeface="Verdana" pitchFamily="34" charset="0"/>
              </a:rPr>
              <a:t> </a:t>
            </a:r>
            <a:r>
              <a:rPr lang="pl-PL" altLang="pl-PL" sz="2000" dirty="0">
                <a:solidFill>
                  <a:schemeClr val="accent2"/>
                </a:solidFill>
                <a:latin typeface="Verdana" pitchFamily="34" charset="0"/>
              </a:rPr>
              <a:t>Przypadków użycia</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a:t>
            </a:r>
            <a:r>
              <a:rPr lang="pl-PL" altLang="pl-PL" sz="2000" dirty="0" smtClean="0">
                <a:solidFill>
                  <a:schemeClr val="accent2"/>
                </a:solidFill>
                <a:latin typeface="Verdana" pitchFamily="34" charset="0"/>
              </a:rPr>
              <a:t>Komunikacji (kooperacji)</a:t>
            </a:r>
            <a:endParaRPr lang="pl-PL" altLang="pl-PL" sz="2000" dirty="0">
              <a:solidFill>
                <a:schemeClr val="accent2"/>
              </a:solidFill>
              <a:latin typeface="Verdana" pitchFamily="34" charset="0"/>
            </a:endParaRP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a:t>
            </a:r>
            <a:r>
              <a:rPr lang="pl-PL" altLang="pl-PL" sz="2000" dirty="0" smtClean="0">
                <a:solidFill>
                  <a:schemeClr val="accent2"/>
                </a:solidFill>
                <a:latin typeface="Verdana" pitchFamily="34" charset="0"/>
              </a:rPr>
              <a:t>Sekwencji (przebiegu)</a:t>
            </a:r>
            <a:endParaRPr lang="pl-PL" altLang="pl-PL" sz="2000" dirty="0">
              <a:solidFill>
                <a:schemeClr val="accent2"/>
              </a:solidFill>
              <a:latin typeface="Verdana" pitchFamily="34" charset="0"/>
            </a:endParaRP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Stanów</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Czynności</a:t>
            </a:r>
          </a:p>
          <a:p>
            <a:pPr marL="265113" indent="-265113">
              <a:spcBef>
                <a:spcPct val="25000"/>
              </a:spcBef>
              <a:spcAft>
                <a:spcPct val="25000"/>
              </a:spcAft>
              <a:buFont typeface="Wingdings" pitchFamily="2" charset="2"/>
              <a:buChar char="§"/>
            </a:pPr>
            <a:r>
              <a:rPr lang="pl-PL" altLang="pl-PL" sz="2000" dirty="0">
                <a:latin typeface="Verdana" pitchFamily="34" charset="0"/>
              </a:rPr>
              <a:t>Najważniejszymi diagramami służącymi do modelowania interakcji są diagramy</a:t>
            </a:r>
          </a:p>
          <a:p>
            <a:pPr lvl="1">
              <a:spcBef>
                <a:spcPct val="10000"/>
              </a:spcBef>
              <a:spcAft>
                <a:spcPct val="10000"/>
              </a:spcAft>
              <a:buFont typeface="Wingdings" pitchFamily="2" charset="2"/>
              <a:buChar char="§"/>
            </a:pPr>
            <a:r>
              <a:rPr lang="pl-PL" altLang="pl-PL" sz="2000" dirty="0">
                <a:solidFill>
                  <a:srgbClr val="0000CC"/>
                </a:solidFill>
                <a:latin typeface="Verdana" pitchFamily="34" charset="0"/>
              </a:rPr>
              <a:t> </a:t>
            </a:r>
            <a:r>
              <a:rPr lang="pl-PL" altLang="pl-PL" sz="2000" dirty="0" smtClean="0">
                <a:solidFill>
                  <a:srgbClr val="0000CC"/>
                </a:solidFill>
                <a:latin typeface="Verdana" pitchFamily="34" charset="0"/>
              </a:rPr>
              <a:t>Komunikacji (k</a:t>
            </a:r>
            <a:r>
              <a:rPr lang="pl-PL" altLang="pl-PL" sz="2000" dirty="0" smtClean="0">
                <a:solidFill>
                  <a:schemeClr val="accent2"/>
                </a:solidFill>
                <a:latin typeface="Verdana" pitchFamily="34" charset="0"/>
              </a:rPr>
              <a:t>ooperacji)</a:t>
            </a:r>
            <a:endParaRPr lang="pl-PL" altLang="pl-PL" sz="2000" dirty="0">
              <a:solidFill>
                <a:schemeClr val="accent2"/>
              </a:solidFill>
              <a:latin typeface="Verdana" pitchFamily="34" charset="0"/>
            </a:endParaRP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a:t>
            </a:r>
            <a:r>
              <a:rPr lang="pl-PL" altLang="pl-PL" sz="2000" dirty="0" smtClean="0">
                <a:solidFill>
                  <a:schemeClr val="accent2"/>
                </a:solidFill>
                <a:latin typeface="Verdana" pitchFamily="34" charset="0"/>
              </a:rPr>
              <a:t>Sekwencji (przebiegu)</a:t>
            </a:r>
            <a:endParaRPr lang="pl-PL" altLang="pl-PL" sz="2000" dirty="0">
              <a:solidFill>
                <a:schemeClr val="accent2"/>
              </a:solidFill>
              <a:latin typeface="Verdana" pitchFamily="34" charset="0"/>
            </a:endParaRPr>
          </a:p>
          <a:p>
            <a:pPr marL="265113" indent="-265113">
              <a:spcAft>
                <a:spcPct val="30000"/>
              </a:spcAft>
              <a:buFont typeface="Wingdings" pitchFamily="2" charset="2"/>
              <a:buChar char="§"/>
            </a:pPr>
            <a:endParaRPr lang="pl-PL" altLang="pl-PL" sz="14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48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 calcmode="lin" valueType="num">
                                      <p:cBhvr>
                                        <p:cTn id="14" dur="1000" fill="hold"/>
                                        <p:tgtEl>
                                          <p:spTgt spid="348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48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48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1000" fill="hold"/>
                                        <p:tgtEl>
                                          <p:spTgt spid="348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48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48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 calcmode="lin" valueType="num">
                                      <p:cBhvr>
                                        <p:cTn id="28" dur="1000" fill="hold"/>
                                        <p:tgtEl>
                                          <p:spTgt spid="3481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481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4819">
                                            <p:txEl>
                                              <p:pRg st="3" end="3"/>
                                            </p:txEl>
                                          </p:spTgt>
                                        </p:tgtEl>
                                      </p:cBhvr>
                                    </p:animEffect>
                                  </p:childTnLst>
                                </p:cTn>
                              </p:par>
                            </p:childTnLst>
                          </p:cTn>
                        </p:par>
                        <p:par>
                          <p:cTn id="31" fill="hold">
                            <p:stCondLst>
                              <p:cond delay="1000"/>
                            </p:stCondLst>
                            <p:childTnLst>
                              <p:par>
                                <p:cTn id="32" presetID="55" presetClass="entr" presetSubtype="0" fill="hold" grpId="0" nodeType="afterEffect">
                                  <p:stCondLst>
                                    <p:cond delay="0"/>
                                  </p:stCondLst>
                                  <p:childTnLst>
                                    <p:set>
                                      <p:cBhvr>
                                        <p:cTn id="33" dur="1" fill="hold">
                                          <p:stCondLst>
                                            <p:cond delay="0"/>
                                          </p:stCondLst>
                                        </p:cTn>
                                        <p:tgtEl>
                                          <p:spTgt spid="34819">
                                            <p:txEl>
                                              <p:pRg st="4" end="4"/>
                                            </p:txEl>
                                          </p:spTgt>
                                        </p:tgtEl>
                                        <p:attrNameLst>
                                          <p:attrName>style.visibility</p:attrName>
                                        </p:attrNameLst>
                                      </p:cBhvr>
                                      <p:to>
                                        <p:strVal val="visible"/>
                                      </p:to>
                                    </p:set>
                                    <p:anim calcmode="lin" valueType="num">
                                      <p:cBhvr>
                                        <p:cTn id="34" dur="1000" fill="hold"/>
                                        <p:tgtEl>
                                          <p:spTgt spid="34819">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34819">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4819">
                                            <p:txEl>
                                              <p:pRg st="4" end="4"/>
                                            </p:txEl>
                                          </p:spTgt>
                                        </p:tgtEl>
                                      </p:cBhvr>
                                    </p:animEffect>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34819">
                                            <p:txEl>
                                              <p:pRg st="5" end="5"/>
                                            </p:txEl>
                                          </p:spTgt>
                                        </p:tgtEl>
                                        <p:attrNameLst>
                                          <p:attrName>style.visibility</p:attrName>
                                        </p:attrNameLst>
                                      </p:cBhvr>
                                      <p:to>
                                        <p:strVal val="visible"/>
                                      </p:to>
                                    </p:set>
                                    <p:anim calcmode="lin" valueType="num">
                                      <p:cBhvr>
                                        <p:cTn id="40" dur="1000" fill="hold"/>
                                        <p:tgtEl>
                                          <p:spTgt spid="34819">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4819">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4819">
                                            <p:txEl>
                                              <p:pRg st="5" end="5"/>
                                            </p:txEl>
                                          </p:spTgt>
                                        </p:tgtEl>
                                      </p:cBhvr>
                                    </p:animEffect>
                                  </p:childTnLst>
                                </p:cTn>
                              </p:par>
                            </p:childTnLst>
                          </p:cTn>
                        </p:par>
                        <p:par>
                          <p:cTn id="43" fill="hold">
                            <p:stCondLst>
                              <p:cond delay="3000"/>
                            </p:stCondLst>
                            <p:childTnLst>
                              <p:par>
                                <p:cTn id="44" presetID="55" presetClass="entr" presetSubtype="0" fill="hold" grpId="0" nodeType="afterEffect">
                                  <p:stCondLst>
                                    <p:cond delay="0"/>
                                  </p:stCondLst>
                                  <p:childTnLst>
                                    <p:set>
                                      <p:cBhvr>
                                        <p:cTn id="45" dur="1" fill="hold">
                                          <p:stCondLst>
                                            <p:cond delay="0"/>
                                          </p:stCondLst>
                                        </p:cTn>
                                        <p:tgtEl>
                                          <p:spTgt spid="34819">
                                            <p:txEl>
                                              <p:pRg st="6" end="6"/>
                                            </p:txEl>
                                          </p:spTgt>
                                        </p:tgtEl>
                                        <p:attrNameLst>
                                          <p:attrName>style.visibility</p:attrName>
                                        </p:attrNameLst>
                                      </p:cBhvr>
                                      <p:to>
                                        <p:strVal val="visible"/>
                                      </p:to>
                                    </p:set>
                                    <p:anim calcmode="lin" valueType="num">
                                      <p:cBhvr>
                                        <p:cTn id="46" dur="1000" fill="hold"/>
                                        <p:tgtEl>
                                          <p:spTgt spid="34819">
                                            <p:txEl>
                                              <p:pRg st="6" end="6"/>
                                            </p:txEl>
                                          </p:spTgt>
                                        </p:tgtEl>
                                        <p:attrNameLst>
                                          <p:attrName>ppt_w</p:attrName>
                                        </p:attrNameLst>
                                      </p:cBhvr>
                                      <p:tavLst>
                                        <p:tav tm="0">
                                          <p:val>
                                            <p:strVal val="#ppt_w*0.70"/>
                                          </p:val>
                                        </p:tav>
                                        <p:tav tm="100000">
                                          <p:val>
                                            <p:strVal val="#ppt_w"/>
                                          </p:val>
                                        </p:tav>
                                      </p:tavLst>
                                    </p:anim>
                                    <p:anim calcmode="lin" valueType="num">
                                      <p:cBhvr>
                                        <p:cTn id="47" dur="1000" fill="hold"/>
                                        <p:tgtEl>
                                          <p:spTgt spid="34819">
                                            <p:txEl>
                                              <p:pRg st="6" end="6"/>
                                            </p:txEl>
                                          </p:spTgt>
                                        </p:tgtEl>
                                        <p:attrNameLst>
                                          <p:attrName>ppt_h</p:attrName>
                                        </p:attrNameLst>
                                      </p:cBhvr>
                                      <p:tavLst>
                                        <p:tav tm="0">
                                          <p:val>
                                            <p:strVal val="#ppt_h"/>
                                          </p:val>
                                        </p:tav>
                                        <p:tav tm="100000">
                                          <p:val>
                                            <p:strVal val="#ppt_h"/>
                                          </p:val>
                                        </p:tav>
                                      </p:tavLst>
                                    </p:anim>
                                    <p:animEffect transition="in" filter="fade">
                                      <p:cBhvr>
                                        <p:cTn id="48" dur="1000"/>
                                        <p:tgtEl>
                                          <p:spTgt spid="34819">
                                            <p:txEl>
                                              <p:pRg st="6" end="6"/>
                                            </p:txEl>
                                          </p:spTgt>
                                        </p:tgtEl>
                                      </p:cBhvr>
                                    </p:animEffect>
                                  </p:childTnLst>
                                </p:cTn>
                              </p:par>
                            </p:childTnLst>
                          </p:cTn>
                        </p:par>
                        <p:par>
                          <p:cTn id="49" fill="hold">
                            <p:stCondLst>
                              <p:cond delay="4000"/>
                            </p:stCondLst>
                            <p:childTnLst>
                              <p:par>
                                <p:cTn id="50" presetID="55" presetClass="entr" presetSubtype="0" fill="hold" grpId="0" nodeType="afterEffect">
                                  <p:stCondLst>
                                    <p:cond delay="0"/>
                                  </p:stCondLst>
                                  <p:childTnLst>
                                    <p:set>
                                      <p:cBhvr>
                                        <p:cTn id="51" dur="1" fill="hold">
                                          <p:stCondLst>
                                            <p:cond delay="0"/>
                                          </p:stCondLst>
                                        </p:cTn>
                                        <p:tgtEl>
                                          <p:spTgt spid="34819">
                                            <p:txEl>
                                              <p:pRg st="7" end="7"/>
                                            </p:txEl>
                                          </p:spTgt>
                                        </p:tgtEl>
                                        <p:attrNameLst>
                                          <p:attrName>style.visibility</p:attrName>
                                        </p:attrNameLst>
                                      </p:cBhvr>
                                      <p:to>
                                        <p:strVal val="visible"/>
                                      </p:to>
                                    </p:set>
                                    <p:anim calcmode="lin" valueType="num">
                                      <p:cBhvr>
                                        <p:cTn id="52" dur="1000" fill="hold"/>
                                        <p:tgtEl>
                                          <p:spTgt spid="34819">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34819">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34819">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34819">
                                            <p:txEl>
                                              <p:pRg st="8" end="8"/>
                                            </p:txEl>
                                          </p:spTgt>
                                        </p:tgtEl>
                                        <p:attrNameLst>
                                          <p:attrName>style.visibility</p:attrName>
                                        </p:attrNameLst>
                                      </p:cBhvr>
                                      <p:to>
                                        <p:strVal val="visible"/>
                                      </p:to>
                                    </p:set>
                                    <p:anim calcmode="lin" valueType="num">
                                      <p:cBhvr>
                                        <p:cTn id="59" dur="1000" fill="hold"/>
                                        <p:tgtEl>
                                          <p:spTgt spid="34819">
                                            <p:txEl>
                                              <p:pRg st="8" end="8"/>
                                            </p:txEl>
                                          </p:spTgt>
                                        </p:tgtEl>
                                        <p:attrNameLst>
                                          <p:attrName>ppt_w</p:attrName>
                                        </p:attrNameLst>
                                      </p:cBhvr>
                                      <p:tavLst>
                                        <p:tav tm="0">
                                          <p:val>
                                            <p:strVal val="#ppt_w*0.70"/>
                                          </p:val>
                                        </p:tav>
                                        <p:tav tm="100000">
                                          <p:val>
                                            <p:strVal val="#ppt_w"/>
                                          </p:val>
                                        </p:tav>
                                      </p:tavLst>
                                    </p:anim>
                                    <p:anim calcmode="lin" valueType="num">
                                      <p:cBhvr>
                                        <p:cTn id="60" dur="1000" fill="hold"/>
                                        <p:tgtEl>
                                          <p:spTgt spid="34819">
                                            <p:txEl>
                                              <p:pRg st="8" end="8"/>
                                            </p:txEl>
                                          </p:spTgt>
                                        </p:tgtEl>
                                        <p:attrNameLst>
                                          <p:attrName>ppt_h</p:attrName>
                                        </p:attrNameLst>
                                      </p:cBhvr>
                                      <p:tavLst>
                                        <p:tav tm="0">
                                          <p:val>
                                            <p:strVal val="#ppt_h"/>
                                          </p:val>
                                        </p:tav>
                                        <p:tav tm="100000">
                                          <p:val>
                                            <p:strVal val="#ppt_h"/>
                                          </p:val>
                                        </p:tav>
                                      </p:tavLst>
                                    </p:anim>
                                    <p:animEffect transition="in" filter="fade">
                                      <p:cBhvr>
                                        <p:cTn id="61" dur="1000"/>
                                        <p:tgtEl>
                                          <p:spTgt spid="34819">
                                            <p:txEl>
                                              <p:pRg st="8" end="8"/>
                                            </p:txEl>
                                          </p:spTgt>
                                        </p:tgtEl>
                                      </p:cBhvr>
                                    </p:animEffect>
                                  </p:childTnLst>
                                </p:cTn>
                              </p:par>
                            </p:childTnLst>
                          </p:cTn>
                        </p:par>
                        <p:par>
                          <p:cTn id="62" fill="hold">
                            <p:stCondLst>
                              <p:cond delay="1000"/>
                            </p:stCondLst>
                            <p:childTnLst>
                              <p:par>
                                <p:cTn id="63" presetID="55" presetClass="entr" presetSubtype="0" fill="hold" grpId="0" nodeType="afterEffect">
                                  <p:stCondLst>
                                    <p:cond delay="0"/>
                                  </p:stCondLst>
                                  <p:childTnLst>
                                    <p:set>
                                      <p:cBhvr>
                                        <p:cTn id="64" dur="1" fill="hold">
                                          <p:stCondLst>
                                            <p:cond delay="0"/>
                                          </p:stCondLst>
                                        </p:cTn>
                                        <p:tgtEl>
                                          <p:spTgt spid="34819">
                                            <p:txEl>
                                              <p:pRg st="9" end="9"/>
                                            </p:txEl>
                                          </p:spTgt>
                                        </p:tgtEl>
                                        <p:attrNameLst>
                                          <p:attrName>style.visibility</p:attrName>
                                        </p:attrNameLst>
                                      </p:cBhvr>
                                      <p:to>
                                        <p:strVal val="visible"/>
                                      </p:to>
                                    </p:set>
                                    <p:anim calcmode="lin" valueType="num">
                                      <p:cBhvr>
                                        <p:cTn id="65" dur="1000" fill="hold"/>
                                        <p:tgtEl>
                                          <p:spTgt spid="34819">
                                            <p:txEl>
                                              <p:pRg st="9" end="9"/>
                                            </p:txEl>
                                          </p:spTgt>
                                        </p:tgtEl>
                                        <p:attrNameLst>
                                          <p:attrName>ppt_w</p:attrName>
                                        </p:attrNameLst>
                                      </p:cBhvr>
                                      <p:tavLst>
                                        <p:tav tm="0">
                                          <p:val>
                                            <p:strVal val="#ppt_w*0.70"/>
                                          </p:val>
                                        </p:tav>
                                        <p:tav tm="100000">
                                          <p:val>
                                            <p:strVal val="#ppt_w"/>
                                          </p:val>
                                        </p:tav>
                                      </p:tavLst>
                                    </p:anim>
                                    <p:anim calcmode="lin" valueType="num">
                                      <p:cBhvr>
                                        <p:cTn id="66" dur="1000" fill="hold"/>
                                        <p:tgtEl>
                                          <p:spTgt spid="34819">
                                            <p:txEl>
                                              <p:pRg st="9" end="9"/>
                                            </p:txEl>
                                          </p:spTgt>
                                        </p:tgtEl>
                                        <p:attrNameLst>
                                          <p:attrName>ppt_h</p:attrName>
                                        </p:attrNameLst>
                                      </p:cBhvr>
                                      <p:tavLst>
                                        <p:tav tm="0">
                                          <p:val>
                                            <p:strVal val="#ppt_h"/>
                                          </p:val>
                                        </p:tav>
                                        <p:tav tm="100000">
                                          <p:val>
                                            <p:strVal val="#ppt_h"/>
                                          </p:val>
                                        </p:tav>
                                      </p:tavLst>
                                    </p:anim>
                                    <p:animEffect transition="in" filter="fade">
                                      <p:cBhvr>
                                        <p:cTn id="67" dur="1000"/>
                                        <p:tgtEl>
                                          <p:spTgt spid="34819">
                                            <p:txEl>
                                              <p:pRg st="9" end="9"/>
                                            </p:txEl>
                                          </p:spTgt>
                                        </p:tgtEl>
                                      </p:cBhvr>
                                    </p:animEffect>
                                  </p:childTnLst>
                                </p:cTn>
                              </p:par>
                            </p:childTnLst>
                          </p:cTn>
                        </p:par>
                        <p:par>
                          <p:cTn id="68" fill="hold">
                            <p:stCondLst>
                              <p:cond delay="2000"/>
                            </p:stCondLst>
                            <p:childTnLst>
                              <p:par>
                                <p:cTn id="69" presetID="55" presetClass="entr" presetSubtype="0" fill="hold" grpId="0" nodeType="afterEffect">
                                  <p:stCondLst>
                                    <p:cond delay="0"/>
                                  </p:stCondLst>
                                  <p:childTnLst>
                                    <p:set>
                                      <p:cBhvr>
                                        <p:cTn id="70" dur="1" fill="hold">
                                          <p:stCondLst>
                                            <p:cond delay="0"/>
                                          </p:stCondLst>
                                        </p:cTn>
                                        <p:tgtEl>
                                          <p:spTgt spid="34819">
                                            <p:txEl>
                                              <p:pRg st="10" end="10"/>
                                            </p:txEl>
                                          </p:spTgt>
                                        </p:tgtEl>
                                        <p:attrNameLst>
                                          <p:attrName>style.visibility</p:attrName>
                                        </p:attrNameLst>
                                      </p:cBhvr>
                                      <p:to>
                                        <p:strVal val="visible"/>
                                      </p:to>
                                    </p:set>
                                    <p:anim calcmode="lin" valueType="num">
                                      <p:cBhvr>
                                        <p:cTn id="71" dur="1000" fill="hold"/>
                                        <p:tgtEl>
                                          <p:spTgt spid="34819">
                                            <p:txEl>
                                              <p:pRg st="10" end="10"/>
                                            </p:txEl>
                                          </p:spTgt>
                                        </p:tgtEl>
                                        <p:attrNameLst>
                                          <p:attrName>ppt_w</p:attrName>
                                        </p:attrNameLst>
                                      </p:cBhvr>
                                      <p:tavLst>
                                        <p:tav tm="0">
                                          <p:val>
                                            <p:strVal val="#ppt_w*0.70"/>
                                          </p:val>
                                        </p:tav>
                                        <p:tav tm="100000">
                                          <p:val>
                                            <p:strVal val="#ppt_w"/>
                                          </p:val>
                                        </p:tav>
                                      </p:tavLst>
                                    </p:anim>
                                    <p:anim calcmode="lin" valueType="num">
                                      <p:cBhvr>
                                        <p:cTn id="72" dur="1000" fill="hold"/>
                                        <p:tgtEl>
                                          <p:spTgt spid="34819">
                                            <p:txEl>
                                              <p:pRg st="10" end="10"/>
                                            </p:txEl>
                                          </p:spTgt>
                                        </p:tgtEl>
                                        <p:attrNameLst>
                                          <p:attrName>ppt_h</p:attrName>
                                        </p:attrNameLst>
                                      </p:cBhvr>
                                      <p:tavLst>
                                        <p:tav tm="0">
                                          <p:val>
                                            <p:strVal val="#ppt_h"/>
                                          </p:val>
                                        </p:tav>
                                        <p:tav tm="100000">
                                          <p:val>
                                            <p:strVal val="#ppt_h"/>
                                          </p:val>
                                        </p:tav>
                                      </p:tavLst>
                                    </p:anim>
                                    <p:animEffect transition="in" filter="fade">
                                      <p:cBhvr>
                                        <p:cTn id="73" dur="10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88913" y="31750"/>
            <a:ext cx="8964612" cy="531813"/>
          </a:xfrm>
        </p:spPr>
        <p:txBody>
          <a:bodyPr/>
          <a:lstStyle/>
          <a:p>
            <a:pPr eaLnBrk="1" hangingPunct="1"/>
            <a:r>
              <a:rPr lang="pl-PL" altLang="pl-PL" sz="4000" smtClean="0"/>
              <a:t>Notacja (na przykładzie)</a:t>
            </a:r>
            <a:endParaRPr lang="pl-PL" altLang="pl-PL" sz="2800" smtClean="0"/>
          </a:p>
        </p:txBody>
      </p:sp>
      <p:sp>
        <p:nvSpPr>
          <p:cNvPr id="36867" name="Text Box 3"/>
          <p:cNvSpPr txBox="1">
            <a:spLocks noChangeArrowheads="1"/>
          </p:cNvSpPr>
          <p:nvPr/>
        </p:nvSpPr>
        <p:spPr bwMode="auto">
          <a:xfrm>
            <a:off x="467544" y="1485764"/>
            <a:ext cx="8244408" cy="5327612"/>
          </a:xfrm>
          <a:prstGeom prst="rect">
            <a:avLst/>
          </a:prstGeom>
          <a:noFill/>
          <a:ln w="12700">
            <a:noFill/>
            <a:miter lim="800000"/>
            <a:headEnd/>
            <a:tailEnd/>
          </a:ln>
          <a:effectLst/>
        </p:spPr>
        <p:txBody>
          <a:bodyPr wrap="square">
            <a:spAutoFit/>
          </a:bodyPr>
          <a:lstStyle/>
          <a:p>
            <a:pPr defTabSz="762000"/>
            <a:r>
              <a:rPr lang="pl-PL" altLang="pl-PL" dirty="0" smtClean="0">
                <a:latin typeface="Verdana" pitchFamily="34" charset="0"/>
              </a:rPr>
              <a:t>W </a:t>
            </a:r>
            <a:r>
              <a:rPr lang="pl-PL" altLang="pl-PL" dirty="0">
                <a:latin typeface="Verdana" pitchFamily="34" charset="0"/>
              </a:rPr>
              <a:t>interakcji biorą udział trzy obiekty</a:t>
            </a:r>
          </a:p>
          <a:p>
            <a:pPr defTabSz="762000"/>
            <a:endParaRPr lang="pl-PL" altLang="pl-PL" dirty="0">
              <a:latin typeface="Verdana" pitchFamily="34" charset="0"/>
            </a:endParaRPr>
          </a:p>
          <a:p>
            <a:pPr defTabSz="762000">
              <a:spcBef>
                <a:spcPct val="10000"/>
              </a:spcBef>
              <a:spcAft>
                <a:spcPct val="10000"/>
              </a:spcAft>
              <a:buFontTx/>
              <a:buAutoNum type="arabicParenR"/>
            </a:pPr>
            <a:r>
              <a:rPr lang="pl-PL" altLang="pl-PL" dirty="0">
                <a:latin typeface="Verdana" pitchFamily="34" charset="0"/>
              </a:rPr>
              <a:t> obiekt klasy </a:t>
            </a:r>
            <a:r>
              <a:rPr lang="pl-PL" altLang="pl-PL" u="sng" dirty="0">
                <a:latin typeface="Verdana" pitchFamily="34" charset="0"/>
              </a:rPr>
              <a:t>Edytor Danych o Studentach</a:t>
            </a:r>
          </a:p>
          <a:p>
            <a:pPr marL="725488" lvl="1" indent="-1588" defTabSz="762000">
              <a:spcBef>
                <a:spcPct val="10000"/>
              </a:spcBef>
              <a:spcAft>
                <a:spcPct val="10000"/>
              </a:spcAft>
            </a:pPr>
            <a:r>
              <a:rPr lang="pl-PL" altLang="pl-PL" dirty="0">
                <a:latin typeface="Verdana" pitchFamily="34" charset="0"/>
              </a:rPr>
              <a:t>reprezentuje formatkę ekranową służącą do wyświetlania i edycji danych o studentach</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buFontTx/>
              <a:buAutoNum type="arabicParenR" startAt="2"/>
            </a:pPr>
            <a:r>
              <a:rPr lang="pl-PL" altLang="pl-PL" dirty="0">
                <a:latin typeface="Verdana" pitchFamily="34" charset="0"/>
              </a:rPr>
              <a:t> obiekt klasy </a:t>
            </a:r>
            <a:r>
              <a:rPr lang="pl-PL" altLang="pl-PL" u="sng" dirty="0">
                <a:latin typeface="Verdana" pitchFamily="34" charset="0"/>
              </a:rPr>
              <a:t>Kartoteka Studentów</a:t>
            </a:r>
          </a:p>
          <a:p>
            <a:pPr marL="725488" lvl="1" indent="-1588" defTabSz="762000">
              <a:spcBef>
                <a:spcPct val="10000"/>
              </a:spcBef>
              <a:spcAft>
                <a:spcPct val="10000"/>
              </a:spcAft>
            </a:pPr>
            <a:r>
              <a:rPr lang="pl-PL" altLang="pl-PL" dirty="0">
                <a:latin typeface="Verdana" pitchFamily="34" charset="0"/>
              </a:rPr>
              <a:t>reprezentuje klasę zapewniającą obsługę zbioru danych o studentach pozwala na odczytywanie, edycję, zapisywanie i usuwanie rekordów z bazy danych</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buFontTx/>
              <a:buAutoNum type="arabicParenR" startAt="3"/>
            </a:pPr>
            <a:r>
              <a:rPr lang="pl-PL" altLang="pl-PL" dirty="0">
                <a:latin typeface="Verdana" pitchFamily="34" charset="0"/>
              </a:rPr>
              <a:t> obiekt klasy </a:t>
            </a:r>
            <a:r>
              <a:rPr lang="pl-PL" altLang="pl-PL" u="sng" dirty="0">
                <a:latin typeface="Verdana" pitchFamily="34" charset="0"/>
              </a:rPr>
              <a:t>Student</a:t>
            </a:r>
          </a:p>
          <a:p>
            <a:pPr marL="725488" lvl="1" indent="-1588" defTabSz="762000">
              <a:spcBef>
                <a:spcPct val="10000"/>
              </a:spcBef>
              <a:spcAft>
                <a:spcPct val="10000"/>
              </a:spcAft>
            </a:pPr>
            <a:r>
              <a:rPr lang="pl-PL" altLang="pl-PL" dirty="0">
                <a:latin typeface="Verdana" pitchFamily="34" charset="0"/>
              </a:rPr>
              <a:t>reprezentuje pojedynczego Studenta</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pPr>
            <a:r>
              <a:rPr lang="pl-PL" altLang="pl-PL" dirty="0">
                <a:latin typeface="Verdana" pitchFamily="34" charset="0"/>
              </a:rPr>
              <a:t>Dodatkowo w przykładzie występują dwie tzw. klasy projektowe (</a:t>
            </a:r>
            <a:r>
              <a:rPr lang="pl-PL" altLang="pl-PL" u="sng" dirty="0">
                <a:latin typeface="Verdana" pitchFamily="34" charset="0"/>
              </a:rPr>
              <a:t>Rekord</a:t>
            </a:r>
            <a:r>
              <a:rPr lang="pl-PL" altLang="pl-PL" dirty="0">
                <a:latin typeface="Verdana" pitchFamily="34" charset="0"/>
              </a:rPr>
              <a:t> i </a:t>
            </a:r>
            <a:r>
              <a:rPr lang="pl-PL" altLang="pl-PL" u="sng" dirty="0">
                <a:latin typeface="Verdana" pitchFamily="34" charset="0"/>
              </a:rPr>
              <a:t>Paczka</a:t>
            </a:r>
            <a:r>
              <a:rPr lang="pl-PL" altLang="pl-PL" dirty="0">
                <a:latin typeface="Verdana" pitchFamily="34" charset="0"/>
              </a:rPr>
              <a:t>), które w tym przypadku służą do przekazywania danych pomiędzy obiektami. </a:t>
            </a:r>
          </a:p>
        </p:txBody>
      </p:sp>
      <p:sp>
        <p:nvSpPr>
          <p:cNvPr id="4" name="Prostokąt 3"/>
          <p:cNvSpPr/>
          <p:nvPr/>
        </p:nvSpPr>
        <p:spPr>
          <a:xfrm>
            <a:off x="0" y="548680"/>
            <a:ext cx="9144000" cy="830997"/>
          </a:xfrm>
          <a:prstGeom prst="rect">
            <a:avLst/>
          </a:prstGeom>
        </p:spPr>
        <p:txBody>
          <a:bodyPr wrap="square">
            <a:spAutoFit/>
          </a:bodyPr>
          <a:lstStyle/>
          <a:p>
            <a:pPr lvl="0" algn="ctr" defTabSz="762000"/>
            <a:r>
              <a:rPr lang="pl-PL" altLang="pl-PL" sz="2400" dirty="0" smtClean="0">
                <a:solidFill>
                  <a:srgbClr val="000000"/>
                </a:solidFill>
                <a:latin typeface="Verdana" pitchFamily="34" charset="0"/>
              </a:rPr>
              <a:t>Interakcja </a:t>
            </a:r>
            <a:r>
              <a:rPr lang="pl-PL" altLang="pl-PL" sz="2400" dirty="0">
                <a:solidFill>
                  <a:srgbClr val="000000"/>
                </a:solidFill>
                <a:latin typeface="Verdana" pitchFamily="34" charset="0"/>
              </a:rPr>
              <a:t>związana z operacją </a:t>
            </a:r>
            <a:endParaRPr lang="pl-PL" altLang="pl-PL" sz="2400" dirty="0" smtClean="0">
              <a:solidFill>
                <a:srgbClr val="000000"/>
              </a:solidFill>
              <a:latin typeface="Verdana" pitchFamily="34" charset="0"/>
            </a:endParaRPr>
          </a:p>
          <a:p>
            <a:pPr lvl="0" algn="ctr" defTabSz="762000"/>
            <a:r>
              <a:rPr lang="pl-PL" altLang="pl-PL" sz="2400" dirty="0" smtClean="0">
                <a:solidFill>
                  <a:srgbClr val="000000"/>
                </a:solidFill>
                <a:latin typeface="Verdana" pitchFamily="34" charset="0"/>
              </a:rPr>
              <a:t>wyświetlenia </a:t>
            </a:r>
            <a:r>
              <a:rPr lang="pl-PL" altLang="pl-PL" sz="2400" dirty="0">
                <a:solidFill>
                  <a:srgbClr val="000000"/>
                </a:solidFill>
                <a:latin typeface="Verdana" pitchFamily="34" charset="0"/>
              </a:rPr>
              <a:t>listy studentów w oknie </a:t>
            </a:r>
            <a:r>
              <a:rPr lang="pl-PL" altLang="pl-PL" sz="2400" dirty="0" smtClean="0">
                <a:solidFill>
                  <a:srgbClr val="000000"/>
                </a:solidFill>
                <a:latin typeface="Verdana" pitchFamily="34" charset="0"/>
              </a:rPr>
              <a:t>edytora</a:t>
            </a:r>
            <a:endParaRPr lang="pl-PL" altLang="pl-PL" sz="2400" dirty="0">
              <a:solidFill>
                <a:srgbClr val="000000"/>
              </a:solidFill>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 calcmode="lin" valueType="num">
                                      <p:cBhvr>
                                        <p:cTn id="14" dur="1000" fill="hold"/>
                                        <p:tgtEl>
                                          <p:spTgt spid="36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6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6867">
                                            <p:txEl>
                                              <p:pRg st="2" end="2"/>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p:cTn id="19" dur="1000" fill="hold"/>
                                        <p:tgtEl>
                                          <p:spTgt spid="36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6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686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6867">
                                            <p:txEl>
                                              <p:pRg st="5" end="5"/>
                                            </p:txEl>
                                          </p:spTgt>
                                        </p:tgtEl>
                                        <p:attrNameLst>
                                          <p:attrName>style.visibility</p:attrName>
                                        </p:attrNameLst>
                                      </p:cBhvr>
                                      <p:to>
                                        <p:strVal val="visible"/>
                                      </p:to>
                                    </p:set>
                                    <p:anim calcmode="lin" valueType="num">
                                      <p:cBhvr>
                                        <p:cTn id="26" dur="1000" fill="hold"/>
                                        <p:tgtEl>
                                          <p:spTgt spid="36867">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36867">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36867">
                                            <p:txEl>
                                              <p:pRg st="5" end="5"/>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p:cTn id="31" dur="1000" fill="hold"/>
                                        <p:tgtEl>
                                          <p:spTgt spid="36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36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686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6867">
                                            <p:txEl>
                                              <p:pRg st="8" end="8"/>
                                            </p:txEl>
                                          </p:spTgt>
                                        </p:tgtEl>
                                        <p:attrNameLst>
                                          <p:attrName>style.visibility</p:attrName>
                                        </p:attrNameLst>
                                      </p:cBhvr>
                                      <p:to>
                                        <p:strVal val="visible"/>
                                      </p:to>
                                    </p:set>
                                    <p:anim calcmode="lin" valueType="num">
                                      <p:cBhvr>
                                        <p:cTn id="38" dur="1000" fill="hold"/>
                                        <p:tgtEl>
                                          <p:spTgt spid="36867">
                                            <p:txEl>
                                              <p:pRg st="8" end="8"/>
                                            </p:txEl>
                                          </p:spTgt>
                                        </p:tgtEl>
                                        <p:attrNameLst>
                                          <p:attrName>ppt_w</p:attrName>
                                        </p:attrNameLst>
                                      </p:cBhvr>
                                      <p:tavLst>
                                        <p:tav tm="0">
                                          <p:val>
                                            <p:strVal val="#ppt_w*0.70"/>
                                          </p:val>
                                        </p:tav>
                                        <p:tav tm="100000">
                                          <p:val>
                                            <p:strVal val="#ppt_w"/>
                                          </p:val>
                                        </p:tav>
                                      </p:tavLst>
                                    </p:anim>
                                    <p:anim calcmode="lin" valueType="num">
                                      <p:cBhvr>
                                        <p:cTn id="39" dur="1000" fill="hold"/>
                                        <p:tgtEl>
                                          <p:spTgt spid="36867">
                                            <p:txEl>
                                              <p:pRg st="8" end="8"/>
                                            </p:txEl>
                                          </p:spTgt>
                                        </p:tgtEl>
                                        <p:attrNameLst>
                                          <p:attrName>ppt_h</p:attrName>
                                        </p:attrNameLst>
                                      </p:cBhvr>
                                      <p:tavLst>
                                        <p:tav tm="0">
                                          <p:val>
                                            <p:strVal val="#ppt_h"/>
                                          </p:val>
                                        </p:tav>
                                        <p:tav tm="100000">
                                          <p:val>
                                            <p:strVal val="#ppt_h"/>
                                          </p:val>
                                        </p:tav>
                                      </p:tavLst>
                                    </p:anim>
                                    <p:animEffect transition="in" filter="fade">
                                      <p:cBhvr>
                                        <p:cTn id="40" dur="1000"/>
                                        <p:tgtEl>
                                          <p:spTgt spid="36867">
                                            <p:txEl>
                                              <p:pRg st="8" end="8"/>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6867">
                                            <p:txEl>
                                              <p:pRg st="9" end="9"/>
                                            </p:txEl>
                                          </p:spTgt>
                                        </p:tgtEl>
                                        <p:attrNameLst>
                                          <p:attrName>style.visibility</p:attrName>
                                        </p:attrNameLst>
                                      </p:cBhvr>
                                      <p:to>
                                        <p:strVal val="visible"/>
                                      </p:to>
                                    </p:set>
                                    <p:anim calcmode="lin" valueType="num">
                                      <p:cBhvr>
                                        <p:cTn id="43" dur="1000" fill="hold"/>
                                        <p:tgtEl>
                                          <p:spTgt spid="36867">
                                            <p:txEl>
                                              <p:pRg st="9" end="9"/>
                                            </p:txEl>
                                          </p:spTgt>
                                        </p:tgtEl>
                                        <p:attrNameLst>
                                          <p:attrName>ppt_w</p:attrName>
                                        </p:attrNameLst>
                                      </p:cBhvr>
                                      <p:tavLst>
                                        <p:tav tm="0">
                                          <p:val>
                                            <p:strVal val="#ppt_w*0.70"/>
                                          </p:val>
                                        </p:tav>
                                        <p:tav tm="100000">
                                          <p:val>
                                            <p:strVal val="#ppt_w"/>
                                          </p:val>
                                        </p:tav>
                                      </p:tavLst>
                                    </p:anim>
                                    <p:anim calcmode="lin" valueType="num">
                                      <p:cBhvr>
                                        <p:cTn id="44" dur="1000" fill="hold"/>
                                        <p:tgtEl>
                                          <p:spTgt spid="36867">
                                            <p:txEl>
                                              <p:pRg st="9" end="9"/>
                                            </p:txEl>
                                          </p:spTgt>
                                        </p:tgtEl>
                                        <p:attrNameLst>
                                          <p:attrName>ppt_h</p:attrName>
                                        </p:attrNameLst>
                                      </p:cBhvr>
                                      <p:tavLst>
                                        <p:tav tm="0">
                                          <p:val>
                                            <p:strVal val="#ppt_h"/>
                                          </p:val>
                                        </p:tav>
                                        <p:tav tm="100000">
                                          <p:val>
                                            <p:strVal val="#ppt_h"/>
                                          </p:val>
                                        </p:tav>
                                      </p:tavLst>
                                    </p:anim>
                                    <p:animEffect transition="in" filter="fade">
                                      <p:cBhvr>
                                        <p:cTn id="45" dur="1000"/>
                                        <p:tgtEl>
                                          <p:spTgt spid="36867">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36867">
                                            <p:txEl>
                                              <p:pRg st="11" end="11"/>
                                            </p:txEl>
                                          </p:spTgt>
                                        </p:tgtEl>
                                        <p:attrNameLst>
                                          <p:attrName>style.visibility</p:attrName>
                                        </p:attrNameLst>
                                      </p:cBhvr>
                                      <p:to>
                                        <p:strVal val="visible"/>
                                      </p:to>
                                    </p:set>
                                    <p:anim calcmode="lin" valueType="num">
                                      <p:cBhvr>
                                        <p:cTn id="50" dur="1000" fill="hold"/>
                                        <p:tgtEl>
                                          <p:spTgt spid="36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36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368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15888"/>
            <a:ext cx="9144000" cy="865187"/>
          </a:xfrm>
        </p:spPr>
        <p:txBody>
          <a:bodyPr/>
          <a:lstStyle/>
          <a:p>
            <a:pPr eaLnBrk="1" hangingPunct="1"/>
            <a:r>
              <a:rPr lang="pl-PL" altLang="pl-PL" sz="3500" b="1" dirty="0" smtClean="0"/>
              <a:t>Diagramy </a:t>
            </a:r>
            <a:r>
              <a:rPr lang="pl-PL" altLang="pl-PL" sz="3500" b="1" dirty="0" smtClean="0"/>
              <a:t>sekwencji – diagramy interakcji </a:t>
            </a:r>
            <a:endParaRPr lang="pl-PL" altLang="pl-PL" sz="3500" b="1" dirty="0" smtClean="0"/>
          </a:p>
        </p:txBody>
      </p:sp>
      <p:sp>
        <p:nvSpPr>
          <p:cNvPr id="4099" name="Rectangle 3"/>
          <p:cNvSpPr>
            <a:spLocks noGrp="1" noChangeArrowheads="1"/>
          </p:cNvSpPr>
          <p:nvPr>
            <p:ph type="body" idx="1"/>
          </p:nvPr>
        </p:nvSpPr>
        <p:spPr>
          <a:xfrm>
            <a:off x="179388" y="981075"/>
            <a:ext cx="8856662" cy="5876925"/>
          </a:xfrm>
        </p:spPr>
        <p:txBody>
          <a:bodyPr/>
          <a:lstStyle/>
          <a:p>
            <a:pPr eaLnBrk="1" hangingPunct="1">
              <a:lnSpc>
                <a:spcPct val="80000"/>
              </a:lnSpc>
            </a:pPr>
            <a:endParaRPr lang="pl-PL" altLang="pl-PL" sz="2800" b="1" i="1" dirty="0" smtClean="0">
              <a:solidFill>
                <a:srgbClr val="0000CC"/>
              </a:solidFill>
            </a:endParaRPr>
          </a:p>
          <a:p>
            <a:pPr eaLnBrk="1" hangingPunct="1">
              <a:lnSpc>
                <a:spcPct val="80000"/>
              </a:lnSpc>
            </a:pPr>
            <a:r>
              <a:rPr lang="pl-PL" altLang="pl-PL" sz="2800" b="1" i="1" dirty="0" smtClean="0">
                <a:solidFill>
                  <a:srgbClr val="0000CC"/>
                </a:solidFill>
              </a:rPr>
              <a:t>Diagram </a:t>
            </a:r>
            <a:r>
              <a:rPr lang="pl-PL" altLang="pl-PL" sz="2800" b="1" i="1" dirty="0" smtClean="0">
                <a:solidFill>
                  <a:srgbClr val="0000CC"/>
                </a:solidFill>
              </a:rPr>
              <a:t>sekwencji </a:t>
            </a:r>
            <a:r>
              <a:rPr lang="pl-PL" altLang="pl-PL" sz="2800" b="1" i="1" dirty="0" smtClean="0">
                <a:solidFill>
                  <a:srgbClr val="0000CC"/>
                </a:solidFill>
              </a:rPr>
              <a:t>i diagram </a:t>
            </a:r>
            <a:r>
              <a:rPr lang="pl-PL" altLang="pl-PL" sz="2800" b="1" i="1" dirty="0" smtClean="0">
                <a:solidFill>
                  <a:srgbClr val="0000CC"/>
                </a:solidFill>
              </a:rPr>
              <a:t>komunikacji </a:t>
            </a:r>
            <a:r>
              <a:rPr lang="pl-PL" altLang="pl-PL" sz="2800" b="1" i="1" dirty="0" smtClean="0">
                <a:solidFill>
                  <a:srgbClr val="0000CC"/>
                </a:solidFill>
              </a:rPr>
              <a:t>– zwane diagramami interakcji</a:t>
            </a:r>
            <a:r>
              <a:rPr lang="pl-PL" altLang="pl-PL" sz="2800" dirty="0" smtClean="0"/>
              <a:t> – to dwa z pięciu diagramów UML służących do modelowania dynamicznych aspektów systemu.</a:t>
            </a:r>
          </a:p>
          <a:p>
            <a:pPr eaLnBrk="1" hangingPunct="1">
              <a:lnSpc>
                <a:spcPct val="80000"/>
              </a:lnSpc>
            </a:pPr>
            <a:endParaRPr lang="pl-PL" altLang="pl-PL" sz="2800" dirty="0" smtClean="0"/>
          </a:p>
          <a:p>
            <a:pPr eaLnBrk="1" hangingPunct="1">
              <a:lnSpc>
                <a:spcPct val="80000"/>
              </a:lnSpc>
            </a:pPr>
            <a:r>
              <a:rPr lang="pl-PL" altLang="pl-PL" sz="2800" dirty="0" smtClean="0"/>
              <a:t>Diagram interakcji przedstawia interakcję jako zbiór obiektów i związków między nimi, w tym też komunikaty, jakie obiekty przekazują między sobą.</a:t>
            </a:r>
          </a:p>
          <a:p>
            <a:pPr eaLnBrk="1" hangingPunct="1">
              <a:lnSpc>
                <a:spcPct val="80000"/>
              </a:lnSpc>
            </a:pPr>
            <a:endParaRPr lang="pl-PL" altLang="pl-PL" sz="2800" dirty="0" smtClean="0"/>
          </a:p>
          <a:p>
            <a:pPr eaLnBrk="1" hangingPunct="1">
              <a:lnSpc>
                <a:spcPct val="80000"/>
              </a:lnSpc>
            </a:pPr>
            <a:r>
              <a:rPr lang="pl-PL" altLang="pl-PL" sz="2800" b="1" dirty="0" smtClean="0">
                <a:solidFill>
                  <a:srgbClr val="0000CC"/>
                </a:solidFill>
              </a:rPr>
              <a:t>Diagram </a:t>
            </a:r>
            <a:r>
              <a:rPr lang="pl-PL" altLang="pl-PL" sz="2800" b="1" dirty="0" smtClean="0">
                <a:solidFill>
                  <a:srgbClr val="0000CC"/>
                </a:solidFill>
              </a:rPr>
              <a:t>sekwencj</a:t>
            </a:r>
            <a:r>
              <a:rPr lang="pl-PL" altLang="pl-PL" sz="2800" dirty="0" smtClean="0">
                <a:solidFill>
                  <a:srgbClr val="0000CC"/>
                </a:solidFill>
              </a:rPr>
              <a:t>i</a:t>
            </a:r>
            <a:r>
              <a:rPr lang="pl-PL" altLang="pl-PL" sz="2800" dirty="0" smtClean="0"/>
              <a:t> </a:t>
            </a:r>
            <a:r>
              <a:rPr lang="pl-PL" altLang="pl-PL" sz="2800" i="1" dirty="0" smtClean="0">
                <a:solidFill>
                  <a:srgbClr val="0000CC"/>
                </a:solidFill>
              </a:rPr>
              <a:t>uwypukla kolejność komunikatów w czasie</a:t>
            </a:r>
            <a:r>
              <a:rPr lang="pl-PL" altLang="pl-PL" sz="2800" dirty="0" smtClean="0"/>
              <a:t>, a </a:t>
            </a:r>
            <a:r>
              <a:rPr lang="pl-PL" altLang="pl-PL" sz="2800" b="1" dirty="0" smtClean="0">
                <a:solidFill>
                  <a:srgbClr val="0000CC"/>
                </a:solidFill>
              </a:rPr>
              <a:t>diagram </a:t>
            </a:r>
            <a:r>
              <a:rPr lang="pl-PL" altLang="pl-PL" sz="2800" b="1" dirty="0" smtClean="0">
                <a:solidFill>
                  <a:srgbClr val="0000CC"/>
                </a:solidFill>
              </a:rPr>
              <a:t>komunikacji</a:t>
            </a:r>
            <a:r>
              <a:rPr lang="pl-PL" altLang="pl-PL" sz="2800" dirty="0" smtClean="0">
                <a:solidFill>
                  <a:srgbClr val="0000CC"/>
                </a:solidFill>
              </a:rPr>
              <a:t> (kooperacji)</a:t>
            </a:r>
            <a:r>
              <a:rPr lang="pl-PL" altLang="pl-PL" sz="2800" dirty="0" smtClean="0"/>
              <a:t> </a:t>
            </a:r>
            <a:r>
              <a:rPr lang="pl-PL" altLang="pl-PL" sz="2800" i="1" dirty="0" smtClean="0">
                <a:solidFill>
                  <a:srgbClr val="0000CC"/>
                </a:solidFill>
              </a:rPr>
              <a:t>organizację strukturalną obiektów wymieniających komunikaty</a:t>
            </a:r>
            <a:r>
              <a:rPr lang="pl-PL" altLang="pl-PL"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79388" y="1620838"/>
            <a:ext cx="8640762" cy="4832350"/>
          </a:xfrm>
          <a:prstGeom prst="rect">
            <a:avLst/>
          </a:prstGeom>
          <a:solidFill>
            <a:schemeClr val="bg1"/>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38915" name="Rectangle 3"/>
          <p:cNvSpPr>
            <a:spLocks noGrp="1" noChangeArrowheads="1"/>
          </p:cNvSpPr>
          <p:nvPr>
            <p:ph type="title"/>
          </p:nvPr>
        </p:nvSpPr>
        <p:spPr>
          <a:xfrm>
            <a:off x="179388" y="260350"/>
            <a:ext cx="8964612" cy="531813"/>
          </a:xfrm>
        </p:spPr>
        <p:txBody>
          <a:bodyPr/>
          <a:lstStyle/>
          <a:p>
            <a:pPr eaLnBrk="1" hangingPunct="1"/>
            <a:r>
              <a:rPr lang="pl-PL" altLang="pl-PL" sz="4000" smtClean="0"/>
              <a:t>Notacja (na przykładzie)</a:t>
            </a:r>
            <a:endParaRPr lang="pl-PL" altLang="pl-PL" sz="2800" smtClean="0"/>
          </a:p>
        </p:txBody>
      </p:sp>
      <p:sp>
        <p:nvSpPr>
          <p:cNvPr id="38916" name="Text Box 4"/>
          <p:cNvSpPr txBox="1">
            <a:spLocks noChangeArrowheads="1"/>
          </p:cNvSpPr>
          <p:nvPr/>
        </p:nvSpPr>
        <p:spPr bwMode="auto">
          <a:xfrm>
            <a:off x="971600" y="836712"/>
            <a:ext cx="7332662" cy="400110"/>
          </a:xfrm>
          <a:prstGeom prst="rect">
            <a:avLst/>
          </a:prstGeom>
          <a:noFill/>
          <a:ln w="12700">
            <a:noFill/>
            <a:miter lim="800000"/>
            <a:headEnd/>
            <a:tailEnd/>
          </a:ln>
          <a:effectLst/>
        </p:spPr>
        <p:txBody>
          <a:bodyPr>
            <a:spAutoFit/>
          </a:bodyPr>
          <a:lstStyle/>
          <a:p>
            <a:pPr algn="ctr" defTabSz="762000"/>
            <a:r>
              <a:rPr lang="pl-PL" altLang="pl-PL" sz="2000" dirty="0">
                <a:latin typeface="Verdana" pitchFamily="34" charset="0"/>
              </a:rPr>
              <a:t>Diagram klas dla rozpatrywanego przykładu</a:t>
            </a:r>
          </a:p>
        </p:txBody>
      </p:sp>
      <p:graphicFrame>
        <p:nvGraphicFramePr>
          <p:cNvPr id="38917" name="Object 5"/>
          <p:cNvGraphicFramePr>
            <a:graphicFrameLocks noChangeAspect="1"/>
          </p:cNvGraphicFramePr>
          <p:nvPr/>
        </p:nvGraphicFramePr>
        <p:xfrm>
          <a:off x="395288" y="1773238"/>
          <a:ext cx="8269287" cy="4392612"/>
        </p:xfrm>
        <a:graphic>
          <a:graphicData uri="http://schemas.openxmlformats.org/presentationml/2006/ole">
            <mc:AlternateContent xmlns:mc="http://schemas.openxmlformats.org/markup-compatibility/2006">
              <mc:Choice xmlns:v="urn:schemas-microsoft-com:vml" Requires="v">
                <p:oleObj spid="_x0000_s38919" name="Visio" r:id="rId4" imgW="6349898" imgH="3690823" progId="Visio.Drawing.6">
                  <p:embed/>
                </p:oleObj>
              </mc:Choice>
              <mc:Fallback>
                <p:oleObj name="Visio" r:id="rId4" imgW="6349898" imgH="3690823"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773238"/>
                        <a:ext cx="8269287"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11188" y="1620838"/>
            <a:ext cx="8243887" cy="4545012"/>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0963" name="Rectangle 3"/>
          <p:cNvSpPr>
            <a:spLocks noGrp="1" noChangeArrowheads="1"/>
          </p:cNvSpPr>
          <p:nvPr>
            <p:ph type="title"/>
          </p:nvPr>
        </p:nvSpPr>
        <p:spPr>
          <a:xfrm>
            <a:off x="179388" y="260350"/>
            <a:ext cx="8964612" cy="531813"/>
          </a:xfrm>
        </p:spPr>
        <p:txBody>
          <a:bodyPr/>
          <a:lstStyle/>
          <a:p>
            <a:pPr eaLnBrk="1" hangingPunct="1"/>
            <a:r>
              <a:rPr lang="pl-PL" altLang="pl-PL" sz="4000" smtClean="0"/>
              <a:t>Notacja (na przykładzie)</a:t>
            </a:r>
            <a:endParaRPr lang="pl-PL" altLang="pl-PL" sz="2800" smtClean="0"/>
          </a:p>
        </p:txBody>
      </p:sp>
      <p:sp>
        <p:nvSpPr>
          <p:cNvPr id="40964" name="Text Box 4"/>
          <p:cNvSpPr txBox="1">
            <a:spLocks noChangeArrowheads="1"/>
          </p:cNvSpPr>
          <p:nvPr/>
        </p:nvSpPr>
        <p:spPr bwMode="auto">
          <a:xfrm>
            <a:off x="683568" y="836712"/>
            <a:ext cx="7332662" cy="400110"/>
          </a:xfrm>
          <a:prstGeom prst="rect">
            <a:avLst/>
          </a:prstGeom>
          <a:noFill/>
          <a:ln w="12700">
            <a:noFill/>
            <a:miter lim="800000"/>
            <a:headEnd/>
            <a:tailEnd/>
          </a:ln>
          <a:effectLst/>
        </p:spPr>
        <p:txBody>
          <a:bodyPr>
            <a:spAutoFit/>
          </a:bodyPr>
          <a:lstStyle/>
          <a:p>
            <a:pPr algn="ctr" defTabSz="762000"/>
            <a:r>
              <a:rPr lang="pl-PL" altLang="pl-PL" sz="2000">
                <a:latin typeface="Verdana" pitchFamily="34" charset="0"/>
              </a:rPr>
              <a:t>Diagram przebiegu</a:t>
            </a:r>
          </a:p>
        </p:txBody>
      </p:sp>
      <p:graphicFrame>
        <p:nvGraphicFramePr>
          <p:cNvPr id="40965" name="Object 5"/>
          <p:cNvGraphicFramePr>
            <a:graphicFrameLocks noChangeAspect="1"/>
          </p:cNvGraphicFramePr>
          <p:nvPr>
            <p:extLst>
              <p:ext uri="{D42A27DB-BD31-4B8C-83A1-F6EECF244321}">
                <p14:modId xmlns:p14="http://schemas.microsoft.com/office/powerpoint/2010/main" val="3697012896"/>
              </p:ext>
            </p:extLst>
          </p:nvPr>
        </p:nvGraphicFramePr>
        <p:xfrm>
          <a:off x="1187624" y="1974726"/>
          <a:ext cx="7418387" cy="3486150"/>
        </p:xfrm>
        <a:graphic>
          <a:graphicData uri="http://schemas.openxmlformats.org/presentationml/2006/ole">
            <mc:AlternateContent xmlns:mc="http://schemas.openxmlformats.org/markup-compatibility/2006">
              <mc:Choice xmlns:v="urn:schemas-microsoft-com:vml" Requires="v">
                <p:oleObj spid="_x0000_s40968" name="Visio" r:id="rId4" imgW="6158789" imgH="2894381" progId="Visio.Drawing.6">
                  <p:embed/>
                </p:oleObj>
              </mc:Choice>
              <mc:Fallback>
                <p:oleObj name="Visio" r:id="rId4" imgW="6158789" imgH="2894381"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974726"/>
                        <a:ext cx="7418387" cy="348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7" name="Oval 7"/>
          <p:cNvSpPr>
            <a:spLocks noChangeArrowheads="1"/>
          </p:cNvSpPr>
          <p:nvPr/>
        </p:nvSpPr>
        <p:spPr bwMode="auto">
          <a:xfrm>
            <a:off x="4642247" y="3947954"/>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68" name="Oval 8"/>
          <p:cNvSpPr>
            <a:spLocks noChangeArrowheads="1"/>
          </p:cNvSpPr>
          <p:nvPr/>
        </p:nvSpPr>
        <p:spPr bwMode="auto">
          <a:xfrm>
            <a:off x="2627784" y="2780928"/>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69" name="Oval 9"/>
          <p:cNvSpPr>
            <a:spLocks noChangeArrowheads="1"/>
          </p:cNvSpPr>
          <p:nvPr/>
        </p:nvSpPr>
        <p:spPr bwMode="auto">
          <a:xfrm>
            <a:off x="4691409" y="2894806"/>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0" name="Oval 10"/>
          <p:cNvSpPr>
            <a:spLocks noChangeArrowheads="1"/>
          </p:cNvSpPr>
          <p:nvPr/>
        </p:nvSpPr>
        <p:spPr bwMode="auto">
          <a:xfrm>
            <a:off x="4625181" y="3423285"/>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1" name="Oval 11"/>
          <p:cNvSpPr>
            <a:spLocks noChangeArrowheads="1"/>
          </p:cNvSpPr>
          <p:nvPr/>
        </p:nvSpPr>
        <p:spPr bwMode="auto">
          <a:xfrm>
            <a:off x="6948264" y="4092417"/>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2" name="Oval 12"/>
          <p:cNvSpPr>
            <a:spLocks noChangeArrowheads="1"/>
          </p:cNvSpPr>
          <p:nvPr/>
        </p:nvSpPr>
        <p:spPr bwMode="auto">
          <a:xfrm>
            <a:off x="6948264" y="4618018"/>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3" name="Oval 13"/>
          <p:cNvSpPr>
            <a:spLocks noChangeArrowheads="1"/>
          </p:cNvSpPr>
          <p:nvPr/>
        </p:nvSpPr>
        <p:spPr bwMode="auto">
          <a:xfrm>
            <a:off x="1187624" y="5733926"/>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4" name="Text Box 14"/>
          <p:cNvSpPr txBox="1">
            <a:spLocks noChangeArrowheads="1"/>
          </p:cNvSpPr>
          <p:nvPr/>
        </p:nvSpPr>
        <p:spPr bwMode="auto">
          <a:xfrm>
            <a:off x="1562274" y="5706939"/>
            <a:ext cx="933450" cy="244475"/>
          </a:xfrm>
          <a:prstGeom prst="rect">
            <a:avLst/>
          </a:prstGeom>
          <a:noFill/>
          <a:ln w="19050" algn="ctr">
            <a:noFill/>
            <a:miter lim="800000"/>
            <a:headEnd/>
            <a:tailEnd/>
          </a:ln>
          <a:effectLst/>
        </p:spPr>
        <p:txBody>
          <a:bodyPr wrap="none">
            <a:spAutoFit/>
          </a:bodyPr>
          <a:lstStyle/>
          <a:p>
            <a:pPr algn="ctr" eaLnBrk="1" hangingPunct="1">
              <a:spcBef>
                <a:spcPct val="20000"/>
              </a:spcBef>
            </a:pPr>
            <a:r>
              <a:rPr lang="pl-PL" altLang="pl-PL" sz="1000" dirty="0">
                <a:solidFill>
                  <a:srgbClr val="FF0000"/>
                </a:solidFill>
                <a:latin typeface="Verdana" pitchFamily="34" charset="0"/>
              </a:rPr>
              <a:t>komunikaty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 calcmode="lin" valueType="num">
                                      <p:cBhvr>
                                        <p:cTn id="7" dur="1000" fill="hold"/>
                                        <p:tgtEl>
                                          <p:spTgt spid="40968"/>
                                        </p:tgtEl>
                                        <p:attrNameLst>
                                          <p:attrName>ppt_w</p:attrName>
                                        </p:attrNameLst>
                                      </p:cBhvr>
                                      <p:tavLst>
                                        <p:tav tm="0">
                                          <p:val>
                                            <p:strVal val="#ppt_w*0.70"/>
                                          </p:val>
                                        </p:tav>
                                        <p:tav tm="100000">
                                          <p:val>
                                            <p:strVal val="#ppt_w"/>
                                          </p:val>
                                        </p:tav>
                                      </p:tavLst>
                                    </p:anim>
                                    <p:anim calcmode="lin" valueType="num">
                                      <p:cBhvr>
                                        <p:cTn id="8" dur="1000" fill="hold"/>
                                        <p:tgtEl>
                                          <p:spTgt spid="40968"/>
                                        </p:tgtEl>
                                        <p:attrNameLst>
                                          <p:attrName>ppt_h</p:attrName>
                                        </p:attrNameLst>
                                      </p:cBhvr>
                                      <p:tavLst>
                                        <p:tav tm="0">
                                          <p:val>
                                            <p:strVal val="#ppt_h"/>
                                          </p:val>
                                        </p:tav>
                                        <p:tav tm="100000">
                                          <p:val>
                                            <p:strVal val="#ppt_h"/>
                                          </p:val>
                                        </p:tav>
                                      </p:tavLst>
                                    </p:anim>
                                    <p:animEffect transition="in" filter="fade">
                                      <p:cBhvr>
                                        <p:cTn id="9" dur="1000"/>
                                        <p:tgtEl>
                                          <p:spTgt spid="4096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0969"/>
                                        </p:tgtEl>
                                        <p:attrNameLst>
                                          <p:attrName>style.visibility</p:attrName>
                                        </p:attrNameLst>
                                      </p:cBhvr>
                                      <p:to>
                                        <p:strVal val="visible"/>
                                      </p:to>
                                    </p:set>
                                    <p:anim calcmode="lin" valueType="num">
                                      <p:cBhvr>
                                        <p:cTn id="14" dur="1000" fill="hold"/>
                                        <p:tgtEl>
                                          <p:spTgt spid="40969"/>
                                        </p:tgtEl>
                                        <p:attrNameLst>
                                          <p:attrName>ppt_w</p:attrName>
                                        </p:attrNameLst>
                                      </p:cBhvr>
                                      <p:tavLst>
                                        <p:tav tm="0">
                                          <p:val>
                                            <p:strVal val="#ppt_w*0.70"/>
                                          </p:val>
                                        </p:tav>
                                        <p:tav tm="100000">
                                          <p:val>
                                            <p:strVal val="#ppt_w"/>
                                          </p:val>
                                        </p:tav>
                                      </p:tavLst>
                                    </p:anim>
                                    <p:anim calcmode="lin" valueType="num">
                                      <p:cBhvr>
                                        <p:cTn id="15" dur="1000" fill="hold"/>
                                        <p:tgtEl>
                                          <p:spTgt spid="40969"/>
                                        </p:tgtEl>
                                        <p:attrNameLst>
                                          <p:attrName>ppt_h</p:attrName>
                                        </p:attrNameLst>
                                      </p:cBhvr>
                                      <p:tavLst>
                                        <p:tav tm="0">
                                          <p:val>
                                            <p:strVal val="#ppt_h"/>
                                          </p:val>
                                        </p:tav>
                                        <p:tav tm="100000">
                                          <p:val>
                                            <p:strVal val="#ppt_h"/>
                                          </p:val>
                                        </p:tav>
                                      </p:tavLst>
                                    </p:anim>
                                    <p:animEffect transition="in" filter="fade">
                                      <p:cBhvr>
                                        <p:cTn id="16" dur="1000"/>
                                        <p:tgtEl>
                                          <p:spTgt spid="4096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0970"/>
                                        </p:tgtEl>
                                        <p:attrNameLst>
                                          <p:attrName>style.visibility</p:attrName>
                                        </p:attrNameLst>
                                      </p:cBhvr>
                                      <p:to>
                                        <p:strVal val="visible"/>
                                      </p:to>
                                    </p:set>
                                    <p:anim calcmode="lin" valueType="num">
                                      <p:cBhvr>
                                        <p:cTn id="21" dur="1000" fill="hold"/>
                                        <p:tgtEl>
                                          <p:spTgt spid="40970"/>
                                        </p:tgtEl>
                                        <p:attrNameLst>
                                          <p:attrName>ppt_w</p:attrName>
                                        </p:attrNameLst>
                                      </p:cBhvr>
                                      <p:tavLst>
                                        <p:tav tm="0">
                                          <p:val>
                                            <p:strVal val="#ppt_w*0.70"/>
                                          </p:val>
                                        </p:tav>
                                        <p:tav tm="100000">
                                          <p:val>
                                            <p:strVal val="#ppt_w"/>
                                          </p:val>
                                        </p:tav>
                                      </p:tavLst>
                                    </p:anim>
                                    <p:anim calcmode="lin" valueType="num">
                                      <p:cBhvr>
                                        <p:cTn id="22" dur="1000" fill="hold"/>
                                        <p:tgtEl>
                                          <p:spTgt spid="40970"/>
                                        </p:tgtEl>
                                        <p:attrNameLst>
                                          <p:attrName>ppt_h</p:attrName>
                                        </p:attrNameLst>
                                      </p:cBhvr>
                                      <p:tavLst>
                                        <p:tav tm="0">
                                          <p:val>
                                            <p:strVal val="#ppt_h"/>
                                          </p:val>
                                        </p:tav>
                                        <p:tav tm="100000">
                                          <p:val>
                                            <p:strVal val="#ppt_h"/>
                                          </p:val>
                                        </p:tav>
                                      </p:tavLst>
                                    </p:anim>
                                    <p:animEffect transition="in" filter="fade">
                                      <p:cBhvr>
                                        <p:cTn id="23" dur="1000"/>
                                        <p:tgtEl>
                                          <p:spTgt spid="4097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0967"/>
                                        </p:tgtEl>
                                        <p:attrNameLst>
                                          <p:attrName>style.visibility</p:attrName>
                                        </p:attrNameLst>
                                      </p:cBhvr>
                                      <p:to>
                                        <p:strVal val="visible"/>
                                      </p:to>
                                    </p:set>
                                    <p:anim calcmode="lin" valueType="num">
                                      <p:cBhvr>
                                        <p:cTn id="28" dur="1000" fill="hold"/>
                                        <p:tgtEl>
                                          <p:spTgt spid="40967"/>
                                        </p:tgtEl>
                                        <p:attrNameLst>
                                          <p:attrName>ppt_w</p:attrName>
                                        </p:attrNameLst>
                                      </p:cBhvr>
                                      <p:tavLst>
                                        <p:tav tm="0">
                                          <p:val>
                                            <p:strVal val="#ppt_w*0.70"/>
                                          </p:val>
                                        </p:tav>
                                        <p:tav tm="100000">
                                          <p:val>
                                            <p:strVal val="#ppt_w"/>
                                          </p:val>
                                        </p:tav>
                                      </p:tavLst>
                                    </p:anim>
                                    <p:anim calcmode="lin" valueType="num">
                                      <p:cBhvr>
                                        <p:cTn id="29" dur="1000" fill="hold"/>
                                        <p:tgtEl>
                                          <p:spTgt spid="40967"/>
                                        </p:tgtEl>
                                        <p:attrNameLst>
                                          <p:attrName>ppt_h</p:attrName>
                                        </p:attrNameLst>
                                      </p:cBhvr>
                                      <p:tavLst>
                                        <p:tav tm="0">
                                          <p:val>
                                            <p:strVal val="#ppt_h"/>
                                          </p:val>
                                        </p:tav>
                                        <p:tav tm="100000">
                                          <p:val>
                                            <p:strVal val="#ppt_h"/>
                                          </p:val>
                                        </p:tav>
                                      </p:tavLst>
                                    </p:anim>
                                    <p:animEffect transition="in" filter="fade">
                                      <p:cBhvr>
                                        <p:cTn id="30" dur="1000"/>
                                        <p:tgtEl>
                                          <p:spTgt spid="40967"/>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0971"/>
                                        </p:tgtEl>
                                        <p:attrNameLst>
                                          <p:attrName>style.visibility</p:attrName>
                                        </p:attrNameLst>
                                      </p:cBhvr>
                                      <p:to>
                                        <p:strVal val="visible"/>
                                      </p:to>
                                    </p:set>
                                    <p:anim calcmode="lin" valueType="num">
                                      <p:cBhvr>
                                        <p:cTn id="35" dur="1000" fill="hold"/>
                                        <p:tgtEl>
                                          <p:spTgt spid="40971"/>
                                        </p:tgtEl>
                                        <p:attrNameLst>
                                          <p:attrName>ppt_w</p:attrName>
                                        </p:attrNameLst>
                                      </p:cBhvr>
                                      <p:tavLst>
                                        <p:tav tm="0">
                                          <p:val>
                                            <p:strVal val="#ppt_w*0.70"/>
                                          </p:val>
                                        </p:tav>
                                        <p:tav tm="100000">
                                          <p:val>
                                            <p:strVal val="#ppt_w"/>
                                          </p:val>
                                        </p:tav>
                                      </p:tavLst>
                                    </p:anim>
                                    <p:anim calcmode="lin" valueType="num">
                                      <p:cBhvr>
                                        <p:cTn id="36" dur="1000" fill="hold"/>
                                        <p:tgtEl>
                                          <p:spTgt spid="40971"/>
                                        </p:tgtEl>
                                        <p:attrNameLst>
                                          <p:attrName>ppt_h</p:attrName>
                                        </p:attrNameLst>
                                      </p:cBhvr>
                                      <p:tavLst>
                                        <p:tav tm="0">
                                          <p:val>
                                            <p:strVal val="#ppt_h"/>
                                          </p:val>
                                        </p:tav>
                                        <p:tav tm="100000">
                                          <p:val>
                                            <p:strVal val="#ppt_h"/>
                                          </p:val>
                                        </p:tav>
                                      </p:tavLst>
                                    </p:anim>
                                    <p:animEffect transition="in" filter="fade">
                                      <p:cBhvr>
                                        <p:cTn id="37" dur="1000"/>
                                        <p:tgtEl>
                                          <p:spTgt spid="40971"/>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0972"/>
                                        </p:tgtEl>
                                        <p:attrNameLst>
                                          <p:attrName>style.visibility</p:attrName>
                                        </p:attrNameLst>
                                      </p:cBhvr>
                                      <p:to>
                                        <p:strVal val="visible"/>
                                      </p:to>
                                    </p:set>
                                    <p:anim calcmode="lin" valueType="num">
                                      <p:cBhvr>
                                        <p:cTn id="42" dur="1000" fill="hold"/>
                                        <p:tgtEl>
                                          <p:spTgt spid="40972"/>
                                        </p:tgtEl>
                                        <p:attrNameLst>
                                          <p:attrName>ppt_w</p:attrName>
                                        </p:attrNameLst>
                                      </p:cBhvr>
                                      <p:tavLst>
                                        <p:tav tm="0">
                                          <p:val>
                                            <p:strVal val="#ppt_w*0.70"/>
                                          </p:val>
                                        </p:tav>
                                        <p:tav tm="100000">
                                          <p:val>
                                            <p:strVal val="#ppt_w"/>
                                          </p:val>
                                        </p:tav>
                                      </p:tavLst>
                                    </p:anim>
                                    <p:anim calcmode="lin" valueType="num">
                                      <p:cBhvr>
                                        <p:cTn id="43" dur="1000" fill="hold"/>
                                        <p:tgtEl>
                                          <p:spTgt spid="40972"/>
                                        </p:tgtEl>
                                        <p:attrNameLst>
                                          <p:attrName>ppt_h</p:attrName>
                                        </p:attrNameLst>
                                      </p:cBhvr>
                                      <p:tavLst>
                                        <p:tav tm="0">
                                          <p:val>
                                            <p:strVal val="#ppt_h"/>
                                          </p:val>
                                        </p:tav>
                                        <p:tav tm="100000">
                                          <p:val>
                                            <p:strVal val="#ppt_h"/>
                                          </p:val>
                                        </p:tav>
                                      </p:tavLst>
                                    </p:anim>
                                    <p:animEffect transition="in" filter="fade">
                                      <p:cBhvr>
                                        <p:cTn id="44" dur="1000"/>
                                        <p:tgtEl>
                                          <p:spTgt spid="40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nimBg="1"/>
      <p:bldP spid="40968" grpId="0" animBg="1"/>
      <p:bldP spid="40969" grpId="0" animBg="1"/>
      <p:bldP spid="40970" grpId="0" animBg="1"/>
      <p:bldP spid="40971" grpId="0" animBg="1"/>
      <p:bldP spid="4097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79388" y="2069355"/>
            <a:ext cx="8785225" cy="4672013"/>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3011" name="Rectangle 3"/>
          <p:cNvSpPr>
            <a:spLocks noGrp="1" noChangeArrowheads="1"/>
          </p:cNvSpPr>
          <p:nvPr>
            <p:ph type="title"/>
          </p:nvPr>
        </p:nvSpPr>
        <p:spPr>
          <a:xfrm>
            <a:off x="179388" y="260350"/>
            <a:ext cx="8964612" cy="531813"/>
          </a:xfrm>
        </p:spPr>
        <p:txBody>
          <a:bodyPr/>
          <a:lstStyle/>
          <a:p>
            <a:pPr eaLnBrk="1" hangingPunct="1"/>
            <a:r>
              <a:rPr lang="pl-PL" altLang="pl-PL" sz="4000" smtClean="0"/>
              <a:t>Notacja (na przykładzie)</a:t>
            </a:r>
            <a:endParaRPr lang="pl-PL" altLang="pl-PL" sz="2800" smtClean="0"/>
          </a:p>
        </p:txBody>
      </p:sp>
      <p:sp>
        <p:nvSpPr>
          <p:cNvPr id="43012" name="Text Box 4"/>
          <p:cNvSpPr txBox="1">
            <a:spLocks noChangeArrowheads="1"/>
          </p:cNvSpPr>
          <p:nvPr/>
        </p:nvSpPr>
        <p:spPr bwMode="auto">
          <a:xfrm>
            <a:off x="899592" y="908720"/>
            <a:ext cx="7332662" cy="400110"/>
          </a:xfrm>
          <a:prstGeom prst="rect">
            <a:avLst/>
          </a:prstGeom>
          <a:noFill/>
          <a:ln w="12700">
            <a:noFill/>
            <a:miter lim="800000"/>
            <a:headEnd/>
            <a:tailEnd/>
          </a:ln>
          <a:effectLst/>
        </p:spPr>
        <p:txBody>
          <a:bodyPr>
            <a:spAutoFit/>
          </a:bodyPr>
          <a:lstStyle/>
          <a:p>
            <a:pPr algn="ctr" defTabSz="762000"/>
            <a:r>
              <a:rPr lang="pl-PL" altLang="pl-PL" sz="2000">
                <a:latin typeface="Verdana" pitchFamily="34" charset="0"/>
              </a:rPr>
              <a:t>Diagram kooperacji</a:t>
            </a:r>
          </a:p>
        </p:txBody>
      </p:sp>
      <p:graphicFrame>
        <p:nvGraphicFramePr>
          <p:cNvPr id="43013" name="Object 5"/>
          <p:cNvGraphicFramePr>
            <a:graphicFrameLocks noChangeAspect="1"/>
          </p:cNvGraphicFramePr>
          <p:nvPr/>
        </p:nvGraphicFramePr>
        <p:xfrm>
          <a:off x="819150" y="2627313"/>
          <a:ext cx="7519988" cy="3538537"/>
        </p:xfrm>
        <a:graphic>
          <a:graphicData uri="http://schemas.openxmlformats.org/presentationml/2006/ole">
            <mc:AlternateContent xmlns:mc="http://schemas.openxmlformats.org/markup-compatibility/2006">
              <mc:Choice xmlns:v="urn:schemas-microsoft-com:vml" Requires="v">
                <p:oleObj spid="_x0000_s43016" name="Visio" r:id="rId4" imgW="5640324" imgH="1757782" progId="Visio.Drawing.6">
                  <p:embed/>
                </p:oleObj>
              </mc:Choice>
              <mc:Fallback>
                <p:oleObj name="Visio" r:id="rId4" imgW="5640324" imgH="1757782"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50" y="2627313"/>
                        <a:ext cx="7519988" cy="353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5" name="Oval 7"/>
          <p:cNvSpPr>
            <a:spLocks noChangeArrowheads="1"/>
          </p:cNvSpPr>
          <p:nvPr/>
        </p:nvSpPr>
        <p:spPr bwMode="auto">
          <a:xfrm>
            <a:off x="4139952" y="2924944"/>
            <a:ext cx="576064" cy="2880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6" name="Oval 8"/>
          <p:cNvSpPr>
            <a:spLocks noChangeArrowheads="1"/>
          </p:cNvSpPr>
          <p:nvPr/>
        </p:nvSpPr>
        <p:spPr bwMode="auto">
          <a:xfrm>
            <a:off x="7884368" y="4797152"/>
            <a:ext cx="589707" cy="2880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7" name="Oval 9"/>
          <p:cNvSpPr>
            <a:spLocks noChangeArrowheads="1"/>
          </p:cNvSpPr>
          <p:nvPr/>
        </p:nvSpPr>
        <p:spPr bwMode="auto">
          <a:xfrm>
            <a:off x="684213" y="5949280"/>
            <a:ext cx="575419" cy="3693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8" name="Text Box 10"/>
          <p:cNvSpPr txBox="1">
            <a:spLocks noChangeArrowheads="1"/>
          </p:cNvSpPr>
          <p:nvPr/>
        </p:nvSpPr>
        <p:spPr bwMode="auto">
          <a:xfrm>
            <a:off x="1503766" y="5949280"/>
            <a:ext cx="1539012" cy="369332"/>
          </a:xfrm>
          <a:prstGeom prst="rect">
            <a:avLst/>
          </a:prstGeom>
          <a:noFill/>
          <a:ln w="19050" algn="ctr">
            <a:noFill/>
            <a:miter lim="800000"/>
            <a:headEnd/>
            <a:tailEnd/>
          </a:ln>
          <a:effectLst/>
        </p:spPr>
        <p:txBody>
          <a:bodyPr wrap="none">
            <a:spAutoFit/>
          </a:bodyPr>
          <a:lstStyle/>
          <a:p>
            <a:pPr algn="ctr" eaLnBrk="1" hangingPunct="1">
              <a:spcBef>
                <a:spcPct val="20000"/>
              </a:spcBef>
            </a:pPr>
            <a:r>
              <a:rPr lang="pl-PL" altLang="pl-PL" dirty="0">
                <a:solidFill>
                  <a:srgbClr val="FF0000"/>
                </a:solidFill>
                <a:latin typeface="Verdana" pitchFamily="34" charset="0"/>
              </a:rPr>
              <a:t>komunikaty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p:cTn id="7" dur="1000" fill="hold"/>
                                        <p:tgtEl>
                                          <p:spTgt spid="43015"/>
                                        </p:tgtEl>
                                        <p:attrNameLst>
                                          <p:attrName>ppt_w</p:attrName>
                                        </p:attrNameLst>
                                      </p:cBhvr>
                                      <p:tavLst>
                                        <p:tav tm="0">
                                          <p:val>
                                            <p:strVal val="#ppt_w*0.70"/>
                                          </p:val>
                                        </p:tav>
                                        <p:tav tm="100000">
                                          <p:val>
                                            <p:strVal val="#ppt_w"/>
                                          </p:val>
                                        </p:tav>
                                      </p:tavLst>
                                    </p:anim>
                                    <p:anim calcmode="lin" valueType="num">
                                      <p:cBhvr>
                                        <p:cTn id="8" dur="1000" fill="hold"/>
                                        <p:tgtEl>
                                          <p:spTgt spid="43015"/>
                                        </p:tgtEl>
                                        <p:attrNameLst>
                                          <p:attrName>ppt_h</p:attrName>
                                        </p:attrNameLst>
                                      </p:cBhvr>
                                      <p:tavLst>
                                        <p:tav tm="0">
                                          <p:val>
                                            <p:strVal val="#ppt_h"/>
                                          </p:val>
                                        </p:tav>
                                        <p:tav tm="100000">
                                          <p:val>
                                            <p:strVal val="#ppt_h"/>
                                          </p:val>
                                        </p:tav>
                                      </p:tavLst>
                                    </p:anim>
                                    <p:animEffect transition="in" filter="fade">
                                      <p:cBhvr>
                                        <p:cTn id="9" dur="1000"/>
                                        <p:tgtEl>
                                          <p:spTgt spid="4301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3016"/>
                                        </p:tgtEl>
                                        <p:attrNameLst>
                                          <p:attrName>style.visibility</p:attrName>
                                        </p:attrNameLst>
                                      </p:cBhvr>
                                      <p:to>
                                        <p:strVal val="visible"/>
                                      </p:to>
                                    </p:set>
                                    <p:anim calcmode="lin" valueType="num">
                                      <p:cBhvr>
                                        <p:cTn id="14" dur="1000" fill="hold"/>
                                        <p:tgtEl>
                                          <p:spTgt spid="43016"/>
                                        </p:tgtEl>
                                        <p:attrNameLst>
                                          <p:attrName>ppt_w</p:attrName>
                                        </p:attrNameLst>
                                      </p:cBhvr>
                                      <p:tavLst>
                                        <p:tav tm="0">
                                          <p:val>
                                            <p:strVal val="#ppt_w*0.70"/>
                                          </p:val>
                                        </p:tav>
                                        <p:tav tm="100000">
                                          <p:val>
                                            <p:strVal val="#ppt_w"/>
                                          </p:val>
                                        </p:tav>
                                      </p:tavLst>
                                    </p:anim>
                                    <p:anim calcmode="lin" valueType="num">
                                      <p:cBhvr>
                                        <p:cTn id="15" dur="1000" fill="hold"/>
                                        <p:tgtEl>
                                          <p:spTgt spid="43016"/>
                                        </p:tgtEl>
                                        <p:attrNameLst>
                                          <p:attrName>ppt_h</p:attrName>
                                        </p:attrNameLst>
                                      </p:cBhvr>
                                      <p:tavLst>
                                        <p:tav tm="0">
                                          <p:val>
                                            <p:strVal val="#ppt_h"/>
                                          </p:val>
                                        </p:tav>
                                        <p:tav tm="100000">
                                          <p:val>
                                            <p:strVal val="#ppt_h"/>
                                          </p:val>
                                        </p:tav>
                                      </p:tavLst>
                                    </p:anim>
                                    <p:animEffect transition="in" filter="fade">
                                      <p:cBhvr>
                                        <p:cTn id="16" dur="10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p:bldP spid="430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8438" y="115888"/>
            <a:ext cx="8964612" cy="531812"/>
          </a:xfrm>
        </p:spPr>
        <p:txBody>
          <a:bodyPr/>
          <a:lstStyle/>
          <a:p>
            <a:pPr eaLnBrk="1" hangingPunct="1"/>
            <a:r>
              <a:rPr lang="pl-PL" altLang="pl-PL" sz="4000" smtClean="0"/>
              <a:t>Rodzaje komunikatów</a:t>
            </a:r>
            <a:endParaRPr lang="pl-PL" altLang="pl-PL" sz="2800" smtClean="0"/>
          </a:p>
        </p:txBody>
      </p:sp>
      <p:sp>
        <p:nvSpPr>
          <p:cNvPr id="45059" name="Text Box 3"/>
          <p:cNvSpPr txBox="1">
            <a:spLocks noChangeArrowheads="1"/>
          </p:cNvSpPr>
          <p:nvPr/>
        </p:nvSpPr>
        <p:spPr bwMode="auto">
          <a:xfrm>
            <a:off x="611436" y="980729"/>
            <a:ext cx="8209036" cy="5521512"/>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400" dirty="0">
                <a:latin typeface="Verdana" pitchFamily="34" charset="0"/>
              </a:rPr>
              <a:t>Znaczenie słowa "komunikat" należy traktować umownie</a:t>
            </a:r>
          </a:p>
          <a:p>
            <a:pPr marL="265113" indent="-265113">
              <a:spcAft>
                <a:spcPct val="30000"/>
              </a:spcAft>
              <a:buFont typeface="Wingdings" pitchFamily="2" charset="2"/>
              <a:buChar char="§"/>
            </a:pPr>
            <a:endParaRPr lang="pl-PL" altLang="pl-PL" sz="2400" dirty="0">
              <a:latin typeface="Verdana" pitchFamily="34" charset="0"/>
            </a:endParaRPr>
          </a:p>
          <a:p>
            <a:pPr marL="265113" indent="-265113">
              <a:spcAft>
                <a:spcPct val="30000"/>
              </a:spcAft>
              <a:buFont typeface="Wingdings" pitchFamily="2" charset="2"/>
              <a:buChar char="§"/>
            </a:pPr>
            <a:r>
              <a:rPr lang="pl-PL" altLang="pl-PL" sz="2400" dirty="0">
                <a:latin typeface="Verdana" pitchFamily="34" charset="0"/>
              </a:rPr>
              <a:t>Komunikat jako forma oddziaływania może przybierać różne formy</a:t>
            </a:r>
          </a:p>
          <a:p>
            <a:pPr marL="265113" indent="-265113">
              <a:spcAft>
                <a:spcPct val="30000"/>
              </a:spcAft>
              <a:buFont typeface="Wingdings" pitchFamily="2" charset="2"/>
              <a:buChar char="§"/>
            </a:pPr>
            <a:endParaRPr lang="pl-PL" altLang="pl-PL" sz="2400" dirty="0">
              <a:latin typeface="Verdana" pitchFamily="34" charset="0"/>
            </a:endParaRPr>
          </a:p>
          <a:p>
            <a:pPr marL="265113" indent="-265113">
              <a:spcAft>
                <a:spcPct val="30000"/>
              </a:spcAft>
              <a:buFont typeface="Wingdings" pitchFamily="2" charset="2"/>
              <a:buChar char="§"/>
            </a:pPr>
            <a:r>
              <a:rPr lang="pl-PL" altLang="pl-PL" sz="2400" dirty="0">
                <a:latin typeface="Verdana" pitchFamily="34" charset="0"/>
              </a:rPr>
              <a:t>Do podstawowych form komunikacji należą:</a:t>
            </a:r>
          </a:p>
          <a:p>
            <a:pPr marL="811213" lvl="1" indent="-274638">
              <a:spcAft>
                <a:spcPct val="30000"/>
              </a:spcAft>
              <a:buFont typeface="Wingdings" pitchFamily="2" charset="2"/>
              <a:buChar char="§"/>
            </a:pPr>
            <a:r>
              <a:rPr lang="pl-PL" altLang="pl-PL" sz="2400" dirty="0">
                <a:latin typeface="Verdana" pitchFamily="34" charset="0"/>
              </a:rPr>
              <a:t>Wywołanie operacji (</a:t>
            </a:r>
            <a:r>
              <a:rPr lang="pl-PL" altLang="pl-PL" sz="2400" dirty="0" err="1">
                <a:latin typeface="Verdana" pitchFamily="34" charset="0"/>
              </a:rPr>
              <a:t>Call</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Przekazanie wartości (Return)</a:t>
            </a:r>
          </a:p>
          <a:p>
            <a:pPr marL="811213" lvl="1" indent="-274638">
              <a:spcAft>
                <a:spcPct val="30000"/>
              </a:spcAft>
              <a:buFont typeface="Wingdings" pitchFamily="2" charset="2"/>
              <a:buChar char="§"/>
            </a:pPr>
            <a:r>
              <a:rPr lang="pl-PL" altLang="pl-PL" sz="2400" dirty="0">
                <a:latin typeface="Verdana" pitchFamily="34" charset="0"/>
              </a:rPr>
              <a:t>Przesłanie sygnału (</a:t>
            </a:r>
            <a:r>
              <a:rPr lang="pl-PL" altLang="pl-PL" sz="2400" dirty="0" err="1">
                <a:latin typeface="Verdana" pitchFamily="34" charset="0"/>
              </a:rPr>
              <a:t>Send</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Utworzenia obiektu (</a:t>
            </a:r>
            <a:r>
              <a:rPr lang="pl-PL" altLang="pl-PL" sz="2400" dirty="0" err="1">
                <a:latin typeface="Verdana" pitchFamily="34" charset="0"/>
              </a:rPr>
              <a:t>Create</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Zniszczenia obiektu (</a:t>
            </a:r>
            <a:r>
              <a:rPr lang="pl-PL" altLang="pl-PL" sz="2400" dirty="0" err="1">
                <a:latin typeface="Verdana" pitchFamily="34" charset="0"/>
              </a:rPr>
              <a:t>Destroy</a:t>
            </a:r>
            <a:r>
              <a:rPr lang="pl-PL" altLang="pl-PL" sz="2400" dirty="0" smtClean="0">
                <a:latin typeface="Verdana" pitchFamily="34" charset="0"/>
              </a:rPr>
              <a:t>)</a:t>
            </a:r>
            <a:endParaRPr lang="pl-PL" altLang="pl-PL" sz="24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1000" fill="hold"/>
                                        <p:tgtEl>
                                          <p:spTgt spid="450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50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50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5059">
                                            <p:txEl>
                                              <p:pRg st="2" end="2"/>
                                            </p:txEl>
                                          </p:spTgt>
                                        </p:tgtEl>
                                        <p:attrNameLst>
                                          <p:attrName>style.visibility</p:attrName>
                                        </p:attrNameLst>
                                      </p:cBhvr>
                                      <p:to>
                                        <p:strVal val="visible"/>
                                      </p:to>
                                    </p:set>
                                    <p:anim calcmode="lin" valueType="num">
                                      <p:cBhvr>
                                        <p:cTn id="14" dur="1000" fill="hold"/>
                                        <p:tgtEl>
                                          <p:spTgt spid="4505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4505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505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 calcmode="lin" valueType="num">
                                      <p:cBhvr>
                                        <p:cTn id="21" dur="1000" fill="hold"/>
                                        <p:tgtEl>
                                          <p:spTgt spid="4505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505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50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5059">
                                            <p:txEl>
                                              <p:pRg st="5" end="5"/>
                                            </p:txEl>
                                          </p:spTgt>
                                        </p:tgtEl>
                                        <p:attrNameLst>
                                          <p:attrName>style.visibility</p:attrName>
                                        </p:attrNameLst>
                                      </p:cBhvr>
                                      <p:to>
                                        <p:strVal val="visible"/>
                                      </p:to>
                                    </p:set>
                                    <p:anim calcmode="lin" valueType="num">
                                      <p:cBhvr>
                                        <p:cTn id="28" dur="1000" fill="hold"/>
                                        <p:tgtEl>
                                          <p:spTgt spid="45059">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45059">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45059">
                                            <p:txEl>
                                              <p:pRg st="5" end="5"/>
                                            </p:txEl>
                                          </p:spTgt>
                                        </p:tgtEl>
                                      </p:cBhvr>
                                    </p:animEffect>
                                  </p:childTnLst>
                                </p:cTn>
                              </p:par>
                            </p:childTnLst>
                          </p:cTn>
                        </p:par>
                        <p:par>
                          <p:cTn id="31" fill="hold">
                            <p:stCondLst>
                              <p:cond delay="1000"/>
                            </p:stCondLst>
                            <p:childTnLst>
                              <p:par>
                                <p:cTn id="32" presetID="55" presetClass="entr" presetSubtype="0" fill="hold" grpId="0" nodeType="afterEffect">
                                  <p:stCondLst>
                                    <p:cond delay="0"/>
                                  </p:stCondLst>
                                  <p:childTnLst>
                                    <p:set>
                                      <p:cBhvr>
                                        <p:cTn id="33" dur="1" fill="hold">
                                          <p:stCondLst>
                                            <p:cond delay="0"/>
                                          </p:stCondLst>
                                        </p:cTn>
                                        <p:tgtEl>
                                          <p:spTgt spid="45059">
                                            <p:txEl>
                                              <p:pRg st="6" end="6"/>
                                            </p:txEl>
                                          </p:spTgt>
                                        </p:tgtEl>
                                        <p:attrNameLst>
                                          <p:attrName>style.visibility</p:attrName>
                                        </p:attrNameLst>
                                      </p:cBhvr>
                                      <p:to>
                                        <p:strVal val="visible"/>
                                      </p:to>
                                    </p:set>
                                    <p:anim calcmode="lin" valueType="num">
                                      <p:cBhvr>
                                        <p:cTn id="34" dur="1000" fill="hold"/>
                                        <p:tgtEl>
                                          <p:spTgt spid="45059">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45059">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45059">
                                            <p:txEl>
                                              <p:pRg st="6" end="6"/>
                                            </p:txEl>
                                          </p:spTgt>
                                        </p:tgtEl>
                                      </p:cBhvr>
                                    </p:animEffect>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45059">
                                            <p:txEl>
                                              <p:pRg st="7" end="7"/>
                                            </p:txEl>
                                          </p:spTgt>
                                        </p:tgtEl>
                                        <p:attrNameLst>
                                          <p:attrName>style.visibility</p:attrName>
                                        </p:attrNameLst>
                                      </p:cBhvr>
                                      <p:to>
                                        <p:strVal val="visible"/>
                                      </p:to>
                                    </p:set>
                                    <p:anim calcmode="lin" valueType="num">
                                      <p:cBhvr>
                                        <p:cTn id="40" dur="1000" fill="hold"/>
                                        <p:tgtEl>
                                          <p:spTgt spid="45059">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45059">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45059">
                                            <p:txEl>
                                              <p:pRg st="7" end="7"/>
                                            </p:txEl>
                                          </p:spTgt>
                                        </p:tgtEl>
                                      </p:cBhvr>
                                    </p:animEffect>
                                  </p:childTnLst>
                                </p:cTn>
                              </p:par>
                            </p:childTnLst>
                          </p:cTn>
                        </p:par>
                        <p:par>
                          <p:cTn id="43" fill="hold">
                            <p:stCondLst>
                              <p:cond delay="3000"/>
                            </p:stCondLst>
                            <p:childTnLst>
                              <p:par>
                                <p:cTn id="44" presetID="55" presetClass="entr" presetSubtype="0" fill="hold" grpId="0" nodeType="afterEffect">
                                  <p:stCondLst>
                                    <p:cond delay="0"/>
                                  </p:stCondLst>
                                  <p:childTnLst>
                                    <p:set>
                                      <p:cBhvr>
                                        <p:cTn id="45" dur="1" fill="hold">
                                          <p:stCondLst>
                                            <p:cond delay="0"/>
                                          </p:stCondLst>
                                        </p:cTn>
                                        <p:tgtEl>
                                          <p:spTgt spid="45059">
                                            <p:txEl>
                                              <p:pRg st="8" end="8"/>
                                            </p:txEl>
                                          </p:spTgt>
                                        </p:tgtEl>
                                        <p:attrNameLst>
                                          <p:attrName>style.visibility</p:attrName>
                                        </p:attrNameLst>
                                      </p:cBhvr>
                                      <p:to>
                                        <p:strVal val="visible"/>
                                      </p:to>
                                    </p:set>
                                    <p:anim calcmode="lin" valueType="num">
                                      <p:cBhvr>
                                        <p:cTn id="46" dur="1000" fill="hold"/>
                                        <p:tgtEl>
                                          <p:spTgt spid="45059">
                                            <p:txEl>
                                              <p:pRg st="8" end="8"/>
                                            </p:txEl>
                                          </p:spTgt>
                                        </p:tgtEl>
                                        <p:attrNameLst>
                                          <p:attrName>ppt_w</p:attrName>
                                        </p:attrNameLst>
                                      </p:cBhvr>
                                      <p:tavLst>
                                        <p:tav tm="0">
                                          <p:val>
                                            <p:strVal val="#ppt_w*0.70"/>
                                          </p:val>
                                        </p:tav>
                                        <p:tav tm="100000">
                                          <p:val>
                                            <p:strVal val="#ppt_w"/>
                                          </p:val>
                                        </p:tav>
                                      </p:tavLst>
                                    </p:anim>
                                    <p:anim calcmode="lin" valueType="num">
                                      <p:cBhvr>
                                        <p:cTn id="47" dur="1000" fill="hold"/>
                                        <p:tgtEl>
                                          <p:spTgt spid="45059">
                                            <p:txEl>
                                              <p:pRg st="8" end="8"/>
                                            </p:txEl>
                                          </p:spTgt>
                                        </p:tgtEl>
                                        <p:attrNameLst>
                                          <p:attrName>ppt_h</p:attrName>
                                        </p:attrNameLst>
                                      </p:cBhvr>
                                      <p:tavLst>
                                        <p:tav tm="0">
                                          <p:val>
                                            <p:strVal val="#ppt_h"/>
                                          </p:val>
                                        </p:tav>
                                        <p:tav tm="100000">
                                          <p:val>
                                            <p:strVal val="#ppt_h"/>
                                          </p:val>
                                        </p:tav>
                                      </p:tavLst>
                                    </p:anim>
                                    <p:animEffect transition="in" filter="fade">
                                      <p:cBhvr>
                                        <p:cTn id="48" dur="1000"/>
                                        <p:tgtEl>
                                          <p:spTgt spid="45059">
                                            <p:txEl>
                                              <p:pRg st="8" end="8"/>
                                            </p:txEl>
                                          </p:spTgt>
                                        </p:tgtEl>
                                      </p:cBhvr>
                                    </p:animEffect>
                                  </p:childTnLst>
                                </p:cTn>
                              </p:par>
                            </p:childTnLst>
                          </p:cTn>
                        </p:par>
                        <p:par>
                          <p:cTn id="49" fill="hold">
                            <p:stCondLst>
                              <p:cond delay="4000"/>
                            </p:stCondLst>
                            <p:childTnLst>
                              <p:par>
                                <p:cTn id="50" presetID="55" presetClass="entr" presetSubtype="0" fill="hold" grpId="0" nodeType="afterEffect">
                                  <p:stCondLst>
                                    <p:cond delay="0"/>
                                  </p:stCondLst>
                                  <p:childTnLst>
                                    <p:set>
                                      <p:cBhvr>
                                        <p:cTn id="51" dur="1" fill="hold">
                                          <p:stCondLst>
                                            <p:cond delay="0"/>
                                          </p:stCondLst>
                                        </p:cTn>
                                        <p:tgtEl>
                                          <p:spTgt spid="45059">
                                            <p:txEl>
                                              <p:pRg st="9" end="9"/>
                                            </p:txEl>
                                          </p:spTgt>
                                        </p:tgtEl>
                                        <p:attrNameLst>
                                          <p:attrName>style.visibility</p:attrName>
                                        </p:attrNameLst>
                                      </p:cBhvr>
                                      <p:to>
                                        <p:strVal val="visible"/>
                                      </p:to>
                                    </p:set>
                                    <p:anim calcmode="lin" valueType="num">
                                      <p:cBhvr>
                                        <p:cTn id="52" dur="1000" fill="hold"/>
                                        <p:tgtEl>
                                          <p:spTgt spid="45059">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45059">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450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4625" y="3175"/>
            <a:ext cx="8964613" cy="531813"/>
          </a:xfrm>
        </p:spPr>
        <p:txBody>
          <a:bodyPr/>
          <a:lstStyle/>
          <a:p>
            <a:pPr eaLnBrk="1" hangingPunct="1"/>
            <a:r>
              <a:rPr lang="pl-PL" altLang="pl-PL" sz="4000" smtClean="0"/>
              <a:t>Rodzaje komunikatów</a:t>
            </a:r>
            <a:endParaRPr lang="pl-PL" altLang="pl-PL" sz="2800" smtClean="0"/>
          </a:p>
        </p:txBody>
      </p:sp>
      <p:sp>
        <p:nvSpPr>
          <p:cNvPr id="47107" name="Text Box 3"/>
          <p:cNvSpPr txBox="1">
            <a:spLocks noChangeArrowheads="1"/>
          </p:cNvSpPr>
          <p:nvPr/>
        </p:nvSpPr>
        <p:spPr bwMode="auto">
          <a:xfrm>
            <a:off x="144016" y="764704"/>
            <a:ext cx="8964488" cy="5940088"/>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000" dirty="0">
                <a:latin typeface="Verdana" pitchFamily="34" charset="0"/>
              </a:rPr>
              <a:t>Wywołanie operacji (</a:t>
            </a:r>
            <a:r>
              <a:rPr lang="pl-PL" altLang="pl-PL" sz="2000" b="1" dirty="0" err="1">
                <a:latin typeface="Verdana" pitchFamily="34" charset="0"/>
              </a:rPr>
              <a:t>Call</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Następuje wywołanie operacji na obiekcie docelowym.</a:t>
            </a:r>
          </a:p>
          <a:p>
            <a:pPr marL="536575" lvl="1">
              <a:spcAft>
                <a:spcPct val="30000"/>
              </a:spcAft>
              <a:buFont typeface="Wingdings" pitchFamily="2" charset="2"/>
              <a:buNone/>
            </a:pPr>
            <a:r>
              <a:rPr lang="pl-PL" altLang="pl-PL" sz="2000" dirty="0">
                <a:latin typeface="Verdana" pitchFamily="34" charset="0"/>
              </a:rPr>
              <a:t>Obiekt może wysłać komunikat sam do siebie, wówczas ma miejsce wywołanie lokalne.</a:t>
            </a:r>
          </a:p>
          <a:p>
            <a:pPr marL="265113" indent="-265113">
              <a:spcAft>
                <a:spcPct val="30000"/>
              </a:spcAft>
              <a:buFont typeface="Wingdings" pitchFamily="2" charset="2"/>
              <a:buChar char="§"/>
            </a:pPr>
            <a:r>
              <a:rPr lang="pl-PL" altLang="pl-PL" sz="2000" dirty="0">
                <a:latin typeface="Verdana" pitchFamily="34" charset="0"/>
              </a:rPr>
              <a:t>Przekazanie wartości (</a:t>
            </a:r>
            <a:r>
              <a:rPr lang="pl-PL" altLang="pl-PL" sz="2000" b="1" dirty="0">
                <a:latin typeface="Verdana" pitchFamily="34" charset="0"/>
              </a:rPr>
              <a:t>Return</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Podczas tej akcji dochodzi do przekazania wartości do obiektu wywołującego.</a:t>
            </a:r>
          </a:p>
          <a:p>
            <a:pPr marL="265113" indent="-265113">
              <a:spcAft>
                <a:spcPct val="30000"/>
              </a:spcAft>
              <a:buFont typeface="Wingdings" pitchFamily="2" charset="2"/>
              <a:buChar char="§"/>
            </a:pPr>
            <a:r>
              <a:rPr lang="pl-PL" altLang="pl-PL" sz="2000" dirty="0">
                <a:latin typeface="Verdana" pitchFamily="34" charset="0"/>
              </a:rPr>
              <a:t>Przesłanie sygnału (</a:t>
            </a:r>
            <a:r>
              <a:rPr lang="pl-PL" altLang="pl-PL" sz="2000" b="1" dirty="0" err="1">
                <a:latin typeface="Verdana" pitchFamily="34" charset="0"/>
              </a:rPr>
              <a:t>Send</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Ma miejsce przekazanie sygnału do obiektu. Sygnał jest dowolnym asynchronicznym bytem przekazywanym między obiektami.</a:t>
            </a:r>
          </a:p>
          <a:p>
            <a:pPr marL="265113" indent="-265113">
              <a:spcAft>
                <a:spcPct val="30000"/>
              </a:spcAft>
              <a:buFont typeface="Wingdings" pitchFamily="2" charset="2"/>
              <a:buChar char="§"/>
            </a:pPr>
            <a:r>
              <a:rPr lang="pl-PL" altLang="pl-PL" sz="2000" dirty="0">
                <a:latin typeface="Verdana" pitchFamily="34" charset="0"/>
              </a:rPr>
              <a:t>Utworzenia obiektu (</a:t>
            </a:r>
            <a:r>
              <a:rPr lang="pl-PL" altLang="pl-PL" sz="2000" b="1" dirty="0" err="1">
                <a:latin typeface="Verdana" pitchFamily="34" charset="0"/>
              </a:rPr>
              <a:t>Create</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W trakcie tej interakcji dochodzi do utworzenia nowego obiektu.</a:t>
            </a:r>
          </a:p>
          <a:p>
            <a:pPr marL="265113" indent="-265113">
              <a:spcAft>
                <a:spcPct val="30000"/>
              </a:spcAft>
              <a:buFont typeface="Wingdings" pitchFamily="2" charset="2"/>
              <a:buChar char="§"/>
            </a:pPr>
            <a:r>
              <a:rPr lang="pl-PL" altLang="pl-PL" sz="2000" dirty="0">
                <a:latin typeface="Verdana" pitchFamily="34" charset="0"/>
              </a:rPr>
              <a:t>Zniszczenia obiektu (</a:t>
            </a:r>
            <a:r>
              <a:rPr lang="pl-PL" altLang="pl-PL" sz="2000" b="1" dirty="0" err="1">
                <a:latin typeface="Verdana" pitchFamily="34" charset="0"/>
              </a:rPr>
              <a:t>Destroy</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Interakcja polega na zniszczeniu obiektu. Obiekt też może zniszczyć się sam</a:t>
            </a:r>
            <a:r>
              <a:rPr lang="pl-PL" altLang="pl-PL" sz="2000" dirty="0" smtClean="0">
                <a:latin typeface="Verdana" pitchFamily="34" charset="0"/>
              </a:rPr>
              <a:t>.</a:t>
            </a:r>
            <a:endParaRPr lang="pl-PL" altLang="pl-PL" sz="20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p:cTn id="7" dur="1000" fill="hold"/>
                                        <p:tgtEl>
                                          <p:spTgt spid="471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71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710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 calcmode="lin" valueType="num">
                                      <p:cBhvr>
                                        <p:cTn id="12" dur="1000" fill="hold"/>
                                        <p:tgtEl>
                                          <p:spTgt spid="4710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4710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47107">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 calcmode="lin" valueType="num">
                                      <p:cBhvr>
                                        <p:cTn id="17" dur="1000" fill="hold"/>
                                        <p:tgtEl>
                                          <p:spTgt spid="47107">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4710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4710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47107">
                                            <p:txEl>
                                              <p:pRg st="3" end="3"/>
                                            </p:txEl>
                                          </p:spTgt>
                                        </p:tgtEl>
                                        <p:attrNameLst>
                                          <p:attrName>style.visibility</p:attrName>
                                        </p:attrNameLst>
                                      </p:cBhvr>
                                      <p:to>
                                        <p:strVal val="visible"/>
                                      </p:to>
                                    </p:set>
                                    <p:anim calcmode="lin" valueType="num">
                                      <p:cBhvr>
                                        <p:cTn id="24" dur="1000" fill="hold"/>
                                        <p:tgtEl>
                                          <p:spTgt spid="47107">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47107">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47107">
                                            <p:txEl>
                                              <p:pRg st="3" end="3"/>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47107">
                                            <p:txEl>
                                              <p:pRg st="4" end="4"/>
                                            </p:txEl>
                                          </p:spTgt>
                                        </p:tgtEl>
                                        <p:attrNameLst>
                                          <p:attrName>style.visibility</p:attrName>
                                        </p:attrNameLst>
                                      </p:cBhvr>
                                      <p:to>
                                        <p:strVal val="visible"/>
                                      </p:to>
                                    </p:set>
                                    <p:anim calcmode="lin" valueType="num">
                                      <p:cBhvr>
                                        <p:cTn id="29" dur="1000" fill="hold"/>
                                        <p:tgtEl>
                                          <p:spTgt spid="47107">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47107">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4710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47107">
                                            <p:txEl>
                                              <p:pRg st="5" end="5"/>
                                            </p:txEl>
                                          </p:spTgt>
                                        </p:tgtEl>
                                        <p:attrNameLst>
                                          <p:attrName>style.visibility</p:attrName>
                                        </p:attrNameLst>
                                      </p:cBhvr>
                                      <p:to>
                                        <p:strVal val="visible"/>
                                      </p:to>
                                    </p:set>
                                    <p:anim calcmode="lin" valueType="num">
                                      <p:cBhvr>
                                        <p:cTn id="36" dur="1000" fill="hold"/>
                                        <p:tgtEl>
                                          <p:spTgt spid="47107">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47107">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47107">
                                            <p:txEl>
                                              <p:pRg st="5" end="5"/>
                                            </p:txEl>
                                          </p:spTgt>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47107">
                                            <p:txEl>
                                              <p:pRg st="6" end="6"/>
                                            </p:txEl>
                                          </p:spTgt>
                                        </p:tgtEl>
                                        <p:attrNameLst>
                                          <p:attrName>style.visibility</p:attrName>
                                        </p:attrNameLst>
                                      </p:cBhvr>
                                      <p:to>
                                        <p:strVal val="visible"/>
                                      </p:to>
                                    </p:set>
                                    <p:anim calcmode="lin" valueType="num">
                                      <p:cBhvr>
                                        <p:cTn id="41" dur="1000" fill="hold"/>
                                        <p:tgtEl>
                                          <p:spTgt spid="47107">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47107">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4710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47107">
                                            <p:txEl>
                                              <p:pRg st="7" end="7"/>
                                            </p:txEl>
                                          </p:spTgt>
                                        </p:tgtEl>
                                        <p:attrNameLst>
                                          <p:attrName>style.visibility</p:attrName>
                                        </p:attrNameLst>
                                      </p:cBhvr>
                                      <p:to>
                                        <p:strVal val="visible"/>
                                      </p:to>
                                    </p:set>
                                    <p:anim calcmode="lin" valueType="num">
                                      <p:cBhvr>
                                        <p:cTn id="48" dur="1000" fill="hold"/>
                                        <p:tgtEl>
                                          <p:spTgt spid="47107">
                                            <p:txEl>
                                              <p:pRg st="7" end="7"/>
                                            </p:txEl>
                                          </p:spTgt>
                                        </p:tgtEl>
                                        <p:attrNameLst>
                                          <p:attrName>ppt_w</p:attrName>
                                        </p:attrNameLst>
                                      </p:cBhvr>
                                      <p:tavLst>
                                        <p:tav tm="0">
                                          <p:val>
                                            <p:strVal val="#ppt_w*0.70"/>
                                          </p:val>
                                        </p:tav>
                                        <p:tav tm="100000">
                                          <p:val>
                                            <p:strVal val="#ppt_w"/>
                                          </p:val>
                                        </p:tav>
                                      </p:tavLst>
                                    </p:anim>
                                    <p:anim calcmode="lin" valueType="num">
                                      <p:cBhvr>
                                        <p:cTn id="49" dur="1000" fill="hold"/>
                                        <p:tgtEl>
                                          <p:spTgt spid="47107">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47107">
                                            <p:txEl>
                                              <p:pRg st="7" end="7"/>
                                            </p:txEl>
                                          </p:spTgt>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47107">
                                            <p:txEl>
                                              <p:pRg st="8" end="8"/>
                                            </p:txEl>
                                          </p:spTgt>
                                        </p:tgtEl>
                                        <p:attrNameLst>
                                          <p:attrName>style.visibility</p:attrName>
                                        </p:attrNameLst>
                                      </p:cBhvr>
                                      <p:to>
                                        <p:strVal val="visible"/>
                                      </p:to>
                                    </p:set>
                                    <p:anim calcmode="lin" valueType="num">
                                      <p:cBhvr>
                                        <p:cTn id="53" dur="1000" fill="hold"/>
                                        <p:tgtEl>
                                          <p:spTgt spid="47107">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47107">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47107">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47107">
                                            <p:txEl>
                                              <p:pRg st="9" end="9"/>
                                            </p:txEl>
                                          </p:spTgt>
                                        </p:tgtEl>
                                        <p:attrNameLst>
                                          <p:attrName>style.visibility</p:attrName>
                                        </p:attrNameLst>
                                      </p:cBhvr>
                                      <p:to>
                                        <p:strVal val="visible"/>
                                      </p:to>
                                    </p:set>
                                    <p:anim calcmode="lin" valueType="num">
                                      <p:cBhvr>
                                        <p:cTn id="60" dur="1000" fill="hold"/>
                                        <p:tgtEl>
                                          <p:spTgt spid="47107">
                                            <p:txEl>
                                              <p:pRg st="9" end="9"/>
                                            </p:txEl>
                                          </p:spTgt>
                                        </p:tgtEl>
                                        <p:attrNameLst>
                                          <p:attrName>ppt_w</p:attrName>
                                        </p:attrNameLst>
                                      </p:cBhvr>
                                      <p:tavLst>
                                        <p:tav tm="0">
                                          <p:val>
                                            <p:strVal val="#ppt_w*0.70"/>
                                          </p:val>
                                        </p:tav>
                                        <p:tav tm="100000">
                                          <p:val>
                                            <p:strVal val="#ppt_w"/>
                                          </p:val>
                                        </p:tav>
                                      </p:tavLst>
                                    </p:anim>
                                    <p:anim calcmode="lin" valueType="num">
                                      <p:cBhvr>
                                        <p:cTn id="61" dur="1000" fill="hold"/>
                                        <p:tgtEl>
                                          <p:spTgt spid="47107">
                                            <p:txEl>
                                              <p:pRg st="9" end="9"/>
                                            </p:txEl>
                                          </p:spTgt>
                                        </p:tgtEl>
                                        <p:attrNameLst>
                                          <p:attrName>ppt_h</p:attrName>
                                        </p:attrNameLst>
                                      </p:cBhvr>
                                      <p:tavLst>
                                        <p:tav tm="0">
                                          <p:val>
                                            <p:strVal val="#ppt_h"/>
                                          </p:val>
                                        </p:tav>
                                        <p:tav tm="100000">
                                          <p:val>
                                            <p:strVal val="#ppt_h"/>
                                          </p:val>
                                        </p:tav>
                                      </p:tavLst>
                                    </p:anim>
                                    <p:animEffect transition="in" filter="fade">
                                      <p:cBhvr>
                                        <p:cTn id="62" dur="1000"/>
                                        <p:tgtEl>
                                          <p:spTgt spid="47107">
                                            <p:txEl>
                                              <p:pRg st="9" end="9"/>
                                            </p:txEl>
                                          </p:spTgt>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47107">
                                            <p:txEl>
                                              <p:pRg st="10" end="10"/>
                                            </p:txEl>
                                          </p:spTgt>
                                        </p:tgtEl>
                                        <p:attrNameLst>
                                          <p:attrName>style.visibility</p:attrName>
                                        </p:attrNameLst>
                                      </p:cBhvr>
                                      <p:to>
                                        <p:strVal val="visible"/>
                                      </p:to>
                                    </p:set>
                                    <p:anim calcmode="lin" valueType="num">
                                      <p:cBhvr>
                                        <p:cTn id="65" dur="1000" fill="hold"/>
                                        <p:tgtEl>
                                          <p:spTgt spid="47107">
                                            <p:txEl>
                                              <p:pRg st="10" end="10"/>
                                            </p:txEl>
                                          </p:spTgt>
                                        </p:tgtEl>
                                        <p:attrNameLst>
                                          <p:attrName>ppt_w</p:attrName>
                                        </p:attrNameLst>
                                      </p:cBhvr>
                                      <p:tavLst>
                                        <p:tav tm="0">
                                          <p:val>
                                            <p:strVal val="#ppt_w*0.70"/>
                                          </p:val>
                                        </p:tav>
                                        <p:tav tm="100000">
                                          <p:val>
                                            <p:strVal val="#ppt_w"/>
                                          </p:val>
                                        </p:tav>
                                      </p:tavLst>
                                    </p:anim>
                                    <p:anim calcmode="lin" valueType="num">
                                      <p:cBhvr>
                                        <p:cTn id="66" dur="1000" fill="hold"/>
                                        <p:tgtEl>
                                          <p:spTgt spid="47107">
                                            <p:txEl>
                                              <p:pRg st="10" end="10"/>
                                            </p:txEl>
                                          </p:spTgt>
                                        </p:tgtEl>
                                        <p:attrNameLst>
                                          <p:attrName>ppt_h</p:attrName>
                                        </p:attrNameLst>
                                      </p:cBhvr>
                                      <p:tavLst>
                                        <p:tav tm="0">
                                          <p:val>
                                            <p:strVal val="#ppt_h"/>
                                          </p:val>
                                        </p:tav>
                                        <p:tav tm="100000">
                                          <p:val>
                                            <p:strVal val="#ppt_h"/>
                                          </p:val>
                                        </p:tav>
                                      </p:tavLst>
                                    </p:anim>
                                    <p:animEffect transition="in" filter="fade">
                                      <p:cBhvr>
                                        <p:cTn id="67" dur="1000"/>
                                        <p:tgtEl>
                                          <p:spTgt spid="471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5288" y="1628775"/>
            <a:ext cx="8569325" cy="4608513"/>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9155" name="Rectangle 3"/>
          <p:cNvSpPr>
            <a:spLocks noGrp="1" noChangeArrowheads="1"/>
          </p:cNvSpPr>
          <p:nvPr>
            <p:ph type="title"/>
          </p:nvPr>
        </p:nvSpPr>
        <p:spPr>
          <a:xfrm>
            <a:off x="179388" y="260350"/>
            <a:ext cx="8964612" cy="531813"/>
          </a:xfrm>
        </p:spPr>
        <p:txBody>
          <a:bodyPr/>
          <a:lstStyle/>
          <a:p>
            <a:pPr eaLnBrk="1" hangingPunct="1"/>
            <a:r>
              <a:rPr lang="pl-PL" altLang="pl-PL" sz="4000" smtClean="0"/>
              <a:t>Notacja (na przykładzie)</a:t>
            </a:r>
            <a:endParaRPr lang="pl-PL" altLang="pl-PL" sz="2800" smtClean="0"/>
          </a:p>
        </p:txBody>
      </p:sp>
      <p:sp>
        <p:nvSpPr>
          <p:cNvPr id="49156" name="Text Box 4"/>
          <p:cNvSpPr txBox="1">
            <a:spLocks noChangeArrowheads="1"/>
          </p:cNvSpPr>
          <p:nvPr/>
        </p:nvSpPr>
        <p:spPr bwMode="auto">
          <a:xfrm>
            <a:off x="1331913" y="1054100"/>
            <a:ext cx="7332662" cy="304800"/>
          </a:xfrm>
          <a:prstGeom prst="rect">
            <a:avLst/>
          </a:prstGeom>
          <a:noFill/>
          <a:ln w="12700">
            <a:noFill/>
            <a:miter lim="800000"/>
            <a:headEnd/>
            <a:tailEnd/>
          </a:ln>
          <a:effectLst/>
        </p:spPr>
        <p:txBody>
          <a:bodyPr>
            <a:spAutoFit/>
          </a:bodyPr>
          <a:lstStyle/>
          <a:p>
            <a:pPr defTabSz="762000"/>
            <a:r>
              <a:rPr lang="pl-PL" altLang="pl-PL" sz="1400">
                <a:latin typeface="Verdana" pitchFamily="34" charset="0"/>
              </a:rPr>
              <a:t>Diagram przebiegu uwzględniający różne znaczenia komunikatów</a:t>
            </a:r>
          </a:p>
        </p:txBody>
      </p:sp>
      <p:graphicFrame>
        <p:nvGraphicFramePr>
          <p:cNvPr id="49157" name="Object 5"/>
          <p:cNvGraphicFramePr>
            <a:graphicFrameLocks noChangeAspect="1"/>
          </p:cNvGraphicFramePr>
          <p:nvPr/>
        </p:nvGraphicFramePr>
        <p:xfrm>
          <a:off x="755650" y="1916113"/>
          <a:ext cx="7940675" cy="4027487"/>
        </p:xfrm>
        <a:graphic>
          <a:graphicData uri="http://schemas.openxmlformats.org/presentationml/2006/ole">
            <mc:AlternateContent xmlns:mc="http://schemas.openxmlformats.org/markup-compatibility/2006">
              <mc:Choice xmlns:v="urn:schemas-microsoft-com:vml" Requires="v">
                <p:oleObj spid="_x0000_s49159" name="Visio" r:id="rId4" imgW="6128309" imgH="4026713" progId="Visio.Drawing.6">
                  <p:embed/>
                </p:oleObj>
              </mc:Choice>
              <mc:Fallback>
                <p:oleObj name="Visio" r:id="rId4" imgW="6128309" imgH="4026713"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916113"/>
                        <a:ext cx="7940675" cy="4027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9388" y="260350"/>
            <a:ext cx="8964612" cy="531813"/>
          </a:xfrm>
        </p:spPr>
        <p:txBody>
          <a:bodyPr/>
          <a:lstStyle/>
          <a:p>
            <a:pPr eaLnBrk="1" hangingPunct="1"/>
            <a:r>
              <a:rPr lang="pl-PL" altLang="pl-PL" sz="4000" smtClean="0"/>
              <a:t>Sygnały</a:t>
            </a:r>
            <a:endParaRPr lang="pl-PL" altLang="pl-PL" sz="2800" smtClean="0"/>
          </a:p>
        </p:txBody>
      </p:sp>
      <p:sp>
        <p:nvSpPr>
          <p:cNvPr id="36867" name="Text Box 3"/>
          <p:cNvSpPr txBox="1">
            <a:spLocks noChangeArrowheads="1"/>
          </p:cNvSpPr>
          <p:nvPr/>
        </p:nvSpPr>
        <p:spPr bwMode="auto">
          <a:xfrm>
            <a:off x="323279" y="1322611"/>
            <a:ext cx="8785225" cy="433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marL="811213" indent="-274638">
              <a:defRPr>
                <a:solidFill>
                  <a:schemeClr val="tx1"/>
                </a:solidFill>
                <a:latin typeface="Arial" charset="0"/>
              </a:defRPr>
            </a:lvl2pPr>
            <a:lvl3pPr marL="990600">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400" dirty="0">
                <a:latin typeface="Verdana" pitchFamily="34" charset="0"/>
              </a:rPr>
              <a:t>Specyficznym rodzajem komunikatu jest sygnał</a:t>
            </a:r>
          </a:p>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Sygnał</a:t>
            </a:r>
            <a:r>
              <a:rPr lang="pl-PL" sz="2400" dirty="0">
                <a:latin typeface="Verdana" pitchFamily="34" charset="0"/>
              </a:rPr>
              <a:t> to asynchroniczny bodziec przekazywany pomiędzy obiektami</a:t>
            </a:r>
          </a:p>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Sygnał </a:t>
            </a:r>
            <a:r>
              <a:rPr lang="pl-PL" sz="2400" dirty="0">
                <a:latin typeface="Verdana" pitchFamily="34" charset="0"/>
              </a:rPr>
              <a:t>jest nazwanym obiektem, który jest asynchronicznie wysyłany (rzucany) i asynchronicznie odbierany (wychwytywany) przez inny obiekt</a:t>
            </a:r>
          </a:p>
          <a:p>
            <a:pPr>
              <a:spcAft>
                <a:spcPct val="30000"/>
              </a:spcAft>
              <a:buFont typeface="Wingdings" pitchFamily="2" charset="2"/>
              <a:buChar char="§"/>
              <a:defRPr/>
            </a:pPr>
            <a:r>
              <a:rPr lang="pl-PL" sz="2400" dirty="0">
                <a:latin typeface="Verdana" pitchFamily="34" charset="0"/>
              </a:rPr>
              <a:t>Przykłady:</a:t>
            </a:r>
          </a:p>
          <a:p>
            <a:pPr lvl="1">
              <a:spcAft>
                <a:spcPct val="30000"/>
              </a:spcAft>
              <a:buFont typeface="Wingdings" pitchFamily="2" charset="2"/>
              <a:buChar char="§"/>
              <a:defRPr/>
            </a:pPr>
            <a:r>
              <a:rPr lang="pl-PL" sz="2400" dirty="0">
                <a:latin typeface="Verdana" pitchFamily="34" charset="0"/>
              </a:rPr>
              <a:t>Umieszczenie w kolejce komunikatów systemu Windows skierowanego do określonego okna</a:t>
            </a:r>
          </a:p>
          <a:p>
            <a:pPr lvl="1">
              <a:spcAft>
                <a:spcPct val="30000"/>
              </a:spcAft>
              <a:buFont typeface="Wingdings" pitchFamily="2" charset="2"/>
              <a:buChar char="§"/>
              <a:defRPr/>
            </a:pPr>
            <a:r>
              <a:rPr lang="pl-PL" sz="2400" dirty="0">
                <a:latin typeface="Verdana" pitchFamily="34" charset="0"/>
              </a:rPr>
              <a:t>Uruchomienie obsługi wyjątku w języku 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 calcmode="lin" valueType="num">
                                      <p:cBhvr>
                                        <p:cTn id="14" dur="1000" fill="hold"/>
                                        <p:tgtEl>
                                          <p:spTgt spid="36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6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6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 calcmode="lin" valueType="num">
                                      <p:cBhvr>
                                        <p:cTn id="21" dur="1000" fill="hold"/>
                                        <p:tgtEl>
                                          <p:spTgt spid="36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6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6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6867">
                                            <p:txEl>
                                              <p:pRg st="3" end="3"/>
                                            </p:txEl>
                                          </p:spTgt>
                                        </p:tgtEl>
                                        <p:attrNameLst>
                                          <p:attrName>style.visibility</p:attrName>
                                        </p:attrNameLst>
                                      </p:cBhvr>
                                      <p:to>
                                        <p:strVal val="visible"/>
                                      </p:to>
                                    </p:set>
                                    <p:anim calcmode="lin" valueType="num">
                                      <p:cBhvr>
                                        <p:cTn id="28" dur="1000" fill="hold"/>
                                        <p:tgtEl>
                                          <p:spTgt spid="3686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686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68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6867">
                                            <p:txEl>
                                              <p:pRg st="4" end="4"/>
                                            </p:txEl>
                                          </p:spTgt>
                                        </p:tgtEl>
                                        <p:attrNameLst>
                                          <p:attrName>style.visibility</p:attrName>
                                        </p:attrNameLst>
                                      </p:cBhvr>
                                      <p:to>
                                        <p:strVal val="visible"/>
                                      </p:to>
                                    </p:set>
                                    <p:anim calcmode="lin" valueType="num">
                                      <p:cBhvr>
                                        <p:cTn id="35" dur="1000" fill="hold"/>
                                        <p:tgtEl>
                                          <p:spTgt spid="3686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686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686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6867">
                                            <p:txEl>
                                              <p:pRg st="5" end="5"/>
                                            </p:txEl>
                                          </p:spTgt>
                                        </p:tgtEl>
                                        <p:attrNameLst>
                                          <p:attrName>style.visibility</p:attrName>
                                        </p:attrNameLst>
                                      </p:cBhvr>
                                      <p:to>
                                        <p:strVal val="visible"/>
                                      </p:to>
                                    </p:set>
                                    <p:anim calcmode="lin" valueType="num">
                                      <p:cBhvr>
                                        <p:cTn id="42" dur="1000" fill="hold"/>
                                        <p:tgtEl>
                                          <p:spTgt spid="3686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686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5288" y="0"/>
            <a:ext cx="8229600" cy="1143000"/>
          </a:xfrm>
        </p:spPr>
        <p:txBody>
          <a:bodyPr/>
          <a:lstStyle/>
          <a:p>
            <a:pPr eaLnBrk="1" hangingPunct="1"/>
            <a:r>
              <a:rPr lang="pl-PL" altLang="pl-PL" smtClean="0"/>
              <a:t>Przykład </a:t>
            </a:r>
          </a:p>
        </p:txBody>
      </p:sp>
      <p:sp>
        <p:nvSpPr>
          <p:cNvPr id="53251" name="Rectangle 3"/>
          <p:cNvSpPr>
            <a:spLocks noGrp="1" noChangeArrowheads="1"/>
          </p:cNvSpPr>
          <p:nvPr>
            <p:ph type="body" idx="1"/>
          </p:nvPr>
        </p:nvSpPr>
        <p:spPr>
          <a:xfrm>
            <a:off x="179388" y="1163215"/>
            <a:ext cx="8713787" cy="5218113"/>
          </a:xfrm>
        </p:spPr>
        <p:txBody>
          <a:bodyPr/>
          <a:lstStyle/>
          <a:p>
            <a:pPr eaLnBrk="1" hangingPunct="1">
              <a:lnSpc>
                <a:spcPct val="80000"/>
              </a:lnSpc>
            </a:pPr>
            <a:r>
              <a:rPr lang="pl-PL" altLang="pl-PL" sz="2000" dirty="0" smtClean="0"/>
              <a:t>W sytuacji przedstawionej na rysunku klasa Rysunek nie wyśle komunikatu do klasy Figura, jeżeli rysunek jest pusty. Diagram interakcji nie zawiera też informacji o tym czy dany komunikat jest wysłany tylko raz czy wielokrotnie.</a:t>
            </a:r>
          </a:p>
          <a:p>
            <a:pPr eaLnBrk="1" hangingPunct="1">
              <a:lnSpc>
                <a:spcPct val="80000"/>
              </a:lnSpc>
            </a:pPr>
            <a:endParaRPr lang="pl-PL" altLang="pl-PL" sz="2000" dirty="0" smtClean="0"/>
          </a:p>
          <a:p>
            <a:pPr eaLnBrk="1" hangingPunct="1">
              <a:lnSpc>
                <a:spcPct val="80000"/>
              </a:lnSpc>
            </a:pPr>
            <a:r>
              <a:rPr lang="pl-PL" altLang="pl-PL" sz="2000" dirty="0" smtClean="0"/>
              <a:t>Warto zwrócić uwagę na dwa podstawowe błędy popełniane przy tworzeniu diagramów interakcji. </a:t>
            </a:r>
          </a:p>
          <a:p>
            <a:pPr lvl="1" eaLnBrk="1" hangingPunct="1">
              <a:lnSpc>
                <a:spcPct val="80000"/>
              </a:lnSpc>
            </a:pPr>
            <a:r>
              <a:rPr lang="pl-PL" altLang="pl-PL" sz="1800" dirty="0" smtClean="0"/>
              <a:t>Pierwszy z tych błędów polega na traktowaniu komunikatu jako przepływu danych (Egzaminator po przeprowadzeniu egzaminu zwraca wyniki egzaminu. Są to jednak dane wyjściowe metody Egzaminuj).</a:t>
            </a:r>
          </a:p>
          <a:p>
            <a:pPr lvl="1" eaLnBrk="1" hangingPunct="1">
              <a:lnSpc>
                <a:spcPct val="80000"/>
              </a:lnSpc>
            </a:pPr>
            <a:r>
              <a:rPr lang="pl-PL" altLang="pl-PL" sz="1800" dirty="0" smtClean="0"/>
              <a:t>Przykład kolejnego błędu, który może pojawić się w tej samej sytuacji, pokazany jest na rys. (Komunikat </a:t>
            </a:r>
          </a:p>
          <a:p>
            <a:pPr eaLnBrk="1" hangingPunct="1">
              <a:lnSpc>
                <a:spcPct val="80000"/>
              </a:lnSpc>
            </a:pPr>
            <a:r>
              <a:rPr lang="pl-PL" altLang="pl-PL" sz="2000" dirty="0" smtClean="0"/>
              <a:t>Koniec egzaminu został błędnie wprowadzony po to, aby zobrazować fakt, że po zakończeniu metody Egzaminuj klasy Egzaminator dalsze operacje wykonywane są przez klasę Uczelnia. Symbol komunikatu użyto więc dla przedstawienia zdarzenia polegającego na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7504" y="376907"/>
            <a:ext cx="8964612" cy="531813"/>
          </a:xfrm>
        </p:spPr>
        <p:txBody>
          <a:bodyPr/>
          <a:lstStyle/>
          <a:p>
            <a:pPr eaLnBrk="1" hangingPunct="1"/>
            <a:r>
              <a:rPr lang="pl-PL" altLang="pl-PL" sz="4000" dirty="0" smtClean="0"/>
              <a:t>Znaczenie diagramów interakcji</a:t>
            </a:r>
            <a:endParaRPr lang="pl-PL" altLang="pl-PL" sz="2800" dirty="0" smtClean="0"/>
          </a:p>
        </p:txBody>
      </p:sp>
      <p:sp>
        <p:nvSpPr>
          <p:cNvPr id="7171" name="Text Box 3"/>
          <p:cNvSpPr txBox="1">
            <a:spLocks noChangeArrowheads="1"/>
          </p:cNvSpPr>
          <p:nvPr/>
        </p:nvSpPr>
        <p:spPr bwMode="auto">
          <a:xfrm>
            <a:off x="143891" y="1268413"/>
            <a:ext cx="8964613" cy="543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marL="811213" indent="-274638">
              <a:defRPr>
                <a:solidFill>
                  <a:schemeClr val="tx1"/>
                </a:solidFill>
                <a:latin typeface="Arial" charset="0"/>
              </a:defRPr>
            </a:lvl2pPr>
            <a:lvl3pPr marL="990600">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Diagramy interakcji</a:t>
            </a:r>
            <a:r>
              <a:rPr lang="pl-PL" sz="2400" dirty="0">
                <a:latin typeface="Verdana" pitchFamily="34" charset="0"/>
              </a:rPr>
              <a:t> przedstawiają interakcję jako zbiór obiektów i związków między nimi oraz komunikatów, jakie obiekty przekazują między sobą.</a:t>
            </a:r>
          </a:p>
          <a:p>
            <a:pPr>
              <a:spcAft>
                <a:spcPct val="30000"/>
              </a:spcAft>
              <a:buFont typeface="Wingdings" pitchFamily="2" charset="2"/>
              <a:buChar char="§"/>
              <a:defRPr/>
            </a:pPr>
            <a:r>
              <a:rPr lang="pl-PL" sz="2400" dirty="0">
                <a:latin typeface="Verdana" pitchFamily="34" charset="0"/>
              </a:rPr>
              <a:t>Do diagramów interakcji należą (przedstawione już we wcześniejszych przykładach):</a:t>
            </a:r>
          </a:p>
          <a:p>
            <a:pPr lvl="1">
              <a:spcAft>
                <a:spcPct val="30000"/>
              </a:spcAft>
              <a:buFont typeface="Wingdings" pitchFamily="2" charset="2"/>
              <a:buChar char="§"/>
              <a:defRPr/>
            </a:pPr>
            <a:r>
              <a:rPr lang="pl-PL" sz="2400" dirty="0">
                <a:latin typeface="Verdana" pitchFamily="34" charset="0"/>
              </a:rPr>
              <a:t>diagramy </a:t>
            </a:r>
            <a:r>
              <a:rPr lang="pl-PL" sz="2400" dirty="0" smtClean="0">
                <a:latin typeface="Verdana" pitchFamily="34" charset="0"/>
              </a:rPr>
              <a:t>sekwencji (przebiegu),</a:t>
            </a:r>
            <a:endParaRPr lang="pl-PL" sz="2400" dirty="0">
              <a:latin typeface="Verdana" pitchFamily="34" charset="0"/>
            </a:endParaRPr>
          </a:p>
          <a:p>
            <a:pPr lvl="1">
              <a:spcAft>
                <a:spcPct val="30000"/>
              </a:spcAft>
              <a:buFont typeface="Wingdings" pitchFamily="2" charset="2"/>
              <a:buChar char="§"/>
              <a:defRPr/>
            </a:pPr>
            <a:r>
              <a:rPr lang="pl-PL" sz="2400" dirty="0">
                <a:latin typeface="Verdana" pitchFamily="34" charset="0"/>
              </a:rPr>
              <a:t>diagramy </a:t>
            </a:r>
            <a:r>
              <a:rPr lang="pl-PL" sz="2400" dirty="0" smtClean="0">
                <a:latin typeface="Verdana" pitchFamily="34" charset="0"/>
              </a:rPr>
              <a:t>komunikacji (kooperacji).</a:t>
            </a:r>
            <a:endParaRPr lang="pl-PL" sz="2400" dirty="0">
              <a:latin typeface="Verdana" pitchFamily="34" charset="0"/>
            </a:endParaRPr>
          </a:p>
          <a:p>
            <a:pPr>
              <a:spcAft>
                <a:spcPct val="30000"/>
              </a:spcAft>
              <a:buFont typeface="Wingdings" pitchFamily="2" charset="2"/>
              <a:buChar char="§"/>
              <a:defRPr/>
            </a:pPr>
            <a:r>
              <a:rPr lang="pl-PL" sz="2400" dirty="0">
                <a:latin typeface="Verdana" pitchFamily="34" charset="0"/>
              </a:rPr>
              <a:t>Diagram </a:t>
            </a:r>
            <a:r>
              <a:rPr lang="pl-PL" sz="2400" dirty="0" smtClean="0">
                <a:latin typeface="Verdana" pitchFamily="34" charset="0"/>
              </a:rPr>
              <a:t>sekwencji (przebiegu) </a:t>
            </a:r>
            <a:r>
              <a:rPr lang="pl-PL" sz="2400" dirty="0">
                <a:latin typeface="Verdana" pitchFamily="34" charset="0"/>
              </a:rPr>
              <a:t>uwypukla kolejność komunikatów w czasie</a:t>
            </a:r>
          </a:p>
          <a:p>
            <a:pPr>
              <a:spcAft>
                <a:spcPct val="30000"/>
              </a:spcAft>
              <a:buFont typeface="Wingdings" pitchFamily="2" charset="2"/>
              <a:buChar char="§"/>
              <a:defRPr/>
            </a:pPr>
            <a:r>
              <a:rPr lang="pl-PL" sz="2400" dirty="0">
                <a:latin typeface="Verdana" pitchFamily="34" charset="0"/>
              </a:rPr>
              <a:t>Diagram </a:t>
            </a:r>
            <a:r>
              <a:rPr lang="pl-PL" sz="2400" dirty="0" smtClean="0">
                <a:latin typeface="Verdana" pitchFamily="34" charset="0"/>
              </a:rPr>
              <a:t>Komunikacji (kooperacji) </a:t>
            </a:r>
            <a:r>
              <a:rPr lang="pl-PL" sz="2400" dirty="0">
                <a:latin typeface="Verdana" pitchFamily="34" charset="0"/>
              </a:rPr>
              <a:t>uwypukla organizację strukturalną obiektów wymieniających komunikaty. </a:t>
            </a:r>
          </a:p>
          <a:p>
            <a:pPr lvl="1">
              <a:spcAft>
                <a:spcPct val="30000"/>
              </a:spcAft>
              <a:buFont typeface="Wingdings" pitchFamily="2" charset="2"/>
              <a:buChar char="§"/>
              <a:defRPr/>
            </a:pPr>
            <a:endParaRPr lang="pl-PL" sz="16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 calcmode="lin" valueType="num">
                                      <p:cBhvr>
                                        <p:cTn id="14"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p:cTn id="21"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1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 calcmode="lin" valueType="num">
                                      <p:cBhvr>
                                        <p:cTn id="28"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 calcmode="lin" valueType="num">
                                      <p:cBhvr>
                                        <p:cTn id="35" dur="1000" fill="hold"/>
                                        <p:tgtEl>
                                          <p:spTgt spid="717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 calcmode="lin" valueType="num">
                                      <p:cBhvr>
                                        <p:cTn id="42" dur="1000" fill="hold"/>
                                        <p:tgtEl>
                                          <p:spTgt spid="717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717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pl-PL" altLang="pl-PL" smtClean="0"/>
              <a:t>Modelowanie dynamiki systemu</a:t>
            </a:r>
          </a:p>
        </p:txBody>
      </p:sp>
      <p:sp>
        <p:nvSpPr>
          <p:cNvPr id="56323" name="Rectangle 3"/>
          <p:cNvSpPr>
            <a:spLocks noGrp="1" noChangeArrowheads="1"/>
          </p:cNvSpPr>
          <p:nvPr>
            <p:ph type="body" idx="1"/>
          </p:nvPr>
        </p:nvSpPr>
        <p:spPr/>
        <p:txBody>
          <a:bodyPr/>
          <a:lstStyle/>
          <a:p>
            <a:pPr eaLnBrk="1" hangingPunct="1">
              <a:lnSpc>
                <a:spcPct val="90000"/>
              </a:lnSpc>
            </a:pPr>
            <a:r>
              <a:rPr lang="pl-PL" altLang="pl-PL" sz="2400" smtClean="0"/>
              <a:t>Model przypadków użycia wymienia różne sposoby zachowania się systemu w stosunku do jego użytkowników.</a:t>
            </a:r>
          </a:p>
          <a:p>
            <a:pPr eaLnBrk="1" hangingPunct="1">
              <a:lnSpc>
                <a:spcPct val="90000"/>
              </a:lnSpc>
            </a:pPr>
            <a:r>
              <a:rPr lang="pl-PL" altLang="pl-PL" sz="2400" smtClean="0"/>
              <a:t>Model klas lub model komponentów  określa statyczne zależności między elementami całego systemu lub jednego z podsystemów.</a:t>
            </a:r>
          </a:p>
          <a:p>
            <a:pPr eaLnBrk="1" hangingPunct="1">
              <a:lnSpc>
                <a:spcPct val="90000"/>
              </a:lnSpc>
            </a:pPr>
            <a:r>
              <a:rPr lang="pl-PL" altLang="pl-PL" sz="2400" smtClean="0"/>
              <a:t>Elementem łączącym obydwa modele jest model interakcji.</a:t>
            </a:r>
          </a:p>
          <a:p>
            <a:pPr eaLnBrk="1" hangingPunct="1">
              <a:lnSpc>
                <a:spcPct val="90000"/>
              </a:lnSpc>
            </a:pPr>
            <a:r>
              <a:rPr lang="pl-PL" altLang="pl-PL" sz="2400" smtClean="0"/>
              <a:t>Dzięki diagramom interakcji można zachować ścisłą relację między dwoma podstawowymi modelami. Są one spoiwem, dzięki któremu możliwy jest stopniowa, równoległa rozbudowa modelu systemu.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p:cTn id="7" dur="1000" fill="hold"/>
                                        <p:tgtEl>
                                          <p:spTgt spid="563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63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63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 calcmode="lin" valueType="num">
                                      <p:cBhvr>
                                        <p:cTn id="14" dur="1000" fill="hold"/>
                                        <p:tgtEl>
                                          <p:spTgt spid="563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63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63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 calcmode="lin" valueType="num">
                                      <p:cBhvr>
                                        <p:cTn id="21" dur="1000" fill="hold"/>
                                        <p:tgtEl>
                                          <p:spTgt spid="563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63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63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 calcmode="lin" valueType="num">
                                      <p:cBhvr>
                                        <p:cTn id="28" dur="1000" fill="hold"/>
                                        <p:tgtEl>
                                          <p:spTgt spid="563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63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3338"/>
            <a:ext cx="8229600" cy="777875"/>
          </a:xfrm>
        </p:spPr>
        <p:txBody>
          <a:bodyPr/>
          <a:lstStyle/>
          <a:p>
            <a:pPr eaLnBrk="1" hangingPunct="1"/>
            <a:r>
              <a:rPr lang="pl-PL" altLang="pl-PL" dirty="0" smtClean="0"/>
              <a:t>Diagramy </a:t>
            </a:r>
            <a:r>
              <a:rPr lang="pl-PL" altLang="pl-PL" dirty="0" smtClean="0"/>
              <a:t>interakcji (cd)</a:t>
            </a:r>
            <a:endParaRPr lang="pl-PL" altLang="pl-PL" dirty="0" smtClean="0"/>
          </a:p>
        </p:txBody>
      </p:sp>
      <p:sp>
        <p:nvSpPr>
          <p:cNvPr id="5123" name="Rectangle 3"/>
          <p:cNvSpPr>
            <a:spLocks noGrp="1" noChangeArrowheads="1"/>
          </p:cNvSpPr>
          <p:nvPr>
            <p:ph type="body" idx="1"/>
          </p:nvPr>
        </p:nvSpPr>
        <p:spPr>
          <a:xfrm>
            <a:off x="107950" y="811213"/>
            <a:ext cx="8928100" cy="5786437"/>
          </a:xfrm>
        </p:spPr>
        <p:txBody>
          <a:bodyPr/>
          <a:lstStyle/>
          <a:p>
            <a:pPr eaLnBrk="1" hangingPunct="1">
              <a:lnSpc>
                <a:spcPct val="80000"/>
              </a:lnSpc>
            </a:pPr>
            <a:endParaRPr lang="pl-PL" altLang="pl-PL" sz="2400" smtClean="0"/>
          </a:p>
          <a:p>
            <a:pPr eaLnBrk="1" hangingPunct="1">
              <a:lnSpc>
                <a:spcPct val="80000"/>
              </a:lnSpc>
            </a:pPr>
            <a:r>
              <a:rPr lang="pl-PL" altLang="pl-PL" sz="2400" smtClean="0"/>
              <a:t>Diagramy interakcji służą do modelowania dynamicznych aspektów systemu. </a:t>
            </a:r>
            <a:r>
              <a:rPr lang="pl-PL" altLang="pl-PL" sz="2400" i="1" smtClean="0">
                <a:solidFill>
                  <a:srgbClr val="0000CC"/>
                </a:solidFill>
              </a:rPr>
              <a:t>Uwzględnia się na nich konkretne prototypowe egzemplarze klas, interfejsów, komponentów i węzłów, a także komunikaty przekazywane między nimi</a:t>
            </a:r>
            <a:r>
              <a:rPr lang="pl-PL" altLang="pl-PL" sz="2400" smtClean="0"/>
              <a:t>. Te wszystkie byty są rozpatrywane w kontekście pewnego scenariusza ilustrującego zachowanie systemu. </a:t>
            </a:r>
          </a:p>
          <a:p>
            <a:pPr eaLnBrk="1" hangingPunct="1">
              <a:lnSpc>
                <a:spcPct val="80000"/>
              </a:lnSpc>
            </a:pPr>
            <a:endParaRPr lang="pl-PL" altLang="pl-PL" sz="2400" smtClean="0"/>
          </a:p>
          <a:p>
            <a:pPr eaLnBrk="1" hangingPunct="1">
              <a:lnSpc>
                <a:spcPct val="80000"/>
              </a:lnSpc>
            </a:pPr>
            <a:r>
              <a:rPr lang="pl-PL" altLang="pl-PL" sz="2400" smtClean="0"/>
              <a:t>Diagramy interakcji mogą występować samodzielnie; wtedy służą do obrazowania, specyfikowania, tworzenia i dokumentowania dynamicznych aspektów ustalonego zestawu obiektów. Mogą także być użyte do modelowania jednego specyficznego przepływu sterowania w przypadku użycia.</a:t>
            </a:r>
          </a:p>
          <a:p>
            <a:pPr eaLnBrk="1" hangingPunct="1">
              <a:lnSpc>
                <a:spcPct val="80000"/>
              </a:lnSpc>
            </a:pPr>
            <a:endParaRPr lang="pl-PL" altLang="pl-PL" sz="2400" smtClean="0"/>
          </a:p>
          <a:p>
            <a:pPr eaLnBrk="1" hangingPunct="1">
              <a:lnSpc>
                <a:spcPct val="80000"/>
              </a:lnSpc>
            </a:pPr>
            <a:r>
              <a:rPr lang="pl-PL" altLang="pl-PL" sz="2400" smtClean="0"/>
              <a:t>Diagramy interakcji nadają się także do wspomagania tworzenia systemu wykonywalnego z zastosowaniem inżynierii do przodu i inżynierii wstecz.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pl-PL" altLang="pl-PL" sz="4000" smtClean="0"/>
              <a:t>Obiekty – elementy modelu dynamicznego</a:t>
            </a:r>
          </a:p>
        </p:txBody>
      </p:sp>
      <p:sp>
        <p:nvSpPr>
          <p:cNvPr id="57347" name="Rectangle 3"/>
          <p:cNvSpPr>
            <a:spLocks noGrp="1" noChangeArrowheads="1"/>
          </p:cNvSpPr>
          <p:nvPr>
            <p:ph type="body" idx="1"/>
          </p:nvPr>
        </p:nvSpPr>
        <p:spPr>
          <a:xfrm>
            <a:off x="590872" y="1888232"/>
            <a:ext cx="8229600" cy="2980928"/>
          </a:xfrm>
        </p:spPr>
        <p:txBody>
          <a:bodyPr/>
          <a:lstStyle/>
          <a:p>
            <a:pPr eaLnBrk="1" hangingPunct="1"/>
            <a:r>
              <a:rPr lang="pl-PL" altLang="pl-PL" sz="2800" dirty="0" smtClean="0"/>
              <a:t>Obiekt jest elementem istniejącym podczas wykonywania się programu. Stan obiektu przechowywany jest w pamięci.</a:t>
            </a:r>
          </a:p>
          <a:p>
            <a:pPr eaLnBrk="1" hangingPunct="1"/>
            <a:r>
              <a:rPr lang="pl-PL" altLang="pl-PL" sz="2800" dirty="0" smtClean="0"/>
              <a:t>Notacja obiektów: prostokąt z nazwą obiektu i nazwą klasy. Nazwa obiektu jest podkreślona dla odróżnienia od nazwy klasy.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1000" fill="hold"/>
                                        <p:tgtEl>
                                          <p:spTgt spid="573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73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73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 calcmode="lin" valueType="num">
                                      <p:cBhvr>
                                        <p:cTn id="14" dur="1000" fill="hold"/>
                                        <p:tgtEl>
                                          <p:spTgt spid="573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73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pl-PL" altLang="pl-PL" smtClean="0"/>
              <a:t>Dynamika: konstrukcja obiektów</a:t>
            </a:r>
          </a:p>
        </p:txBody>
      </p:sp>
      <p:sp>
        <p:nvSpPr>
          <p:cNvPr id="58371" name="Rectangle 3"/>
          <p:cNvSpPr>
            <a:spLocks noGrp="1" noChangeArrowheads="1"/>
          </p:cNvSpPr>
          <p:nvPr>
            <p:ph type="body" idx="1"/>
          </p:nvPr>
        </p:nvSpPr>
        <p:spPr>
          <a:xfrm>
            <a:off x="590872" y="1600200"/>
            <a:ext cx="8229600" cy="4525963"/>
          </a:xfrm>
        </p:spPr>
        <p:txBody>
          <a:bodyPr/>
          <a:lstStyle/>
          <a:p>
            <a:pPr eaLnBrk="1" hangingPunct="1">
              <a:lnSpc>
                <a:spcPct val="90000"/>
              </a:lnSpc>
            </a:pPr>
            <a:r>
              <a:rPr lang="pl-PL" altLang="pl-PL" sz="2800" dirty="0" smtClean="0"/>
              <a:t>Konstrukcja obiektu wykonywana jest podczas jego tworzenia.</a:t>
            </a:r>
          </a:p>
          <a:p>
            <a:pPr eaLnBrk="1" hangingPunct="1">
              <a:lnSpc>
                <a:spcPct val="90000"/>
              </a:lnSpc>
            </a:pPr>
            <a:r>
              <a:rPr lang="pl-PL" altLang="pl-PL" sz="2800" dirty="0" smtClean="0"/>
              <a:t>Konstrukcja polega na nadaniu wartości atrybutom obiektu, na utworzeniu obiektów agregowanych oraz na powiązaniu obiektu z innymi obiektami.</a:t>
            </a:r>
          </a:p>
          <a:p>
            <a:pPr eaLnBrk="1" hangingPunct="1">
              <a:lnSpc>
                <a:spcPct val="90000"/>
              </a:lnSpc>
            </a:pPr>
            <a:r>
              <a:rPr lang="pl-PL" altLang="pl-PL" sz="2800" dirty="0" smtClean="0"/>
              <a:t>Konstrukcja obiektu może przebiegać na różne sposoby – w zależności od życzenia klienta. Klasa może zatem dostarczać kilku różnych metod konstrukcji.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1000" fill="hold"/>
                                        <p:tgtEl>
                                          <p:spTgt spid="583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83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83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 calcmode="lin" valueType="num">
                                      <p:cBhvr>
                                        <p:cTn id="14" dur="1000" fill="hold"/>
                                        <p:tgtEl>
                                          <p:spTgt spid="583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83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83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p:cTn id="21" dur="1000" fill="hold"/>
                                        <p:tgtEl>
                                          <p:spTgt spid="583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83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pl-PL" altLang="pl-PL" sz="4000" smtClean="0"/>
              <a:t>Dynamika zmiany stanu podczas życia obiektu</a:t>
            </a:r>
          </a:p>
        </p:txBody>
      </p:sp>
      <p:sp>
        <p:nvSpPr>
          <p:cNvPr id="59395" name="Rectangle 3"/>
          <p:cNvSpPr>
            <a:spLocks noGrp="1" noChangeArrowheads="1"/>
          </p:cNvSpPr>
          <p:nvPr>
            <p:ph type="body" idx="1"/>
          </p:nvPr>
        </p:nvSpPr>
        <p:spPr/>
        <p:txBody>
          <a:bodyPr/>
          <a:lstStyle/>
          <a:p>
            <a:pPr eaLnBrk="1" hangingPunct="1">
              <a:lnSpc>
                <a:spcPct val="80000"/>
              </a:lnSpc>
            </a:pPr>
            <a:r>
              <a:rPr lang="pl-PL" altLang="pl-PL" sz="2800" dirty="0" smtClean="0"/>
              <a:t>Po wyprodukowaniu, obiekt ma zainicjowaną strukturę danych – znajduje się w stanie początkowym.</a:t>
            </a:r>
          </a:p>
          <a:p>
            <a:pPr eaLnBrk="1" hangingPunct="1">
              <a:lnSpc>
                <a:spcPct val="80000"/>
              </a:lnSpc>
            </a:pPr>
            <a:r>
              <a:rPr lang="pl-PL" altLang="pl-PL" sz="2800" dirty="0" smtClean="0"/>
              <a:t>Podczas swego życia, obiekt podlega zmianom stanu. Zmieniają się wartości atrybutów oraz powiązania z innymi obiektami. Elementy składowe obiektu (agregowane) mogą być tworzone i niszczone.</a:t>
            </a:r>
          </a:p>
          <a:p>
            <a:pPr eaLnBrk="1" hangingPunct="1">
              <a:lnSpc>
                <a:spcPct val="80000"/>
              </a:lnSpc>
            </a:pPr>
            <a:r>
              <a:rPr lang="pl-PL" altLang="pl-PL" sz="2800" dirty="0" smtClean="0"/>
              <a:t>Wszystkie możliwe zmiany stanu obiektu określają jego dynamikę.</a:t>
            </a:r>
          </a:p>
          <a:p>
            <a:pPr eaLnBrk="1" hangingPunct="1">
              <a:lnSpc>
                <a:spcPct val="80000"/>
              </a:lnSpc>
            </a:pPr>
            <a:r>
              <a:rPr lang="pl-PL" altLang="pl-PL" sz="2800" dirty="0" smtClean="0"/>
              <a:t>Zmiany stanu obiektu powinny być realizowane przez wąski interfejs.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1000" fill="hold"/>
                                        <p:tgtEl>
                                          <p:spTgt spid="593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93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93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 calcmode="lin" valueType="num">
                                      <p:cBhvr>
                                        <p:cTn id="14" dur="1000" fill="hold"/>
                                        <p:tgtEl>
                                          <p:spTgt spid="593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93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93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 calcmode="lin" valueType="num">
                                      <p:cBhvr>
                                        <p:cTn id="21" dur="1000" fill="hold"/>
                                        <p:tgtEl>
                                          <p:spTgt spid="593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93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93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 calcmode="lin" valueType="num">
                                      <p:cBhvr>
                                        <p:cTn id="28" dur="1000" fill="hold"/>
                                        <p:tgtEl>
                                          <p:spTgt spid="593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93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pl-PL" altLang="pl-PL" sz="4000" smtClean="0"/>
              <a:t>Dynamika: zmiana związków z innymi obiektami</a:t>
            </a:r>
          </a:p>
        </p:txBody>
      </p:sp>
      <p:sp>
        <p:nvSpPr>
          <p:cNvPr id="60419" name="Rectangle 3"/>
          <p:cNvSpPr>
            <a:spLocks noGrp="1" noChangeArrowheads="1"/>
          </p:cNvSpPr>
          <p:nvPr>
            <p:ph type="body" idx="1"/>
          </p:nvPr>
        </p:nvSpPr>
        <p:spPr>
          <a:xfrm>
            <a:off x="590872" y="1783357"/>
            <a:ext cx="8229600" cy="3949899"/>
          </a:xfrm>
        </p:spPr>
        <p:txBody>
          <a:bodyPr/>
          <a:lstStyle/>
          <a:p>
            <a:pPr eaLnBrk="1" hangingPunct="1">
              <a:lnSpc>
                <a:spcPct val="90000"/>
              </a:lnSpc>
            </a:pPr>
            <a:r>
              <a:rPr lang="pl-PL" altLang="pl-PL" sz="2400" smtClean="0"/>
              <a:t>Podczas swego życia, obiekt może mieć związek z różnymi obiektami. Wszystkie możliwe związki i ich krotności uwzględnione są na diagramie  klas.</a:t>
            </a:r>
          </a:p>
          <a:p>
            <a:pPr eaLnBrk="1" hangingPunct="1">
              <a:lnSpc>
                <a:spcPct val="90000"/>
              </a:lnSpc>
            </a:pPr>
            <a:r>
              <a:rPr lang="pl-PL" altLang="pl-PL" sz="2400" smtClean="0"/>
              <a:t>Powiązania z innymi obiektami mogą się zmieniać w sposób dynamiczny. Obiekt w pewnym momencie może być np. związany z dwoma, a w innym momencie – z pięcioma obiektami składowymi.</a:t>
            </a:r>
          </a:p>
          <a:p>
            <a:pPr eaLnBrk="1" hangingPunct="1">
              <a:lnSpc>
                <a:spcPct val="90000"/>
              </a:lnSpc>
            </a:pPr>
            <a:r>
              <a:rPr lang="pl-PL" altLang="pl-PL" sz="2400" smtClean="0"/>
              <a:t>Zmiana powiązania następuje w wyniku wywołania metody, która usuwa je lub tworzy powiązanie z obiektem podanym np. jako parametr.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1000" fill="hold"/>
                                        <p:tgtEl>
                                          <p:spTgt spid="604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04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04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 calcmode="lin" valueType="num">
                                      <p:cBhvr>
                                        <p:cTn id="14" dur="1000" fill="hold"/>
                                        <p:tgtEl>
                                          <p:spTgt spid="604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04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04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0419">
                                            <p:txEl>
                                              <p:pRg st="2" end="2"/>
                                            </p:txEl>
                                          </p:spTgt>
                                        </p:tgtEl>
                                        <p:attrNameLst>
                                          <p:attrName>style.visibility</p:attrName>
                                        </p:attrNameLst>
                                      </p:cBhvr>
                                      <p:to>
                                        <p:strVal val="visible"/>
                                      </p:to>
                                    </p:set>
                                    <p:anim calcmode="lin" valueType="num">
                                      <p:cBhvr>
                                        <p:cTn id="21" dur="1000" fill="hold"/>
                                        <p:tgtEl>
                                          <p:spTgt spid="604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04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pl-PL" altLang="pl-PL" sz="4000" smtClean="0"/>
              <a:t>Opis dynamiki systemu – diagramy interakcji</a:t>
            </a:r>
          </a:p>
        </p:txBody>
      </p:sp>
      <p:sp>
        <p:nvSpPr>
          <p:cNvPr id="61443" name="Rectangle 3"/>
          <p:cNvSpPr>
            <a:spLocks noGrp="1" noChangeArrowheads="1"/>
          </p:cNvSpPr>
          <p:nvPr>
            <p:ph type="body" idx="1"/>
          </p:nvPr>
        </p:nvSpPr>
        <p:spPr>
          <a:xfrm>
            <a:off x="457200" y="1888232"/>
            <a:ext cx="8435280" cy="3917032"/>
          </a:xfrm>
        </p:spPr>
        <p:txBody>
          <a:bodyPr/>
          <a:lstStyle/>
          <a:p>
            <a:pPr eaLnBrk="1" hangingPunct="1">
              <a:lnSpc>
                <a:spcPct val="90000"/>
              </a:lnSpc>
            </a:pPr>
            <a:r>
              <a:rPr lang="pl-PL" altLang="pl-PL" sz="2800" dirty="0" smtClean="0"/>
              <a:t>Język UML umożliwia prezentację dynamiki działania systemu. Służą temu diagramy interakcji.</a:t>
            </a:r>
          </a:p>
          <a:p>
            <a:pPr eaLnBrk="1" hangingPunct="1">
              <a:lnSpc>
                <a:spcPct val="90000"/>
              </a:lnSpc>
            </a:pPr>
            <a:r>
              <a:rPr lang="pl-PL" altLang="pl-PL" sz="2800" dirty="0" smtClean="0"/>
              <a:t>Diagramy sekwencji przedstawiają wprost kolejność przesyłania komunikatów między obiektami. Diagramy </a:t>
            </a:r>
            <a:r>
              <a:rPr lang="pl-PL" altLang="pl-PL" sz="2800" dirty="0" smtClean="0"/>
              <a:t>komunikacji (kooperacji, współpracy) </a:t>
            </a:r>
            <a:r>
              <a:rPr lang="pl-PL" altLang="pl-PL" sz="2800" dirty="0" smtClean="0"/>
              <a:t>większy nacisk niż na porządek komunikatów kładą na fakt ich wymiany pomiędzy obiektami.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1000" fill="hold"/>
                                        <p:tgtEl>
                                          <p:spTgt spid="614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14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14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 calcmode="lin" valueType="num">
                                      <p:cBhvr>
                                        <p:cTn id="14" dur="1000" fill="hold"/>
                                        <p:tgtEl>
                                          <p:spTgt spid="614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14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p:cNvPicPr>
            <a:picLocks noChangeAspect="1" noChangeArrowheads="1"/>
          </p:cNvPicPr>
          <p:nvPr/>
        </p:nvPicPr>
        <p:blipFill>
          <a:blip r:embed="rId2" cstate="print"/>
          <a:srcRect/>
          <a:stretch>
            <a:fillRect/>
          </a:stretch>
        </p:blipFill>
        <p:spPr bwMode="auto">
          <a:xfrm>
            <a:off x="396180" y="908720"/>
            <a:ext cx="8496300" cy="5256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4"/>
          <p:cNvPicPr>
            <a:picLocks noChangeAspect="1" noChangeArrowheads="1"/>
          </p:cNvPicPr>
          <p:nvPr/>
        </p:nvPicPr>
        <p:blipFill>
          <a:blip r:embed="rId2" cstate="print"/>
          <a:srcRect/>
          <a:stretch>
            <a:fillRect/>
          </a:stretch>
        </p:blipFill>
        <p:spPr bwMode="auto">
          <a:xfrm>
            <a:off x="121512" y="980728"/>
            <a:ext cx="8770968" cy="48961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15888"/>
            <a:ext cx="8229600" cy="865187"/>
          </a:xfrm>
        </p:spPr>
        <p:txBody>
          <a:bodyPr/>
          <a:lstStyle/>
          <a:p>
            <a:pPr eaLnBrk="1" hangingPunct="1"/>
            <a:r>
              <a:rPr lang="pl-PL" altLang="pl-PL" smtClean="0"/>
              <a:t>Co to jest diagram sekwencji?</a:t>
            </a:r>
          </a:p>
        </p:txBody>
      </p:sp>
      <p:sp>
        <p:nvSpPr>
          <p:cNvPr id="64515" name="Rectangle 3"/>
          <p:cNvSpPr>
            <a:spLocks noGrp="1" noChangeArrowheads="1"/>
          </p:cNvSpPr>
          <p:nvPr>
            <p:ph type="body" idx="1"/>
          </p:nvPr>
        </p:nvSpPr>
        <p:spPr>
          <a:xfrm>
            <a:off x="251841" y="1125538"/>
            <a:ext cx="8856663" cy="5543550"/>
          </a:xfrm>
        </p:spPr>
        <p:txBody>
          <a:bodyPr/>
          <a:lstStyle/>
          <a:p>
            <a:pPr eaLnBrk="1" hangingPunct="1">
              <a:lnSpc>
                <a:spcPct val="90000"/>
              </a:lnSpc>
            </a:pPr>
            <a:r>
              <a:rPr lang="pl-PL" altLang="pl-PL" sz="2400" dirty="0" smtClean="0"/>
              <a:t>Prezentacja komunikacji pomiędzy obiektami klas współpracującymi przy realizacji przypadku użycia.</a:t>
            </a:r>
          </a:p>
          <a:p>
            <a:pPr eaLnBrk="1" hangingPunct="1">
              <a:lnSpc>
                <a:spcPct val="90000"/>
              </a:lnSpc>
            </a:pPr>
            <a:endParaRPr lang="pl-PL" altLang="pl-PL" sz="2400" dirty="0" smtClean="0"/>
          </a:p>
          <a:p>
            <a:pPr eaLnBrk="1" hangingPunct="1">
              <a:lnSpc>
                <a:spcPct val="90000"/>
              </a:lnSpc>
            </a:pPr>
            <a:r>
              <a:rPr lang="pl-PL" altLang="pl-PL" sz="2400" dirty="0" smtClean="0"/>
              <a:t>Komunikacja jest inicjowana przez aktora.</a:t>
            </a:r>
          </a:p>
          <a:p>
            <a:pPr eaLnBrk="1" hangingPunct="1">
              <a:lnSpc>
                <a:spcPct val="90000"/>
              </a:lnSpc>
            </a:pPr>
            <a:endParaRPr lang="pl-PL" altLang="pl-PL" sz="2400" dirty="0" smtClean="0"/>
          </a:p>
          <a:p>
            <a:pPr eaLnBrk="1" hangingPunct="1">
              <a:lnSpc>
                <a:spcPct val="90000"/>
              </a:lnSpc>
            </a:pPr>
            <a:r>
              <a:rPr lang="pl-PL" altLang="pl-PL" sz="2400" dirty="0" smtClean="0"/>
              <a:t>Na diagramie widać kolejność (z góry na dół) przekazywanych komunikatów rozpoczynających wykonywanie przez obiekty stosownych operacji.</a:t>
            </a:r>
          </a:p>
          <a:p>
            <a:pPr eaLnBrk="1" hangingPunct="1">
              <a:lnSpc>
                <a:spcPct val="90000"/>
              </a:lnSpc>
            </a:pPr>
            <a:endParaRPr lang="pl-PL" altLang="pl-PL" sz="2400" dirty="0" smtClean="0"/>
          </a:p>
          <a:p>
            <a:pPr eaLnBrk="1" hangingPunct="1">
              <a:lnSpc>
                <a:spcPct val="90000"/>
              </a:lnSpc>
            </a:pPr>
            <a:r>
              <a:rPr lang="pl-PL" altLang="pl-PL" sz="2400" dirty="0" smtClean="0"/>
              <a:t>Z reguły prezentowany jest tylko jeden scenariusz, ale standard notacji UML dopuszcza stosowanie warunków.</a:t>
            </a:r>
          </a:p>
          <a:p>
            <a:pPr eaLnBrk="1" hangingPunct="1">
              <a:lnSpc>
                <a:spcPct val="90000"/>
              </a:lnSpc>
            </a:pPr>
            <a:endParaRPr lang="pl-PL" altLang="pl-PL" sz="2400" dirty="0" smtClean="0"/>
          </a:p>
          <a:p>
            <a:pPr eaLnBrk="1" hangingPunct="1">
              <a:lnSpc>
                <a:spcPct val="90000"/>
              </a:lnSpc>
            </a:pPr>
            <a:r>
              <a:rPr lang="pl-PL" altLang="pl-PL" sz="2400" dirty="0" smtClean="0"/>
              <a:t>Diagram sekwencji ściśle wiąże się z konkretnym scenariuszem. Zazwyczaj tworzy się po jednym diagramie sekwencji dla każdego scenariusza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1000" fill="hold"/>
                                        <p:tgtEl>
                                          <p:spTgt spid="645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45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45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515">
                                            <p:txEl>
                                              <p:pRg st="2" end="2"/>
                                            </p:txEl>
                                          </p:spTgt>
                                        </p:tgtEl>
                                        <p:attrNameLst>
                                          <p:attrName>style.visibility</p:attrName>
                                        </p:attrNameLst>
                                      </p:cBhvr>
                                      <p:to>
                                        <p:strVal val="visible"/>
                                      </p:to>
                                    </p:set>
                                    <p:anim calcmode="lin" valueType="num">
                                      <p:cBhvr>
                                        <p:cTn id="14" dur="1000" fill="hold"/>
                                        <p:tgtEl>
                                          <p:spTgt spid="6451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451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45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515">
                                            <p:txEl>
                                              <p:pRg st="4" end="4"/>
                                            </p:txEl>
                                          </p:spTgt>
                                        </p:tgtEl>
                                        <p:attrNameLst>
                                          <p:attrName>style.visibility</p:attrName>
                                        </p:attrNameLst>
                                      </p:cBhvr>
                                      <p:to>
                                        <p:strVal val="visible"/>
                                      </p:to>
                                    </p:set>
                                    <p:anim calcmode="lin" valueType="num">
                                      <p:cBhvr>
                                        <p:cTn id="21" dur="1000" fill="hold"/>
                                        <p:tgtEl>
                                          <p:spTgt spid="6451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451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45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515">
                                            <p:txEl>
                                              <p:pRg st="6" end="6"/>
                                            </p:txEl>
                                          </p:spTgt>
                                        </p:tgtEl>
                                        <p:attrNameLst>
                                          <p:attrName>style.visibility</p:attrName>
                                        </p:attrNameLst>
                                      </p:cBhvr>
                                      <p:to>
                                        <p:strVal val="visible"/>
                                      </p:to>
                                    </p:set>
                                    <p:anim calcmode="lin" valueType="num">
                                      <p:cBhvr>
                                        <p:cTn id="28" dur="1000" fill="hold"/>
                                        <p:tgtEl>
                                          <p:spTgt spid="64515">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64515">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6451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515">
                                            <p:txEl>
                                              <p:pRg st="8" end="8"/>
                                            </p:txEl>
                                          </p:spTgt>
                                        </p:tgtEl>
                                        <p:attrNameLst>
                                          <p:attrName>style.visibility</p:attrName>
                                        </p:attrNameLst>
                                      </p:cBhvr>
                                      <p:to>
                                        <p:strVal val="visible"/>
                                      </p:to>
                                    </p:set>
                                    <p:anim calcmode="lin" valueType="num">
                                      <p:cBhvr>
                                        <p:cTn id="35" dur="1000" fill="hold"/>
                                        <p:tgtEl>
                                          <p:spTgt spid="64515">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64515">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74638"/>
            <a:ext cx="9144000" cy="1143000"/>
          </a:xfrm>
        </p:spPr>
        <p:txBody>
          <a:bodyPr/>
          <a:lstStyle/>
          <a:p>
            <a:pPr eaLnBrk="1" hangingPunct="1"/>
            <a:r>
              <a:rPr lang="pl-PL" altLang="pl-PL" sz="4000" smtClean="0"/>
              <a:t>Utrzymywanie spójności modelu i kodu</a:t>
            </a:r>
          </a:p>
        </p:txBody>
      </p:sp>
      <p:sp>
        <p:nvSpPr>
          <p:cNvPr id="65539" name="Rectangle 3"/>
          <p:cNvSpPr>
            <a:spLocks noGrp="1" noChangeArrowheads="1"/>
          </p:cNvSpPr>
          <p:nvPr>
            <p:ph type="body" idx="1"/>
          </p:nvPr>
        </p:nvSpPr>
        <p:spPr>
          <a:xfrm>
            <a:off x="179833" y="1600200"/>
            <a:ext cx="8856663" cy="5068888"/>
          </a:xfrm>
        </p:spPr>
        <p:txBody>
          <a:bodyPr/>
          <a:lstStyle/>
          <a:p>
            <a:pPr eaLnBrk="1" hangingPunct="1">
              <a:lnSpc>
                <a:spcPct val="90000"/>
              </a:lnSpc>
            </a:pPr>
            <a:r>
              <a:rPr lang="pl-PL" altLang="pl-PL" sz="2800" dirty="0" smtClean="0"/>
              <a:t>Dobra zasada: wszelkie modyfikacje atrybutów, nazw i sygnatur metod dokonywane są tylko w modelu graficznym, nie w kodzie.</a:t>
            </a:r>
          </a:p>
          <a:p>
            <a:pPr eaLnBrk="1" hangingPunct="1">
              <a:lnSpc>
                <a:spcPct val="90000"/>
              </a:lnSpc>
            </a:pPr>
            <a:endParaRPr lang="pl-PL" altLang="pl-PL" sz="2800" dirty="0" smtClean="0"/>
          </a:p>
          <a:p>
            <a:pPr eaLnBrk="1" hangingPunct="1">
              <a:lnSpc>
                <a:spcPct val="90000"/>
              </a:lnSpc>
            </a:pPr>
            <a:r>
              <a:rPr lang="pl-PL" altLang="pl-PL" sz="2800" dirty="0" smtClean="0"/>
              <a:t>Po zmianie jednego z elementów opisu klasy generowany jest kod. Współczesne narzędzia CASE umożliwiają zachowanie kodu pisanego w ramach środowiska deweloperskiego.</a:t>
            </a:r>
          </a:p>
          <a:p>
            <a:pPr eaLnBrk="1" hangingPunct="1">
              <a:lnSpc>
                <a:spcPct val="90000"/>
              </a:lnSpc>
            </a:pPr>
            <a:endParaRPr lang="pl-PL" altLang="pl-PL" sz="2800" dirty="0" smtClean="0"/>
          </a:p>
          <a:p>
            <a:pPr eaLnBrk="1" hangingPunct="1">
              <a:lnSpc>
                <a:spcPct val="90000"/>
              </a:lnSpc>
            </a:pPr>
            <a:r>
              <a:rPr lang="pl-PL" altLang="pl-PL" sz="2800" dirty="0" smtClean="0"/>
              <a:t>Praca programisty-projektanta: jednoczesna budowa modelu klas, modelu interakcji i pisanie kodu.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1000" fill="hold"/>
                                        <p:tgtEl>
                                          <p:spTgt spid="655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55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55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5539">
                                            <p:txEl>
                                              <p:pRg st="2" end="2"/>
                                            </p:txEl>
                                          </p:spTgt>
                                        </p:tgtEl>
                                        <p:attrNameLst>
                                          <p:attrName>style.visibility</p:attrName>
                                        </p:attrNameLst>
                                      </p:cBhvr>
                                      <p:to>
                                        <p:strVal val="visible"/>
                                      </p:to>
                                    </p:set>
                                    <p:anim calcmode="lin" valueType="num">
                                      <p:cBhvr>
                                        <p:cTn id="14" dur="1000" fill="hold"/>
                                        <p:tgtEl>
                                          <p:spTgt spid="6553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553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55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anim calcmode="lin" valueType="num">
                                      <p:cBhvr>
                                        <p:cTn id="21" dur="1000" fill="hold"/>
                                        <p:tgtEl>
                                          <p:spTgt spid="6553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553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pl-PL" altLang="pl-PL" sz="4000" smtClean="0"/>
              <a:t>Klasy, obiekty, komunikaty – jak wyprodukować kod?</a:t>
            </a:r>
          </a:p>
        </p:txBody>
      </p:sp>
      <p:sp>
        <p:nvSpPr>
          <p:cNvPr id="66563" name="Rectangle 3"/>
          <p:cNvSpPr>
            <a:spLocks noGrp="1" noChangeArrowheads="1"/>
          </p:cNvSpPr>
          <p:nvPr>
            <p:ph type="body" idx="1"/>
          </p:nvPr>
        </p:nvSpPr>
        <p:spPr>
          <a:xfrm>
            <a:off x="179388" y="1600200"/>
            <a:ext cx="8964612" cy="5068888"/>
          </a:xfrm>
        </p:spPr>
        <p:txBody>
          <a:bodyPr/>
          <a:lstStyle/>
          <a:p>
            <a:pPr eaLnBrk="1" hangingPunct="1">
              <a:lnSpc>
                <a:spcPct val="90000"/>
              </a:lnSpc>
            </a:pPr>
            <a:r>
              <a:rPr lang="pl-PL" altLang="pl-PL" sz="2400" dirty="0" smtClean="0"/>
              <a:t>Na projekt systemu składają się model klas i model interakcji (diagramy sekwencji). Wszystkie elementy tych modeli mogą być bezpośrednio lub pośrednio przełożone na kod.</a:t>
            </a:r>
          </a:p>
          <a:p>
            <a:pPr eaLnBrk="1" hangingPunct="1">
              <a:lnSpc>
                <a:spcPct val="90000"/>
              </a:lnSpc>
            </a:pPr>
            <a:endParaRPr lang="pl-PL" altLang="pl-PL" sz="2400" dirty="0" smtClean="0"/>
          </a:p>
          <a:p>
            <a:pPr eaLnBrk="1" hangingPunct="1">
              <a:lnSpc>
                <a:spcPct val="90000"/>
              </a:lnSpc>
            </a:pPr>
            <a:r>
              <a:rPr lang="pl-PL" altLang="pl-PL" sz="2400" dirty="0" smtClean="0"/>
              <a:t>Klasa projektowa </a:t>
            </a:r>
            <a:r>
              <a:rPr lang="pl-PL" altLang="pl-PL" sz="2400" dirty="0" smtClean="0">
                <a:sym typeface="Symbol" pitchFamily="18" charset="2"/>
              </a:rPr>
              <a:t> szkielet kodu klasy</a:t>
            </a:r>
          </a:p>
          <a:p>
            <a:pPr lvl="1" eaLnBrk="1" hangingPunct="1">
              <a:lnSpc>
                <a:spcPct val="90000"/>
              </a:lnSpc>
            </a:pPr>
            <a:r>
              <a:rPr lang="pl-PL" altLang="pl-PL" sz="2000" dirty="0" smtClean="0">
                <a:sym typeface="Symbol" pitchFamily="18" charset="2"/>
              </a:rPr>
              <a:t>Wszystkie atrybuty, operacje, sygnatury operacji są bezpośrednio realizowane w kodzie.</a:t>
            </a:r>
          </a:p>
          <a:p>
            <a:pPr eaLnBrk="1" hangingPunct="1">
              <a:lnSpc>
                <a:spcPct val="90000"/>
              </a:lnSpc>
            </a:pPr>
            <a:r>
              <a:rPr lang="pl-PL" altLang="pl-PL" sz="2400" dirty="0" smtClean="0">
                <a:sym typeface="Symbol" pitchFamily="18" charset="2"/>
              </a:rPr>
              <a:t>Obiekt  zmienna lokalna operacji lub atrybut klasy</a:t>
            </a:r>
          </a:p>
          <a:p>
            <a:pPr lvl="1" eaLnBrk="1" hangingPunct="1">
              <a:lnSpc>
                <a:spcPct val="90000"/>
              </a:lnSpc>
            </a:pPr>
            <a:r>
              <a:rPr lang="pl-PL" altLang="pl-PL" sz="2000" dirty="0" smtClean="0">
                <a:sym typeface="Symbol" pitchFamily="18" charset="2"/>
              </a:rPr>
              <a:t>Każdy nazwany obiekt na diagramie sekwencji może być zadeklarowany w kodzie operacji jako zmienna lokalna</a:t>
            </a:r>
          </a:p>
          <a:p>
            <a:pPr eaLnBrk="1" hangingPunct="1">
              <a:lnSpc>
                <a:spcPct val="90000"/>
              </a:lnSpc>
            </a:pPr>
            <a:r>
              <a:rPr lang="pl-PL" altLang="pl-PL" sz="2400" dirty="0" smtClean="0">
                <a:sym typeface="Symbol" pitchFamily="18" charset="2"/>
              </a:rPr>
              <a:t>Komunikat  zawsze odpowiada operacji klasy obiektu</a:t>
            </a:r>
          </a:p>
          <a:p>
            <a:pPr lvl="1" eaLnBrk="1" hangingPunct="1">
              <a:lnSpc>
                <a:spcPct val="90000"/>
              </a:lnSpc>
            </a:pPr>
            <a:r>
              <a:rPr lang="pl-PL" altLang="pl-PL" sz="2000" dirty="0" smtClean="0">
                <a:sym typeface="Symbol" pitchFamily="18" charset="2"/>
              </a:rPr>
              <a:t>Wykonanie operacji w wyniku przesłania komunikatu znajduje odzwierciedlenie w kodzie tej operacji dla odpowiedniej klasy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p:cTn id="7" dur="1000" fill="hold"/>
                                        <p:tgtEl>
                                          <p:spTgt spid="665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65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65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6563">
                                            <p:txEl>
                                              <p:pRg st="2" end="2"/>
                                            </p:txEl>
                                          </p:spTgt>
                                        </p:tgtEl>
                                        <p:attrNameLst>
                                          <p:attrName>style.visibility</p:attrName>
                                        </p:attrNameLst>
                                      </p:cBhvr>
                                      <p:to>
                                        <p:strVal val="visible"/>
                                      </p:to>
                                    </p:set>
                                    <p:anim calcmode="lin" valueType="num">
                                      <p:cBhvr>
                                        <p:cTn id="14" dur="1000" fill="hold"/>
                                        <p:tgtEl>
                                          <p:spTgt spid="6656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656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65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6563">
                                            <p:txEl>
                                              <p:pRg st="3" end="3"/>
                                            </p:txEl>
                                          </p:spTgt>
                                        </p:tgtEl>
                                        <p:attrNameLst>
                                          <p:attrName>style.visibility</p:attrName>
                                        </p:attrNameLst>
                                      </p:cBhvr>
                                      <p:to>
                                        <p:strVal val="visible"/>
                                      </p:to>
                                    </p:set>
                                    <p:anim calcmode="lin" valueType="num">
                                      <p:cBhvr>
                                        <p:cTn id="21" dur="1000" fill="hold"/>
                                        <p:tgtEl>
                                          <p:spTgt spid="6656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656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656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6563">
                                            <p:txEl>
                                              <p:pRg st="4" end="4"/>
                                            </p:txEl>
                                          </p:spTgt>
                                        </p:tgtEl>
                                        <p:attrNameLst>
                                          <p:attrName>style.visibility</p:attrName>
                                        </p:attrNameLst>
                                      </p:cBhvr>
                                      <p:to>
                                        <p:strVal val="visible"/>
                                      </p:to>
                                    </p:set>
                                    <p:anim calcmode="lin" valueType="num">
                                      <p:cBhvr>
                                        <p:cTn id="28" dur="1000" fill="hold"/>
                                        <p:tgtEl>
                                          <p:spTgt spid="6656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6656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6656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6563">
                                            <p:txEl>
                                              <p:pRg st="5" end="5"/>
                                            </p:txEl>
                                          </p:spTgt>
                                        </p:tgtEl>
                                        <p:attrNameLst>
                                          <p:attrName>style.visibility</p:attrName>
                                        </p:attrNameLst>
                                      </p:cBhvr>
                                      <p:to>
                                        <p:strVal val="visible"/>
                                      </p:to>
                                    </p:set>
                                    <p:anim calcmode="lin" valueType="num">
                                      <p:cBhvr>
                                        <p:cTn id="35" dur="1000" fill="hold"/>
                                        <p:tgtEl>
                                          <p:spTgt spid="6656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6656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665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6563">
                                            <p:txEl>
                                              <p:pRg st="6" end="6"/>
                                            </p:txEl>
                                          </p:spTgt>
                                        </p:tgtEl>
                                        <p:attrNameLst>
                                          <p:attrName>style.visibility</p:attrName>
                                        </p:attrNameLst>
                                      </p:cBhvr>
                                      <p:to>
                                        <p:strVal val="visible"/>
                                      </p:to>
                                    </p:set>
                                    <p:anim calcmode="lin" valueType="num">
                                      <p:cBhvr>
                                        <p:cTn id="42" dur="1000" fill="hold"/>
                                        <p:tgtEl>
                                          <p:spTgt spid="6656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6656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665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6563">
                                            <p:txEl>
                                              <p:pRg st="7" end="7"/>
                                            </p:txEl>
                                          </p:spTgt>
                                        </p:tgtEl>
                                        <p:attrNameLst>
                                          <p:attrName>style.visibility</p:attrName>
                                        </p:attrNameLst>
                                      </p:cBhvr>
                                      <p:to>
                                        <p:strVal val="visible"/>
                                      </p:to>
                                    </p:set>
                                    <p:anim calcmode="lin" valueType="num">
                                      <p:cBhvr>
                                        <p:cTn id="49" dur="1000" fill="hold"/>
                                        <p:tgtEl>
                                          <p:spTgt spid="66563">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6656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779462"/>
          </a:xfrm>
        </p:spPr>
        <p:txBody>
          <a:bodyPr/>
          <a:lstStyle/>
          <a:p>
            <a:pPr eaLnBrk="1" hangingPunct="1"/>
            <a:r>
              <a:rPr lang="pl-PL" altLang="pl-PL" dirty="0" smtClean="0"/>
              <a:t>Diagramy </a:t>
            </a:r>
            <a:r>
              <a:rPr lang="pl-PL" altLang="pl-PL" dirty="0" smtClean="0"/>
              <a:t>interakcji (cd)</a:t>
            </a:r>
            <a:endParaRPr lang="pl-PL" altLang="pl-PL" dirty="0" smtClean="0"/>
          </a:p>
        </p:txBody>
      </p:sp>
      <p:sp>
        <p:nvSpPr>
          <p:cNvPr id="6147" name="Rectangle 3"/>
          <p:cNvSpPr>
            <a:spLocks noGrp="1" noChangeArrowheads="1"/>
          </p:cNvSpPr>
          <p:nvPr>
            <p:ph type="body" idx="1"/>
          </p:nvPr>
        </p:nvSpPr>
        <p:spPr>
          <a:xfrm>
            <a:off x="107950" y="895350"/>
            <a:ext cx="8928100" cy="5230813"/>
          </a:xfrm>
        </p:spPr>
        <p:txBody>
          <a:bodyPr/>
          <a:lstStyle/>
          <a:p>
            <a:pPr eaLnBrk="1" hangingPunct="1">
              <a:lnSpc>
                <a:spcPct val="90000"/>
              </a:lnSpc>
            </a:pPr>
            <a:endParaRPr lang="pl-PL" altLang="pl-PL" sz="2400" dirty="0" smtClean="0"/>
          </a:p>
          <a:p>
            <a:pPr eaLnBrk="1" hangingPunct="1">
              <a:lnSpc>
                <a:spcPct val="90000"/>
              </a:lnSpc>
            </a:pPr>
            <a:r>
              <a:rPr lang="pl-PL" altLang="pl-PL" sz="2400" dirty="0" smtClean="0"/>
              <a:t>Diagramy interakcji obrazuje interakcję jako zbiór obiektów i związków między nimi, w tym też komunikaty, jakie obiekty przekazują między sobą.</a:t>
            </a:r>
          </a:p>
          <a:p>
            <a:pPr eaLnBrk="1" hangingPunct="1">
              <a:lnSpc>
                <a:spcPct val="90000"/>
              </a:lnSpc>
            </a:pPr>
            <a:endParaRPr lang="pl-PL" altLang="pl-PL" sz="2400" dirty="0" smtClean="0"/>
          </a:p>
          <a:p>
            <a:pPr eaLnBrk="1" hangingPunct="1">
              <a:lnSpc>
                <a:spcPct val="90000"/>
              </a:lnSpc>
            </a:pPr>
            <a:r>
              <a:rPr lang="pl-PL" altLang="pl-PL" sz="2400" dirty="0" smtClean="0"/>
              <a:t>Diagram </a:t>
            </a:r>
            <a:r>
              <a:rPr lang="pl-PL" altLang="pl-PL" sz="2400" dirty="0" smtClean="0"/>
              <a:t>sekwencji (przebiegu) </a:t>
            </a:r>
            <a:r>
              <a:rPr lang="pl-PL" altLang="pl-PL" sz="2400" dirty="0" smtClean="0"/>
              <a:t>jest diagramem interakcji, na którym </a:t>
            </a:r>
            <a:r>
              <a:rPr lang="pl-PL" altLang="pl-PL" sz="2400" dirty="0" smtClean="0">
                <a:solidFill>
                  <a:srgbClr val="0000CC"/>
                </a:solidFill>
              </a:rPr>
              <a:t>uwypukla się kolejność komunikatów w czasie. Ma postać tabeli, w której obiekty ułożone są wzdłuż osi X, a komunikaty wzdłuż osi Y, uporządkowane według czasu ich wysyłania</a:t>
            </a:r>
            <a:r>
              <a:rPr lang="pl-PL" altLang="pl-PL" sz="2400" dirty="0" smtClean="0"/>
              <a:t>.</a:t>
            </a:r>
          </a:p>
          <a:p>
            <a:pPr eaLnBrk="1" hangingPunct="1">
              <a:lnSpc>
                <a:spcPct val="90000"/>
              </a:lnSpc>
            </a:pPr>
            <a:endParaRPr lang="pl-PL" altLang="pl-PL" sz="2400" dirty="0" smtClean="0"/>
          </a:p>
          <a:p>
            <a:pPr eaLnBrk="1" hangingPunct="1">
              <a:lnSpc>
                <a:spcPct val="90000"/>
              </a:lnSpc>
            </a:pPr>
            <a:r>
              <a:rPr lang="pl-PL" altLang="pl-PL" sz="2400" dirty="0" smtClean="0"/>
              <a:t>Diagram </a:t>
            </a:r>
            <a:r>
              <a:rPr lang="pl-PL" altLang="pl-PL" sz="2400" dirty="0" smtClean="0"/>
              <a:t>komunikacji (kooperacji) </a:t>
            </a:r>
            <a:r>
              <a:rPr lang="pl-PL" altLang="pl-PL" sz="2400" dirty="0" smtClean="0"/>
              <a:t>jest diagramem interakcji, na którym </a:t>
            </a:r>
            <a:r>
              <a:rPr lang="pl-PL" altLang="pl-PL" sz="2400" dirty="0" smtClean="0">
                <a:solidFill>
                  <a:srgbClr val="0000CC"/>
                </a:solidFill>
              </a:rPr>
              <a:t>uwypukla się związki strukturalne między obiektami wysyłającymi i odbierającymi komunikaty. Graficznie jest to zestaw wierzchołków i krawędzi</a:t>
            </a:r>
            <a:r>
              <a:rPr lang="pl-PL" altLang="pl-PL"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pl-PL" altLang="pl-PL" smtClean="0"/>
              <a:t>Realizacja usług i metod klas</a:t>
            </a:r>
          </a:p>
        </p:txBody>
      </p:sp>
      <p:sp>
        <p:nvSpPr>
          <p:cNvPr id="67587" name="Rectangle 3"/>
          <p:cNvSpPr>
            <a:spLocks noGrp="1" noChangeArrowheads="1"/>
          </p:cNvSpPr>
          <p:nvPr>
            <p:ph type="body" idx="1"/>
          </p:nvPr>
        </p:nvSpPr>
        <p:spPr>
          <a:xfrm>
            <a:off x="1115616" y="1628800"/>
            <a:ext cx="7344370" cy="4525963"/>
          </a:xfrm>
        </p:spPr>
        <p:txBody>
          <a:bodyPr/>
          <a:lstStyle/>
          <a:p>
            <a:pPr eaLnBrk="1" hangingPunct="1"/>
            <a:r>
              <a:rPr lang="pl-PL" altLang="pl-PL" sz="2800" dirty="0" smtClean="0"/>
              <a:t>Zestaw diagramów interakcji jest podstawą do określenia struktury komunikacji (wywołań metod) między obiektami. </a:t>
            </a:r>
          </a:p>
          <a:p>
            <a:pPr eaLnBrk="1" hangingPunct="1"/>
            <a:endParaRPr lang="pl-PL" altLang="pl-PL" sz="2800" dirty="0" smtClean="0"/>
          </a:p>
          <a:p>
            <a:pPr eaLnBrk="1" hangingPunct="1"/>
            <a:r>
              <a:rPr lang="pl-PL" altLang="pl-PL" sz="2800" dirty="0" smtClean="0"/>
              <a:t>Struktura ta powinna być odzwierciedlona w kodzie metod. Zadanie to należy do programisty.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p:cTn id="7" dur="1000" fill="hold"/>
                                        <p:tgtEl>
                                          <p:spTgt spid="675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75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75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7587">
                                            <p:txEl>
                                              <p:pRg st="2" end="2"/>
                                            </p:txEl>
                                          </p:spTgt>
                                        </p:tgtEl>
                                        <p:attrNameLst>
                                          <p:attrName>style.visibility</p:attrName>
                                        </p:attrNameLst>
                                      </p:cBhvr>
                                      <p:to>
                                        <p:strVal val="visible"/>
                                      </p:to>
                                    </p:set>
                                    <p:anim calcmode="lin" valueType="num">
                                      <p:cBhvr>
                                        <p:cTn id="14" dur="1000" fill="hold"/>
                                        <p:tgtEl>
                                          <p:spTgt spid="6758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758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850900"/>
          </a:xfrm>
        </p:spPr>
        <p:txBody>
          <a:bodyPr/>
          <a:lstStyle/>
          <a:p>
            <a:pPr eaLnBrk="1" hangingPunct="1"/>
            <a:r>
              <a:rPr lang="pl-PL" altLang="pl-PL" smtClean="0"/>
              <a:t>Diagramy sekwencji (przebiegu)</a:t>
            </a:r>
          </a:p>
        </p:txBody>
      </p:sp>
      <p:sp>
        <p:nvSpPr>
          <p:cNvPr id="68611" name="Rectangle 3"/>
          <p:cNvSpPr>
            <a:spLocks noGrp="1" noChangeArrowheads="1"/>
          </p:cNvSpPr>
          <p:nvPr>
            <p:ph type="body" idx="1"/>
          </p:nvPr>
        </p:nvSpPr>
        <p:spPr>
          <a:xfrm>
            <a:off x="216024" y="1600200"/>
            <a:ext cx="8892480" cy="4525963"/>
          </a:xfrm>
        </p:spPr>
        <p:txBody>
          <a:bodyPr/>
          <a:lstStyle/>
          <a:p>
            <a:pPr eaLnBrk="1" hangingPunct="1"/>
            <a:r>
              <a:rPr lang="pl-PL" altLang="pl-PL" sz="2800" dirty="0" smtClean="0"/>
              <a:t>Diagramy sekwencji ułatwiają tworzenie kodu operacji. Kod operacji stanowi podsumowanie treści wszystkich diagramów sekwencji, na których występuje odpowiedni komunikat.</a:t>
            </a:r>
          </a:p>
          <a:p>
            <a:pPr eaLnBrk="1" hangingPunct="1"/>
            <a:endParaRPr lang="pl-PL" altLang="pl-PL" sz="2800" dirty="0" smtClean="0"/>
          </a:p>
          <a:p>
            <a:pPr eaLnBrk="1" hangingPunct="1"/>
            <a:r>
              <a:rPr lang="pl-PL" altLang="pl-PL" sz="2800" dirty="0" smtClean="0"/>
              <a:t>Rolą programisty jest umiejętne połączenie w kodzie wszystkich możliwych wywołań operacji.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1000" fill="hold"/>
                                        <p:tgtEl>
                                          <p:spTgt spid="686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86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86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8611">
                                            <p:txEl>
                                              <p:pRg st="2" end="2"/>
                                            </p:txEl>
                                          </p:spTgt>
                                        </p:tgtEl>
                                        <p:attrNameLst>
                                          <p:attrName>style.visibility</p:attrName>
                                        </p:attrNameLst>
                                      </p:cBhvr>
                                      <p:to>
                                        <p:strVal val="visible"/>
                                      </p:to>
                                    </p:set>
                                    <p:anim calcmode="lin" valueType="num">
                                      <p:cBhvr>
                                        <p:cTn id="14" dur="1000" fill="hold"/>
                                        <p:tgtEl>
                                          <p:spTgt spid="6861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861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3338"/>
            <a:ext cx="8229600" cy="633412"/>
          </a:xfrm>
        </p:spPr>
        <p:txBody>
          <a:bodyPr/>
          <a:lstStyle/>
          <a:p>
            <a:pPr eaLnBrk="1" hangingPunct="1"/>
            <a:r>
              <a:rPr lang="pl-PL" altLang="pl-PL" smtClean="0"/>
              <a:t>Diagramy interakcji</a:t>
            </a:r>
          </a:p>
        </p:txBody>
      </p:sp>
      <p:sp>
        <p:nvSpPr>
          <p:cNvPr id="69635" name="Rectangle 3"/>
          <p:cNvSpPr>
            <a:spLocks noGrp="1" noChangeArrowheads="1"/>
          </p:cNvSpPr>
          <p:nvPr>
            <p:ph type="body" idx="1"/>
          </p:nvPr>
        </p:nvSpPr>
        <p:spPr>
          <a:xfrm>
            <a:off x="179388" y="1235794"/>
            <a:ext cx="8785225" cy="4929510"/>
          </a:xfrm>
        </p:spPr>
        <p:txBody>
          <a:bodyPr/>
          <a:lstStyle/>
          <a:p>
            <a:pPr eaLnBrk="1" hangingPunct="1">
              <a:lnSpc>
                <a:spcPct val="90000"/>
              </a:lnSpc>
            </a:pPr>
            <a:r>
              <a:rPr lang="pl-PL" altLang="pl-PL" sz="2400" dirty="0" smtClean="0"/>
              <a:t>Oprócz modelowania struktury systemu, bardzo ważne jest pokazanie systemu w działaniu (jego dynamiki).</a:t>
            </a:r>
          </a:p>
          <a:p>
            <a:pPr eaLnBrk="1" hangingPunct="1">
              <a:lnSpc>
                <a:spcPct val="90000"/>
              </a:lnSpc>
            </a:pPr>
            <a:endParaRPr lang="pl-PL" altLang="pl-PL" sz="2400" dirty="0" smtClean="0"/>
          </a:p>
          <a:p>
            <a:pPr eaLnBrk="1" hangingPunct="1">
              <a:lnSpc>
                <a:spcPct val="90000"/>
              </a:lnSpc>
            </a:pPr>
            <a:r>
              <a:rPr lang="pl-PL" altLang="pl-PL" sz="2400" dirty="0" smtClean="0"/>
              <a:t>Każdy scenariusz i każda usługa (operacja) mogą być zrealizowane przy pomocy graficznego zapisu interakcji między obiektami w działającym systemie.</a:t>
            </a:r>
          </a:p>
          <a:p>
            <a:pPr eaLnBrk="1" hangingPunct="1">
              <a:lnSpc>
                <a:spcPct val="90000"/>
              </a:lnSpc>
            </a:pPr>
            <a:r>
              <a:rPr lang="pl-PL" altLang="pl-PL" sz="2400" dirty="0" smtClean="0"/>
              <a:t>Język UML dostarcza dwóch rodzajów diagramów do modelowania dynamiki systemów – diagramy sekwencji i diagramy współpracy.</a:t>
            </a:r>
          </a:p>
          <a:p>
            <a:pPr eaLnBrk="1" hangingPunct="1">
              <a:lnSpc>
                <a:spcPct val="90000"/>
              </a:lnSpc>
            </a:pPr>
            <a:endParaRPr lang="pl-PL" altLang="pl-PL" sz="2400" dirty="0" smtClean="0"/>
          </a:p>
          <a:p>
            <a:pPr eaLnBrk="1" hangingPunct="1">
              <a:lnSpc>
                <a:spcPct val="90000"/>
              </a:lnSpc>
            </a:pPr>
            <a:r>
              <a:rPr lang="pl-PL" altLang="pl-PL" sz="2400" dirty="0" smtClean="0"/>
              <a:t>Diagramy interakcji stanowią ogniwo pośrednie na drodze od przypadków użycia do interfejsów oraz od definicji usług do klas.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1000" fill="hold"/>
                                        <p:tgtEl>
                                          <p:spTgt spid="696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96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96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 calcmode="lin" valueType="num">
                                      <p:cBhvr>
                                        <p:cTn id="14" dur="1000" fill="hold"/>
                                        <p:tgtEl>
                                          <p:spTgt spid="6963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963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96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9635">
                                            <p:txEl>
                                              <p:pRg st="3" end="3"/>
                                            </p:txEl>
                                          </p:spTgt>
                                        </p:tgtEl>
                                        <p:attrNameLst>
                                          <p:attrName>style.visibility</p:attrName>
                                        </p:attrNameLst>
                                      </p:cBhvr>
                                      <p:to>
                                        <p:strVal val="visible"/>
                                      </p:to>
                                    </p:set>
                                    <p:anim calcmode="lin" valueType="num">
                                      <p:cBhvr>
                                        <p:cTn id="21" dur="1000" fill="hold"/>
                                        <p:tgtEl>
                                          <p:spTgt spid="6963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963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96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9635">
                                            <p:txEl>
                                              <p:pRg st="5" end="5"/>
                                            </p:txEl>
                                          </p:spTgt>
                                        </p:tgtEl>
                                        <p:attrNameLst>
                                          <p:attrName>style.visibility</p:attrName>
                                        </p:attrNameLst>
                                      </p:cBhvr>
                                      <p:to>
                                        <p:strVal val="visible"/>
                                      </p:to>
                                    </p:set>
                                    <p:anim calcmode="lin" valueType="num">
                                      <p:cBhvr>
                                        <p:cTn id="28" dur="1000" fill="hold"/>
                                        <p:tgtEl>
                                          <p:spTgt spid="69635">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69635">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9900" y="31750"/>
            <a:ext cx="8229600" cy="777875"/>
          </a:xfrm>
        </p:spPr>
        <p:txBody>
          <a:bodyPr/>
          <a:lstStyle/>
          <a:p>
            <a:pPr eaLnBrk="1" hangingPunct="1"/>
            <a:r>
              <a:rPr lang="pl-PL" altLang="pl-PL" smtClean="0"/>
              <a:t>Rady i wskazówki</a:t>
            </a:r>
          </a:p>
        </p:txBody>
      </p:sp>
      <p:sp>
        <p:nvSpPr>
          <p:cNvPr id="70659" name="Rectangle 3"/>
          <p:cNvSpPr>
            <a:spLocks noGrp="1" noChangeArrowheads="1"/>
          </p:cNvSpPr>
          <p:nvPr>
            <p:ph type="body" idx="1"/>
          </p:nvPr>
        </p:nvSpPr>
        <p:spPr>
          <a:xfrm>
            <a:off x="107950" y="981075"/>
            <a:ext cx="9036050" cy="5616277"/>
          </a:xfrm>
        </p:spPr>
        <p:txBody>
          <a:bodyPr/>
          <a:lstStyle/>
          <a:p>
            <a:pPr eaLnBrk="1" hangingPunct="1">
              <a:lnSpc>
                <a:spcPct val="80000"/>
              </a:lnSpc>
            </a:pPr>
            <a:r>
              <a:rPr lang="pl-PL" altLang="pl-PL" sz="2400" dirty="0" smtClean="0"/>
              <a:t>Dobrze zbudowany diagram interakcji:</a:t>
            </a:r>
          </a:p>
          <a:p>
            <a:pPr lvl="1" eaLnBrk="1" hangingPunct="1">
              <a:lnSpc>
                <a:spcPct val="80000"/>
              </a:lnSpc>
            </a:pPr>
            <a:r>
              <a:rPr lang="pl-PL" altLang="pl-PL" sz="2000" dirty="0" smtClean="0"/>
              <a:t>Uwypukla jeden dynamiczny aspekt systemu</a:t>
            </a:r>
          </a:p>
          <a:p>
            <a:pPr lvl="1" eaLnBrk="1" hangingPunct="1">
              <a:lnSpc>
                <a:spcPct val="80000"/>
              </a:lnSpc>
            </a:pPr>
            <a:r>
              <a:rPr lang="pl-PL" altLang="pl-PL" sz="2000" dirty="0" smtClean="0"/>
              <a:t>Obrazuje tylko te byty, które są niezbędne do zrozumienia tego aspektu</a:t>
            </a:r>
          </a:p>
          <a:p>
            <a:pPr lvl="1" eaLnBrk="1" hangingPunct="1">
              <a:lnSpc>
                <a:spcPct val="80000"/>
              </a:lnSpc>
            </a:pPr>
            <a:r>
              <a:rPr lang="pl-PL" altLang="pl-PL" sz="2000" dirty="0" smtClean="0"/>
              <a:t>Uwzględnia szczegóły odpowiednie do przyjętego poziomu abstrakcji, z dodatkami, które są niezbędne do zrozumienia tego, na czym Ci zależy</a:t>
            </a:r>
          </a:p>
          <a:p>
            <a:pPr lvl="1" eaLnBrk="1" hangingPunct="1">
              <a:lnSpc>
                <a:spcPct val="80000"/>
              </a:lnSpc>
            </a:pPr>
            <a:r>
              <a:rPr lang="pl-PL" altLang="pl-PL" sz="2000" dirty="0" smtClean="0"/>
              <a:t>Nie jest zbyt ogólny, a zatem czytelnik nie zostanie wprowadzony w błąd co do istotnego znaczenia</a:t>
            </a:r>
          </a:p>
          <a:p>
            <a:pPr lvl="1" eaLnBrk="1" hangingPunct="1">
              <a:lnSpc>
                <a:spcPct val="80000"/>
              </a:lnSpc>
            </a:pPr>
            <a:endParaRPr lang="pl-PL" altLang="pl-PL" sz="1600" dirty="0" smtClean="0"/>
          </a:p>
          <a:p>
            <a:pPr eaLnBrk="1" hangingPunct="1">
              <a:lnSpc>
                <a:spcPct val="80000"/>
              </a:lnSpc>
            </a:pPr>
            <a:r>
              <a:rPr lang="pl-PL" altLang="pl-PL" sz="2400" dirty="0" smtClean="0"/>
              <a:t>Gdy rysujesz diagram interakcji</a:t>
            </a:r>
          </a:p>
          <a:p>
            <a:pPr lvl="1" eaLnBrk="1" hangingPunct="1">
              <a:lnSpc>
                <a:spcPct val="80000"/>
              </a:lnSpc>
            </a:pPr>
            <a:r>
              <a:rPr lang="pl-PL" altLang="pl-PL" sz="2000" dirty="0" smtClean="0"/>
              <a:t>Nadaj mu nazwę, która określa jego przeznaczenie</a:t>
            </a:r>
          </a:p>
          <a:p>
            <a:pPr lvl="1" eaLnBrk="1" hangingPunct="1">
              <a:lnSpc>
                <a:spcPct val="80000"/>
              </a:lnSpc>
            </a:pPr>
            <a:r>
              <a:rPr lang="pl-PL" altLang="pl-PL" sz="2000" dirty="0" smtClean="0"/>
              <a:t>Wybierz diagram przebiegu, jeśli chcesz uwypuklić kolejność komunikatów w czasie, a diagram kooperacji, jeśli chcesz zaakcentować związki strukturalne między obiektami uczestniczącymi w interakcji</a:t>
            </a:r>
          </a:p>
          <a:p>
            <a:pPr lvl="1" eaLnBrk="1" hangingPunct="1">
              <a:lnSpc>
                <a:spcPct val="80000"/>
              </a:lnSpc>
            </a:pPr>
            <a:r>
              <a:rPr lang="pl-PL" altLang="pl-PL" sz="2000" dirty="0" smtClean="0"/>
              <a:t>Tak ułóż elementy, żeby zminimalizować liczbę przecinających się linii </a:t>
            </a:r>
          </a:p>
          <a:p>
            <a:pPr lvl="1" eaLnBrk="1" hangingPunct="1">
              <a:lnSpc>
                <a:spcPct val="80000"/>
              </a:lnSpc>
            </a:pPr>
            <a:r>
              <a:rPr lang="pl-PL" altLang="pl-PL" sz="2000" dirty="0" smtClean="0"/>
              <a:t>Skorzystaj z notatek i kolorów, żeby zwrócić uwagę czytelnika na to na czym Ci zależy</a:t>
            </a:r>
          </a:p>
          <a:p>
            <a:pPr lvl="1" eaLnBrk="1" hangingPunct="1">
              <a:lnSpc>
                <a:spcPct val="80000"/>
              </a:lnSpc>
            </a:pPr>
            <a:r>
              <a:rPr lang="pl-PL" altLang="pl-PL" sz="2000" dirty="0" smtClean="0"/>
              <a:t>Rozważnie korzystaj z rozgałęzień; w wypadku złożonych rozgałęzień lepiej użyj diagramu czynności.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p:cTn id="7" dur="1000" fill="hold"/>
                                        <p:tgtEl>
                                          <p:spTgt spid="706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06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06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0659">
                                            <p:txEl>
                                              <p:pRg st="1" end="1"/>
                                            </p:txEl>
                                          </p:spTgt>
                                        </p:tgtEl>
                                        <p:attrNameLst>
                                          <p:attrName>style.visibility</p:attrName>
                                        </p:attrNameLst>
                                      </p:cBhvr>
                                      <p:to>
                                        <p:strVal val="visible"/>
                                      </p:to>
                                    </p:set>
                                    <p:anim calcmode="lin" valueType="num">
                                      <p:cBhvr>
                                        <p:cTn id="14" dur="1000" fill="hold"/>
                                        <p:tgtEl>
                                          <p:spTgt spid="7065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065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06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0659">
                                            <p:txEl>
                                              <p:pRg st="2" end="2"/>
                                            </p:txEl>
                                          </p:spTgt>
                                        </p:tgtEl>
                                        <p:attrNameLst>
                                          <p:attrName>style.visibility</p:attrName>
                                        </p:attrNameLst>
                                      </p:cBhvr>
                                      <p:to>
                                        <p:strVal val="visible"/>
                                      </p:to>
                                    </p:set>
                                    <p:anim calcmode="lin" valueType="num">
                                      <p:cBhvr>
                                        <p:cTn id="21" dur="1000" fill="hold"/>
                                        <p:tgtEl>
                                          <p:spTgt spid="7065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065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06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0659">
                                            <p:txEl>
                                              <p:pRg st="3" end="3"/>
                                            </p:txEl>
                                          </p:spTgt>
                                        </p:tgtEl>
                                        <p:attrNameLst>
                                          <p:attrName>style.visibility</p:attrName>
                                        </p:attrNameLst>
                                      </p:cBhvr>
                                      <p:to>
                                        <p:strVal val="visible"/>
                                      </p:to>
                                    </p:set>
                                    <p:anim calcmode="lin" valueType="num">
                                      <p:cBhvr>
                                        <p:cTn id="28" dur="1000" fill="hold"/>
                                        <p:tgtEl>
                                          <p:spTgt spid="7065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065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06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0659">
                                            <p:txEl>
                                              <p:pRg st="4" end="4"/>
                                            </p:txEl>
                                          </p:spTgt>
                                        </p:tgtEl>
                                        <p:attrNameLst>
                                          <p:attrName>style.visibility</p:attrName>
                                        </p:attrNameLst>
                                      </p:cBhvr>
                                      <p:to>
                                        <p:strVal val="visible"/>
                                      </p:to>
                                    </p:set>
                                    <p:anim calcmode="lin" valueType="num">
                                      <p:cBhvr>
                                        <p:cTn id="35" dur="1000" fill="hold"/>
                                        <p:tgtEl>
                                          <p:spTgt spid="7065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065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06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0659">
                                            <p:txEl>
                                              <p:pRg st="6" end="6"/>
                                            </p:txEl>
                                          </p:spTgt>
                                        </p:tgtEl>
                                        <p:attrNameLst>
                                          <p:attrName>style.visibility</p:attrName>
                                        </p:attrNameLst>
                                      </p:cBhvr>
                                      <p:to>
                                        <p:strVal val="visible"/>
                                      </p:to>
                                    </p:set>
                                    <p:anim calcmode="lin" valueType="num">
                                      <p:cBhvr>
                                        <p:cTn id="42" dur="1000" fill="hold"/>
                                        <p:tgtEl>
                                          <p:spTgt spid="70659">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70659">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7065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0659">
                                            <p:txEl>
                                              <p:pRg st="7" end="7"/>
                                            </p:txEl>
                                          </p:spTgt>
                                        </p:tgtEl>
                                        <p:attrNameLst>
                                          <p:attrName>style.visibility</p:attrName>
                                        </p:attrNameLst>
                                      </p:cBhvr>
                                      <p:to>
                                        <p:strVal val="visible"/>
                                      </p:to>
                                    </p:set>
                                    <p:anim calcmode="lin" valueType="num">
                                      <p:cBhvr>
                                        <p:cTn id="49" dur="1000" fill="hold"/>
                                        <p:tgtEl>
                                          <p:spTgt spid="70659">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70659">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70659">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0659">
                                            <p:txEl>
                                              <p:pRg st="8" end="8"/>
                                            </p:txEl>
                                          </p:spTgt>
                                        </p:tgtEl>
                                        <p:attrNameLst>
                                          <p:attrName>style.visibility</p:attrName>
                                        </p:attrNameLst>
                                      </p:cBhvr>
                                      <p:to>
                                        <p:strVal val="visible"/>
                                      </p:to>
                                    </p:set>
                                    <p:anim calcmode="lin" valueType="num">
                                      <p:cBhvr>
                                        <p:cTn id="56" dur="1000" fill="hold"/>
                                        <p:tgtEl>
                                          <p:spTgt spid="70659">
                                            <p:txEl>
                                              <p:pRg st="8" end="8"/>
                                            </p:txEl>
                                          </p:spTgt>
                                        </p:tgtEl>
                                        <p:attrNameLst>
                                          <p:attrName>ppt_w</p:attrName>
                                        </p:attrNameLst>
                                      </p:cBhvr>
                                      <p:tavLst>
                                        <p:tav tm="0">
                                          <p:val>
                                            <p:strVal val="#ppt_w*0.70"/>
                                          </p:val>
                                        </p:tav>
                                        <p:tav tm="100000">
                                          <p:val>
                                            <p:strVal val="#ppt_w"/>
                                          </p:val>
                                        </p:tav>
                                      </p:tavLst>
                                    </p:anim>
                                    <p:anim calcmode="lin" valueType="num">
                                      <p:cBhvr>
                                        <p:cTn id="57" dur="1000" fill="hold"/>
                                        <p:tgtEl>
                                          <p:spTgt spid="70659">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70659">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0659">
                                            <p:txEl>
                                              <p:pRg st="9" end="9"/>
                                            </p:txEl>
                                          </p:spTgt>
                                        </p:tgtEl>
                                        <p:attrNameLst>
                                          <p:attrName>style.visibility</p:attrName>
                                        </p:attrNameLst>
                                      </p:cBhvr>
                                      <p:to>
                                        <p:strVal val="visible"/>
                                      </p:to>
                                    </p:set>
                                    <p:anim calcmode="lin" valueType="num">
                                      <p:cBhvr>
                                        <p:cTn id="63" dur="1000" fill="hold"/>
                                        <p:tgtEl>
                                          <p:spTgt spid="70659">
                                            <p:txEl>
                                              <p:pRg st="9" end="9"/>
                                            </p:txEl>
                                          </p:spTgt>
                                        </p:tgtEl>
                                        <p:attrNameLst>
                                          <p:attrName>ppt_w</p:attrName>
                                        </p:attrNameLst>
                                      </p:cBhvr>
                                      <p:tavLst>
                                        <p:tav tm="0">
                                          <p:val>
                                            <p:strVal val="#ppt_w*0.70"/>
                                          </p:val>
                                        </p:tav>
                                        <p:tav tm="100000">
                                          <p:val>
                                            <p:strVal val="#ppt_w"/>
                                          </p:val>
                                        </p:tav>
                                      </p:tavLst>
                                    </p:anim>
                                    <p:anim calcmode="lin" valueType="num">
                                      <p:cBhvr>
                                        <p:cTn id="64" dur="1000" fill="hold"/>
                                        <p:tgtEl>
                                          <p:spTgt spid="70659">
                                            <p:txEl>
                                              <p:pRg st="9" end="9"/>
                                            </p:txEl>
                                          </p:spTgt>
                                        </p:tgtEl>
                                        <p:attrNameLst>
                                          <p:attrName>ppt_h</p:attrName>
                                        </p:attrNameLst>
                                      </p:cBhvr>
                                      <p:tavLst>
                                        <p:tav tm="0">
                                          <p:val>
                                            <p:strVal val="#ppt_h"/>
                                          </p:val>
                                        </p:tav>
                                        <p:tav tm="100000">
                                          <p:val>
                                            <p:strVal val="#ppt_h"/>
                                          </p:val>
                                        </p:tav>
                                      </p:tavLst>
                                    </p:anim>
                                    <p:animEffect transition="in" filter="fade">
                                      <p:cBhvr>
                                        <p:cTn id="65" dur="1000"/>
                                        <p:tgtEl>
                                          <p:spTgt spid="70659">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0659">
                                            <p:txEl>
                                              <p:pRg st="10" end="10"/>
                                            </p:txEl>
                                          </p:spTgt>
                                        </p:tgtEl>
                                        <p:attrNameLst>
                                          <p:attrName>style.visibility</p:attrName>
                                        </p:attrNameLst>
                                      </p:cBhvr>
                                      <p:to>
                                        <p:strVal val="visible"/>
                                      </p:to>
                                    </p:set>
                                    <p:anim calcmode="lin" valueType="num">
                                      <p:cBhvr>
                                        <p:cTn id="70" dur="1000" fill="hold"/>
                                        <p:tgtEl>
                                          <p:spTgt spid="70659">
                                            <p:txEl>
                                              <p:pRg st="10" end="10"/>
                                            </p:txEl>
                                          </p:spTgt>
                                        </p:tgtEl>
                                        <p:attrNameLst>
                                          <p:attrName>ppt_w</p:attrName>
                                        </p:attrNameLst>
                                      </p:cBhvr>
                                      <p:tavLst>
                                        <p:tav tm="0">
                                          <p:val>
                                            <p:strVal val="#ppt_w*0.70"/>
                                          </p:val>
                                        </p:tav>
                                        <p:tav tm="100000">
                                          <p:val>
                                            <p:strVal val="#ppt_w"/>
                                          </p:val>
                                        </p:tav>
                                      </p:tavLst>
                                    </p:anim>
                                    <p:anim calcmode="lin" valueType="num">
                                      <p:cBhvr>
                                        <p:cTn id="71" dur="1000" fill="hold"/>
                                        <p:tgtEl>
                                          <p:spTgt spid="70659">
                                            <p:txEl>
                                              <p:pRg st="10" end="10"/>
                                            </p:txEl>
                                          </p:spTgt>
                                        </p:tgtEl>
                                        <p:attrNameLst>
                                          <p:attrName>ppt_h</p:attrName>
                                        </p:attrNameLst>
                                      </p:cBhvr>
                                      <p:tavLst>
                                        <p:tav tm="0">
                                          <p:val>
                                            <p:strVal val="#ppt_h"/>
                                          </p:val>
                                        </p:tav>
                                        <p:tav tm="100000">
                                          <p:val>
                                            <p:strVal val="#ppt_h"/>
                                          </p:val>
                                        </p:tav>
                                      </p:tavLst>
                                    </p:anim>
                                    <p:animEffect transition="in" filter="fade">
                                      <p:cBhvr>
                                        <p:cTn id="72" dur="1000"/>
                                        <p:tgtEl>
                                          <p:spTgt spid="70659">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0659">
                                            <p:txEl>
                                              <p:pRg st="11" end="11"/>
                                            </p:txEl>
                                          </p:spTgt>
                                        </p:tgtEl>
                                        <p:attrNameLst>
                                          <p:attrName>style.visibility</p:attrName>
                                        </p:attrNameLst>
                                      </p:cBhvr>
                                      <p:to>
                                        <p:strVal val="visible"/>
                                      </p:to>
                                    </p:set>
                                    <p:anim calcmode="lin" valueType="num">
                                      <p:cBhvr>
                                        <p:cTn id="77" dur="1000" fill="hold"/>
                                        <p:tgtEl>
                                          <p:spTgt spid="70659">
                                            <p:txEl>
                                              <p:pRg st="11" end="11"/>
                                            </p:txEl>
                                          </p:spTgt>
                                        </p:tgtEl>
                                        <p:attrNameLst>
                                          <p:attrName>ppt_w</p:attrName>
                                        </p:attrNameLst>
                                      </p:cBhvr>
                                      <p:tavLst>
                                        <p:tav tm="0">
                                          <p:val>
                                            <p:strVal val="#ppt_w*0.70"/>
                                          </p:val>
                                        </p:tav>
                                        <p:tav tm="100000">
                                          <p:val>
                                            <p:strVal val="#ppt_w"/>
                                          </p:val>
                                        </p:tav>
                                      </p:tavLst>
                                    </p:anim>
                                    <p:anim calcmode="lin" valueType="num">
                                      <p:cBhvr>
                                        <p:cTn id="78" dur="1000" fill="hold"/>
                                        <p:tgtEl>
                                          <p:spTgt spid="70659">
                                            <p:txEl>
                                              <p:pRg st="11" end="11"/>
                                            </p:txEl>
                                          </p:spTgt>
                                        </p:tgtEl>
                                        <p:attrNameLst>
                                          <p:attrName>ppt_h</p:attrName>
                                        </p:attrNameLst>
                                      </p:cBhvr>
                                      <p:tavLst>
                                        <p:tav tm="0">
                                          <p:val>
                                            <p:strVal val="#ppt_h"/>
                                          </p:val>
                                        </p:tav>
                                        <p:tav tm="100000">
                                          <p:val>
                                            <p:strVal val="#ppt_h"/>
                                          </p:val>
                                        </p:tav>
                                      </p:tavLst>
                                    </p:anim>
                                    <p:animEffect transition="in" filter="fade">
                                      <p:cBhvr>
                                        <p:cTn id="79" dur="1000"/>
                                        <p:tgtEl>
                                          <p:spTgt spid="706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cstate="print"/>
          <a:srcRect/>
          <a:stretch>
            <a:fillRect/>
          </a:stretch>
        </p:blipFill>
        <p:spPr bwMode="auto">
          <a:xfrm>
            <a:off x="323528" y="408084"/>
            <a:ext cx="8569647" cy="6041885"/>
          </a:xfrm>
          <a:prstGeom prst="rect">
            <a:avLst/>
          </a:prstGeom>
          <a:noFill/>
          <a:ln w="9525">
            <a:noFill/>
            <a:miter lim="800000"/>
            <a:headEnd/>
            <a:tailEnd/>
          </a:ln>
          <a:effectLst/>
        </p:spPr>
      </p:pic>
      <p:sp>
        <p:nvSpPr>
          <p:cNvPr id="2" name="TextBox 1"/>
          <p:cNvSpPr txBox="1"/>
          <p:nvPr/>
        </p:nvSpPr>
        <p:spPr>
          <a:xfrm>
            <a:off x="2699792" y="56512"/>
            <a:ext cx="3390672" cy="369332"/>
          </a:xfrm>
          <a:prstGeom prst="rect">
            <a:avLst/>
          </a:prstGeom>
          <a:noFill/>
        </p:spPr>
        <p:txBody>
          <a:bodyPr wrap="none" rtlCol="0">
            <a:spAutoFit/>
          </a:bodyPr>
          <a:lstStyle/>
          <a:p>
            <a:r>
              <a:rPr lang="pl-PL" b="1" dirty="0" smtClean="0"/>
              <a:t>Przykład diagramu sekwencji</a:t>
            </a:r>
            <a:endParaRPr lang="pl-PL"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5888"/>
            <a:ext cx="8229600" cy="720725"/>
          </a:xfrm>
        </p:spPr>
        <p:txBody>
          <a:bodyPr/>
          <a:lstStyle/>
          <a:p>
            <a:pPr eaLnBrk="1" hangingPunct="1"/>
            <a:r>
              <a:rPr lang="pl-PL" altLang="pl-PL" dirty="0" smtClean="0"/>
              <a:t>Diagram </a:t>
            </a:r>
            <a:r>
              <a:rPr lang="pl-PL" altLang="pl-PL" dirty="0" smtClean="0"/>
              <a:t>sekwencji (przebiegu)</a:t>
            </a:r>
            <a:endParaRPr lang="pl-PL" altLang="pl-PL" dirty="0" smtClean="0"/>
          </a:p>
        </p:txBody>
      </p:sp>
      <p:sp>
        <p:nvSpPr>
          <p:cNvPr id="8195" name="Rectangle 3"/>
          <p:cNvSpPr>
            <a:spLocks noGrp="1" noChangeArrowheads="1"/>
          </p:cNvSpPr>
          <p:nvPr>
            <p:ph type="body" idx="1"/>
          </p:nvPr>
        </p:nvSpPr>
        <p:spPr>
          <a:xfrm>
            <a:off x="107950" y="836613"/>
            <a:ext cx="8928100" cy="5761037"/>
          </a:xfrm>
        </p:spPr>
        <p:txBody>
          <a:bodyPr/>
          <a:lstStyle/>
          <a:p>
            <a:pPr eaLnBrk="1" hangingPunct="1">
              <a:buFontTx/>
              <a:buNone/>
            </a:pPr>
            <a:r>
              <a:rPr lang="pl-PL" altLang="pl-PL" dirty="0" smtClean="0"/>
              <a:t>	</a:t>
            </a:r>
          </a:p>
          <a:p>
            <a:pPr eaLnBrk="1" hangingPunct="1">
              <a:buFontTx/>
              <a:buNone/>
            </a:pPr>
            <a:r>
              <a:rPr lang="pl-PL" altLang="pl-PL" dirty="0" smtClean="0"/>
              <a:t>	Diagram </a:t>
            </a:r>
            <a:r>
              <a:rPr lang="pl-PL" altLang="pl-PL" dirty="0" smtClean="0"/>
              <a:t>sekwencji (przebiegu) </a:t>
            </a:r>
            <a:r>
              <a:rPr lang="pl-PL" altLang="pl-PL" dirty="0" smtClean="0"/>
              <a:t>pokazuje jak, w zależności od czasu, przebiega komunikowanie się danego obiektu z innymi. Perspektywa ta zawiera dodatkowy wymiar tj. </a:t>
            </a:r>
            <a:r>
              <a:rPr lang="pl-PL" altLang="pl-PL" b="1" dirty="0" smtClean="0">
                <a:solidFill>
                  <a:srgbClr val="FF0000"/>
                </a:solidFill>
              </a:rPr>
              <a:t>czas</a:t>
            </a:r>
            <a:r>
              <a:rPr lang="pl-PL" altLang="pl-PL" dirty="0" smtClean="0"/>
              <a:t>. </a:t>
            </a:r>
          </a:p>
          <a:p>
            <a:pPr eaLnBrk="1" hangingPunct="1">
              <a:buFontTx/>
              <a:buNone/>
            </a:pPr>
            <a:r>
              <a:rPr lang="pl-PL" altLang="pl-PL" dirty="0" smtClean="0">
                <a:solidFill>
                  <a:srgbClr val="0000CC"/>
                </a:solidFill>
              </a:rPr>
              <a:t>	</a:t>
            </a:r>
          </a:p>
          <a:p>
            <a:pPr eaLnBrk="1" hangingPunct="1">
              <a:buFontTx/>
              <a:buNone/>
            </a:pPr>
            <a:r>
              <a:rPr lang="pl-PL" altLang="pl-PL" dirty="0" smtClean="0">
                <a:solidFill>
                  <a:srgbClr val="0000CC"/>
                </a:solidFill>
              </a:rPr>
              <a:t>	Kluczowym elementem jest fakt, że interakcja jest ciągiem zdarzeń występujących w czasie w określonej kolejności</a:t>
            </a:r>
            <a:r>
              <a:rPr lang="pl-PL" altLang="pl-PL" dirty="0" smtClean="0"/>
              <a:t> – </a:t>
            </a:r>
            <a:r>
              <a:rPr lang="pl-PL" altLang="pl-PL" b="1" dirty="0" smtClean="0">
                <a:solidFill>
                  <a:srgbClr val="FF0000"/>
                </a:solidFill>
              </a:rPr>
              <a:t>od początku do końca</a:t>
            </a:r>
            <a:r>
              <a:rPr lang="pl-PL" altLang="pl-PL"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l-PL" altLang="pl-PL" dirty="0" smtClean="0"/>
              <a:t>Diagram </a:t>
            </a:r>
            <a:r>
              <a:rPr lang="pl-PL" altLang="pl-PL" dirty="0" smtClean="0"/>
              <a:t>sekwencji (przebiegu)</a:t>
            </a:r>
            <a:endParaRPr lang="pl-PL" altLang="pl-PL" dirty="0" smtClean="0"/>
          </a:p>
        </p:txBody>
      </p:sp>
      <p:sp>
        <p:nvSpPr>
          <p:cNvPr id="9219" name="Rectangle 3"/>
          <p:cNvSpPr>
            <a:spLocks noGrp="1" noChangeArrowheads="1"/>
          </p:cNvSpPr>
          <p:nvPr>
            <p:ph type="body" idx="1"/>
          </p:nvPr>
        </p:nvSpPr>
        <p:spPr>
          <a:xfrm>
            <a:off x="251520" y="1600200"/>
            <a:ext cx="8712968" cy="4525963"/>
          </a:xfrm>
        </p:spPr>
        <p:txBody>
          <a:bodyPr/>
          <a:lstStyle/>
          <a:p>
            <a:pPr eaLnBrk="1" hangingPunct="1"/>
            <a:r>
              <a:rPr lang="pl-PL" altLang="pl-PL" dirty="0" smtClean="0"/>
              <a:t>Diagram </a:t>
            </a:r>
            <a:r>
              <a:rPr lang="pl-PL" altLang="pl-PL" dirty="0" smtClean="0"/>
              <a:t>sekwencji (przebiegu) </a:t>
            </a:r>
            <a:r>
              <a:rPr lang="pl-PL" altLang="pl-PL" dirty="0" smtClean="0"/>
              <a:t>składa się z:</a:t>
            </a:r>
          </a:p>
          <a:p>
            <a:pPr lvl="1" eaLnBrk="1" hangingPunct="1"/>
            <a:r>
              <a:rPr lang="pl-PL" altLang="pl-PL" dirty="0" smtClean="0">
                <a:solidFill>
                  <a:srgbClr val="FF0000"/>
                </a:solidFill>
              </a:rPr>
              <a:t>obiektów</a:t>
            </a:r>
            <a:r>
              <a:rPr lang="pl-PL" altLang="pl-PL" dirty="0" smtClean="0"/>
              <a:t> przedstawionych w postaci standardowych prostokątnych ikon (z podkreślonymi nazwami), </a:t>
            </a:r>
          </a:p>
          <a:p>
            <a:pPr lvl="1" eaLnBrk="1" hangingPunct="1"/>
            <a:r>
              <a:rPr lang="pl-PL" altLang="pl-PL" dirty="0" smtClean="0">
                <a:solidFill>
                  <a:srgbClr val="FF0000"/>
                </a:solidFill>
              </a:rPr>
              <a:t>komunikatów</a:t>
            </a:r>
            <a:r>
              <a:rPr lang="pl-PL" altLang="pl-PL" dirty="0" smtClean="0"/>
              <a:t> (pokazanych jako linie ciągłe z grotami strzałek) </a:t>
            </a:r>
          </a:p>
          <a:p>
            <a:pPr lvl="1" eaLnBrk="1" hangingPunct="1"/>
            <a:r>
              <a:rPr lang="pl-PL" altLang="pl-PL" dirty="0" smtClean="0">
                <a:solidFill>
                  <a:srgbClr val="FF0000"/>
                </a:solidFill>
              </a:rPr>
              <a:t>czasu</a:t>
            </a:r>
            <a:r>
              <a:rPr lang="pl-PL" altLang="pl-PL" dirty="0" smtClean="0"/>
              <a:t> (pokazanego jako przesunięcie wzdłuż pionowej osi).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5888"/>
            <a:ext cx="8229600" cy="635000"/>
          </a:xfrm>
        </p:spPr>
        <p:txBody>
          <a:bodyPr/>
          <a:lstStyle/>
          <a:p>
            <a:pPr eaLnBrk="1" hangingPunct="1"/>
            <a:r>
              <a:rPr lang="pl-PL" altLang="pl-PL" dirty="0" smtClean="0"/>
              <a:t>Diagram </a:t>
            </a:r>
            <a:r>
              <a:rPr lang="pl-PL" altLang="pl-PL" dirty="0" smtClean="0"/>
              <a:t>sekwencji (przebiegu)</a:t>
            </a:r>
            <a:endParaRPr lang="pl-PL" altLang="pl-PL" dirty="0" smtClean="0"/>
          </a:p>
        </p:txBody>
      </p:sp>
      <p:sp>
        <p:nvSpPr>
          <p:cNvPr id="11267" name="Rectangle 3"/>
          <p:cNvSpPr>
            <a:spLocks noGrp="1" noChangeArrowheads="1"/>
          </p:cNvSpPr>
          <p:nvPr>
            <p:ph type="body" idx="1"/>
          </p:nvPr>
        </p:nvSpPr>
        <p:spPr>
          <a:xfrm>
            <a:off x="35496" y="1196801"/>
            <a:ext cx="8892480" cy="5616575"/>
          </a:xfrm>
        </p:spPr>
        <p:txBody>
          <a:bodyPr/>
          <a:lstStyle/>
          <a:p>
            <a:pPr marL="609600" indent="-609600" eaLnBrk="1" hangingPunct="1">
              <a:lnSpc>
                <a:spcPct val="80000"/>
              </a:lnSpc>
              <a:buFontTx/>
              <a:buAutoNum type="arabicPeriod"/>
            </a:pPr>
            <a:r>
              <a:rPr lang="pl-PL" altLang="pl-PL" sz="2200" dirty="0" smtClean="0">
                <a:solidFill>
                  <a:srgbClr val="FF0000"/>
                </a:solidFill>
              </a:rPr>
              <a:t>Występują na nich linie życia obiektów </a:t>
            </a:r>
            <a:r>
              <a:rPr lang="pl-PL" altLang="pl-PL" sz="2200" dirty="0" smtClean="0"/>
              <a:t>– pionowe przerywane kreski prezentujące czas istnienia obiektów. Większość obiektów z diagramu interakcji żyje przez cały czas trwania interakcji. Znajdują się one w górnej części diagramu, a ich linie życia biegną od góry do dołu. Podczas interakcji mogą powstawać nowe obiekty. Ich linie życia rozpoczynają się w chwili odebrania przez nie komunikatu stereotypowego </a:t>
            </a:r>
            <a:r>
              <a:rPr lang="pl-PL" altLang="pl-PL" sz="2200" dirty="0" err="1" smtClean="0"/>
              <a:t>create</a:t>
            </a:r>
            <a:r>
              <a:rPr lang="pl-PL" altLang="pl-PL" sz="2200" dirty="0" smtClean="0"/>
              <a:t>. Pewne obiekty są niszczone. Ich linie życia kończą się w chwili odebrania przez nie komunikatu stereotypowanego jako </a:t>
            </a:r>
            <a:r>
              <a:rPr lang="pl-PL" altLang="pl-PL" sz="2200" dirty="0" err="1" smtClean="0"/>
              <a:t>destroy</a:t>
            </a:r>
            <a:r>
              <a:rPr lang="pl-PL" altLang="pl-PL" sz="2200" dirty="0" smtClean="0"/>
              <a:t> (ich śmierć jest dodatkowo oznakowana wielką literą X).</a:t>
            </a:r>
          </a:p>
          <a:p>
            <a:pPr marL="609600" indent="-609600" eaLnBrk="1" hangingPunct="1">
              <a:lnSpc>
                <a:spcPct val="80000"/>
              </a:lnSpc>
              <a:buFontTx/>
              <a:buAutoNum type="arabicPeriod"/>
            </a:pPr>
            <a:r>
              <a:rPr lang="pl-PL" altLang="pl-PL" sz="2200" dirty="0" smtClean="0">
                <a:solidFill>
                  <a:srgbClr val="FF0000"/>
                </a:solidFill>
              </a:rPr>
              <a:t>Na tych diagramach jest uwzględniony ośrodek sterowania </a:t>
            </a:r>
            <a:r>
              <a:rPr lang="pl-PL" altLang="pl-PL" sz="2200" dirty="0" smtClean="0"/>
              <a:t>– podłużny, cienki prostokąt reprezentujący okres wykonywania jakiejś akcji osobiście albo z użyciem procedury podrzędnej. Górna krawędź tego prostokąta znajduje się na tej samej wysokości co początek akcji, a dolna – na wysokości zakończenia akcji. Zagnieżdżenie sterowania (wynikające np. z zastosowania rekurencji, wywołania własnej operacji, wywołania zwrotnego z innego obiektu) jest przedstawione za pomocą innego ośrodka sterowania, umieszczonego trochę na prawo od jego przodka (głębokość zagnieżdżenia nie jest ograniczona).</a:t>
            </a:r>
          </a:p>
        </p:txBody>
      </p:sp>
      <p:sp>
        <p:nvSpPr>
          <p:cNvPr id="4" name="Prostokąt 3"/>
          <p:cNvSpPr/>
          <p:nvPr/>
        </p:nvSpPr>
        <p:spPr>
          <a:xfrm>
            <a:off x="0" y="798501"/>
            <a:ext cx="9144000" cy="326243"/>
          </a:xfrm>
          <a:prstGeom prst="rect">
            <a:avLst/>
          </a:prstGeom>
        </p:spPr>
        <p:txBody>
          <a:bodyPr wrap="square">
            <a:spAutoFit/>
          </a:bodyPr>
          <a:lstStyle/>
          <a:p>
            <a:pPr marL="609600" lvl="0" indent="-609600" eaLnBrk="1" hangingPunct="1">
              <a:lnSpc>
                <a:spcPct val="80000"/>
              </a:lnSpc>
              <a:spcBef>
                <a:spcPct val="20000"/>
              </a:spcBef>
            </a:pPr>
            <a:r>
              <a:rPr lang="pl-PL" altLang="pl-PL" sz="1900" kern="0" dirty="0">
                <a:solidFill>
                  <a:srgbClr val="000000"/>
                </a:solidFill>
                <a:latin typeface="Arial"/>
              </a:rPr>
              <a:t>Diagramy przebiegu mają dwie cechy, które odróżniają je od diagramów </a:t>
            </a:r>
            <a:r>
              <a:rPr lang="pl-PL" altLang="pl-PL" sz="1900" kern="0" dirty="0" smtClean="0">
                <a:solidFill>
                  <a:srgbClr val="000000"/>
                </a:solidFill>
                <a:latin typeface="Arial"/>
              </a:rPr>
              <a:t>kooperacji</a:t>
            </a:r>
            <a:endParaRPr lang="pl-PL" altLang="pl-PL" sz="1900" kern="0" dirty="0">
              <a:solidFill>
                <a:srgbClr val="000000"/>
              </a:solid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10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3326</Words>
  <Application>Microsoft Office PowerPoint</Application>
  <PresentationFormat>On-screen Show (4:3)</PresentationFormat>
  <Paragraphs>341</Paragraphs>
  <Slides>53</Slides>
  <Notes>14</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Symbol</vt:lpstr>
      <vt:lpstr>Times New Roman</vt:lpstr>
      <vt:lpstr>Verdana</vt:lpstr>
      <vt:lpstr>Wingdings</vt:lpstr>
      <vt:lpstr>Projekt domyślny</vt:lpstr>
      <vt:lpstr>Visio</vt:lpstr>
      <vt:lpstr>Diagramy interakcji: diagramy sekwencji i komunikacji</vt:lpstr>
      <vt:lpstr>PowerPoint Presentation</vt:lpstr>
      <vt:lpstr>Diagramy sekwencji – diagramy interakcji </vt:lpstr>
      <vt:lpstr>Diagramy interakcji (cd)</vt:lpstr>
      <vt:lpstr>Diagramy interakcji (cd)</vt:lpstr>
      <vt:lpstr>PowerPoint Presentation</vt:lpstr>
      <vt:lpstr>Diagram sekwencji (przebiegu)</vt:lpstr>
      <vt:lpstr>Diagram sekwencji (przebiegu)</vt:lpstr>
      <vt:lpstr>Diagram sekwencji (przebiegu)</vt:lpstr>
      <vt:lpstr>Linia życia</vt:lpstr>
      <vt:lpstr>Obiekty </vt:lpstr>
      <vt:lpstr>Komunikat</vt:lpstr>
      <vt:lpstr>Komunikat </vt:lpstr>
      <vt:lpstr>Komunikat </vt:lpstr>
      <vt:lpstr>Czas </vt:lpstr>
      <vt:lpstr>Fragment </vt:lpstr>
      <vt:lpstr>Fragment </vt:lpstr>
      <vt:lpstr>Fragment (cd.) </vt:lpstr>
      <vt:lpstr>Przykład – diagramu przebiegu</vt:lpstr>
      <vt:lpstr>PowerPoint Presentation</vt:lpstr>
      <vt:lpstr>Przykład – diagramu sekwencji</vt:lpstr>
      <vt:lpstr>PowerPoint Presentation</vt:lpstr>
      <vt:lpstr>Diagram interakcji</vt:lpstr>
      <vt:lpstr>Podstawy modelowania zachowania</vt:lpstr>
      <vt:lpstr>Interakcje</vt:lpstr>
      <vt:lpstr>Istota interakcji</vt:lpstr>
      <vt:lpstr>Podstawowe definicje</vt:lpstr>
      <vt:lpstr>Notacja</vt:lpstr>
      <vt:lpstr>Notacja (na przykładzie)</vt:lpstr>
      <vt:lpstr>Notacja (na przykładzie)</vt:lpstr>
      <vt:lpstr>Notacja (na przykładzie)</vt:lpstr>
      <vt:lpstr>Notacja (na przykładzie)</vt:lpstr>
      <vt:lpstr>Rodzaje komunikatów</vt:lpstr>
      <vt:lpstr>Rodzaje komunikatów</vt:lpstr>
      <vt:lpstr>Notacja (na przykładzie)</vt:lpstr>
      <vt:lpstr>Sygnały</vt:lpstr>
      <vt:lpstr>Przykład </vt:lpstr>
      <vt:lpstr>Znaczenie diagramów interakcji</vt:lpstr>
      <vt:lpstr>Modelowanie dynamiki systemu</vt:lpstr>
      <vt:lpstr>Obiekty – elementy modelu dynamicznego</vt:lpstr>
      <vt:lpstr>Dynamika: konstrukcja obiektów</vt:lpstr>
      <vt:lpstr>Dynamika zmiany stanu podczas życia obiektu</vt:lpstr>
      <vt:lpstr>Dynamika: zmiana związków z innymi obiektami</vt:lpstr>
      <vt:lpstr>Opis dynamiki systemu – diagramy interakcji</vt:lpstr>
      <vt:lpstr>PowerPoint Presentation</vt:lpstr>
      <vt:lpstr>PowerPoint Presentation</vt:lpstr>
      <vt:lpstr>Co to jest diagram sekwencji?</vt:lpstr>
      <vt:lpstr>Utrzymywanie spójności modelu i kodu</vt:lpstr>
      <vt:lpstr>Klasy, obiekty, komunikaty – jak wyprodukować kod?</vt:lpstr>
      <vt:lpstr>Realizacja usług i metod klas</vt:lpstr>
      <vt:lpstr>Diagramy sekwencji (przebiegu)</vt:lpstr>
      <vt:lpstr>Diagramy interakcji</vt:lpstr>
      <vt:lpstr>Rady i wskazówki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Diagramy interakcji</dc:title>
  <dc:creator>tanska</dc:creator>
  <cp:lastModifiedBy>Samsung</cp:lastModifiedBy>
  <cp:revision>44</cp:revision>
  <dcterms:created xsi:type="dcterms:W3CDTF">2008-04-14T12:41:16Z</dcterms:created>
  <dcterms:modified xsi:type="dcterms:W3CDTF">2018-06-04T20:31:16Z</dcterms:modified>
</cp:coreProperties>
</file>