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06F76-A99D-4508-9AAE-CAA23BE79CC7}" type="datetimeFigureOut">
              <a:rPr lang="pl-PL"/>
              <a:pPr>
                <a:defRPr/>
              </a:pPr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DF2B2-224C-46EE-A659-855B575F71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34796-E2F7-4B0B-B67C-5F3104837FB7}" type="datetimeFigureOut">
              <a:rPr lang="pl-PL"/>
              <a:pPr>
                <a:defRPr/>
              </a:pPr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83EA5-16EB-4DFE-9389-DC06D4AC4E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1F9A6-B687-4785-813B-792DF2DBCE2A}" type="datetimeFigureOut">
              <a:rPr lang="pl-PL"/>
              <a:pPr>
                <a:defRPr/>
              </a:pPr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2362B-D677-47D6-96CC-533D83FE2B1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5497C-F188-4C84-9D70-D6950F017BA5}" type="datetimeFigureOut">
              <a:rPr lang="pl-PL"/>
              <a:pPr>
                <a:defRPr/>
              </a:pPr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1299C-7F4F-4FC3-BDB8-251B873625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B77FC-59FB-40ED-A8BC-83E64FD75722}" type="datetimeFigureOut">
              <a:rPr lang="pl-PL"/>
              <a:pPr>
                <a:defRPr/>
              </a:pPr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F3638-2975-4484-865A-62B5BFE7F9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8474D-5637-4AC3-9A60-13054559DAE5}" type="datetimeFigureOut">
              <a:rPr lang="pl-PL"/>
              <a:pPr>
                <a:defRPr/>
              </a:pPr>
              <a:t>2019-01-25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55184-C9B0-40E9-A362-A35A52C3FAA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220ED-B8DF-4B95-831F-6FC5BC2D2103}" type="datetimeFigureOut">
              <a:rPr lang="pl-PL"/>
              <a:pPr>
                <a:defRPr/>
              </a:pPr>
              <a:t>2019-01-25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B1584-BFFE-49BB-9F82-5DCB878BDA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80FE5-6167-40CC-81A9-752BED5791A3}" type="datetimeFigureOut">
              <a:rPr lang="pl-PL"/>
              <a:pPr>
                <a:defRPr/>
              </a:pPr>
              <a:t>2019-01-25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69D49-D393-4B65-882E-A3990EFB59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9E58F-DB6A-4E31-A6A2-5CC69057E7C5}" type="datetimeFigureOut">
              <a:rPr lang="pl-PL"/>
              <a:pPr>
                <a:defRPr/>
              </a:pPr>
              <a:t>2019-01-25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A68F2-7905-452A-A517-79DE5A1090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A03A8-B6F7-48C6-AF5B-98038BD30FF0}" type="datetimeFigureOut">
              <a:rPr lang="pl-PL"/>
              <a:pPr>
                <a:defRPr/>
              </a:pPr>
              <a:t>2019-01-25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4A96-4E7D-4345-8535-5939A57E84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7CCC6-0A7A-4AA6-B6E2-F06C1C28C030}" type="datetimeFigureOut">
              <a:rPr lang="pl-PL"/>
              <a:pPr>
                <a:defRPr/>
              </a:pPr>
              <a:t>2019-01-25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3336C-CEAA-4466-920D-EFBE64A9519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0F98A6-976D-46A0-A574-A1B5E9FD1C6B}" type="datetimeFigureOut">
              <a:rPr lang="pl-PL"/>
              <a:pPr>
                <a:defRPr/>
              </a:pPr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99FD0F-3F4E-4943-B349-65C83422DA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dmin\Desktop\Hania%202015-2016\PSI2016\W4-Analiza%20jako%20pocz&#261;tek%20i%20podstawa%20zmian%20w%20systemie_Tryb%20zaoczny.ppt#-1,4,Miejsce analizy SI w procesie jego tworzenia (rozwoju)" TargetMode="External"/><Relationship Id="rId2" Type="http://schemas.openxmlformats.org/officeDocument/2006/relationships/hyperlink" Target="file:///C:\Users\Admin\Desktop\Hania%202015-2016\PSI2016\W2-Inzynieria_wymagan_Tryb%20zaoczny.ppt#-1,2,Dlaczego borykamy si&#281; z powa&#380;nymi problemami wynikaj&#261;cymi z jako&#347;ci oprogramowania?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Admin\Desktop\Hania%202015-2016\PSI2016\W3-Etapy%20i%20fazy%20procesu%20tworzenia%20systemu%20informatycznego_Tryb%20zaoczny.ppt#-1,2,Projektowanie  systemu informatycznego" TargetMode="External"/><Relationship Id="rId4" Type="http://schemas.openxmlformats.org/officeDocument/2006/relationships/hyperlink" Target="file:///C:\Users\Admin\Desktop\Hania%202015-2016\PSI2016\W2-System%20informacyjny%20i%20informatyczny_Tryb%20zaoczny.ppt#-1,2,System - poj&#281;ci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581525"/>
            <a:ext cx="9144000" cy="1655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Realizacja</a:t>
            </a:r>
          </a:p>
        </p:txBody>
      </p:sp>
      <p:pic>
        <p:nvPicPr>
          <p:cNvPr id="2051" name="Obraz 3" descr="logo-uw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0"/>
            <a:ext cx="1800225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ytuł 1"/>
          <p:cNvSpPr>
            <a:spLocks noGrp="1"/>
          </p:cNvSpPr>
          <p:nvPr>
            <p:ph type="ctrTitle"/>
          </p:nvPr>
        </p:nvSpPr>
        <p:spPr>
          <a:xfrm>
            <a:off x="684213" y="1814513"/>
            <a:ext cx="7772400" cy="1470025"/>
          </a:xfrm>
        </p:spPr>
        <p:txBody>
          <a:bodyPr/>
          <a:lstStyle/>
          <a:p>
            <a:pPr eaLnBrk="1" hangingPunct="1"/>
            <a:r>
              <a:rPr lang="pl-PL" b="1"/>
              <a:t>Projektowanie systemów informatycznych</a:t>
            </a:r>
          </a:p>
        </p:txBody>
      </p:sp>
      <p:sp>
        <p:nvSpPr>
          <p:cNvPr id="2053" name="pole tekstowe 5"/>
          <p:cNvSpPr txBox="1">
            <a:spLocks noChangeArrowheads="1"/>
          </p:cNvSpPr>
          <p:nvPr/>
        </p:nvSpPr>
        <p:spPr bwMode="auto">
          <a:xfrm>
            <a:off x="3492500" y="3533775"/>
            <a:ext cx="20875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>
                <a:latin typeface="Calibri" pitchFamily="34" charset="0"/>
              </a:rPr>
              <a:t>Jolanta Sala</a:t>
            </a:r>
          </a:p>
          <a:p>
            <a:r>
              <a:rPr lang="pl-PL" sz="2400">
                <a:latin typeface="Calibri" pitchFamily="34" charset="0"/>
              </a:rPr>
              <a:t>Halina Tańska</a:t>
            </a:r>
          </a:p>
        </p:txBody>
      </p:sp>
      <p:sp>
        <p:nvSpPr>
          <p:cNvPr id="2054" name="pole tekstowe 6"/>
          <p:cNvSpPr txBox="1">
            <a:spLocks noChangeArrowheads="1"/>
          </p:cNvSpPr>
          <p:nvPr/>
        </p:nvSpPr>
        <p:spPr bwMode="auto">
          <a:xfrm>
            <a:off x="2555875" y="6308725"/>
            <a:ext cx="3671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800">
                <a:latin typeface="Calibri" pitchFamily="34" charset="0"/>
              </a:rPr>
              <a:t>Olsztyn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stokąt zaokrąglony 15"/>
          <p:cNvSpPr/>
          <p:nvPr/>
        </p:nvSpPr>
        <p:spPr>
          <a:xfrm>
            <a:off x="683568" y="3284984"/>
            <a:ext cx="8316416" cy="1944216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5" name="Prostokąt zaokrąglony 14"/>
          <p:cNvSpPr/>
          <p:nvPr/>
        </p:nvSpPr>
        <p:spPr>
          <a:xfrm>
            <a:off x="683568" y="2204864"/>
            <a:ext cx="8316416" cy="100811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611560" y="1412776"/>
            <a:ext cx="8424936" cy="72008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080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pl-PL" sz="4000"/>
              <a:t>Tematy wykładu PSI cz.1</a:t>
            </a:r>
          </a:p>
        </p:txBody>
      </p:sp>
      <p:sp>
        <p:nvSpPr>
          <p:cNvPr id="3081" name="Symbol zastępczy zawartości 2"/>
          <p:cNvSpPr>
            <a:spLocks noGrp="1"/>
          </p:cNvSpPr>
          <p:nvPr>
            <p:ph idx="1"/>
          </p:nvPr>
        </p:nvSpPr>
        <p:spPr>
          <a:xfrm>
            <a:off x="950913" y="1600200"/>
            <a:ext cx="7366000" cy="434975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l-PL" sz="3000"/>
              <a:t>Projektowanie systemów informatycznych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pl-PL" sz="3000"/>
              <a:t>Inżynieria wymagań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pl-PL" sz="3000"/>
              <a:t>	System informacyjny i informatyczny</a:t>
            </a:r>
          </a:p>
          <a:p>
            <a:pPr marL="514350" indent="-514350" eaLnBrk="1" hangingPunct="1">
              <a:buFont typeface="Calibri" pitchFamily="34" charset="0"/>
              <a:buAutoNum type="arabicPeriod" startAt="3"/>
            </a:pPr>
            <a:r>
              <a:rPr lang="pl-PL" sz="3000"/>
              <a:t>Etapy i fazy procesu tworzenia systemu informatycznego</a:t>
            </a:r>
          </a:p>
          <a:p>
            <a:pPr marL="514350" indent="-514350" eaLnBrk="1" hangingPunct="1">
              <a:buFont typeface="Calibri" pitchFamily="34" charset="0"/>
              <a:buAutoNum type="arabicPeriod" startAt="3"/>
            </a:pPr>
            <a:r>
              <a:rPr lang="pl-PL" sz="3000"/>
              <a:t>Analiza jako początek i podstawa zmian w systemie</a:t>
            </a:r>
          </a:p>
        </p:txBody>
      </p:sp>
      <p:sp>
        <p:nvSpPr>
          <p:cNvPr id="3082" name="pole tekstowe 3"/>
          <p:cNvSpPr txBox="1">
            <a:spLocks noChangeArrowheads="1"/>
          </p:cNvSpPr>
          <p:nvPr/>
        </p:nvSpPr>
        <p:spPr bwMode="auto">
          <a:xfrm>
            <a:off x="8604250" y="1700213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45</a:t>
            </a:r>
          </a:p>
        </p:txBody>
      </p:sp>
      <p:sp>
        <p:nvSpPr>
          <p:cNvPr id="3083" name="pole tekstowe 4"/>
          <p:cNvSpPr txBox="1">
            <a:spLocks noChangeArrowheads="1"/>
          </p:cNvSpPr>
          <p:nvPr/>
        </p:nvSpPr>
        <p:spPr bwMode="auto">
          <a:xfrm>
            <a:off x="8316913" y="2349500"/>
            <a:ext cx="827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50/</a:t>
            </a:r>
            <a:r>
              <a:rPr lang="pl-PL">
                <a:solidFill>
                  <a:srgbClr val="FF0000"/>
                </a:solidFill>
                <a:latin typeface="Calibri" pitchFamily="34" charset="0"/>
              </a:rPr>
              <a:t>38</a:t>
            </a:r>
          </a:p>
        </p:txBody>
      </p:sp>
      <p:sp>
        <p:nvSpPr>
          <p:cNvPr id="3084" name="pole tekstowe 5"/>
          <p:cNvSpPr txBox="1">
            <a:spLocks noChangeArrowheads="1"/>
          </p:cNvSpPr>
          <p:nvPr/>
        </p:nvSpPr>
        <p:spPr bwMode="auto">
          <a:xfrm>
            <a:off x="8316913" y="2916238"/>
            <a:ext cx="827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48/</a:t>
            </a:r>
            <a:r>
              <a:rPr lang="pl-PL">
                <a:solidFill>
                  <a:srgbClr val="FF0000"/>
                </a:solidFill>
                <a:latin typeface="Calibri" pitchFamily="34" charset="0"/>
              </a:rPr>
              <a:t>42</a:t>
            </a:r>
          </a:p>
        </p:txBody>
      </p:sp>
      <p:sp>
        <p:nvSpPr>
          <p:cNvPr id="3085" name="pole tekstowe 6"/>
          <p:cNvSpPr txBox="1">
            <a:spLocks noChangeArrowheads="1"/>
          </p:cNvSpPr>
          <p:nvPr/>
        </p:nvSpPr>
        <p:spPr bwMode="auto">
          <a:xfrm>
            <a:off x="8316913" y="3429000"/>
            <a:ext cx="827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32/</a:t>
            </a:r>
            <a:r>
              <a:rPr lang="pl-PL">
                <a:solidFill>
                  <a:srgbClr val="FF0000"/>
                </a:solidFill>
                <a:latin typeface="Calibri" pitchFamily="34" charset="0"/>
              </a:rPr>
              <a:t>29</a:t>
            </a:r>
          </a:p>
        </p:txBody>
      </p:sp>
      <p:sp>
        <p:nvSpPr>
          <p:cNvPr id="3086" name="pole tekstowe 7"/>
          <p:cNvSpPr txBox="1">
            <a:spLocks noChangeArrowheads="1"/>
          </p:cNvSpPr>
          <p:nvPr/>
        </p:nvSpPr>
        <p:spPr bwMode="auto">
          <a:xfrm>
            <a:off x="8316913" y="4365625"/>
            <a:ext cx="827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21/</a:t>
            </a:r>
            <a:r>
              <a:rPr lang="pl-PL">
                <a:solidFill>
                  <a:srgbClr val="FF0000"/>
                </a:solidFill>
                <a:latin typeface="Calibri" pitchFamily="34" charset="0"/>
              </a:rPr>
              <a:t>15</a:t>
            </a:r>
          </a:p>
        </p:txBody>
      </p:sp>
      <p:sp>
        <p:nvSpPr>
          <p:cNvPr id="3087" name="pole tekstowe 8"/>
          <p:cNvSpPr txBox="1">
            <a:spLocks noChangeArrowheads="1"/>
          </p:cNvSpPr>
          <p:nvPr/>
        </p:nvSpPr>
        <p:spPr bwMode="auto">
          <a:xfrm>
            <a:off x="8101013" y="620713"/>
            <a:ext cx="971550" cy="3698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196/</a:t>
            </a:r>
            <a:r>
              <a:rPr lang="pl-PL">
                <a:solidFill>
                  <a:srgbClr val="FF0000"/>
                </a:solidFill>
                <a:latin typeface="Calibri" pitchFamily="34" charset="0"/>
              </a:rPr>
              <a:t>169</a:t>
            </a:r>
          </a:p>
        </p:txBody>
      </p:sp>
      <p:sp>
        <p:nvSpPr>
          <p:cNvPr id="11" name="Przycisk akcji: Do przodu lub Następny 10">
            <a:hlinkClick r:id="rId2" action="ppaction://hlinkpres?slideindex=2&amp;slidetitle=Dlaczego borykamy się z poważnymi problemami wynikającymi z jakości oprogramowania?" highlightClick="1"/>
          </p:cNvPr>
          <p:cNvSpPr/>
          <p:nvPr/>
        </p:nvSpPr>
        <p:spPr>
          <a:xfrm>
            <a:off x="179512" y="2276872"/>
            <a:ext cx="432048" cy="360040"/>
          </a:xfrm>
          <a:prstGeom prst="actionButtonForwardNex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2" name="Przycisk akcji: Do przodu lub Następny 11">
            <a:hlinkClick r:id="rId3" action="ppaction://hlinkpres?slideindex=4&amp;slidetitle=Miejsce analizy SI w procesie jego tworzenia (rozwoju)" highlightClick="1"/>
          </p:cNvPr>
          <p:cNvSpPr/>
          <p:nvPr/>
        </p:nvSpPr>
        <p:spPr>
          <a:xfrm>
            <a:off x="179512" y="4365104"/>
            <a:ext cx="432048" cy="360040"/>
          </a:xfrm>
          <a:prstGeom prst="actionButtonForwardNex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3" name="Przycisk akcji: Do przodu lub Następny 12">
            <a:hlinkClick r:id="rId4" action="ppaction://hlinkpres?slideindex=2&amp;slidetitle=System - pojęcie" highlightClick="1"/>
          </p:cNvPr>
          <p:cNvSpPr/>
          <p:nvPr/>
        </p:nvSpPr>
        <p:spPr>
          <a:xfrm>
            <a:off x="179512" y="2852936"/>
            <a:ext cx="432048" cy="360040"/>
          </a:xfrm>
          <a:prstGeom prst="actionButtonForwardNex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4" name="Przycisk akcji: Do przodu lub Następny 13">
            <a:hlinkClick r:id="rId5" action="ppaction://hlinkpres?slideindex=2&amp;slidetitle=Projektowanie  systemu informatycznego" highlightClick="1"/>
          </p:cNvPr>
          <p:cNvSpPr/>
          <p:nvPr/>
        </p:nvSpPr>
        <p:spPr>
          <a:xfrm>
            <a:off x="179512" y="3573016"/>
            <a:ext cx="432048" cy="360040"/>
          </a:xfrm>
          <a:prstGeom prst="actionButtonForwardNex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ostokąt zaokrąglony 20"/>
          <p:cNvSpPr/>
          <p:nvPr/>
        </p:nvSpPr>
        <p:spPr>
          <a:xfrm>
            <a:off x="611560" y="2924944"/>
            <a:ext cx="8424936" cy="504056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0" name="Prostokąt zaokrąglony 19"/>
          <p:cNvSpPr/>
          <p:nvPr/>
        </p:nvSpPr>
        <p:spPr>
          <a:xfrm>
            <a:off x="611560" y="2060848"/>
            <a:ext cx="8424936" cy="864096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9" name="Prostokąt zaokrąglony 18"/>
          <p:cNvSpPr/>
          <p:nvPr/>
        </p:nvSpPr>
        <p:spPr>
          <a:xfrm>
            <a:off x="611560" y="1124744"/>
            <a:ext cx="8424936" cy="936104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8" name="Prostokąt zaokrąglony 17"/>
          <p:cNvSpPr/>
          <p:nvPr/>
        </p:nvSpPr>
        <p:spPr>
          <a:xfrm>
            <a:off x="611560" y="620688"/>
            <a:ext cx="8424936" cy="504056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/>
              <a:t>Tematy wykładu PSI cz.2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65263" y="692150"/>
            <a:ext cx="6851650" cy="6165850"/>
          </a:xfrm>
        </p:spPr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pl-PL" dirty="0"/>
              <a:t>UML język modelowania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pl-PL" dirty="0"/>
              <a:t>Diagramy w UML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pl-PL" dirty="0"/>
              <a:t>Diagram przypadków użycia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pl-PL" dirty="0"/>
              <a:t>Jak pisać przypadki użycia?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pl-PL" dirty="0"/>
              <a:t>Modelowanie oparte na scenariuszach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11"/>
              <a:defRPr/>
            </a:pPr>
            <a:r>
              <a:rPr lang="pl-PL" dirty="0"/>
              <a:t>Diagram czynności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11"/>
              <a:defRPr/>
            </a:pPr>
            <a:r>
              <a:rPr lang="pl-PL" dirty="0"/>
              <a:t>Diagram klas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11"/>
              <a:defRPr/>
            </a:pPr>
            <a:r>
              <a:rPr lang="pl-PL" dirty="0"/>
              <a:t>Diagram obiektów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11"/>
              <a:defRPr/>
            </a:pPr>
            <a:r>
              <a:rPr lang="pl-PL" dirty="0"/>
              <a:t>Diagram maszyny stanów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11"/>
              <a:defRPr/>
            </a:pPr>
            <a:r>
              <a:rPr lang="pl-PL" dirty="0"/>
              <a:t>Diagramy interakcji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11"/>
              <a:defRPr/>
            </a:pPr>
            <a:r>
              <a:rPr lang="pl-PL" dirty="0"/>
              <a:t>Diagram pakietów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11"/>
              <a:defRPr/>
            </a:pPr>
            <a:r>
              <a:rPr lang="pl-PL" dirty="0"/>
              <a:t>Diagram komunikacji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11"/>
              <a:defRPr/>
            </a:pPr>
            <a:r>
              <a:rPr lang="pl-PL" dirty="0"/>
              <a:t>Diagramy wdrożenia</a:t>
            </a:r>
          </a:p>
        </p:txBody>
      </p:sp>
      <p:sp>
        <p:nvSpPr>
          <p:cNvPr id="4100" name="pole tekstowe 3"/>
          <p:cNvSpPr txBox="1">
            <a:spLocks noChangeArrowheads="1"/>
          </p:cNvSpPr>
          <p:nvPr/>
        </p:nvSpPr>
        <p:spPr bwMode="auto">
          <a:xfrm>
            <a:off x="8604250" y="188913"/>
            <a:ext cx="576263" cy="3683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523</a:t>
            </a:r>
          </a:p>
        </p:txBody>
      </p:sp>
      <p:sp>
        <p:nvSpPr>
          <p:cNvPr id="4101" name="pole tekstowe 4"/>
          <p:cNvSpPr txBox="1">
            <a:spLocks noChangeArrowheads="1"/>
          </p:cNvSpPr>
          <p:nvPr/>
        </p:nvSpPr>
        <p:spPr bwMode="auto">
          <a:xfrm>
            <a:off x="8604250" y="692150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126</a:t>
            </a:r>
          </a:p>
        </p:txBody>
      </p:sp>
      <p:sp>
        <p:nvSpPr>
          <p:cNvPr id="4102" name="pole tekstowe 5"/>
          <p:cNvSpPr txBox="1">
            <a:spLocks noChangeArrowheads="1"/>
          </p:cNvSpPr>
          <p:nvPr/>
        </p:nvSpPr>
        <p:spPr bwMode="auto">
          <a:xfrm>
            <a:off x="8604250" y="1116013"/>
            <a:ext cx="576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20</a:t>
            </a:r>
          </a:p>
        </p:txBody>
      </p:sp>
      <p:sp>
        <p:nvSpPr>
          <p:cNvPr id="4103" name="pole tekstowe 6"/>
          <p:cNvSpPr txBox="1">
            <a:spLocks noChangeArrowheads="1"/>
          </p:cNvSpPr>
          <p:nvPr/>
        </p:nvSpPr>
        <p:spPr bwMode="auto">
          <a:xfrm>
            <a:off x="8604250" y="162877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56</a:t>
            </a:r>
          </a:p>
        </p:txBody>
      </p:sp>
      <p:sp>
        <p:nvSpPr>
          <p:cNvPr id="4104" name="pole tekstowe 7"/>
          <p:cNvSpPr txBox="1">
            <a:spLocks noChangeArrowheads="1"/>
          </p:cNvSpPr>
          <p:nvPr/>
        </p:nvSpPr>
        <p:spPr bwMode="auto">
          <a:xfrm>
            <a:off x="8604250" y="206057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27</a:t>
            </a:r>
          </a:p>
        </p:txBody>
      </p:sp>
      <p:sp>
        <p:nvSpPr>
          <p:cNvPr id="4105" name="pole tekstowe 9"/>
          <p:cNvSpPr txBox="1">
            <a:spLocks noChangeArrowheads="1"/>
          </p:cNvSpPr>
          <p:nvPr/>
        </p:nvSpPr>
        <p:spPr bwMode="auto">
          <a:xfrm>
            <a:off x="8604250" y="2482850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11</a:t>
            </a:r>
          </a:p>
        </p:txBody>
      </p:sp>
      <p:sp>
        <p:nvSpPr>
          <p:cNvPr id="4106" name="pole tekstowe 10"/>
          <p:cNvSpPr txBox="1">
            <a:spLocks noChangeArrowheads="1"/>
          </p:cNvSpPr>
          <p:nvPr/>
        </p:nvSpPr>
        <p:spPr bwMode="auto">
          <a:xfrm>
            <a:off x="8604250" y="2916238"/>
            <a:ext cx="576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>
                <a:latin typeface="Calibri" pitchFamily="34" charset="0"/>
              </a:rPr>
              <a:t>67</a:t>
            </a:r>
          </a:p>
        </p:txBody>
      </p:sp>
      <p:sp>
        <p:nvSpPr>
          <p:cNvPr id="4107" name="pole tekstowe 11"/>
          <p:cNvSpPr txBox="1">
            <a:spLocks noChangeArrowheads="1"/>
          </p:cNvSpPr>
          <p:nvPr/>
        </p:nvSpPr>
        <p:spPr bwMode="auto">
          <a:xfrm>
            <a:off x="8604250" y="3357563"/>
            <a:ext cx="576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81</a:t>
            </a:r>
          </a:p>
        </p:txBody>
      </p:sp>
      <p:sp>
        <p:nvSpPr>
          <p:cNvPr id="4108" name="pole tekstowe 12"/>
          <p:cNvSpPr txBox="1">
            <a:spLocks noChangeArrowheads="1"/>
          </p:cNvSpPr>
          <p:nvPr/>
        </p:nvSpPr>
        <p:spPr bwMode="auto">
          <a:xfrm>
            <a:off x="8604250" y="3851275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29</a:t>
            </a:r>
          </a:p>
        </p:txBody>
      </p:sp>
      <p:sp>
        <p:nvSpPr>
          <p:cNvPr id="4109" name="pole tekstowe 13"/>
          <p:cNvSpPr txBox="1">
            <a:spLocks noChangeArrowheads="1"/>
          </p:cNvSpPr>
          <p:nvPr/>
        </p:nvSpPr>
        <p:spPr bwMode="auto">
          <a:xfrm>
            <a:off x="8604250" y="4356100"/>
            <a:ext cx="576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45</a:t>
            </a:r>
          </a:p>
        </p:txBody>
      </p:sp>
      <p:sp>
        <p:nvSpPr>
          <p:cNvPr id="4110" name="pole tekstowe 14"/>
          <p:cNvSpPr txBox="1">
            <a:spLocks noChangeArrowheads="1"/>
          </p:cNvSpPr>
          <p:nvPr/>
        </p:nvSpPr>
        <p:spPr bwMode="auto">
          <a:xfrm>
            <a:off x="8604250" y="4787900"/>
            <a:ext cx="57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47</a:t>
            </a:r>
          </a:p>
        </p:txBody>
      </p:sp>
      <p:sp>
        <p:nvSpPr>
          <p:cNvPr id="4111" name="pole tekstowe 15"/>
          <p:cNvSpPr txBox="1">
            <a:spLocks noChangeArrowheads="1"/>
          </p:cNvSpPr>
          <p:nvPr/>
        </p:nvSpPr>
        <p:spPr bwMode="auto">
          <a:xfrm>
            <a:off x="8604250" y="5291138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16</a:t>
            </a:r>
          </a:p>
        </p:txBody>
      </p:sp>
      <p:sp>
        <p:nvSpPr>
          <p:cNvPr id="4112" name="pole tekstowe 16"/>
          <p:cNvSpPr txBox="1">
            <a:spLocks noChangeArrowheads="1"/>
          </p:cNvSpPr>
          <p:nvPr/>
        </p:nvSpPr>
        <p:spPr bwMode="auto">
          <a:xfrm>
            <a:off x="8604250" y="5805488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11</a:t>
            </a:r>
          </a:p>
        </p:txBody>
      </p:sp>
      <p:sp>
        <p:nvSpPr>
          <p:cNvPr id="4113" name="pole tekstowe 17"/>
          <p:cNvSpPr txBox="1">
            <a:spLocks noChangeArrowheads="1"/>
          </p:cNvSpPr>
          <p:nvPr/>
        </p:nvSpPr>
        <p:spPr bwMode="auto">
          <a:xfrm>
            <a:off x="8604250" y="6237288"/>
            <a:ext cx="576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23</a:t>
            </a:r>
          </a:p>
        </p:txBody>
      </p:sp>
      <p:sp>
        <p:nvSpPr>
          <p:cNvPr id="22" name="Elipsa 21"/>
          <p:cNvSpPr/>
          <p:nvPr/>
        </p:nvSpPr>
        <p:spPr>
          <a:xfrm>
            <a:off x="755576" y="4293096"/>
            <a:ext cx="432048" cy="43204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ChangeArrowheads="1"/>
          </p:cNvSpPr>
          <p:nvPr/>
        </p:nvSpPr>
        <p:spPr bwMode="auto">
          <a:xfrm>
            <a:off x="457200" y="11663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pl-PL" altLang="pl-PL" sz="4400" dirty="0">
                <a:solidFill>
                  <a:schemeClr val="tx2"/>
                </a:solidFill>
              </a:rPr>
              <a:t>Ćwiczenie modelowania UML</a:t>
            </a:r>
          </a:p>
        </p:txBody>
      </p:sp>
      <p:sp>
        <p:nvSpPr>
          <p:cNvPr id="57347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pl-PL" altLang="pl-PL" sz="3200" dirty="0"/>
              <a:t>Automat do sprzedaży napojów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pl-PL" altLang="pl-PL" sz="2000" dirty="0"/>
          </a:p>
          <a:p>
            <a:pPr marL="342900" indent="-342900" eaLnBrk="1" hangingPunct="1">
              <a:spcBef>
                <a:spcPct val="20000"/>
              </a:spcBef>
            </a:pPr>
            <a:endParaRPr lang="pl-PL" altLang="pl-PL" sz="2000" dirty="0"/>
          </a:p>
          <a:p>
            <a:pPr marL="342900" indent="-342900" eaLnBrk="1" hangingPunct="1">
              <a:spcBef>
                <a:spcPct val="20000"/>
              </a:spcBef>
            </a:pPr>
            <a:r>
              <a:rPr lang="pl-PL" altLang="pl-PL" sz="2000" dirty="0"/>
              <a:t>	</a:t>
            </a:r>
            <a:r>
              <a:rPr lang="pl-PL" altLang="pl-PL" sz="2200" dirty="0"/>
              <a:t>Automat sprzedaje kawę, herbatę i czekoladę. Do kawy i herbaty można dodatkowo zażyczyć sobie cukier. Do herbaty opcjonalnie można zamówić cytrynę, a do kawy śmietankę.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pl-PL" altLang="pl-PL" sz="2200" dirty="0"/>
          </a:p>
          <a:p>
            <a:pPr marL="342900" indent="-342900" eaLnBrk="1" hangingPunct="1">
              <a:spcBef>
                <a:spcPct val="20000"/>
              </a:spcBef>
            </a:pPr>
            <a:r>
              <a:rPr lang="pl-PL" altLang="pl-PL" sz="2200" dirty="0"/>
              <a:t>	Spragniony klient wrzuca monety do automatu i wybiera napój z opcjonalnymi dodatkami. Kiedy zakończy komponowanie napoju naciska przycisk „Wydaj napój” i czeka na napój. Do momentu wciśnięcia przycisku wydającego napój klient może zrezygnować z zakupu wciskając przycisk „Zwrot monet”, pieniądze zostaną zwrócone.</a:t>
            </a:r>
          </a:p>
        </p:txBody>
      </p:sp>
      <p:graphicFrame>
        <p:nvGraphicFramePr>
          <p:cNvPr id="57348" name="Object 6"/>
          <p:cNvGraphicFramePr>
            <a:graphicFrameLocks noChangeAspect="1"/>
          </p:cNvGraphicFramePr>
          <p:nvPr/>
        </p:nvGraphicFramePr>
        <p:xfrm>
          <a:off x="6877050" y="1557338"/>
          <a:ext cx="109537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Obraz - mapa bitowa" r:id="rId3" imgW="571731" imgH="638264" progId="PBrush">
                  <p:embed/>
                </p:oleObj>
              </mc:Choice>
              <mc:Fallback>
                <p:oleObj name="Obraz - mapa bitowa" r:id="rId3" imgW="571731" imgH="638264" progId="PBrush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1557338"/>
                        <a:ext cx="1095375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FF"/>
                            </a:solidFill>
                            <a:miter lim="800000"/>
                            <a:headEnd/>
                            <a:tailEnd type="none" w="lg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457200" y="44624"/>
            <a:ext cx="82296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pl-PL" altLang="pl-PL" sz="3600" dirty="0">
                <a:solidFill>
                  <a:schemeClr val="tx2"/>
                </a:solidFill>
              </a:rPr>
              <a:t>Ćwiczenie - rozwiązanie</a:t>
            </a: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642867" y="742323"/>
          <a:ext cx="5665437" cy="5990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Obraz - mapa bitowa" r:id="rId3" imgW="4819048" imgH="5095238" progId="PBrush">
                  <p:embed/>
                </p:oleObj>
              </mc:Choice>
              <mc:Fallback>
                <p:oleObj name="Obraz - mapa bitowa" r:id="rId3" imgW="4819048" imgH="5095238" progId="PBrush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2867" y="742323"/>
                        <a:ext cx="5665437" cy="5990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FF"/>
                            </a:solidFill>
                            <a:miter lim="800000"/>
                            <a:headEnd/>
                            <a:tailEnd type="none" w="lg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rostokąt 3"/>
          <p:cNvSpPr/>
          <p:nvPr/>
        </p:nvSpPr>
        <p:spPr>
          <a:xfrm>
            <a:off x="2771800" y="836712"/>
            <a:ext cx="4896544" cy="583264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1187624" y="692696"/>
            <a:ext cx="6984776" cy="609329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3765</TotalTime>
  <Words>92</Words>
  <Application>Microsoft Office PowerPoint</Application>
  <PresentationFormat>Pokaz na ekranie (4:3)</PresentationFormat>
  <Paragraphs>54</Paragraphs>
  <Slides>5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Motyw pakietu Office</vt:lpstr>
      <vt:lpstr>Obraz - mapa bitowa</vt:lpstr>
      <vt:lpstr>Projektowanie systemów informatycznych</vt:lpstr>
      <vt:lpstr>Tematy wykładu PSI cz.1</vt:lpstr>
      <vt:lpstr>Tematy wykładu PSI cz.2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Projektowanie systemów informatycznych</dc:title>
  <dc:creator>Admin</dc:creator>
  <cp:lastModifiedBy>Tanska</cp:lastModifiedBy>
  <cp:revision>13</cp:revision>
  <dcterms:created xsi:type="dcterms:W3CDTF">2017-03-24T06:33:16Z</dcterms:created>
  <dcterms:modified xsi:type="dcterms:W3CDTF">2019-01-25T10:14:42Z</dcterms:modified>
</cp:coreProperties>
</file>