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8"/>
  </p:notesMasterIdLst>
  <p:sldIdLst>
    <p:sldId id="309" r:id="rId2"/>
    <p:sldId id="256" r:id="rId3"/>
    <p:sldId id="259" r:id="rId4"/>
    <p:sldId id="260" r:id="rId5"/>
    <p:sldId id="310" r:id="rId6"/>
    <p:sldId id="397" r:id="rId7"/>
    <p:sldId id="262" r:id="rId8"/>
    <p:sldId id="263" r:id="rId9"/>
    <p:sldId id="264" r:id="rId10"/>
    <p:sldId id="398" r:id="rId11"/>
    <p:sldId id="311" r:id="rId12"/>
    <p:sldId id="266" r:id="rId13"/>
    <p:sldId id="399" r:id="rId14"/>
    <p:sldId id="302" r:id="rId15"/>
    <p:sldId id="312" r:id="rId16"/>
    <p:sldId id="313" r:id="rId17"/>
    <p:sldId id="314" r:id="rId18"/>
    <p:sldId id="315" r:id="rId19"/>
    <p:sldId id="268" r:id="rId20"/>
    <p:sldId id="269" r:id="rId21"/>
    <p:sldId id="280" r:id="rId22"/>
    <p:sldId id="297" r:id="rId23"/>
    <p:sldId id="298" r:id="rId24"/>
    <p:sldId id="303" r:id="rId25"/>
    <p:sldId id="299" r:id="rId26"/>
    <p:sldId id="300" r:id="rId27"/>
    <p:sldId id="301" r:id="rId28"/>
    <p:sldId id="281" r:id="rId29"/>
    <p:sldId id="274" r:id="rId30"/>
    <p:sldId id="282" r:id="rId31"/>
    <p:sldId id="275" r:id="rId32"/>
    <p:sldId id="276" r:id="rId33"/>
    <p:sldId id="304" r:id="rId34"/>
    <p:sldId id="305" r:id="rId35"/>
    <p:sldId id="308" r:id="rId36"/>
    <p:sldId id="306"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5" r:id="rId51"/>
    <p:sldId id="356" r:id="rId52"/>
    <p:sldId id="357" r:id="rId53"/>
    <p:sldId id="358" r:id="rId54"/>
    <p:sldId id="359" r:id="rId55"/>
    <p:sldId id="360" r:id="rId56"/>
    <p:sldId id="361" r:id="rId57"/>
    <p:sldId id="362" r:id="rId58"/>
    <p:sldId id="363" r:id="rId59"/>
    <p:sldId id="364" r:id="rId60"/>
    <p:sldId id="365" r:id="rId61"/>
    <p:sldId id="366" r:id="rId62"/>
    <p:sldId id="367" r:id="rId63"/>
    <p:sldId id="307" r:id="rId64"/>
    <p:sldId id="319" r:id="rId65"/>
    <p:sldId id="284" r:id="rId66"/>
    <p:sldId id="322" r:id="rId67"/>
    <p:sldId id="325" r:id="rId68"/>
    <p:sldId id="326" r:id="rId69"/>
    <p:sldId id="327" r:id="rId70"/>
    <p:sldId id="328" r:id="rId71"/>
    <p:sldId id="329" r:id="rId72"/>
    <p:sldId id="330" r:id="rId73"/>
    <p:sldId id="331" r:id="rId74"/>
    <p:sldId id="332" r:id="rId75"/>
    <p:sldId id="338" r:id="rId76"/>
    <p:sldId id="339" r:id="rId77"/>
    <p:sldId id="340" r:id="rId78"/>
    <p:sldId id="341" r:id="rId79"/>
    <p:sldId id="333" r:id="rId80"/>
    <p:sldId id="337" r:id="rId81"/>
    <p:sldId id="334" r:id="rId82"/>
    <p:sldId id="335" r:id="rId83"/>
    <p:sldId id="336" r:id="rId84"/>
    <p:sldId id="324" r:id="rId85"/>
    <p:sldId id="321" r:id="rId86"/>
    <p:sldId id="369" r:id="rId87"/>
    <p:sldId id="277" r:id="rId88"/>
    <p:sldId id="370" r:id="rId89"/>
    <p:sldId id="371" r:id="rId90"/>
    <p:sldId id="372" r:id="rId91"/>
    <p:sldId id="373" r:id="rId92"/>
    <p:sldId id="374" r:id="rId93"/>
    <p:sldId id="375" r:id="rId94"/>
    <p:sldId id="376" r:id="rId95"/>
    <p:sldId id="377" r:id="rId96"/>
    <p:sldId id="378" r:id="rId97"/>
    <p:sldId id="379" r:id="rId98"/>
    <p:sldId id="380" r:id="rId99"/>
    <p:sldId id="381" r:id="rId100"/>
    <p:sldId id="382" r:id="rId101"/>
    <p:sldId id="383" r:id="rId102"/>
    <p:sldId id="384" r:id="rId103"/>
    <p:sldId id="385" r:id="rId104"/>
    <p:sldId id="386" r:id="rId105"/>
    <p:sldId id="387" r:id="rId106"/>
    <p:sldId id="388" r:id="rId107"/>
    <p:sldId id="389" r:id="rId108"/>
    <p:sldId id="390" r:id="rId109"/>
    <p:sldId id="391" r:id="rId110"/>
    <p:sldId id="392" r:id="rId111"/>
    <p:sldId id="393" r:id="rId112"/>
    <p:sldId id="394" r:id="rId113"/>
    <p:sldId id="395" r:id="rId114"/>
    <p:sldId id="396" r:id="rId115"/>
    <p:sldId id="278" r:id="rId116"/>
    <p:sldId id="285" r:id="rId117"/>
    <p:sldId id="286" r:id="rId118"/>
    <p:sldId id="287" r:id="rId119"/>
    <p:sldId id="288" r:id="rId120"/>
    <p:sldId id="290" r:id="rId121"/>
    <p:sldId id="291" r:id="rId122"/>
    <p:sldId id="292" r:id="rId123"/>
    <p:sldId id="293" r:id="rId124"/>
    <p:sldId id="294" r:id="rId125"/>
    <p:sldId id="295" r:id="rId126"/>
    <p:sldId id="296" r:id="rId127"/>
  </p:sldIdLst>
  <p:sldSz cx="9144000" cy="6858000" type="screen4x3"/>
  <p:notesSz cx="6858000" cy="9144000"/>
  <p:defaultTextStyle>
    <a:defPPr>
      <a:defRPr lang="pl-PL"/>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FFFCC"/>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656" autoAdjust="0"/>
    <p:restoredTop sz="98980" autoAdjust="0"/>
  </p:normalViewPr>
  <p:slideViewPr>
    <p:cSldViewPr>
      <p:cViewPr varScale="1">
        <p:scale>
          <a:sx n="72" d="100"/>
          <a:sy n="72" d="100"/>
        </p:scale>
        <p:origin x="954"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_rels/viewProps.xml.rels><?xml version="1.0" encoding="UTF-8" standalone="yes"?>
<Relationships xmlns="http://schemas.openxmlformats.org/package/2006/relationships"><Relationship Id="rId1"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9.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0.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1.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3.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4" Type="http://schemas.openxmlformats.org/officeDocument/2006/relationships/image" Target="../media/image15.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DB9405E-6C7E-4352-8C14-AC59817F282D}"/>
              </a:ext>
            </a:extLst>
          </p:cNvPr>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pl-PL"/>
          </a:p>
        </p:txBody>
      </p:sp>
      <p:sp>
        <p:nvSpPr>
          <p:cNvPr id="52227" name="Rectangle 3">
            <a:extLst>
              <a:ext uri="{FF2B5EF4-FFF2-40B4-BE49-F238E27FC236}">
                <a16:creationId xmlns:a16="http://schemas.microsoft.com/office/drawing/2014/main" id="{DBD56A85-9631-4D72-A694-A1CC376E2592}"/>
              </a:ext>
            </a:extLst>
          </p:cNvPr>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pl-PL"/>
          </a:p>
        </p:txBody>
      </p:sp>
      <p:sp>
        <p:nvSpPr>
          <p:cNvPr id="2052" name="Rectangle 4">
            <a:extLst>
              <a:ext uri="{FF2B5EF4-FFF2-40B4-BE49-F238E27FC236}">
                <a16:creationId xmlns:a16="http://schemas.microsoft.com/office/drawing/2014/main" id="{034FB40C-D6C0-4548-925C-A1A272DE196B}"/>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9" name="Rectangle 5">
            <a:extLst>
              <a:ext uri="{FF2B5EF4-FFF2-40B4-BE49-F238E27FC236}">
                <a16:creationId xmlns:a16="http://schemas.microsoft.com/office/drawing/2014/main" id="{5A6E5519-0FA8-441F-A8C6-6A670E353541}"/>
              </a:ext>
            </a:extLst>
          </p:cNvPr>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52230" name="Rectangle 6">
            <a:extLst>
              <a:ext uri="{FF2B5EF4-FFF2-40B4-BE49-F238E27FC236}">
                <a16:creationId xmlns:a16="http://schemas.microsoft.com/office/drawing/2014/main" id="{7964019C-0235-44DB-A9D4-C32B1D7CF69E}"/>
              </a:ext>
            </a:extLst>
          </p:cNvPr>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pl-PL"/>
          </a:p>
        </p:txBody>
      </p:sp>
      <p:sp>
        <p:nvSpPr>
          <p:cNvPr id="52231" name="Rectangle 7">
            <a:extLst>
              <a:ext uri="{FF2B5EF4-FFF2-40B4-BE49-F238E27FC236}">
                <a16:creationId xmlns:a16="http://schemas.microsoft.com/office/drawing/2014/main" id="{AC348A16-2661-46CB-8C80-A2CAA9D4B6C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54D4D490-EEF3-44A7-8024-D1DD13EE3D70}"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ymbol zastępczy obrazu slajdu 1">
            <a:extLst>
              <a:ext uri="{FF2B5EF4-FFF2-40B4-BE49-F238E27FC236}">
                <a16:creationId xmlns:a16="http://schemas.microsoft.com/office/drawing/2014/main" id="{C1A4A1F6-B29E-4DC0-B8BA-F69FBE29D2F3}"/>
              </a:ext>
            </a:extLst>
          </p:cNvPr>
          <p:cNvSpPr>
            <a:spLocks noGrp="1" noRot="1" noChangeAspect="1" noChangeArrowheads="1" noTextEdit="1"/>
          </p:cNvSpPr>
          <p:nvPr>
            <p:ph type="sldImg"/>
          </p:nvPr>
        </p:nvSpPr>
        <p:spPr>
          <a:ln/>
        </p:spPr>
      </p:sp>
      <p:sp>
        <p:nvSpPr>
          <p:cNvPr id="11267" name="Symbol zastępczy notatek 2">
            <a:extLst>
              <a:ext uri="{FF2B5EF4-FFF2-40B4-BE49-F238E27FC236}">
                <a16:creationId xmlns:a16="http://schemas.microsoft.com/office/drawing/2014/main" id="{FA9AE6C7-9708-4846-8210-F3A0D0364645}"/>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ltLang="pl-PL"/>
          </a:p>
        </p:txBody>
      </p:sp>
      <p:sp>
        <p:nvSpPr>
          <p:cNvPr id="11268" name="Symbol zastępczy numeru slajdu 3">
            <a:extLst>
              <a:ext uri="{FF2B5EF4-FFF2-40B4-BE49-F238E27FC236}">
                <a16:creationId xmlns:a16="http://schemas.microsoft.com/office/drawing/2014/main" id="{21629D31-690D-4FFE-8DC6-C30E215B88C5}"/>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B39C6E4-499D-47BC-A238-98E295FA719C}" type="slidenum">
              <a:rPr lang="pl-PL" altLang="pl-PL" sz="1200"/>
              <a:pPr/>
              <a:t>8</a:t>
            </a:fld>
            <a:endParaRPr lang="pl-PL" altLang="pl-PL"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ACCC3921-E7A7-411B-AC16-1093DB3C61B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8589842-8DD9-4BA9-840B-7DB8F7CFEAA9}" type="slidenum">
              <a:rPr lang="pl-PL" altLang="pl-PL" sz="1200"/>
              <a:pPr/>
              <a:t>24</a:t>
            </a:fld>
            <a:endParaRPr lang="pl-PL" altLang="pl-PL" sz="1200"/>
          </a:p>
        </p:txBody>
      </p:sp>
      <p:sp>
        <p:nvSpPr>
          <p:cNvPr id="28675" name="Rectangle 2">
            <a:extLst>
              <a:ext uri="{FF2B5EF4-FFF2-40B4-BE49-F238E27FC236}">
                <a16:creationId xmlns:a16="http://schemas.microsoft.com/office/drawing/2014/main" id="{EBD76C02-6E09-4803-BDA9-97E96F1395E8}"/>
              </a:ext>
            </a:extLst>
          </p:cNvPr>
          <p:cNvSpPr>
            <a:spLocks noRot="1" noChangeArrowheads="1" noTextEdit="1"/>
          </p:cNvSpPr>
          <p:nvPr>
            <p:ph type="sldImg"/>
          </p:nvPr>
        </p:nvSpPr>
        <p:spPr>
          <a:ln/>
        </p:spPr>
      </p:sp>
      <p:sp>
        <p:nvSpPr>
          <p:cNvPr id="28676" name="Rectangle 3">
            <a:extLst>
              <a:ext uri="{FF2B5EF4-FFF2-40B4-BE49-F238E27FC236}">
                <a16:creationId xmlns:a16="http://schemas.microsoft.com/office/drawing/2014/main" id="{1857EB66-334A-493D-B9C7-96F79954D610}"/>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pl-PL" altLang="pl-PL"/>
              <a:t>Inżynieria oprogramowania nie jest nauką, jest raczej wiedzą inżynierską. </a:t>
            </a:r>
          </a:p>
          <a:p>
            <a:pPr eaLnBrk="1" hangingPunct="1"/>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a:extLst>
              <a:ext uri="{FF2B5EF4-FFF2-40B4-BE49-F238E27FC236}">
                <a16:creationId xmlns:a16="http://schemas.microsoft.com/office/drawing/2014/main" id="{1C43A72C-B348-4C34-81AB-C6B0EF979A8B}"/>
              </a:ext>
            </a:extLst>
          </p:cNvPr>
          <p:cNvSpPr>
            <a:spLocks noGrp="1" noChangeArrowheads="1"/>
          </p:cNvSpPr>
          <p:nvPr>
            <p:ph type="dt" sz="half" idx="10"/>
          </p:nvPr>
        </p:nvSpPr>
        <p:spPr>
          <a:ln/>
        </p:spPr>
        <p:txBody>
          <a:bodyPr/>
          <a:lstStyle>
            <a:lvl1pPr>
              <a:defRPr/>
            </a:lvl1pPr>
          </a:lstStyle>
          <a:p>
            <a:pPr>
              <a:defRPr/>
            </a:pPr>
            <a:endParaRPr lang="pl-PL"/>
          </a:p>
        </p:txBody>
      </p:sp>
      <p:sp>
        <p:nvSpPr>
          <p:cNvPr id="5" name="Rectangle 5">
            <a:extLst>
              <a:ext uri="{FF2B5EF4-FFF2-40B4-BE49-F238E27FC236}">
                <a16:creationId xmlns:a16="http://schemas.microsoft.com/office/drawing/2014/main" id="{343FAEB1-0828-412D-8709-D83554C37C94}"/>
              </a:ext>
            </a:extLst>
          </p:cNvPr>
          <p:cNvSpPr>
            <a:spLocks noGrp="1" noChangeArrowheads="1"/>
          </p:cNvSpPr>
          <p:nvPr>
            <p:ph type="ftr" sz="quarter" idx="11"/>
          </p:nvPr>
        </p:nvSpPr>
        <p:spPr>
          <a:ln/>
        </p:spPr>
        <p:txBody>
          <a:bodyPr/>
          <a:lstStyle>
            <a:lvl1pPr>
              <a:defRPr/>
            </a:lvl1pPr>
          </a:lstStyle>
          <a:p>
            <a:pPr>
              <a:defRPr/>
            </a:pPr>
            <a:endParaRPr lang="pl-PL"/>
          </a:p>
        </p:txBody>
      </p:sp>
      <p:sp>
        <p:nvSpPr>
          <p:cNvPr id="6" name="Rectangle 6">
            <a:extLst>
              <a:ext uri="{FF2B5EF4-FFF2-40B4-BE49-F238E27FC236}">
                <a16:creationId xmlns:a16="http://schemas.microsoft.com/office/drawing/2014/main" id="{568AF409-308D-4D98-87A4-CEF63C129772}"/>
              </a:ext>
            </a:extLst>
          </p:cNvPr>
          <p:cNvSpPr>
            <a:spLocks noGrp="1" noChangeArrowheads="1"/>
          </p:cNvSpPr>
          <p:nvPr>
            <p:ph type="sldNum" sz="quarter" idx="12"/>
          </p:nvPr>
        </p:nvSpPr>
        <p:spPr>
          <a:ln/>
        </p:spPr>
        <p:txBody>
          <a:bodyPr/>
          <a:lstStyle>
            <a:lvl1pPr>
              <a:defRPr/>
            </a:lvl1pPr>
          </a:lstStyle>
          <a:p>
            <a:pPr>
              <a:defRPr/>
            </a:pPr>
            <a:fld id="{1CC82FF9-C461-4726-89E2-73E1282F70C2}" type="slidenum">
              <a:rPr lang="pl-PL" altLang="pl-PL"/>
              <a:pPr>
                <a:defRPr/>
              </a:pPr>
              <a:t>‹#›</a:t>
            </a:fld>
            <a:endParaRPr lang="pl-PL" altLang="pl-PL"/>
          </a:p>
        </p:txBody>
      </p:sp>
    </p:spTree>
    <p:extLst>
      <p:ext uri="{BB962C8B-B14F-4D97-AF65-F5344CB8AC3E}">
        <p14:creationId xmlns:p14="http://schemas.microsoft.com/office/powerpoint/2010/main" val="354953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a:extLst>
              <a:ext uri="{FF2B5EF4-FFF2-40B4-BE49-F238E27FC236}">
                <a16:creationId xmlns:a16="http://schemas.microsoft.com/office/drawing/2014/main" id="{7D3824FF-D9B6-4109-8F08-0C2881186AEB}"/>
              </a:ext>
            </a:extLst>
          </p:cNvPr>
          <p:cNvSpPr>
            <a:spLocks noGrp="1" noChangeArrowheads="1"/>
          </p:cNvSpPr>
          <p:nvPr>
            <p:ph type="dt" sz="half" idx="10"/>
          </p:nvPr>
        </p:nvSpPr>
        <p:spPr>
          <a:ln/>
        </p:spPr>
        <p:txBody>
          <a:bodyPr/>
          <a:lstStyle>
            <a:lvl1pPr>
              <a:defRPr/>
            </a:lvl1pPr>
          </a:lstStyle>
          <a:p>
            <a:pPr>
              <a:defRPr/>
            </a:pPr>
            <a:endParaRPr lang="pl-PL"/>
          </a:p>
        </p:txBody>
      </p:sp>
      <p:sp>
        <p:nvSpPr>
          <p:cNvPr id="5" name="Rectangle 5">
            <a:extLst>
              <a:ext uri="{FF2B5EF4-FFF2-40B4-BE49-F238E27FC236}">
                <a16:creationId xmlns:a16="http://schemas.microsoft.com/office/drawing/2014/main" id="{31D8C09E-3D11-4E47-9DCF-3820B9B2C2DB}"/>
              </a:ext>
            </a:extLst>
          </p:cNvPr>
          <p:cNvSpPr>
            <a:spLocks noGrp="1" noChangeArrowheads="1"/>
          </p:cNvSpPr>
          <p:nvPr>
            <p:ph type="ftr" sz="quarter" idx="11"/>
          </p:nvPr>
        </p:nvSpPr>
        <p:spPr>
          <a:ln/>
        </p:spPr>
        <p:txBody>
          <a:bodyPr/>
          <a:lstStyle>
            <a:lvl1pPr>
              <a:defRPr/>
            </a:lvl1pPr>
          </a:lstStyle>
          <a:p>
            <a:pPr>
              <a:defRPr/>
            </a:pPr>
            <a:endParaRPr lang="pl-PL"/>
          </a:p>
        </p:txBody>
      </p:sp>
      <p:sp>
        <p:nvSpPr>
          <p:cNvPr id="6" name="Rectangle 6">
            <a:extLst>
              <a:ext uri="{FF2B5EF4-FFF2-40B4-BE49-F238E27FC236}">
                <a16:creationId xmlns:a16="http://schemas.microsoft.com/office/drawing/2014/main" id="{BD708E93-7218-4D0F-B605-99A93421AEEB}"/>
              </a:ext>
            </a:extLst>
          </p:cNvPr>
          <p:cNvSpPr>
            <a:spLocks noGrp="1" noChangeArrowheads="1"/>
          </p:cNvSpPr>
          <p:nvPr>
            <p:ph type="sldNum" sz="quarter" idx="12"/>
          </p:nvPr>
        </p:nvSpPr>
        <p:spPr>
          <a:ln/>
        </p:spPr>
        <p:txBody>
          <a:bodyPr/>
          <a:lstStyle>
            <a:lvl1pPr>
              <a:defRPr/>
            </a:lvl1pPr>
          </a:lstStyle>
          <a:p>
            <a:pPr>
              <a:defRPr/>
            </a:pPr>
            <a:fld id="{DD807C69-225A-407F-80EC-9CD4692B1DEC}" type="slidenum">
              <a:rPr lang="pl-PL" altLang="pl-PL"/>
              <a:pPr>
                <a:defRPr/>
              </a:pPr>
              <a:t>‹#›</a:t>
            </a:fld>
            <a:endParaRPr lang="pl-PL" altLang="pl-PL"/>
          </a:p>
        </p:txBody>
      </p:sp>
    </p:spTree>
    <p:extLst>
      <p:ext uri="{BB962C8B-B14F-4D97-AF65-F5344CB8AC3E}">
        <p14:creationId xmlns:p14="http://schemas.microsoft.com/office/powerpoint/2010/main" val="3584820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a:extLst>
              <a:ext uri="{FF2B5EF4-FFF2-40B4-BE49-F238E27FC236}">
                <a16:creationId xmlns:a16="http://schemas.microsoft.com/office/drawing/2014/main" id="{7DEDD085-6186-417C-851E-CC0FF2330A42}"/>
              </a:ext>
            </a:extLst>
          </p:cNvPr>
          <p:cNvSpPr>
            <a:spLocks noGrp="1" noChangeArrowheads="1"/>
          </p:cNvSpPr>
          <p:nvPr>
            <p:ph type="dt" sz="half" idx="10"/>
          </p:nvPr>
        </p:nvSpPr>
        <p:spPr>
          <a:ln/>
        </p:spPr>
        <p:txBody>
          <a:bodyPr/>
          <a:lstStyle>
            <a:lvl1pPr>
              <a:defRPr/>
            </a:lvl1pPr>
          </a:lstStyle>
          <a:p>
            <a:pPr>
              <a:defRPr/>
            </a:pPr>
            <a:endParaRPr lang="pl-PL"/>
          </a:p>
        </p:txBody>
      </p:sp>
      <p:sp>
        <p:nvSpPr>
          <p:cNvPr id="5" name="Rectangle 5">
            <a:extLst>
              <a:ext uri="{FF2B5EF4-FFF2-40B4-BE49-F238E27FC236}">
                <a16:creationId xmlns:a16="http://schemas.microsoft.com/office/drawing/2014/main" id="{94145E76-0F2A-4490-8663-1C583D72C0BF}"/>
              </a:ext>
            </a:extLst>
          </p:cNvPr>
          <p:cNvSpPr>
            <a:spLocks noGrp="1" noChangeArrowheads="1"/>
          </p:cNvSpPr>
          <p:nvPr>
            <p:ph type="ftr" sz="quarter" idx="11"/>
          </p:nvPr>
        </p:nvSpPr>
        <p:spPr>
          <a:ln/>
        </p:spPr>
        <p:txBody>
          <a:bodyPr/>
          <a:lstStyle>
            <a:lvl1pPr>
              <a:defRPr/>
            </a:lvl1pPr>
          </a:lstStyle>
          <a:p>
            <a:pPr>
              <a:defRPr/>
            </a:pPr>
            <a:endParaRPr lang="pl-PL"/>
          </a:p>
        </p:txBody>
      </p:sp>
      <p:sp>
        <p:nvSpPr>
          <p:cNvPr id="6" name="Rectangle 6">
            <a:extLst>
              <a:ext uri="{FF2B5EF4-FFF2-40B4-BE49-F238E27FC236}">
                <a16:creationId xmlns:a16="http://schemas.microsoft.com/office/drawing/2014/main" id="{93865993-C601-47DA-B97C-33B1A6EB022F}"/>
              </a:ext>
            </a:extLst>
          </p:cNvPr>
          <p:cNvSpPr>
            <a:spLocks noGrp="1" noChangeArrowheads="1"/>
          </p:cNvSpPr>
          <p:nvPr>
            <p:ph type="sldNum" sz="quarter" idx="12"/>
          </p:nvPr>
        </p:nvSpPr>
        <p:spPr>
          <a:ln/>
        </p:spPr>
        <p:txBody>
          <a:bodyPr/>
          <a:lstStyle>
            <a:lvl1pPr>
              <a:defRPr/>
            </a:lvl1pPr>
          </a:lstStyle>
          <a:p>
            <a:pPr>
              <a:defRPr/>
            </a:pPr>
            <a:fld id="{ABE5745A-8449-4E09-A47F-A65000538B23}" type="slidenum">
              <a:rPr lang="pl-PL" altLang="pl-PL"/>
              <a:pPr>
                <a:defRPr/>
              </a:pPr>
              <a:t>‹#›</a:t>
            </a:fld>
            <a:endParaRPr lang="pl-PL" altLang="pl-PL"/>
          </a:p>
        </p:txBody>
      </p:sp>
    </p:spTree>
    <p:extLst>
      <p:ext uri="{BB962C8B-B14F-4D97-AF65-F5344CB8AC3E}">
        <p14:creationId xmlns:p14="http://schemas.microsoft.com/office/powerpoint/2010/main" val="1950500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abeli 2"/>
          <p:cNvSpPr>
            <a:spLocks noGrp="1"/>
          </p:cNvSpPr>
          <p:nvPr>
            <p:ph type="tbl" idx="1"/>
          </p:nvPr>
        </p:nvSpPr>
        <p:spPr>
          <a:xfrm>
            <a:off x="685800" y="1981200"/>
            <a:ext cx="7772400" cy="4114800"/>
          </a:xfrm>
        </p:spPr>
        <p:txBody>
          <a:bodyPr/>
          <a:lstStyle/>
          <a:p>
            <a:pPr lvl="0"/>
            <a:endParaRPr lang="pl-PL" noProof="0"/>
          </a:p>
        </p:txBody>
      </p:sp>
      <p:sp>
        <p:nvSpPr>
          <p:cNvPr id="4" name="Rectangle 4">
            <a:extLst>
              <a:ext uri="{FF2B5EF4-FFF2-40B4-BE49-F238E27FC236}">
                <a16:creationId xmlns:a16="http://schemas.microsoft.com/office/drawing/2014/main" id="{5F2EDCF7-1DAF-4BB8-9880-53B13BC77AA6}"/>
              </a:ext>
            </a:extLst>
          </p:cNvPr>
          <p:cNvSpPr>
            <a:spLocks noGrp="1" noChangeArrowheads="1"/>
          </p:cNvSpPr>
          <p:nvPr>
            <p:ph type="dt" sz="half" idx="10"/>
          </p:nvPr>
        </p:nvSpPr>
        <p:spPr>
          <a:ln/>
        </p:spPr>
        <p:txBody>
          <a:bodyPr/>
          <a:lstStyle>
            <a:lvl1pPr>
              <a:defRPr/>
            </a:lvl1pPr>
          </a:lstStyle>
          <a:p>
            <a:pPr>
              <a:defRPr/>
            </a:pPr>
            <a:endParaRPr lang="pl-PL"/>
          </a:p>
        </p:txBody>
      </p:sp>
      <p:sp>
        <p:nvSpPr>
          <p:cNvPr id="5" name="Rectangle 5">
            <a:extLst>
              <a:ext uri="{FF2B5EF4-FFF2-40B4-BE49-F238E27FC236}">
                <a16:creationId xmlns:a16="http://schemas.microsoft.com/office/drawing/2014/main" id="{F8B835B3-E4C0-4104-8DB7-0E02C0B6E8C1}"/>
              </a:ext>
            </a:extLst>
          </p:cNvPr>
          <p:cNvSpPr>
            <a:spLocks noGrp="1" noChangeArrowheads="1"/>
          </p:cNvSpPr>
          <p:nvPr>
            <p:ph type="ftr" sz="quarter" idx="11"/>
          </p:nvPr>
        </p:nvSpPr>
        <p:spPr>
          <a:ln/>
        </p:spPr>
        <p:txBody>
          <a:bodyPr/>
          <a:lstStyle>
            <a:lvl1pPr>
              <a:defRPr/>
            </a:lvl1pPr>
          </a:lstStyle>
          <a:p>
            <a:pPr>
              <a:defRPr/>
            </a:pPr>
            <a:endParaRPr lang="pl-PL"/>
          </a:p>
        </p:txBody>
      </p:sp>
      <p:sp>
        <p:nvSpPr>
          <p:cNvPr id="6" name="Rectangle 6">
            <a:extLst>
              <a:ext uri="{FF2B5EF4-FFF2-40B4-BE49-F238E27FC236}">
                <a16:creationId xmlns:a16="http://schemas.microsoft.com/office/drawing/2014/main" id="{E12DC1C5-3F7D-4E27-B93A-E406DBA7C899}"/>
              </a:ext>
            </a:extLst>
          </p:cNvPr>
          <p:cNvSpPr>
            <a:spLocks noGrp="1" noChangeArrowheads="1"/>
          </p:cNvSpPr>
          <p:nvPr>
            <p:ph type="sldNum" sz="quarter" idx="12"/>
          </p:nvPr>
        </p:nvSpPr>
        <p:spPr>
          <a:ln/>
        </p:spPr>
        <p:txBody>
          <a:bodyPr/>
          <a:lstStyle>
            <a:lvl1pPr>
              <a:defRPr/>
            </a:lvl1pPr>
          </a:lstStyle>
          <a:p>
            <a:pPr>
              <a:defRPr/>
            </a:pPr>
            <a:fld id="{D261F092-C401-4BF4-9548-6C24397D1CA3}" type="slidenum">
              <a:rPr lang="pl-PL" altLang="pl-PL"/>
              <a:pPr>
                <a:defRPr/>
              </a:pPr>
              <a:t>‹#›</a:t>
            </a:fld>
            <a:endParaRPr lang="pl-PL" altLang="pl-PL"/>
          </a:p>
        </p:txBody>
      </p:sp>
    </p:spTree>
    <p:extLst>
      <p:ext uri="{BB962C8B-B14F-4D97-AF65-F5344CB8AC3E}">
        <p14:creationId xmlns:p14="http://schemas.microsoft.com/office/powerpoint/2010/main" val="3438995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3810000" cy="4114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a:extLst>
              <a:ext uri="{FF2B5EF4-FFF2-40B4-BE49-F238E27FC236}">
                <a16:creationId xmlns:a16="http://schemas.microsoft.com/office/drawing/2014/main" id="{EF118ADC-45CF-479E-B6F1-7CBD267A69B1}"/>
              </a:ext>
            </a:extLst>
          </p:cNvPr>
          <p:cNvSpPr>
            <a:spLocks noGrp="1" noChangeArrowheads="1"/>
          </p:cNvSpPr>
          <p:nvPr>
            <p:ph type="dt" sz="half" idx="10"/>
          </p:nvPr>
        </p:nvSpPr>
        <p:spPr>
          <a:ln/>
        </p:spPr>
        <p:txBody>
          <a:bodyPr/>
          <a:lstStyle>
            <a:lvl1pPr>
              <a:defRPr/>
            </a:lvl1pPr>
          </a:lstStyle>
          <a:p>
            <a:pPr>
              <a:defRPr/>
            </a:pPr>
            <a:endParaRPr lang="pl-PL"/>
          </a:p>
        </p:txBody>
      </p:sp>
      <p:sp>
        <p:nvSpPr>
          <p:cNvPr id="6" name="Rectangle 5">
            <a:extLst>
              <a:ext uri="{FF2B5EF4-FFF2-40B4-BE49-F238E27FC236}">
                <a16:creationId xmlns:a16="http://schemas.microsoft.com/office/drawing/2014/main" id="{9392A2FC-0BF8-46A3-9771-32272D9E910C}"/>
              </a:ext>
            </a:extLst>
          </p:cNvPr>
          <p:cNvSpPr>
            <a:spLocks noGrp="1" noChangeArrowheads="1"/>
          </p:cNvSpPr>
          <p:nvPr>
            <p:ph type="ftr" sz="quarter" idx="11"/>
          </p:nvPr>
        </p:nvSpPr>
        <p:spPr>
          <a:ln/>
        </p:spPr>
        <p:txBody>
          <a:bodyPr/>
          <a:lstStyle>
            <a:lvl1pPr>
              <a:defRPr/>
            </a:lvl1pPr>
          </a:lstStyle>
          <a:p>
            <a:pPr>
              <a:defRPr/>
            </a:pPr>
            <a:endParaRPr lang="pl-PL"/>
          </a:p>
        </p:txBody>
      </p:sp>
      <p:sp>
        <p:nvSpPr>
          <p:cNvPr id="7" name="Rectangle 6">
            <a:extLst>
              <a:ext uri="{FF2B5EF4-FFF2-40B4-BE49-F238E27FC236}">
                <a16:creationId xmlns:a16="http://schemas.microsoft.com/office/drawing/2014/main" id="{BC1007CE-BE98-47E4-AF43-AA017964ED23}"/>
              </a:ext>
            </a:extLst>
          </p:cNvPr>
          <p:cNvSpPr>
            <a:spLocks noGrp="1" noChangeArrowheads="1"/>
          </p:cNvSpPr>
          <p:nvPr>
            <p:ph type="sldNum" sz="quarter" idx="12"/>
          </p:nvPr>
        </p:nvSpPr>
        <p:spPr>
          <a:ln/>
        </p:spPr>
        <p:txBody>
          <a:bodyPr/>
          <a:lstStyle>
            <a:lvl1pPr>
              <a:defRPr/>
            </a:lvl1pPr>
          </a:lstStyle>
          <a:p>
            <a:pPr>
              <a:defRPr/>
            </a:pPr>
            <a:fld id="{A8380E4B-A886-4C8C-BCE4-B77BE141E6DC}" type="slidenum">
              <a:rPr lang="pl-PL" altLang="pl-PL"/>
              <a:pPr>
                <a:defRPr/>
              </a:pPr>
              <a:t>‹#›</a:t>
            </a:fld>
            <a:endParaRPr lang="pl-PL" altLang="pl-PL"/>
          </a:p>
        </p:txBody>
      </p:sp>
    </p:spTree>
    <p:extLst>
      <p:ext uri="{BB962C8B-B14F-4D97-AF65-F5344CB8AC3E}">
        <p14:creationId xmlns:p14="http://schemas.microsoft.com/office/powerpoint/2010/main" val="89234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a:extLst>
              <a:ext uri="{FF2B5EF4-FFF2-40B4-BE49-F238E27FC236}">
                <a16:creationId xmlns:a16="http://schemas.microsoft.com/office/drawing/2014/main" id="{A716A8B8-E0BA-4CD3-BB4F-46FC0FD06883}"/>
              </a:ext>
            </a:extLst>
          </p:cNvPr>
          <p:cNvSpPr>
            <a:spLocks noGrp="1" noChangeArrowheads="1"/>
          </p:cNvSpPr>
          <p:nvPr>
            <p:ph type="dt" sz="half" idx="10"/>
          </p:nvPr>
        </p:nvSpPr>
        <p:spPr>
          <a:ln/>
        </p:spPr>
        <p:txBody>
          <a:bodyPr/>
          <a:lstStyle>
            <a:lvl1pPr>
              <a:defRPr/>
            </a:lvl1pPr>
          </a:lstStyle>
          <a:p>
            <a:pPr>
              <a:defRPr/>
            </a:pPr>
            <a:endParaRPr lang="pl-PL"/>
          </a:p>
        </p:txBody>
      </p:sp>
      <p:sp>
        <p:nvSpPr>
          <p:cNvPr id="5" name="Rectangle 5">
            <a:extLst>
              <a:ext uri="{FF2B5EF4-FFF2-40B4-BE49-F238E27FC236}">
                <a16:creationId xmlns:a16="http://schemas.microsoft.com/office/drawing/2014/main" id="{B585B584-6737-42FC-AE2A-B54F34015201}"/>
              </a:ext>
            </a:extLst>
          </p:cNvPr>
          <p:cNvSpPr>
            <a:spLocks noGrp="1" noChangeArrowheads="1"/>
          </p:cNvSpPr>
          <p:nvPr>
            <p:ph type="ftr" sz="quarter" idx="11"/>
          </p:nvPr>
        </p:nvSpPr>
        <p:spPr>
          <a:ln/>
        </p:spPr>
        <p:txBody>
          <a:bodyPr/>
          <a:lstStyle>
            <a:lvl1pPr>
              <a:defRPr/>
            </a:lvl1pPr>
          </a:lstStyle>
          <a:p>
            <a:pPr>
              <a:defRPr/>
            </a:pPr>
            <a:endParaRPr lang="pl-PL"/>
          </a:p>
        </p:txBody>
      </p:sp>
      <p:sp>
        <p:nvSpPr>
          <p:cNvPr id="6" name="Rectangle 6">
            <a:extLst>
              <a:ext uri="{FF2B5EF4-FFF2-40B4-BE49-F238E27FC236}">
                <a16:creationId xmlns:a16="http://schemas.microsoft.com/office/drawing/2014/main" id="{21274A44-7AB7-4879-A315-5C4B2231101A}"/>
              </a:ext>
            </a:extLst>
          </p:cNvPr>
          <p:cNvSpPr>
            <a:spLocks noGrp="1" noChangeArrowheads="1"/>
          </p:cNvSpPr>
          <p:nvPr>
            <p:ph type="sldNum" sz="quarter" idx="12"/>
          </p:nvPr>
        </p:nvSpPr>
        <p:spPr>
          <a:ln/>
        </p:spPr>
        <p:txBody>
          <a:bodyPr/>
          <a:lstStyle>
            <a:lvl1pPr>
              <a:defRPr/>
            </a:lvl1pPr>
          </a:lstStyle>
          <a:p>
            <a:pPr>
              <a:defRPr/>
            </a:pPr>
            <a:fld id="{3EC85BA9-564D-4164-B326-7DA4CC838656}" type="slidenum">
              <a:rPr lang="pl-PL" altLang="pl-PL"/>
              <a:pPr>
                <a:defRPr/>
              </a:pPr>
              <a:t>‹#›</a:t>
            </a:fld>
            <a:endParaRPr lang="pl-PL" altLang="pl-PL"/>
          </a:p>
        </p:txBody>
      </p:sp>
    </p:spTree>
    <p:extLst>
      <p:ext uri="{BB962C8B-B14F-4D97-AF65-F5344CB8AC3E}">
        <p14:creationId xmlns:p14="http://schemas.microsoft.com/office/powerpoint/2010/main" val="293526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a:extLst>
              <a:ext uri="{FF2B5EF4-FFF2-40B4-BE49-F238E27FC236}">
                <a16:creationId xmlns:a16="http://schemas.microsoft.com/office/drawing/2014/main" id="{AD784EEC-953A-4DEB-86A6-F262BDDDE54D}"/>
              </a:ext>
            </a:extLst>
          </p:cNvPr>
          <p:cNvSpPr>
            <a:spLocks noGrp="1" noChangeArrowheads="1"/>
          </p:cNvSpPr>
          <p:nvPr>
            <p:ph type="dt" sz="half" idx="10"/>
          </p:nvPr>
        </p:nvSpPr>
        <p:spPr>
          <a:ln/>
        </p:spPr>
        <p:txBody>
          <a:bodyPr/>
          <a:lstStyle>
            <a:lvl1pPr>
              <a:defRPr/>
            </a:lvl1pPr>
          </a:lstStyle>
          <a:p>
            <a:pPr>
              <a:defRPr/>
            </a:pPr>
            <a:endParaRPr lang="pl-PL"/>
          </a:p>
        </p:txBody>
      </p:sp>
      <p:sp>
        <p:nvSpPr>
          <p:cNvPr id="5" name="Rectangle 5">
            <a:extLst>
              <a:ext uri="{FF2B5EF4-FFF2-40B4-BE49-F238E27FC236}">
                <a16:creationId xmlns:a16="http://schemas.microsoft.com/office/drawing/2014/main" id="{597BE689-A31D-441A-A6F6-D90ADD681883}"/>
              </a:ext>
            </a:extLst>
          </p:cNvPr>
          <p:cNvSpPr>
            <a:spLocks noGrp="1" noChangeArrowheads="1"/>
          </p:cNvSpPr>
          <p:nvPr>
            <p:ph type="ftr" sz="quarter" idx="11"/>
          </p:nvPr>
        </p:nvSpPr>
        <p:spPr>
          <a:ln/>
        </p:spPr>
        <p:txBody>
          <a:bodyPr/>
          <a:lstStyle>
            <a:lvl1pPr>
              <a:defRPr/>
            </a:lvl1pPr>
          </a:lstStyle>
          <a:p>
            <a:pPr>
              <a:defRPr/>
            </a:pPr>
            <a:endParaRPr lang="pl-PL"/>
          </a:p>
        </p:txBody>
      </p:sp>
      <p:sp>
        <p:nvSpPr>
          <p:cNvPr id="6" name="Rectangle 6">
            <a:extLst>
              <a:ext uri="{FF2B5EF4-FFF2-40B4-BE49-F238E27FC236}">
                <a16:creationId xmlns:a16="http://schemas.microsoft.com/office/drawing/2014/main" id="{C5DCC653-D9F4-4518-A1C6-D85EE4BFBF21}"/>
              </a:ext>
            </a:extLst>
          </p:cNvPr>
          <p:cNvSpPr>
            <a:spLocks noGrp="1" noChangeArrowheads="1"/>
          </p:cNvSpPr>
          <p:nvPr>
            <p:ph type="sldNum" sz="quarter" idx="12"/>
          </p:nvPr>
        </p:nvSpPr>
        <p:spPr>
          <a:ln/>
        </p:spPr>
        <p:txBody>
          <a:bodyPr/>
          <a:lstStyle>
            <a:lvl1pPr>
              <a:defRPr/>
            </a:lvl1pPr>
          </a:lstStyle>
          <a:p>
            <a:pPr>
              <a:defRPr/>
            </a:pPr>
            <a:fld id="{795506A5-B742-4CAD-B88B-1DC1417D4079}" type="slidenum">
              <a:rPr lang="pl-PL" altLang="pl-PL"/>
              <a:pPr>
                <a:defRPr/>
              </a:pPr>
              <a:t>‹#›</a:t>
            </a:fld>
            <a:endParaRPr lang="pl-PL" altLang="pl-PL"/>
          </a:p>
        </p:txBody>
      </p:sp>
    </p:spTree>
    <p:extLst>
      <p:ext uri="{BB962C8B-B14F-4D97-AF65-F5344CB8AC3E}">
        <p14:creationId xmlns:p14="http://schemas.microsoft.com/office/powerpoint/2010/main" val="260298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a:extLst>
              <a:ext uri="{FF2B5EF4-FFF2-40B4-BE49-F238E27FC236}">
                <a16:creationId xmlns:a16="http://schemas.microsoft.com/office/drawing/2014/main" id="{9920DB56-6120-4C1A-AD17-D47BB23819A1}"/>
              </a:ext>
            </a:extLst>
          </p:cNvPr>
          <p:cNvSpPr>
            <a:spLocks noGrp="1" noChangeArrowheads="1"/>
          </p:cNvSpPr>
          <p:nvPr>
            <p:ph type="dt" sz="half" idx="10"/>
          </p:nvPr>
        </p:nvSpPr>
        <p:spPr>
          <a:ln/>
        </p:spPr>
        <p:txBody>
          <a:bodyPr/>
          <a:lstStyle>
            <a:lvl1pPr>
              <a:defRPr/>
            </a:lvl1pPr>
          </a:lstStyle>
          <a:p>
            <a:pPr>
              <a:defRPr/>
            </a:pPr>
            <a:endParaRPr lang="pl-PL"/>
          </a:p>
        </p:txBody>
      </p:sp>
      <p:sp>
        <p:nvSpPr>
          <p:cNvPr id="6" name="Rectangle 5">
            <a:extLst>
              <a:ext uri="{FF2B5EF4-FFF2-40B4-BE49-F238E27FC236}">
                <a16:creationId xmlns:a16="http://schemas.microsoft.com/office/drawing/2014/main" id="{6E154F62-2ED0-4E64-AA31-24A26F7DAB17}"/>
              </a:ext>
            </a:extLst>
          </p:cNvPr>
          <p:cNvSpPr>
            <a:spLocks noGrp="1" noChangeArrowheads="1"/>
          </p:cNvSpPr>
          <p:nvPr>
            <p:ph type="ftr" sz="quarter" idx="11"/>
          </p:nvPr>
        </p:nvSpPr>
        <p:spPr>
          <a:ln/>
        </p:spPr>
        <p:txBody>
          <a:bodyPr/>
          <a:lstStyle>
            <a:lvl1pPr>
              <a:defRPr/>
            </a:lvl1pPr>
          </a:lstStyle>
          <a:p>
            <a:pPr>
              <a:defRPr/>
            </a:pPr>
            <a:endParaRPr lang="pl-PL"/>
          </a:p>
        </p:txBody>
      </p:sp>
      <p:sp>
        <p:nvSpPr>
          <p:cNvPr id="7" name="Rectangle 6">
            <a:extLst>
              <a:ext uri="{FF2B5EF4-FFF2-40B4-BE49-F238E27FC236}">
                <a16:creationId xmlns:a16="http://schemas.microsoft.com/office/drawing/2014/main" id="{B913E395-E2D9-4898-9C9F-E51191FC22BF}"/>
              </a:ext>
            </a:extLst>
          </p:cNvPr>
          <p:cNvSpPr>
            <a:spLocks noGrp="1" noChangeArrowheads="1"/>
          </p:cNvSpPr>
          <p:nvPr>
            <p:ph type="sldNum" sz="quarter" idx="12"/>
          </p:nvPr>
        </p:nvSpPr>
        <p:spPr>
          <a:ln/>
        </p:spPr>
        <p:txBody>
          <a:bodyPr/>
          <a:lstStyle>
            <a:lvl1pPr>
              <a:defRPr/>
            </a:lvl1pPr>
          </a:lstStyle>
          <a:p>
            <a:pPr>
              <a:defRPr/>
            </a:pPr>
            <a:fld id="{02DF6898-2DF0-46E2-A976-3D7E1B4B886F}" type="slidenum">
              <a:rPr lang="pl-PL" altLang="pl-PL"/>
              <a:pPr>
                <a:defRPr/>
              </a:pPr>
              <a:t>‹#›</a:t>
            </a:fld>
            <a:endParaRPr lang="pl-PL" altLang="pl-PL"/>
          </a:p>
        </p:txBody>
      </p:sp>
    </p:spTree>
    <p:extLst>
      <p:ext uri="{BB962C8B-B14F-4D97-AF65-F5344CB8AC3E}">
        <p14:creationId xmlns:p14="http://schemas.microsoft.com/office/powerpoint/2010/main" val="367265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a:extLst>
              <a:ext uri="{FF2B5EF4-FFF2-40B4-BE49-F238E27FC236}">
                <a16:creationId xmlns:a16="http://schemas.microsoft.com/office/drawing/2014/main" id="{98DB6DBE-2872-4CD3-BA7C-227881AA4F92}"/>
              </a:ext>
            </a:extLst>
          </p:cNvPr>
          <p:cNvSpPr>
            <a:spLocks noGrp="1" noChangeArrowheads="1"/>
          </p:cNvSpPr>
          <p:nvPr>
            <p:ph type="dt" sz="half" idx="10"/>
          </p:nvPr>
        </p:nvSpPr>
        <p:spPr>
          <a:ln/>
        </p:spPr>
        <p:txBody>
          <a:bodyPr/>
          <a:lstStyle>
            <a:lvl1pPr>
              <a:defRPr/>
            </a:lvl1pPr>
          </a:lstStyle>
          <a:p>
            <a:pPr>
              <a:defRPr/>
            </a:pPr>
            <a:endParaRPr lang="pl-PL"/>
          </a:p>
        </p:txBody>
      </p:sp>
      <p:sp>
        <p:nvSpPr>
          <p:cNvPr id="8" name="Rectangle 5">
            <a:extLst>
              <a:ext uri="{FF2B5EF4-FFF2-40B4-BE49-F238E27FC236}">
                <a16:creationId xmlns:a16="http://schemas.microsoft.com/office/drawing/2014/main" id="{DD142D09-4347-46E6-8799-0F69D7877780}"/>
              </a:ext>
            </a:extLst>
          </p:cNvPr>
          <p:cNvSpPr>
            <a:spLocks noGrp="1" noChangeArrowheads="1"/>
          </p:cNvSpPr>
          <p:nvPr>
            <p:ph type="ftr" sz="quarter" idx="11"/>
          </p:nvPr>
        </p:nvSpPr>
        <p:spPr>
          <a:ln/>
        </p:spPr>
        <p:txBody>
          <a:bodyPr/>
          <a:lstStyle>
            <a:lvl1pPr>
              <a:defRPr/>
            </a:lvl1pPr>
          </a:lstStyle>
          <a:p>
            <a:pPr>
              <a:defRPr/>
            </a:pPr>
            <a:endParaRPr lang="pl-PL"/>
          </a:p>
        </p:txBody>
      </p:sp>
      <p:sp>
        <p:nvSpPr>
          <p:cNvPr id="9" name="Rectangle 6">
            <a:extLst>
              <a:ext uri="{FF2B5EF4-FFF2-40B4-BE49-F238E27FC236}">
                <a16:creationId xmlns:a16="http://schemas.microsoft.com/office/drawing/2014/main" id="{5323CDD1-C4AC-441A-9F10-E301B2ADA4B9}"/>
              </a:ext>
            </a:extLst>
          </p:cNvPr>
          <p:cNvSpPr>
            <a:spLocks noGrp="1" noChangeArrowheads="1"/>
          </p:cNvSpPr>
          <p:nvPr>
            <p:ph type="sldNum" sz="quarter" idx="12"/>
          </p:nvPr>
        </p:nvSpPr>
        <p:spPr>
          <a:ln/>
        </p:spPr>
        <p:txBody>
          <a:bodyPr/>
          <a:lstStyle>
            <a:lvl1pPr>
              <a:defRPr/>
            </a:lvl1pPr>
          </a:lstStyle>
          <a:p>
            <a:pPr>
              <a:defRPr/>
            </a:pPr>
            <a:fld id="{F9B9ADED-97CC-4FF7-9BBC-216262CC0773}" type="slidenum">
              <a:rPr lang="pl-PL" altLang="pl-PL"/>
              <a:pPr>
                <a:defRPr/>
              </a:pPr>
              <a:t>‹#›</a:t>
            </a:fld>
            <a:endParaRPr lang="pl-PL" altLang="pl-PL"/>
          </a:p>
        </p:txBody>
      </p:sp>
    </p:spTree>
    <p:extLst>
      <p:ext uri="{BB962C8B-B14F-4D97-AF65-F5344CB8AC3E}">
        <p14:creationId xmlns:p14="http://schemas.microsoft.com/office/powerpoint/2010/main" val="3726023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a:extLst>
              <a:ext uri="{FF2B5EF4-FFF2-40B4-BE49-F238E27FC236}">
                <a16:creationId xmlns:a16="http://schemas.microsoft.com/office/drawing/2014/main" id="{E6A01361-4B3F-4054-BF46-B03E153E91CE}"/>
              </a:ext>
            </a:extLst>
          </p:cNvPr>
          <p:cNvSpPr>
            <a:spLocks noGrp="1" noChangeArrowheads="1"/>
          </p:cNvSpPr>
          <p:nvPr>
            <p:ph type="dt" sz="half" idx="10"/>
          </p:nvPr>
        </p:nvSpPr>
        <p:spPr>
          <a:ln/>
        </p:spPr>
        <p:txBody>
          <a:bodyPr/>
          <a:lstStyle>
            <a:lvl1pPr>
              <a:defRPr/>
            </a:lvl1pPr>
          </a:lstStyle>
          <a:p>
            <a:pPr>
              <a:defRPr/>
            </a:pPr>
            <a:endParaRPr lang="pl-PL"/>
          </a:p>
        </p:txBody>
      </p:sp>
      <p:sp>
        <p:nvSpPr>
          <p:cNvPr id="4" name="Rectangle 5">
            <a:extLst>
              <a:ext uri="{FF2B5EF4-FFF2-40B4-BE49-F238E27FC236}">
                <a16:creationId xmlns:a16="http://schemas.microsoft.com/office/drawing/2014/main" id="{69898CB2-B346-40D3-B900-E0B804760335}"/>
              </a:ext>
            </a:extLst>
          </p:cNvPr>
          <p:cNvSpPr>
            <a:spLocks noGrp="1" noChangeArrowheads="1"/>
          </p:cNvSpPr>
          <p:nvPr>
            <p:ph type="ftr" sz="quarter" idx="11"/>
          </p:nvPr>
        </p:nvSpPr>
        <p:spPr>
          <a:ln/>
        </p:spPr>
        <p:txBody>
          <a:bodyPr/>
          <a:lstStyle>
            <a:lvl1pPr>
              <a:defRPr/>
            </a:lvl1pPr>
          </a:lstStyle>
          <a:p>
            <a:pPr>
              <a:defRPr/>
            </a:pPr>
            <a:endParaRPr lang="pl-PL"/>
          </a:p>
        </p:txBody>
      </p:sp>
      <p:sp>
        <p:nvSpPr>
          <p:cNvPr id="5" name="Rectangle 6">
            <a:extLst>
              <a:ext uri="{FF2B5EF4-FFF2-40B4-BE49-F238E27FC236}">
                <a16:creationId xmlns:a16="http://schemas.microsoft.com/office/drawing/2014/main" id="{3C874D3E-0265-4EA5-B546-5565E0405FE9}"/>
              </a:ext>
            </a:extLst>
          </p:cNvPr>
          <p:cNvSpPr>
            <a:spLocks noGrp="1" noChangeArrowheads="1"/>
          </p:cNvSpPr>
          <p:nvPr>
            <p:ph type="sldNum" sz="quarter" idx="12"/>
          </p:nvPr>
        </p:nvSpPr>
        <p:spPr>
          <a:ln/>
        </p:spPr>
        <p:txBody>
          <a:bodyPr/>
          <a:lstStyle>
            <a:lvl1pPr>
              <a:defRPr/>
            </a:lvl1pPr>
          </a:lstStyle>
          <a:p>
            <a:pPr>
              <a:defRPr/>
            </a:pPr>
            <a:fld id="{E08A93C0-FEF9-405D-8EFD-07A9A4586F79}" type="slidenum">
              <a:rPr lang="pl-PL" altLang="pl-PL"/>
              <a:pPr>
                <a:defRPr/>
              </a:pPr>
              <a:t>‹#›</a:t>
            </a:fld>
            <a:endParaRPr lang="pl-PL" altLang="pl-PL"/>
          </a:p>
        </p:txBody>
      </p:sp>
    </p:spTree>
    <p:extLst>
      <p:ext uri="{BB962C8B-B14F-4D97-AF65-F5344CB8AC3E}">
        <p14:creationId xmlns:p14="http://schemas.microsoft.com/office/powerpoint/2010/main" val="205492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B28405A-3014-4FFC-8EF2-94A0E3E4308B}"/>
              </a:ext>
            </a:extLst>
          </p:cNvPr>
          <p:cNvSpPr>
            <a:spLocks noGrp="1" noChangeArrowheads="1"/>
          </p:cNvSpPr>
          <p:nvPr>
            <p:ph type="dt" sz="half" idx="10"/>
          </p:nvPr>
        </p:nvSpPr>
        <p:spPr>
          <a:ln/>
        </p:spPr>
        <p:txBody>
          <a:bodyPr/>
          <a:lstStyle>
            <a:lvl1pPr>
              <a:defRPr/>
            </a:lvl1pPr>
          </a:lstStyle>
          <a:p>
            <a:pPr>
              <a:defRPr/>
            </a:pPr>
            <a:endParaRPr lang="pl-PL"/>
          </a:p>
        </p:txBody>
      </p:sp>
      <p:sp>
        <p:nvSpPr>
          <p:cNvPr id="3" name="Rectangle 5">
            <a:extLst>
              <a:ext uri="{FF2B5EF4-FFF2-40B4-BE49-F238E27FC236}">
                <a16:creationId xmlns:a16="http://schemas.microsoft.com/office/drawing/2014/main" id="{0B531DDF-D1D1-41FE-9498-21AFB76F89A9}"/>
              </a:ext>
            </a:extLst>
          </p:cNvPr>
          <p:cNvSpPr>
            <a:spLocks noGrp="1" noChangeArrowheads="1"/>
          </p:cNvSpPr>
          <p:nvPr>
            <p:ph type="ftr" sz="quarter" idx="11"/>
          </p:nvPr>
        </p:nvSpPr>
        <p:spPr>
          <a:ln/>
        </p:spPr>
        <p:txBody>
          <a:bodyPr/>
          <a:lstStyle>
            <a:lvl1pPr>
              <a:defRPr/>
            </a:lvl1pPr>
          </a:lstStyle>
          <a:p>
            <a:pPr>
              <a:defRPr/>
            </a:pPr>
            <a:endParaRPr lang="pl-PL"/>
          </a:p>
        </p:txBody>
      </p:sp>
      <p:sp>
        <p:nvSpPr>
          <p:cNvPr id="4" name="Rectangle 6">
            <a:extLst>
              <a:ext uri="{FF2B5EF4-FFF2-40B4-BE49-F238E27FC236}">
                <a16:creationId xmlns:a16="http://schemas.microsoft.com/office/drawing/2014/main" id="{CC2012D5-97E8-4952-A2C7-0C116C777E25}"/>
              </a:ext>
            </a:extLst>
          </p:cNvPr>
          <p:cNvSpPr>
            <a:spLocks noGrp="1" noChangeArrowheads="1"/>
          </p:cNvSpPr>
          <p:nvPr>
            <p:ph type="sldNum" sz="quarter" idx="12"/>
          </p:nvPr>
        </p:nvSpPr>
        <p:spPr>
          <a:ln/>
        </p:spPr>
        <p:txBody>
          <a:bodyPr/>
          <a:lstStyle>
            <a:lvl1pPr>
              <a:defRPr/>
            </a:lvl1pPr>
          </a:lstStyle>
          <a:p>
            <a:pPr>
              <a:defRPr/>
            </a:pPr>
            <a:fld id="{4B312A53-29BD-4E07-AC0E-C483A27915C6}" type="slidenum">
              <a:rPr lang="pl-PL" altLang="pl-PL"/>
              <a:pPr>
                <a:defRPr/>
              </a:pPr>
              <a:t>‹#›</a:t>
            </a:fld>
            <a:endParaRPr lang="pl-PL" altLang="pl-PL"/>
          </a:p>
        </p:txBody>
      </p:sp>
    </p:spTree>
    <p:extLst>
      <p:ext uri="{BB962C8B-B14F-4D97-AF65-F5344CB8AC3E}">
        <p14:creationId xmlns:p14="http://schemas.microsoft.com/office/powerpoint/2010/main" val="3859131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a:extLst>
              <a:ext uri="{FF2B5EF4-FFF2-40B4-BE49-F238E27FC236}">
                <a16:creationId xmlns:a16="http://schemas.microsoft.com/office/drawing/2014/main" id="{87B55D6A-3EB9-46E7-88D4-FEF36E9D35AA}"/>
              </a:ext>
            </a:extLst>
          </p:cNvPr>
          <p:cNvSpPr>
            <a:spLocks noGrp="1" noChangeArrowheads="1"/>
          </p:cNvSpPr>
          <p:nvPr>
            <p:ph type="dt" sz="half" idx="10"/>
          </p:nvPr>
        </p:nvSpPr>
        <p:spPr>
          <a:ln/>
        </p:spPr>
        <p:txBody>
          <a:bodyPr/>
          <a:lstStyle>
            <a:lvl1pPr>
              <a:defRPr/>
            </a:lvl1pPr>
          </a:lstStyle>
          <a:p>
            <a:pPr>
              <a:defRPr/>
            </a:pPr>
            <a:endParaRPr lang="pl-PL"/>
          </a:p>
        </p:txBody>
      </p:sp>
      <p:sp>
        <p:nvSpPr>
          <p:cNvPr id="6" name="Rectangle 5">
            <a:extLst>
              <a:ext uri="{FF2B5EF4-FFF2-40B4-BE49-F238E27FC236}">
                <a16:creationId xmlns:a16="http://schemas.microsoft.com/office/drawing/2014/main" id="{B38A9FFA-0EE7-4A83-BA71-3FAB39AEF66E}"/>
              </a:ext>
            </a:extLst>
          </p:cNvPr>
          <p:cNvSpPr>
            <a:spLocks noGrp="1" noChangeArrowheads="1"/>
          </p:cNvSpPr>
          <p:nvPr>
            <p:ph type="ftr" sz="quarter" idx="11"/>
          </p:nvPr>
        </p:nvSpPr>
        <p:spPr>
          <a:ln/>
        </p:spPr>
        <p:txBody>
          <a:bodyPr/>
          <a:lstStyle>
            <a:lvl1pPr>
              <a:defRPr/>
            </a:lvl1pPr>
          </a:lstStyle>
          <a:p>
            <a:pPr>
              <a:defRPr/>
            </a:pPr>
            <a:endParaRPr lang="pl-PL"/>
          </a:p>
        </p:txBody>
      </p:sp>
      <p:sp>
        <p:nvSpPr>
          <p:cNvPr id="7" name="Rectangle 6">
            <a:extLst>
              <a:ext uri="{FF2B5EF4-FFF2-40B4-BE49-F238E27FC236}">
                <a16:creationId xmlns:a16="http://schemas.microsoft.com/office/drawing/2014/main" id="{1CFBB2D1-601F-4117-BF6D-ACB30B955A35}"/>
              </a:ext>
            </a:extLst>
          </p:cNvPr>
          <p:cNvSpPr>
            <a:spLocks noGrp="1" noChangeArrowheads="1"/>
          </p:cNvSpPr>
          <p:nvPr>
            <p:ph type="sldNum" sz="quarter" idx="12"/>
          </p:nvPr>
        </p:nvSpPr>
        <p:spPr>
          <a:ln/>
        </p:spPr>
        <p:txBody>
          <a:bodyPr/>
          <a:lstStyle>
            <a:lvl1pPr>
              <a:defRPr/>
            </a:lvl1pPr>
          </a:lstStyle>
          <a:p>
            <a:pPr>
              <a:defRPr/>
            </a:pPr>
            <a:fld id="{E88AEAA1-1ECA-486F-9D95-03C15D5C93BA}" type="slidenum">
              <a:rPr lang="pl-PL" altLang="pl-PL"/>
              <a:pPr>
                <a:defRPr/>
              </a:pPr>
              <a:t>‹#›</a:t>
            </a:fld>
            <a:endParaRPr lang="pl-PL" altLang="pl-PL"/>
          </a:p>
        </p:txBody>
      </p:sp>
    </p:spTree>
    <p:extLst>
      <p:ext uri="{BB962C8B-B14F-4D97-AF65-F5344CB8AC3E}">
        <p14:creationId xmlns:p14="http://schemas.microsoft.com/office/powerpoint/2010/main" val="135284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a:extLst>
              <a:ext uri="{FF2B5EF4-FFF2-40B4-BE49-F238E27FC236}">
                <a16:creationId xmlns:a16="http://schemas.microsoft.com/office/drawing/2014/main" id="{E636DD23-5502-4037-9566-D9E6A7DEE61B}"/>
              </a:ext>
            </a:extLst>
          </p:cNvPr>
          <p:cNvSpPr>
            <a:spLocks noGrp="1" noChangeArrowheads="1"/>
          </p:cNvSpPr>
          <p:nvPr>
            <p:ph type="dt" sz="half" idx="10"/>
          </p:nvPr>
        </p:nvSpPr>
        <p:spPr>
          <a:ln/>
        </p:spPr>
        <p:txBody>
          <a:bodyPr/>
          <a:lstStyle>
            <a:lvl1pPr>
              <a:defRPr/>
            </a:lvl1pPr>
          </a:lstStyle>
          <a:p>
            <a:pPr>
              <a:defRPr/>
            </a:pPr>
            <a:endParaRPr lang="pl-PL"/>
          </a:p>
        </p:txBody>
      </p:sp>
      <p:sp>
        <p:nvSpPr>
          <p:cNvPr id="6" name="Rectangle 5">
            <a:extLst>
              <a:ext uri="{FF2B5EF4-FFF2-40B4-BE49-F238E27FC236}">
                <a16:creationId xmlns:a16="http://schemas.microsoft.com/office/drawing/2014/main" id="{A03D3417-6C98-47ED-B434-D8E70D1329C7}"/>
              </a:ext>
            </a:extLst>
          </p:cNvPr>
          <p:cNvSpPr>
            <a:spLocks noGrp="1" noChangeArrowheads="1"/>
          </p:cNvSpPr>
          <p:nvPr>
            <p:ph type="ftr" sz="quarter" idx="11"/>
          </p:nvPr>
        </p:nvSpPr>
        <p:spPr>
          <a:ln/>
        </p:spPr>
        <p:txBody>
          <a:bodyPr/>
          <a:lstStyle>
            <a:lvl1pPr>
              <a:defRPr/>
            </a:lvl1pPr>
          </a:lstStyle>
          <a:p>
            <a:pPr>
              <a:defRPr/>
            </a:pPr>
            <a:endParaRPr lang="pl-PL"/>
          </a:p>
        </p:txBody>
      </p:sp>
      <p:sp>
        <p:nvSpPr>
          <p:cNvPr id="7" name="Rectangle 6">
            <a:extLst>
              <a:ext uri="{FF2B5EF4-FFF2-40B4-BE49-F238E27FC236}">
                <a16:creationId xmlns:a16="http://schemas.microsoft.com/office/drawing/2014/main" id="{27B3D6B5-0162-4204-93DD-829DED111120}"/>
              </a:ext>
            </a:extLst>
          </p:cNvPr>
          <p:cNvSpPr>
            <a:spLocks noGrp="1" noChangeArrowheads="1"/>
          </p:cNvSpPr>
          <p:nvPr>
            <p:ph type="sldNum" sz="quarter" idx="12"/>
          </p:nvPr>
        </p:nvSpPr>
        <p:spPr>
          <a:ln/>
        </p:spPr>
        <p:txBody>
          <a:bodyPr/>
          <a:lstStyle>
            <a:lvl1pPr>
              <a:defRPr/>
            </a:lvl1pPr>
          </a:lstStyle>
          <a:p>
            <a:pPr>
              <a:defRPr/>
            </a:pPr>
            <a:fld id="{06FB46C5-C517-4AF2-8790-EA7226FC76C0}" type="slidenum">
              <a:rPr lang="pl-PL" altLang="pl-PL"/>
              <a:pPr>
                <a:defRPr/>
              </a:pPr>
              <a:t>‹#›</a:t>
            </a:fld>
            <a:endParaRPr lang="pl-PL" altLang="pl-PL"/>
          </a:p>
        </p:txBody>
      </p:sp>
    </p:spTree>
    <p:extLst>
      <p:ext uri="{BB962C8B-B14F-4D97-AF65-F5344CB8AC3E}">
        <p14:creationId xmlns:p14="http://schemas.microsoft.com/office/powerpoint/2010/main" val="15709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AAC73B0-418A-4F6A-BF78-B59E61614D40}"/>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l-PL" altLang="pl-PL"/>
              <a:t>Kliknij, aby edytować styl wzorca tytułu</a:t>
            </a:r>
          </a:p>
        </p:txBody>
      </p:sp>
      <p:sp>
        <p:nvSpPr>
          <p:cNvPr id="1027" name="Rectangle 3">
            <a:extLst>
              <a:ext uri="{FF2B5EF4-FFF2-40B4-BE49-F238E27FC236}">
                <a16:creationId xmlns:a16="http://schemas.microsoft.com/office/drawing/2014/main" id="{50FD9695-45CB-4038-8C27-CBA3A8A657B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1028" name="Rectangle 4">
            <a:extLst>
              <a:ext uri="{FF2B5EF4-FFF2-40B4-BE49-F238E27FC236}">
                <a16:creationId xmlns:a16="http://schemas.microsoft.com/office/drawing/2014/main" id="{28EA0C22-750F-48B8-B5A4-B32988DEBC57}"/>
              </a:ext>
            </a:extLst>
          </p:cNvPr>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pl-PL"/>
          </a:p>
        </p:txBody>
      </p:sp>
      <p:sp>
        <p:nvSpPr>
          <p:cNvPr id="1029" name="Rectangle 5">
            <a:extLst>
              <a:ext uri="{FF2B5EF4-FFF2-40B4-BE49-F238E27FC236}">
                <a16:creationId xmlns:a16="http://schemas.microsoft.com/office/drawing/2014/main" id="{583D545E-4FB0-4723-9628-E7AE404C6112}"/>
              </a:ext>
            </a:extLst>
          </p:cNvPr>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pl-PL"/>
          </a:p>
        </p:txBody>
      </p:sp>
      <p:sp>
        <p:nvSpPr>
          <p:cNvPr id="1030" name="Rectangle 6">
            <a:extLst>
              <a:ext uri="{FF2B5EF4-FFF2-40B4-BE49-F238E27FC236}">
                <a16:creationId xmlns:a16="http://schemas.microsoft.com/office/drawing/2014/main" id="{E5BD6A7B-9022-44BB-A256-C88244A4A263}"/>
              </a:ext>
            </a:extLst>
          </p:cNvPr>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2F47982C-2E37-4303-9540-8DB4D008291F}"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4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16.vml"/><Relationship Id="rId4" Type="http://schemas.openxmlformats.org/officeDocument/2006/relationships/image" Target="../media/image48.png"/></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49.png"/></Relationships>
</file>

<file path=ppt/slides/_rels/slide11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50.png"/></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7.xml"/><Relationship Id="rId1" Type="http://schemas.openxmlformats.org/officeDocument/2006/relationships/vmlDrawing" Target="../drawings/vmlDrawing19.vml"/><Relationship Id="rId4" Type="http://schemas.openxmlformats.org/officeDocument/2006/relationships/image" Target="../media/image5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vmlDrawing" Target="../drawings/vmlDrawing20.vml"/><Relationship Id="rId4" Type="http://schemas.openxmlformats.org/officeDocument/2006/relationships/image" Target="../media/image52.png"/></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21.vml"/><Relationship Id="rId4" Type="http://schemas.openxmlformats.org/officeDocument/2006/relationships/image" Target="../media/image53.png"/></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54.png"/></Relationships>
</file>

<file path=ppt/slides/_rels/slide12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23.vml"/><Relationship Id="rId4" Type="http://schemas.openxmlformats.org/officeDocument/2006/relationships/image" Target="../media/image55.png"/></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7.xml"/><Relationship Id="rId1" Type="http://schemas.openxmlformats.org/officeDocument/2006/relationships/vmlDrawing" Target="../drawings/vmlDrawing24.vml"/><Relationship Id="rId4" Type="http://schemas.openxmlformats.org/officeDocument/2006/relationships/image" Target="../media/image56.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8.png"/><Relationship Id="rId5" Type="http://schemas.openxmlformats.org/officeDocument/2006/relationships/oleObject" Target="../embeddings/oleObject3.bin"/><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9.png"/><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3.png"/><Relationship Id="rId5" Type="http://schemas.openxmlformats.org/officeDocument/2006/relationships/oleObject" Target="../embeddings/oleObject6.bin"/><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oleObject" Target="../embeddings/oleObject8.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17.png"/><Relationship Id="rId5" Type="http://schemas.openxmlformats.org/officeDocument/2006/relationships/oleObject" Target="../embeddings/oleObject10.bin"/><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22.png"/></Relationships>
</file>

<file path=ppt/slides/_rels/slide63.x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wmf"/><Relationship Id="rId4" Type="http://schemas.openxmlformats.org/officeDocument/2006/relationships/image" Target="../media/image27.wmf"/></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3.png"/></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34.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13.vml"/><Relationship Id="rId4" Type="http://schemas.openxmlformats.org/officeDocument/2006/relationships/image" Target="../media/image3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3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ytuł 1">
            <a:extLst>
              <a:ext uri="{FF2B5EF4-FFF2-40B4-BE49-F238E27FC236}">
                <a16:creationId xmlns:a16="http://schemas.microsoft.com/office/drawing/2014/main" id="{AE4EE172-EE77-4566-9226-06BEED3807D2}"/>
              </a:ext>
            </a:extLst>
          </p:cNvPr>
          <p:cNvSpPr>
            <a:spLocks noGrp="1" noChangeArrowheads="1"/>
          </p:cNvSpPr>
          <p:nvPr>
            <p:ph type="ctrTitle"/>
          </p:nvPr>
        </p:nvSpPr>
        <p:spPr/>
        <p:txBody>
          <a:bodyPr/>
          <a:lstStyle/>
          <a:p>
            <a:r>
              <a:rPr lang="pl-PL" altLang="pl-PL"/>
              <a:t>Wprowadzenie do UML’a</a:t>
            </a:r>
          </a:p>
        </p:txBody>
      </p:sp>
      <p:sp>
        <p:nvSpPr>
          <p:cNvPr id="3075" name="Podtytuł 2">
            <a:extLst>
              <a:ext uri="{FF2B5EF4-FFF2-40B4-BE49-F238E27FC236}">
                <a16:creationId xmlns:a16="http://schemas.microsoft.com/office/drawing/2014/main" id="{BA6279FB-AFC1-4301-8895-8CB80A411A35}"/>
              </a:ext>
            </a:extLst>
          </p:cNvPr>
          <p:cNvSpPr>
            <a:spLocks noGrp="1" noChangeArrowheads="1"/>
          </p:cNvSpPr>
          <p:nvPr>
            <p:ph type="subTitle" idx="1"/>
          </p:nvPr>
        </p:nvSpPr>
        <p:spPr/>
        <p:txBody>
          <a:bodyPr/>
          <a:lstStyle/>
          <a:p>
            <a:r>
              <a:rPr lang="pl-PL" altLang="pl-PL" sz="2400" dirty="0"/>
              <a:t>Jolanta Sala</a:t>
            </a:r>
          </a:p>
          <a:p>
            <a:r>
              <a:rPr lang="pl-PL" altLang="pl-PL" sz="2400" dirty="0"/>
              <a:t>Halina Tańska</a:t>
            </a:r>
          </a:p>
          <a:p>
            <a:endParaRPr lang="pl-PL" altLang="pl-PL" sz="2400" dirty="0"/>
          </a:p>
          <a:p>
            <a:r>
              <a:rPr lang="pl-PL" altLang="pl-PL" sz="2400" dirty="0"/>
              <a:t>Olsztyn  2019</a:t>
            </a:r>
          </a:p>
        </p:txBody>
      </p:sp>
      <p:pic>
        <p:nvPicPr>
          <p:cNvPr id="4" name="Picture 4" descr="75">
            <a:extLst>
              <a:ext uri="{FF2B5EF4-FFF2-40B4-BE49-F238E27FC236}">
                <a16:creationId xmlns:a16="http://schemas.microsoft.com/office/drawing/2014/main" id="{30E9135B-0579-4AE4-AAD4-8E63E24F6F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75" y="381000"/>
            <a:ext cx="11525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ytuł 1">
            <a:extLst>
              <a:ext uri="{FF2B5EF4-FFF2-40B4-BE49-F238E27FC236}">
                <a16:creationId xmlns:a16="http://schemas.microsoft.com/office/drawing/2014/main" id="{B53F60C1-39FC-4A0C-BE5C-530A87E3B772}"/>
              </a:ext>
            </a:extLst>
          </p:cNvPr>
          <p:cNvSpPr>
            <a:spLocks noGrp="1" noChangeArrowheads="1"/>
          </p:cNvSpPr>
          <p:nvPr>
            <p:ph type="title"/>
          </p:nvPr>
        </p:nvSpPr>
        <p:spPr>
          <a:xfrm>
            <a:off x="685800" y="333375"/>
            <a:ext cx="7772400" cy="1143000"/>
          </a:xfrm>
        </p:spPr>
        <p:txBody>
          <a:bodyPr/>
          <a:lstStyle/>
          <a:p>
            <a:r>
              <a:rPr lang="en-US" altLang="pl-PL"/>
              <a:t>Unified Modeling Language</a:t>
            </a:r>
            <a:br>
              <a:rPr lang="pl-PL" altLang="pl-PL"/>
            </a:br>
            <a:r>
              <a:rPr lang="pl-PL" altLang="pl-PL" sz="3200"/>
              <a:t>model i modelowanie</a:t>
            </a:r>
          </a:p>
        </p:txBody>
      </p:sp>
      <p:sp>
        <p:nvSpPr>
          <p:cNvPr id="3" name="Symbol zastępczy zawartości 2">
            <a:extLst>
              <a:ext uri="{FF2B5EF4-FFF2-40B4-BE49-F238E27FC236}">
                <a16:creationId xmlns:a16="http://schemas.microsoft.com/office/drawing/2014/main" id="{2E0B889A-628E-44BE-9CAF-3F9D2EE5C2C6}"/>
              </a:ext>
            </a:extLst>
          </p:cNvPr>
          <p:cNvSpPr>
            <a:spLocks noGrp="1" noChangeArrowheads="1"/>
          </p:cNvSpPr>
          <p:nvPr>
            <p:ph idx="1"/>
          </p:nvPr>
        </p:nvSpPr>
        <p:spPr>
          <a:xfrm>
            <a:off x="179388" y="1628775"/>
            <a:ext cx="8748712" cy="4968875"/>
          </a:xfrm>
        </p:spPr>
        <p:txBody>
          <a:bodyPr/>
          <a:lstStyle/>
          <a:p>
            <a:pPr eaLnBrk="1" hangingPunct="1"/>
            <a:r>
              <a:rPr lang="pl-PL" altLang="pl-PL" b="1"/>
              <a:t>Model jest uproszczeniem rzeczywistości.</a:t>
            </a:r>
            <a:r>
              <a:rPr lang="pl-PL" altLang="pl-PL"/>
              <a:t> </a:t>
            </a:r>
          </a:p>
          <a:p>
            <a:pPr eaLnBrk="1" hangingPunct="1"/>
            <a:r>
              <a:rPr lang="pl-PL" altLang="pl-PL"/>
              <a:t>Modelowanie prowadzi do lepszego zrozumienia systemu. </a:t>
            </a:r>
          </a:p>
          <a:p>
            <a:pPr eaLnBrk="1" hangingPunct="1"/>
            <a:r>
              <a:rPr lang="pl-PL" altLang="pl-PL"/>
              <a:t>Opanowanie </a:t>
            </a:r>
            <a:r>
              <a:rPr lang="pl-PL" altLang="pl-PL" b="1" i="1">
                <a:solidFill>
                  <a:srgbClr val="660033"/>
                </a:solidFill>
              </a:rPr>
              <a:t>złożonego systemu wymaga opracowania wielu wzajemnie powiązanych modeli</a:t>
            </a:r>
            <a:r>
              <a:rPr lang="pl-PL" altLang="pl-PL"/>
              <a:t>.</a:t>
            </a:r>
          </a:p>
          <a:p>
            <a:r>
              <a:rPr lang="pl-PL" altLang="pl-PL"/>
              <a:t>W wypadku systemów informatycznych czynność tę mogą ułatwić </a:t>
            </a:r>
            <a:r>
              <a:rPr lang="pl-PL" altLang="pl-PL" b="1" i="1">
                <a:solidFill>
                  <a:srgbClr val="660033"/>
                </a:solidFill>
              </a:rPr>
              <a:t>różne spojrzenia na architekturę systemu w miarę rozwijania go</a:t>
            </a:r>
            <a:r>
              <a:rPr lang="pl-PL" altLang="pl-PL"/>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5B1933E5-9C4F-4FFB-82AF-4F6D8B361A68}"/>
              </a:ext>
            </a:extLst>
          </p:cNvPr>
          <p:cNvSpPr>
            <a:spLocks noGrp="1" noChangeArrowheads="1"/>
          </p:cNvSpPr>
          <p:nvPr>
            <p:ph type="title"/>
          </p:nvPr>
        </p:nvSpPr>
        <p:spPr>
          <a:xfrm>
            <a:off x="685800" y="115888"/>
            <a:ext cx="7772400" cy="1143000"/>
          </a:xfrm>
        </p:spPr>
        <p:txBody>
          <a:bodyPr/>
          <a:lstStyle/>
          <a:p>
            <a:pPr eaLnBrk="1" hangingPunct="1"/>
            <a:r>
              <a:rPr lang="pl-PL" altLang="pl-PL" sz="4000" b="1"/>
              <a:t>Diagram aktywności (czynności)</a:t>
            </a:r>
          </a:p>
        </p:txBody>
      </p:sp>
      <p:sp>
        <p:nvSpPr>
          <p:cNvPr id="113667" name="Rectangle 3">
            <a:extLst>
              <a:ext uri="{FF2B5EF4-FFF2-40B4-BE49-F238E27FC236}">
                <a16:creationId xmlns:a16="http://schemas.microsoft.com/office/drawing/2014/main" id="{687EB94C-2E6E-4ED7-A17F-5596E2D83B17}"/>
              </a:ext>
            </a:extLst>
          </p:cNvPr>
          <p:cNvSpPr>
            <a:spLocks noGrp="1" noChangeArrowheads="1"/>
          </p:cNvSpPr>
          <p:nvPr>
            <p:ph type="body" idx="1"/>
          </p:nvPr>
        </p:nvSpPr>
        <p:spPr>
          <a:xfrm>
            <a:off x="735013" y="1312863"/>
            <a:ext cx="8229600" cy="4852987"/>
          </a:xfrm>
        </p:spPr>
        <p:txBody>
          <a:bodyPr/>
          <a:lstStyle/>
          <a:p>
            <a:pPr marL="0" indent="0" eaLnBrk="1" hangingPunct="1">
              <a:tabLst>
                <a:tab pos="357188" algn="l"/>
              </a:tabLst>
            </a:pPr>
            <a:r>
              <a:rPr lang="pl-PL" altLang="pl-PL"/>
              <a:t> </a:t>
            </a:r>
            <a:r>
              <a:rPr lang="pl-PL" altLang="pl-PL" b="1" i="1"/>
              <a:t>Diagramy czynności</a:t>
            </a:r>
            <a:r>
              <a:rPr lang="pl-PL" altLang="pl-PL"/>
              <a:t> (</a:t>
            </a:r>
            <a:r>
              <a:rPr lang="pl-PL" altLang="pl-PL" i="1"/>
              <a:t>activity diagram</a:t>
            </a:r>
            <a:r>
              <a:rPr lang="pl-PL" altLang="pl-PL"/>
              <a:t>) służą 	do </a:t>
            </a:r>
            <a:r>
              <a:rPr lang="pl-PL" altLang="pl-PL" i="1">
                <a:solidFill>
                  <a:schemeClr val="accent2"/>
                </a:solidFill>
              </a:rPr>
              <a:t>modelowania przepływów operacji 	wykonywanych w celu realizacji zadań 	zlecanych systemowi przez jego aktorów</a:t>
            </a:r>
            <a:r>
              <a:rPr lang="pl-PL" altLang="pl-PL"/>
              <a:t>.</a:t>
            </a:r>
          </a:p>
          <a:p>
            <a:pPr marL="0" indent="0" eaLnBrk="1" hangingPunct="1">
              <a:tabLst>
                <a:tab pos="357188" algn="l"/>
              </a:tabLst>
            </a:pPr>
            <a:r>
              <a:rPr lang="pl-PL" altLang="pl-PL"/>
              <a:t> Diagramy czynności łączą idee pochodzące z 	trzech źródeł: diagramów zdarzeń J. Odella, 	technik modelowania stanów oraz sieci 	Petriego.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p:cTn id="7" dur="1000" fill="hold"/>
                                        <p:tgtEl>
                                          <p:spTgt spid="11366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36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36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3667">
                                            <p:txEl>
                                              <p:pRg st="1" end="1"/>
                                            </p:txEl>
                                          </p:spTgt>
                                        </p:tgtEl>
                                        <p:attrNameLst>
                                          <p:attrName>style.visibility</p:attrName>
                                        </p:attrNameLst>
                                      </p:cBhvr>
                                      <p:to>
                                        <p:strVal val="visible"/>
                                      </p:to>
                                    </p:set>
                                    <p:anim calcmode="lin" valueType="num">
                                      <p:cBhvr>
                                        <p:cTn id="14" dur="1000" fill="hold"/>
                                        <p:tgtEl>
                                          <p:spTgt spid="11366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366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36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27A151CA-C17E-45EB-878B-DDDE979B5191}"/>
              </a:ext>
            </a:extLst>
          </p:cNvPr>
          <p:cNvSpPr>
            <a:spLocks noGrp="1" noChangeArrowheads="1"/>
          </p:cNvSpPr>
          <p:nvPr>
            <p:ph type="title"/>
          </p:nvPr>
        </p:nvSpPr>
        <p:spPr>
          <a:xfrm>
            <a:off x="760413" y="0"/>
            <a:ext cx="7772400" cy="1143000"/>
          </a:xfrm>
        </p:spPr>
        <p:txBody>
          <a:bodyPr/>
          <a:lstStyle/>
          <a:p>
            <a:pPr eaLnBrk="1" hangingPunct="1"/>
            <a:r>
              <a:rPr lang="pl-PL" altLang="pl-PL" sz="3600" b="1"/>
              <a:t>Diagram czynności a diagram stanów</a:t>
            </a:r>
          </a:p>
        </p:txBody>
      </p:sp>
      <p:sp>
        <p:nvSpPr>
          <p:cNvPr id="114691" name="Rectangle 3">
            <a:extLst>
              <a:ext uri="{FF2B5EF4-FFF2-40B4-BE49-F238E27FC236}">
                <a16:creationId xmlns:a16="http://schemas.microsoft.com/office/drawing/2014/main" id="{53C8721F-C315-4C9C-B184-4EDD6E156EAD}"/>
              </a:ext>
            </a:extLst>
          </p:cNvPr>
          <p:cNvSpPr>
            <a:spLocks noGrp="1" noChangeArrowheads="1"/>
          </p:cNvSpPr>
          <p:nvPr>
            <p:ph type="body" idx="1"/>
          </p:nvPr>
        </p:nvSpPr>
        <p:spPr>
          <a:xfrm>
            <a:off x="903288" y="1236663"/>
            <a:ext cx="7772400" cy="4495800"/>
          </a:xfrm>
        </p:spPr>
        <p:txBody>
          <a:bodyPr/>
          <a:lstStyle/>
          <a:p>
            <a:pPr eaLnBrk="1" hangingPunct="1">
              <a:lnSpc>
                <a:spcPct val="90000"/>
              </a:lnSpc>
            </a:pPr>
            <a:r>
              <a:rPr lang="pl-PL" altLang="pl-PL" b="1" i="1"/>
              <a:t>Diagram czynności</a:t>
            </a:r>
            <a:r>
              <a:rPr lang="pl-PL" altLang="pl-PL"/>
              <a:t> (aktywności) skupia się na </a:t>
            </a:r>
            <a:r>
              <a:rPr lang="pl-PL" altLang="pl-PL" i="1">
                <a:solidFill>
                  <a:schemeClr val="accent2"/>
                </a:solidFill>
              </a:rPr>
              <a:t>opisaniu jakiegoś procesu, w którym uczestniczy wiele obiektów</a:t>
            </a:r>
            <a:r>
              <a:rPr lang="pl-PL" altLang="pl-PL"/>
              <a:t>.</a:t>
            </a:r>
          </a:p>
          <a:p>
            <a:pPr eaLnBrk="1" hangingPunct="1">
              <a:lnSpc>
                <a:spcPct val="90000"/>
              </a:lnSpc>
            </a:pPr>
            <a:r>
              <a:rPr lang="pl-PL" altLang="pl-PL" b="1" i="1"/>
              <a:t>Diagram stanów</a:t>
            </a:r>
            <a:r>
              <a:rPr lang="pl-PL" altLang="pl-PL"/>
              <a:t> pokazuje jakie są możliwe </a:t>
            </a:r>
            <a:r>
              <a:rPr lang="pl-PL" altLang="pl-PL" i="1">
                <a:solidFill>
                  <a:schemeClr val="accent2"/>
                </a:solidFill>
              </a:rPr>
              <a:t>stany konkretnego obiektu</a:t>
            </a:r>
            <a:r>
              <a:rPr lang="pl-PL" altLang="pl-PL"/>
              <a:t>.</a:t>
            </a:r>
          </a:p>
          <a:p>
            <a:pPr eaLnBrk="1" hangingPunct="1">
              <a:lnSpc>
                <a:spcPct val="90000"/>
              </a:lnSpc>
            </a:pPr>
            <a:r>
              <a:rPr lang="pl-PL" altLang="pl-PL" b="1" i="1"/>
              <a:t>Diagram aktywności</a:t>
            </a:r>
            <a:r>
              <a:rPr lang="pl-PL" altLang="pl-PL"/>
              <a:t> jest dobrym narzędziem, gdy chcemy przedstawić </a:t>
            </a:r>
            <a:r>
              <a:rPr lang="pl-PL" altLang="pl-PL" i="1">
                <a:solidFill>
                  <a:schemeClr val="accent2"/>
                </a:solidFill>
              </a:rPr>
              <a:t>odpowiedzialność obiektów w ramach jakiegoś procesu</a:t>
            </a:r>
            <a:r>
              <a:rPr lang="pl-PL" altLang="pl-PL"/>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p:cTn id="7" dur="1000" fill="hold"/>
                                        <p:tgtEl>
                                          <p:spTgt spid="1146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46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46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4691">
                                            <p:txEl>
                                              <p:pRg st="1" end="1"/>
                                            </p:txEl>
                                          </p:spTgt>
                                        </p:tgtEl>
                                        <p:attrNameLst>
                                          <p:attrName>style.visibility</p:attrName>
                                        </p:attrNameLst>
                                      </p:cBhvr>
                                      <p:to>
                                        <p:strVal val="visible"/>
                                      </p:to>
                                    </p:set>
                                    <p:anim calcmode="lin" valueType="num">
                                      <p:cBhvr>
                                        <p:cTn id="14" dur="1000" fill="hold"/>
                                        <p:tgtEl>
                                          <p:spTgt spid="11469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469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46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4691">
                                            <p:txEl>
                                              <p:pRg st="2" end="2"/>
                                            </p:txEl>
                                          </p:spTgt>
                                        </p:tgtEl>
                                        <p:attrNameLst>
                                          <p:attrName>style.visibility</p:attrName>
                                        </p:attrNameLst>
                                      </p:cBhvr>
                                      <p:to>
                                        <p:strVal val="visible"/>
                                      </p:to>
                                    </p:set>
                                    <p:anim calcmode="lin" valueType="num">
                                      <p:cBhvr>
                                        <p:cTn id="21" dur="1000" fill="hold"/>
                                        <p:tgtEl>
                                          <p:spTgt spid="11469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1469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14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79C47F82-1366-4F07-A746-683140134072}"/>
              </a:ext>
            </a:extLst>
          </p:cNvPr>
          <p:cNvSpPr>
            <a:spLocks noGrp="1" noChangeArrowheads="1"/>
          </p:cNvSpPr>
          <p:nvPr>
            <p:ph type="title"/>
          </p:nvPr>
        </p:nvSpPr>
        <p:spPr>
          <a:xfrm>
            <a:off x="684213" y="188913"/>
            <a:ext cx="7772400" cy="863600"/>
          </a:xfrm>
        </p:spPr>
        <p:txBody>
          <a:bodyPr/>
          <a:lstStyle/>
          <a:p>
            <a:pPr eaLnBrk="1" hangingPunct="1"/>
            <a:r>
              <a:rPr lang="pl-PL" altLang="pl-PL"/>
              <a:t>Graf aktywności</a:t>
            </a:r>
          </a:p>
        </p:txBody>
      </p:sp>
      <p:sp>
        <p:nvSpPr>
          <p:cNvPr id="115715" name="Rectangle 3">
            <a:extLst>
              <a:ext uri="{FF2B5EF4-FFF2-40B4-BE49-F238E27FC236}">
                <a16:creationId xmlns:a16="http://schemas.microsoft.com/office/drawing/2014/main" id="{AEC97622-7E8B-4F0A-8C83-2409F3B64CD2}"/>
              </a:ext>
            </a:extLst>
          </p:cNvPr>
          <p:cNvSpPr>
            <a:spLocks noGrp="1" noChangeArrowheads="1"/>
          </p:cNvSpPr>
          <p:nvPr>
            <p:ph type="body" idx="1"/>
          </p:nvPr>
        </p:nvSpPr>
        <p:spPr>
          <a:xfrm>
            <a:off x="831850" y="1196975"/>
            <a:ext cx="7772400" cy="5472113"/>
          </a:xfrm>
        </p:spPr>
        <p:txBody>
          <a:bodyPr/>
          <a:lstStyle/>
          <a:p>
            <a:pPr eaLnBrk="1" hangingPunct="1">
              <a:lnSpc>
                <a:spcPct val="90000"/>
              </a:lnSpc>
            </a:pPr>
            <a:r>
              <a:rPr lang="pl-PL" altLang="pl-PL" sz="2400"/>
              <a:t>Diagram aktywności jest grafem skierowanym, którego </a:t>
            </a:r>
            <a:r>
              <a:rPr lang="pl-PL" altLang="pl-PL" sz="2400" i="1">
                <a:solidFill>
                  <a:srgbClr val="990033"/>
                </a:solidFill>
              </a:rPr>
              <a:t>wierzchołki stanowią aktywności odpowiadające operacjom wyróżnianym w trakcie przetwarzania</a:t>
            </a:r>
            <a:r>
              <a:rPr lang="pl-PL" altLang="pl-PL" sz="2400"/>
              <a:t>, a </a:t>
            </a:r>
            <a:r>
              <a:rPr lang="pl-PL" altLang="pl-PL" sz="2400" i="1">
                <a:solidFill>
                  <a:srgbClr val="990033"/>
                </a:solidFill>
              </a:rPr>
              <a:t>łuki opisują przejścia pomiędzy aktywnościami</a:t>
            </a:r>
            <a:r>
              <a:rPr lang="pl-PL" altLang="pl-PL" sz="2400"/>
              <a:t>. </a:t>
            </a:r>
          </a:p>
          <a:p>
            <a:pPr eaLnBrk="1" hangingPunct="1">
              <a:lnSpc>
                <a:spcPct val="90000"/>
              </a:lnSpc>
            </a:pPr>
            <a:r>
              <a:rPr lang="pl-PL" altLang="pl-PL" sz="2400"/>
              <a:t>Można powiedzieć, że </a:t>
            </a:r>
            <a:r>
              <a:rPr lang="pl-PL" altLang="pl-PL" sz="2400">
                <a:solidFill>
                  <a:srgbClr val="990033"/>
                </a:solidFill>
              </a:rPr>
              <a:t>graf aktywności to maszyna stanów</a:t>
            </a:r>
            <a:r>
              <a:rPr lang="pl-PL" altLang="pl-PL" sz="2400"/>
              <a:t>, której podstawowym zadaniem nie jest przedstawianie stanów obiektu, jak ma to miejsce w przypadku diagramów stanów, ale </a:t>
            </a:r>
            <a:r>
              <a:rPr lang="pl-PL" altLang="pl-PL" sz="2400">
                <a:solidFill>
                  <a:srgbClr val="990033"/>
                </a:solidFill>
              </a:rPr>
              <a:t>modelowanie przepływów operacji</a:t>
            </a:r>
            <a:r>
              <a:rPr lang="pl-PL" altLang="pl-PL" sz="2400"/>
              <a:t>.</a:t>
            </a:r>
          </a:p>
          <a:p>
            <a:pPr eaLnBrk="1" hangingPunct="1">
              <a:lnSpc>
                <a:spcPct val="90000"/>
              </a:lnSpc>
            </a:pPr>
            <a:r>
              <a:rPr lang="pl-PL" altLang="pl-PL" sz="2400"/>
              <a:t>Pojedynczy stan grafu aktywności może być interpretowany:</a:t>
            </a:r>
          </a:p>
          <a:p>
            <a:pPr lvl="1" eaLnBrk="1" hangingPunct="1">
              <a:lnSpc>
                <a:spcPct val="90000"/>
              </a:lnSpc>
            </a:pPr>
            <a:r>
              <a:rPr lang="pl-PL" altLang="pl-PL" sz="2000" b="1">
                <a:solidFill>
                  <a:schemeClr val="accent2"/>
                </a:solidFill>
              </a:rPr>
              <a:t>Z perspektywy pojęciowej</a:t>
            </a:r>
            <a:r>
              <a:rPr lang="pl-PL" altLang="pl-PL" sz="2000"/>
              <a:t> jako zadanie do wykonania przez człowieka i przez komputer.</a:t>
            </a:r>
          </a:p>
          <a:p>
            <a:pPr lvl="1" eaLnBrk="1" hangingPunct="1">
              <a:lnSpc>
                <a:spcPct val="90000"/>
              </a:lnSpc>
            </a:pPr>
            <a:r>
              <a:rPr lang="pl-PL" altLang="pl-PL" sz="2000" b="1">
                <a:solidFill>
                  <a:schemeClr val="accent2"/>
                </a:solidFill>
              </a:rPr>
              <a:t>Z perspektywy projektowej</a:t>
            </a:r>
            <a:r>
              <a:rPr lang="pl-PL" altLang="pl-PL" sz="2000"/>
              <a:t> jako grupa metod, pojedyncza metoda czy też nawet fragment metody.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5715">
                                            <p:txEl>
                                              <p:pRg st="0" end="0"/>
                                            </p:txEl>
                                          </p:spTgt>
                                        </p:tgtEl>
                                        <p:attrNameLst>
                                          <p:attrName>style.visibility</p:attrName>
                                        </p:attrNameLst>
                                      </p:cBhvr>
                                      <p:to>
                                        <p:strVal val="visible"/>
                                      </p:to>
                                    </p:set>
                                    <p:anim calcmode="lin" valueType="num">
                                      <p:cBhvr>
                                        <p:cTn id="7" dur="1000" fill="hold"/>
                                        <p:tgtEl>
                                          <p:spTgt spid="1157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57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57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5715">
                                            <p:txEl>
                                              <p:pRg st="1" end="1"/>
                                            </p:txEl>
                                          </p:spTgt>
                                        </p:tgtEl>
                                        <p:attrNameLst>
                                          <p:attrName>style.visibility</p:attrName>
                                        </p:attrNameLst>
                                      </p:cBhvr>
                                      <p:to>
                                        <p:strVal val="visible"/>
                                      </p:to>
                                    </p:set>
                                    <p:anim calcmode="lin" valueType="num">
                                      <p:cBhvr>
                                        <p:cTn id="14" dur="1000" fill="hold"/>
                                        <p:tgtEl>
                                          <p:spTgt spid="11571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571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571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5715">
                                            <p:txEl>
                                              <p:pRg st="2" end="2"/>
                                            </p:txEl>
                                          </p:spTgt>
                                        </p:tgtEl>
                                        <p:attrNameLst>
                                          <p:attrName>style.visibility</p:attrName>
                                        </p:attrNameLst>
                                      </p:cBhvr>
                                      <p:to>
                                        <p:strVal val="visible"/>
                                      </p:to>
                                    </p:set>
                                    <p:anim calcmode="lin" valueType="num">
                                      <p:cBhvr>
                                        <p:cTn id="21" dur="1000" fill="hold"/>
                                        <p:tgtEl>
                                          <p:spTgt spid="11571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1571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1571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5715">
                                            <p:txEl>
                                              <p:pRg st="3" end="3"/>
                                            </p:txEl>
                                          </p:spTgt>
                                        </p:tgtEl>
                                        <p:attrNameLst>
                                          <p:attrName>style.visibility</p:attrName>
                                        </p:attrNameLst>
                                      </p:cBhvr>
                                      <p:to>
                                        <p:strVal val="visible"/>
                                      </p:to>
                                    </p:set>
                                    <p:anim calcmode="lin" valueType="num">
                                      <p:cBhvr>
                                        <p:cTn id="28" dur="1000" fill="hold"/>
                                        <p:tgtEl>
                                          <p:spTgt spid="11571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1571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1571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15715">
                                            <p:txEl>
                                              <p:pRg st="4" end="4"/>
                                            </p:txEl>
                                          </p:spTgt>
                                        </p:tgtEl>
                                        <p:attrNameLst>
                                          <p:attrName>style.visibility</p:attrName>
                                        </p:attrNameLst>
                                      </p:cBhvr>
                                      <p:to>
                                        <p:strVal val="visible"/>
                                      </p:to>
                                    </p:set>
                                    <p:anim calcmode="lin" valueType="num">
                                      <p:cBhvr>
                                        <p:cTn id="35" dur="1000" fill="hold"/>
                                        <p:tgtEl>
                                          <p:spTgt spid="11571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1571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157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bldLvl="2"/>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E86D4712-5A7F-4502-A19D-5006AFCC1A12}"/>
              </a:ext>
            </a:extLst>
          </p:cNvPr>
          <p:cNvSpPr>
            <a:spLocks noGrp="1" noChangeArrowheads="1"/>
          </p:cNvSpPr>
          <p:nvPr>
            <p:ph type="title"/>
          </p:nvPr>
        </p:nvSpPr>
        <p:spPr>
          <a:xfrm>
            <a:off x="685800" y="260350"/>
            <a:ext cx="7772400" cy="731838"/>
          </a:xfrm>
        </p:spPr>
        <p:txBody>
          <a:bodyPr/>
          <a:lstStyle/>
          <a:p>
            <a:pPr eaLnBrk="1" hangingPunct="1"/>
            <a:r>
              <a:rPr lang="pl-PL" altLang="pl-PL"/>
              <a:t>Diagram czynności</a:t>
            </a:r>
          </a:p>
        </p:txBody>
      </p:sp>
      <p:sp>
        <p:nvSpPr>
          <p:cNvPr id="116739" name="Rectangle 3">
            <a:extLst>
              <a:ext uri="{FF2B5EF4-FFF2-40B4-BE49-F238E27FC236}">
                <a16:creationId xmlns:a16="http://schemas.microsoft.com/office/drawing/2014/main" id="{F29DEBA9-0094-4694-8B32-45BB86EDE0E2}"/>
              </a:ext>
            </a:extLst>
          </p:cNvPr>
          <p:cNvSpPr>
            <a:spLocks noGrp="1" noChangeArrowheads="1"/>
          </p:cNvSpPr>
          <p:nvPr>
            <p:ph type="body" idx="1"/>
          </p:nvPr>
        </p:nvSpPr>
        <p:spPr>
          <a:xfrm>
            <a:off x="1116013" y="1196975"/>
            <a:ext cx="7138987" cy="4997450"/>
          </a:xfrm>
        </p:spPr>
        <p:txBody>
          <a:bodyPr/>
          <a:lstStyle/>
          <a:p>
            <a:pPr eaLnBrk="1" hangingPunct="1">
              <a:lnSpc>
                <a:spcPct val="90000"/>
              </a:lnSpc>
              <a:buFontTx/>
              <a:buNone/>
            </a:pPr>
            <a:r>
              <a:rPr lang="pl-PL" altLang="pl-PL" i="1">
                <a:solidFill>
                  <a:schemeClr val="accent2"/>
                </a:solidFill>
              </a:rPr>
              <a:t>Diagram czynności składa się z</a:t>
            </a:r>
            <a:r>
              <a:rPr lang="pl-PL" altLang="pl-PL"/>
              <a:t>:</a:t>
            </a:r>
          </a:p>
          <a:p>
            <a:pPr eaLnBrk="1" hangingPunct="1">
              <a:lnSpc>
                <a:spcPct val="90000"/>
              </a:lnSpc>
            </a:pPr>
            <a:r>
              <a:rPr lang="pl-PL" altLang="pl-PL"/>
              <a:t>początek (</a:t>
            </a:r>
            <a:r>
              <a:rPr lang="pl-PL" altLang="pl-PL" i="1"/>
              <a:t>initial</a:t>
            </a:r>
            <a:r>
              <a:rPr lang="pl-PL" altLang="pl-PL"/>
              <a:t>)</a:t>
            </a:r>
          </a:p>
          <a:p>
            <a:pPr eaLnBrk="1" hangingPunct="1">
              <a:lnSpc>
                <a:spcPct val="90000"/>
              </a:lnSpc>
            </a:pPr>
            <a:r>
              <a:rPr lang="pl-PL" altLang="pl-PL"/>
              <a:t>koniec (</a:t>
            </a:r>
            <a:r>
              <a:rPr lang="pl-PL" altLang="pl-PL" i="1"/>
              <a:t>final</a:t>
            </a:r>
            <a:r>
              <a:rPr lang="pl-PL" altLang="pl-PL"/>
              <a:t>)</a:t>
            </a:r>
          </a:p>
          <a:p>
            <a:pPr eaLnBrk="1" hangingPunct="1">
              <a:lnSpc>
                <a:spcPct val="90000"/>
              </a:lnSpc>
            </a:pPr>
            <a:r>
              <a:rPr lang="pl-PL" altLang="pl-PL"/>
              <a:t>akcji i czynności (</a:t>
            </a:r>
            <a:r>
              <a:rPr lang="pl-PL" altLang="pl-PL" i="1"/>
              <a:t>activity</a:t>
            </a:r>
            <a:r>
              <a:rPr lang="pl-PL" altLang="pl-PL"/>
              <a:t>)</a:t>
            </a:r>
          </a:p>
          <a:p>
            <a:pPr eaLnBrk="1" hangingPunct="1">
              <a:lnSpc>
                <a:spcPct val="90000"/>
              </a:lnSpc>
            </a:pPr>
            <a:r>
              <a:rPr lang="pl-PL" altLang="pl-PL"/>
              <a:t>przejść (</a:t>
            </a:r>
            <a:r>
              <a:rPr lang="pl-PL" altLang="pl-PL" i="1"/>
              <a:t>flow</a:t>
            </a:r>
            <a:r>
              <a:rPr lang="pl-PL" altLang="pl-PL"/>
              <a:t>)</a:t>
            </a:r>
          </a:p>
          <a:p>
            <a:pPr eaLnBrk="1" hangingPunct="1">
              <a:lnSpc>
                <a:spcPct val="90000"/>
              </a:lnSpc>
            </a:pPr>
            <a:r>
              <a:rPr lang="pl-PL" altLang="pl-PL"/>
              <a:t>rozwidlenie/złączenie (</a:t>
            </a:r>
            <a:r>
              <a:rPr lang="pl-PL" altLang="pl-PL" i="1"/>
              <a:t>fork/join</a:t>
            </a:r>
            <a:r>
              <a:rPr lang="pl-PL" altLang="pl-PL"/>
              <a:t>)</a:t>
            </a:r>
          </a:p>
          <a:p>
            <a:pPr eaLnBrk="1" hangingPunct="1">
              <a:lnSpc>
                <a:spcPct val="90000"/>
              </a:lnSpc>
            </a:pPr>
            <a:r>
              <a:rPr lang="pl-PL" altLang="pl-PL"/>
              <a:t>punkt synchronizacji (</a:t>
            </a:r>
            <a:r>
              <a:rPr lang="pl-PL" altLang="pl-PL" i="1"/>
              <a:t>synch</a:t>
            </a:r>
            <a:r>
              <a:rPr lang="pl-PL" altLang="pl-PL"/>
              <a:t>)</a:t>
            </a:r>
          </a:p>
          <a:p>
            <a:pPr eaLnBrk="1" hangingPunct="1">
              <a:lnSpc>
                <a:spcPct val="90000"/>
              </a:lnSpc>
            </a:pPr>
            <a:r>
              <a:rPr lang="pl-PL" altLang="pl-PL"/>
              <a:t>rozgałęzienie decyzyjne (</a:t>
            </a:r>
            <a:r>
              <a:rPr lang="pl-PL" altLang="pl-PL" i="1"/>
              <a:t>decision</a:t>
            </a:r>
            <a:r>
              <a:rPr lang="pl-PL" altLang="pl-PL"/>
              <a:t>)</a:t>
            </a:r>
          </a:p>
          <a:p>
            <a:pPr eaLnBrk="1" hangingPunct="1">
              <a:lnSpc>
                <a:spcPct val="90000"/>
              </a:lnSpc>
            </a:pPr>
            <a:r>
              <a:rPr lang="pl-PL" altLang="pl-PL"/>
              <a:t>wysłanie (</a:t>
            </a:r>
            <a:r>
              <a:rPr lang="pl-PL" altLang="pl-PL" i="1"/>
              <a:t>send</a:t>
            </a:r>
            <a:r>
              <a:rPr lang="pl-PL" altLang="pl-PL"/>
              <a:t>)/odebranie (</a:t>
            </a:r>
            <a:r>
              <a:rPr lang="pl-PL" altLang="pl-PL" i="1"/>
              <a:t>receive</a:t>
            </a:r>
            <a:r>
              <a:rPr lang="pl-PL" altLang="pl-PL"/>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p:cTn id="7" dur="1000" fill="hold"/>
                                        <p:tgtEl>
                                          <p:spTgt spid="1167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67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67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6739">
                                            <p:txEl>
                                              <p:pRg st="1" end="1"/>
                                            </p:txEl>
                                          </p:spTgt>
                                        </p:tgtEl>
                                        <p:attrNameLst>
                                          <p:attrName>style.visibility</p:attrName>
                                        </p:attrNameLst>
                                      </p:cBhvr>
                                      <p:to>
                                        <p:strVal val="visible"/>
                                      </p:to>
                                    </p:set>
                                    <p:anim calcmode="lin" valueType="num">
                                      <p:cBhvr>
                                        <p:cTn id="14" dur="1000" fill="hold"/>
                                        <p:tgtEl>
                                          <p:spTgt spid="11673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673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673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6739">
                                            <p:txEl>
                                              <p:pRg st="2" end="2"/>
                                            </p:txEl>
                                          </p:spTgt>
                                        </p:tgtEl>
                                        <p:attrNameLst>
                                          <p:attrName>style.visibility</p:attrName>
                                        </p:attrNameLst>
                                      </p:cBhvr>
                                      <p:to>
                                        <p:strVal val="visible"/>
                                      </p:to>
                                    </p:set>
                                    <p:anim calcmode="lin" valueType="num">
                                      <p:cBhvr>
                                        <p:cTn id="21" dur="1000" fill="hold"/>
                                        <p:tgtEl>
                                          <p:spTgt spid="11673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1673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1673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6739">
                                            <p:txEl>
                                              <p:pRg st="3" end="3"/>
                                            </p:txEl>
                                          </p:spTgt>
                                        </p:tgtEl>
                                        <p:attrNameLst>
                                          <p:attrName>style.visibility</p:attrName>
                                        </p:attrNameLst>
                                      </p:cBhvr>
                                      <p:to>
                                        <p:strVal val="visible"/>
                                      </p:to>
                                    </p:set>
                                    <p:anim calcmode="lin" valueType="num">
                                      <p:cBhvr>
                                        <p:cTn id="28" dur="1000" fill="hold"/>
                                        <p:tgtEl>
                                          <p:spTgt spid="11673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1673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1673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16739">
                                            <p:txEl>
                                              <p:pRg st="4" end="4"/>
                                            </p:txEl>
                                          </p:spTgt>
                                        </p:tgtEl>
                                        <p:attrNameLst>
                                          <p:attrName>style.visibility</p:attrName>
                                        </p:attrNameLst>
                                      </p:cBhvr>
                                      <p:to>
                                        <p:strVal val="visible"/>
                                      </p:to>
                                    </p:set>
                                    <p:anim calcmode="lin" valueType="num">
                                      <p:cBhvr>
                                        <p:cTn id="35" dur="1000" fill="hold"/>
                                        <p:tgtEl>
                                          <p:spTgt spid="116739">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1673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1673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16739">
                                            <p:txEl>
                                              <p:pRg st="5" end="5"/>
                                            </p:txEl>
                                          </p:spTgt>
                                        </p:tgtEl>
                                        <p:attrNameLst>
                                          <p:attrName>style.visibility</p:attrName>
                                        </p:attrNameLst>
                                      </p:cBhvr>
                                      <p:to>
                                        <p:strVal val="visible"/>
                                      </p:to>
                                    </p:set>
                                    <p:anim calcmode="lin" valueType="num">
                                      <p:cBhvr>
                                        <p:cTn id="42" dur="1000" fill="hold"/>
                                        <p:tgtEl>
                                          <p:spTgt spid="116739">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16739">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16739">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16739">
                                            <p:txEl>
                                              <p:pRg st="6" end="6"/>
                                            </p:txEl>
                                          </p:spTgt>
                                        </p:tgtEl>
                                        <p:attrNameLst>
                                          <p:attrName>style.visibility</p:attrName>
                                        </p:attrNameLst>
                                      </p:cBhvr>
                                      <p:to>
                                        <p:strVal val="visible"/>
                                      </p:to>
                                    </p:set>
                                    <p:anim calcmode="lin" valueType="num">
                                      <p:cBhvr>
                                        <p:cTn id="49" dur="1000" fill="hold"/>
                                        <p:tgtEl>
                                          <p:spTgt spid="116739">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116739">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116739">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16739">
                                            <p:txEl>
                                              <p:pRg st="7" end="7"/>
                                            </p:txEl>
                                          </p:spTgt>
                                        </p:tgtEl>
                                        <p:attrNameLst>
                                          <p:attrName>style.visibility</p:attrName>
                                        </p:attrNameLst>
                                      </p:cBhvr>
                                      <p:to>
                                        <p:strVal val="visible"/>
                                      </p:to>
                                    </p:set>
                                    <p:anim calcmode="lin" valueType="num">
                                      <p:cBhvr>
                                        <p:cTn id="56" dur="1000" fill="hold"/>
                                        <p:tgtEl>
                                          <p:spTgt spid="116739">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116739">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116739">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16739">
                                            <p:txEl>
                                              <p:pRg st="8" end="8"/>
                                            </p:txEl>
                                          </p:spTgt>
                                        </p:tgtEl>
                                        <p:attrNameLst>
                                          <p:attrName>style.visibility</p:attrName>
                                        </p:attrNameLst>
                                      </p:cBhvr>
                                      <p:to>
                                        <p:strVal val="visible"/>
                                      </p:to>
                                    </p:set>
                                    <p:anim calcmode="lin" valueType="num">
                                      <p:cBhvr>
                                        <p:cTn id="63" dur="1000" fill="hold"/>
                                        <p:tgtEl>
                                          <p:spTgt spid="116739">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116739">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1167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a:extLst>
              <a:ext uri="{FF2B5EF4-FFF2-40B4-BE49-F238E27FC236}">
                <a16:creationId xmlns:a16="http://schemas.microsoft.com/office/drawing/2014/main" id="{6CF0BE5F-2CD8-4733-9CB6-E4FF0A7FB9EF}"/>
              </a:ext>
            </a:extLst>
          </p:cNvPr>
          <p:cNvSpPr>
            <a:spLocks noGrp="1" noChangeArrowheads="1"/>
          </p:cNvSpPr>
          <p:nvPr>
            <p:ph type="title"/>
          </p:nvPr>
        </p:nvSpPr>
        <p:spPr>
          <a:xfrm>
            <a:off x="685800" y="609600"/>
            <a:ext cx="7772400" cy="803275"/>
          </a:xfrm>
        </p:spPr>
        <p:txBody>
          <a:bodyPr/>
          <a:lstStyle/>
          <a:p>
            <a:pPr eaLnBrk="1" hangingPunct="1"/>
            <a:r>
              <a:rPr lang="pl-PL" altLang="pl-PL"/>
              <a:t>Początek i koniec</a:t>
            </a:r>
          </a:p>
        </p:txBody>
      </p:sp>
      <p:sp>
        <p:nvSpPr>
          <p:cNvPr id="110595" name="Rectangle 3">
            <a:extLst>
              <a:ext uri="{FF2B5EF4-FFF2-40B4-BE49-F238E27FC236}">
                <a16:creationId xmlns:a16="http://schemas.microsoft.com/office/drawing/2014/main" id="{4FF5103B-0428-423F-8B2D-353D62E5FA57}"/>
              </a:ext>
            </a:extLst>
          </p:cNvPr>
          <p:cNvSpPr>
            <a:spLocks noGrp="1" noChangeArrowheads="1"/>
          </p:cNvSpPr>
          <p:nvPr>
            <p:ph type="body" idx="1"/>
          </p:nvPr>
        </p:nvSpPr>
        <p:spPr>
          <a:xfrm>
            <a:off x="1047750" y="1844675"/>
            <a:ext cx="7485063" cy="4114800"/>
          </a:xfrm>
        </p:spPr>
        <p:txBody>
          <a:bodyPr/>
          <a:lstStyle/>
          <a:p>
            <a:pPr marL="0" indent="0" eaLnBrk="1" hangingPunct="1">
              <a:buFontTx/>
              <a:buNone/>
            </a:pPr>
            <a:r>
              <a:rPr lang="pl-PL" altLang="pl-PL"/>
              <a:t>Początek jest rozpoczęciem diagramu czynności. Od niego rozpoczyna się wędrówka zdarzeń i stanów.</a:t>
            </a:r>
          </a:p>
          <a:p>
            <a:pPr marL="0" indent="0" eaLnBrk="1" hangingPunct="1">
              <a:buFontTx/>
              <a:buNone/>
            </a:pPr>
            <a:endParaRPr lang="pl-PL" altLang="pl-PL"/>
          </a:p>
          <a:p>
            <a:pPr marL="0" indent="0" eaLnBrk="1" hangingPunct="1">
              <a:buFontTx/>
              <a:buNone/>
            </a:pPr>
            <a:endParaRPr lang="pl-PL" altLang="pl-PL"/>
          </a:p>
          <a:p>
            <a:pPr marL="0" indent="0" eaLnBrk="1" hangingPunct="1">
              <a:buFontTx/>
              <a:buNone/>
            </a:pPr>
            <a:r>
              <a:rPr lang="pl-PL" altLang="pl-PL"/>
              <a:t>Koniec jest zakończeniem działań systemu w diagramie czynności.</a:t>
            </a:r>
          </a:p>
          <a:p>
            <a:pPr marL="0" indent="0" eaLnBrk="1" hangingPunct="1">
              <a:buFontTx/>
              <a:buNone/>
            </a:pPr>
            <a:endParaRPr lang="pl-PL" altLang="pl-PL"/>
          </a:p>
        </p:txBody>
      </p:sp>
      <p:pic>
        <p:nvPicPr>
          <p:cNvPr id="110596" name="Picture 4">
            <a:extLst>
              <a:ext uri="{FF2B5EF4-FFF2-40B4-BE49-F238E27FC236}">
                <a16:creationId xmlns:a16="http://schemas.microsoft.com/office/drawing/2014/main" id="{91F85513-1C7E-4276-B8EC-99B9CE273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888" y="3284538"/>
            <a:ext cx="61753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Picture 5">
            <a:extLst>
              <a:ext uri="{FF2B5EF4-FFF2-40B4-BE49-F238E27FC236}">
                <a16:creationId xmlns:a16="http://schemas.microsoft.com/office/drawing/2014/main" id="{9F6AEF95-1F7B-46A8-87ED-ABFE8CDBEF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6638" y="5157788"/>
            <a:ext cx="542925"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1EDBD3FB-AEC7-4B23-8E11-6491D582E5A3}"/>
              </a:ext>
            </a:extLst>
          </p:cNvPr>
          <p:cNvSpPr>
            <a:spLocks noGrp="1" noChangeArrowheads="1"/>
          </p:cNvSpPr>
          <p:nvPr>
            <p:ph type="title"/>
          </p:nvPr>
        </p:nvSpPr>
        <p:spPr>
          <a:xfrm>
            <a:off x="611188" y="0"/>
            <a:ext cx="7772400" cy="936625"/>
          </a:xfrm>
        </p:spPr>
        <p:txBody>
          <a:bodyPr/>
          <a:lstStyle/>
          <a:p>
            <a:pPr eaLnBrk="1" hangingPunct="1"/>
            <a:r>
              <a:rPr lang="pl-PL" altLang="pl-PL"/>
              <a:t>Akcja</a:t>
            </a:r>
          </a:p>
        </p:txBody>
      </p:sp>
      <p:sp>
        <p:nvSpPr>
          <p:cNvPr id="118787" name="Rectangle 3">
            <a:extLst>
              <a:ext uri="{FF2B5EF4-FFF2-40B4-BE49-F238E27FC236}">
                <a16:creationId xmlns:a16="http://schemas.microsoft.com/office/drawing/2014/main" id="{F32F9EFB-88E3-41F4-AEE6-411B27C05FD2}"/>
              </a:ext>
            </a:extLst>
          </p:cNvPr>
          <p:cNvSpPr>
            <a:spLocks noGrp="1" noChangeArrowheads="1"/>
          </p:cNvSpPr>
          <p:nvPr>
            <p:ph type="body" idx="1"/>
          </p:nvPr>
        </p:nvSpPr>
        <p:spPr>
          <a:xfrm>
            <a:off x="962025" y="1125538"/>
            <a:ext cx="7642225" cy="3382962"/>
          </a:xfrm>
        </p:spPr>
        <p:txBody>
          <a:bodyPr/>
          <a:lstStyle/>
          <a:p>
            <a:pPr marL="0" indent="0" eaLnBrk="1" hangingPunct="1">
              <a:buFontTx/>
              <a:buNone/>
            </a:pPr>
            <a:r>
              <a:rPr lang="pl-PL" altLang="pl-PL" b="1"/>
              <a:t>Stany akcji</a:t>
            </a:r>
            <a:r>
              <a:rPr lang="pl-PL" altLang="pl-PL"/>
              <a:t> to niepodzielne zdarzenia jak:</a:t>
            </a:r>
          </a:p>
          <a:p>
            <a:pPr marL="0" indent="0" eaLnBrk="1" hangingPunct="1"/>
            <a:r>
              <a:rPr lang="pl-PL" altLang="pl-PL"/>
              <a:t> obliczenie</a:t>
            </a:r>
          </a:p>
          <a:p>
            <a:pPr marL="0" indent="0" eaLnBrk="1" hangingPunct="1"/>
            <a:r>
              <a:rPr lang="pl-PL" altLang="pl-PL"/>
              <a:t> wywołanie operacji obiektu</a:t>
            </a:r>
          </a:p>
          <a:p>
            <a:pPr marL="0" indent="0" eaLnBrk="1" hangingPunct="1"/>
            <a:r>
              <a:rPr lang="pl-PL" altLang="pl-PL"/>
              <a:t> wysłanie sygnału do obiektu</a:t>
            </a:r>
          </a:p>
          <a:p>
            <a:pPr marL="0" indent="0" eaLnBrk="1" hangingPunct="1"/>
            <a:r>
              <a:rPr lang="pl-PL" altLang="pl-PL"/>
              <a:t> utworzenie/zniszczenie obiektu</a:t>
            </a:r>
          </a:p>
          <a:p>
            <a:pPr marL="0" indent="0" eaLnBrk="1" hangingPunct="1">
              <a:buFontTx/>
              <a:buNone/>
            </a:pPr>
            <a:endParaRPr lang="pl-PL" altLang="pl-PL"/>
          </a:p>
        </p:txBody>
      </p:sp>
      <p:pic>
        <p:nvPicPr>
          <p:cNvPr id="118788" name="Picture 4">
            <a:extLst>
              <a:ext uri="{FF2B5EF4-FFF2-40B4-BE49-F238E27FC236}">
                <a16:creationId xmlns:a16="http://schemas.microsoft.com/office/drawing/2014/main" id="{B31627AB-5DCA-4093-BDA8-4B1234086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4243388"/>
            <a:ext cx="2882900" cy="141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a:extLst>
              <a:ext uri="{FF2B5EF4-FFF2-40B4-BE49-F238E27FC236}">
                <a16:creationId xmlns:a16="http://schemas.microsoft.com/office/drawing/2014/main" id="{A0E360D5-6A76-4424-BD7F-4B70228A15C6}"/>
              </a:ext>
            </a:extLst>
          </p:cNvPr>
          <p:cNvSpPr txBox="1">
            <a:spLocks noChangeArrowheads="1"/>
          </p:cNvSpPr>
          <p:nvPr/>
        </p:nvSpPr>
        <p:spPr bwMode="auto">
          <a:xfrm>
            <a:off x="827088" y="5949950"/>
            <a:ext cx="777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a:t>Stany akcji </a:t>
            </a:r>
            <a:r>
              <a:rPr lang="pl-PL" altLang="pl-PL" u="sng"/>
              <a:t>nie mogą</a:t>
            </a:r>
            <a:r>
              <a:rPr lang="pl-PL" altLang="pl-PL"/>
              <a:t> być dekomponowane.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p:cTn id="7" dur="1000" fill="hold"/>
                                        <p:tgtEl>
                                          <p:spTgt spid="1187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87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87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8787">
                                            <p:txEl>
                                              <p:pRg st="1" end="1"/>
                                            </p:txEl>
                                          </p:spTgt>
                                        </p:tgtEl>
                                        <p:attrNameLst>
                                          <p:attrName>style.visibility</p:attrName>
                                        </p:attrNameLst>
                                      </p:cBhvr>
                                      <p:to>
                                        <p:strVal val="visible"/>
                                      </p:to>
                                    </p:set>
                                    <p:anim calcmode="lin" valueType="num">
                                      <p:cBhvr>
                                        <p:cTn id="14" dur="1000" fill="hold"/>
                                        <p:tgtEl>
                                          <p:spTgt spid="11878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878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878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8787">
                                            <p:txEl>
                                              <p:pRg st="2" end="2"/>
                                            </p:txEl>
                                          </p:spTgt>
                                        </p:tgtEl>
                                        <p:attrNameLst>
                                          <p:attrName>style.visibility</p:attrName>
                                        </p:attrNameLst>
                                      </p:cBhvr>
                                      <p:to>
                                        <p:strVal val="visible"/>
                                      </p:to>
                                    </p:set>
                                    <p:anim calcmode="lin" valueType="num">
                                      <p:cBhvr>
                                        <p:cTn id="21" dur="1000" fill="hold"/>
                                        <p:tgtEl>
                                          <p:spTgt spid="11878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1878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1878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8787">
                                            <p:txEl>
                                              <p:pRg st="3" end="3"/>
                                            </p:txEl>
                                          </p:spTgt>
                                        </p:tgtEl>
                                        <p:attrNameLst>
                                          <p:attrName>style.visibility</p:attrName>
                                        </p:attrNameLst>
                                      </p:cBhvr>
                                      <p:to>
                                        <p:strVal val="visible"/>
                                      </p:to>
                                    </p:set>
                                    <p:anim calcmode="lin" valueType="num">
                                      <p:cBhvr>
                                        <p:cTn id="28" dur="1000" fill="hold"/>
                                        <p:tgtEl>
                                          <p:spTgt spid="11878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1878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1878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18787">
                                            <p:txEl>
                                              <p:pRg st="4" end="4"/>
                                            </p:txEl>
                                          </p:spTgt>
                                        </p:tgtEl>
                                        <p:attrNameLst>
                                          <p:attrName>style.visibility</p:attrName>
                                        </p:attrNameLst>
                                      </p:cBhvr>
                                      <p:to>
                                        <p:strVal val="visible"/>
                                      </p:to>
                                    </p:set>
                                    <p:anim calcmode="lin" valueType="num">
                                      <p:cBhvr>
                                        <p:cTn id="35" dur="1000" fill="hold"/>
                                        <p:tgtEl>
                                          <p:spTgt spid="11878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1878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1878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nodeType="clickEffect">
                                  <p:stCondLst>
                                    <p:cond delay="0"/>
                                  </p:stCondLst>
                                  <p:childTnLst>
                                    <p:set>
                                      <p:cBhvr>
                                        <p:cTn id="41" dur="1" fill="hold">
                                          <p:stCondLst>
                                            <p:cond delay="0"/>
                                          </p:stCondLst>
                                        </p:cTn>
                                        <p:tgtEl>
                                          <p:spTgt spid="118788"/>
                                        </p:tgtEl>
                                        <p:attrNameLst>
                                          <p:attrName>style.visibility</p:attrName>
                                        </p:attrNameLst>
                                      </p:cBhvr>
                                      <p:to>
                                        <p:strVal val="visible"/>
                                      </p:to>
                                    </p:set>
                                    <p:anim calcmode="lin" valueType="num">
                                      <p:cBhvr>
                                        <p:cTn id="42" dur="1000" fill="hold"/>
                                        <p:tgtEl>
                                          <p:spTgt spid="118788"/>
                                        </p:tgtEl>
                                        <p:attrNameLst>
                                          <p:attrName>ppt_w</p:attrName>
                                        </p:attrNameLst>
                                      </p:cBhvr>
                                      <p:tavLst>
                                        <p:tav tm="0">
                                          <p:val>
                                            <p:strVal val="#ppt_w*0.70"/>
                                          </p:val>
                                        </p:tav>
                                        <p:tav tm="100000">
                                          <p:val>
                                            <p:strVal val="#ppt_w"/>
                                          </p:val>
                                        </p:tav>
                                      </p:tavLst>
                                    </p:anim>
                                    <p:anim calcmode="lin" valueType="num">
                                      <p:cBhvr>
                                        <p:cTn id="43" dur="1000" fill="hold"/>
                                        <p:tgtEl>
                                          <p:spTgt spid="118788"/>
                                        </p:tgtEl>
                                        <p:attrNameLst>
                                          <p:attrName>ppt_h</p:attrName>
                                        </p:attrNameLst>
                                      </p:cBhvr>
                                      <p:tavLst>
                                        <p:tav tm="0">
                                          <p:val>
                                            <p:strVal val="#ppt_h"/>
                                          </p:val>
                                        </p:tav>
                                        <p:tav tm="100000">
                                          <p:val>
                                            <p:strVal val="#ppt_h"/>
                                          </p:val>
                                        </p:tav>
                                      </p:tavLst>
                                    </p:anim>
                                    <p:animEffect transition="in" filter="fade">
                                      <p:cBhvr>
                                        <p:cTn id="44" dur="1000"/>
                                        <p:tgtEl>
                                          <p:spTgt spid="11878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1000" fill="hold"/>
                                        <p:tgtEl>
                                          <p:spTgt spid="5"/>
                                        </p:tgtEl>
                                        <p:attrNameLst>
                                          <p:attrName>ppt_w</p:attrName>
                                        </p:attrNameLst>
                                      </p:cBhvr>
                                      <p:tavLst>
                                        <p:tav tm="0">
                                          <p:val>
                                            <p:strVal val="#ppt_w*0.70"/>
                                          </p:val>
                                        </p:tav>
                                        <p:tav tm="100000">
                                          <p:val>
                                            <p:strVal val="#ppt_w"/>
                                          </p:val>
                                        </p:tav>
                                      </p:tavLst>
                                    </p:anim>
                                    <p:anim calcmode="lin" valueType="num">
                                      <p:cBhvr>
                                        <p:cTn id="50" dur="1000" fill="hold"/>
                                        <p:tgtEl>
                                          <p:spTgt spid="5"/>
                                        </p:tgtEl>
                                        <p:attrNameLst>
                                          <p:attrName>ppt_h</p:attrName>
                                        </p:attrNameLst>
                                      </p:cBhvr>
                                      <p:tavLst>
                                        <p:tav tm="0">
                                          <p:val>
                                            <p:strVal val="#ppt_h"/>
                                          </p:val>
                                        </p:tav>
                                        <p:tav tm="100000">
                                          <p:val>
                                            <p:strVal val="#ppt_h"/>
                                          </p:val>
                                        </p:tav>
                                      </p:tavLst>
                                    </p:anim>
                                    <p:animEffect transition="in" filter="fade">
                                      <p:cBhvr>
                                        <p:cTn id="5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build="p"/>
      <p:bldP spid="5"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61B3CEB9-194A-4442-A4EB-4AC217EC1B14}"/>
              </a:ext>
            </a:extLst>
          </p:cNvPr>
          <p:cNvSpPr>
            <a:spLocks noGrp="1" noChangeArrowheads="1"/>
          </p:cNvSpPr>
          <p:nvPr>
            <p:ph type="title"/>
          </p:nvPr>
        </p:nvSpPr>
        <p:spPr>
          <a:xfrm>
            <a:off x="685800" y="476250"/>
            <a:ext cx="7772400" cy="803275"/>
          </a:xfrm>
        </p:spPr>
        <p:txBody>
          <a:bodyPr/>
          <a:lstStyle/>
          <a:p>
            <a:pPr eaLnBrk="1" hangingPunct="1"/>
            <a:r>
              <a:rPr lang="pl-PL" altLang="pl-PL"/>
              <a:t>Czynność</a:t>
            </a:r>
          </a:p>
        </p:txBody>
      </p:sp>
      <p:sp>
        <p:nvSpPr>
          <p:cNvPr id="119811" name="Rectangle 3">
            <a:extLst>
              <a:ext uri="{FF2B5EF4-FFF2-40B4-BE49-F238E27FC236}">
                <a16:creationId xmlns:a16="http://schemas.microsoft.com/office/drawing/2014/main" id="{63D4FFB0-80A1-42C6-8BE2-84172459D880}"/>
              </a:ext>
            </a:extLst>
          </p:cNvPr>
          <p:cNvSpPr>
            <a:spLocks noChangeArrowheads="1"/>
          </p:cNvSpPr>
          <p:nvPr>
            <p:ph type="body" idx="1"/>
          </p:nvPr>
        </p:nvSpPr>
        <p:spPr>
          <a:xfrm>
            <a:off x="685800" y="1484313"/>
            <a:ext cx="7772400" cy="1873250"/>
          </a:xfrm>
        </p:spPr>
        <p:txBody>
          <a:bodyPr/>
          <a:lstStyle/>
          <a:p>
            <a:pPr marL="0" indent="0" eaLnBrk="1" hangingPunct="1">
              <a:lnSpc>
                <a:spcPct val="90000"/>
              </a:lnSpc>
              <a:buFontTx/>
              <a:buNone/>
            </a:pPr>
            <a:r>
              <a:rPr lang="pl-PL" altLang="pl-PL" b="1"/>
              <a:t>Czynności</a:t>
            </a:r>
            <a:r>
              <a:rPr lang="pl-PL" altLang="pl-PL"/>
              <a:t> są bardzo podobne do akcji. Różnica polega na tym, że stany czynności mogą być dekomponowane.</a:t>
            </a:r>
          </a:p>
          <a:p>
            <a:pPr marL="0" indent="0" eaLnBrk="1" hangingPunct="1">
              <a:lnSpc>
                <a:spcPct val="90000"/>
              </a:lnSpc>
              <a:buFontTx/>
              <a:buNone/>
            </a:pPr>
            <a:endParaRPr lang="pl-PL" altLang="pl-PL"/>
          </a:p>
        </p:txBody>
      </p:sp>
      <p:pic>
        <p:nvPicPr>
          <p:cNvPr id="119812" name="Picture 4">
            <a:extLst>
              <a:ext uri="{FF2B5EF4-FFF2-40B4-BE49-F238E27FC236}">
                <a16:creationId xmlns:a16="http://schemas.microsoft.com/office/drawing/2014/main" id="{9C8E0492-9189-484C-A28F-7EDD5BC50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6088" y="3284538"/>
            <a:ext cx="31940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e tekstowe 4">
            <a:extLst>
              <a:ext uri="{FF2B5EF4-FFF2-40B4-BE49-F238E27FC236}">
                <a16:creationId xmlns:a16="http://schemas.microsoft.com/office/drawing/2014/main" id="{E0B052CC-4B27-4B19-95C6-4B0124C8DA7A}"/>
              </a:ext>
            </a:extLst>
          </p:cNvPr>
          <p:cNvSpPr txBox="1"/>
          <p:nvPr/>
        </p:nvSpPr>
        <p:spPr>
          <a:xfrm>
            <a:off x="755650" y="5157788"/>
            <a:ext cx="7632700" cy="977900"/>
          </a:xfrm>
          <a:prstGeom prst="rect">
            <a:avLst/>
          </a:prstGeom>
          <a:noFill/>
        </p:spPr>
        <p:txBody>
          <a:bodyPr>
            <a:spAutoFit/>
          </a:bodyPr>
          <a:lstStyle/>
          <a:p>
            <a:pPr eaLnBrk="1" hangingPunct="1">
              <a:lnSpc>
                <a:spcPct val="90000"/>
              </a:lnSpc>
              <a:spcBef>
                <a:spcPct val="20000"/>
              </a:spcBef>
              <a:defRPr/>
            </a:pPr>
            <a:r>
              <a:rPr lang="pl-PL" altLang="pl-PL" sz="3200" kern="0" dirty="0">
                <a:solidFill>
                  <a:srgbClr val="000000"/>
                </a:solidFill>
                <a:latin typeface="Times New Roman"/>
              </a:rPr>
              <a:t>Czynność może mieć dodatkowo akcje wejściowe i akcje wyjściowe.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 calcmode="lin" valueType="num">
                                      <p:cBhvr>
                                        <p:cTn id="7" dur="1000" fill="hold"/>
                                        <p:tgtEl>
                                          <p:spTgt spid="1198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98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98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119812"/>
                                        </p:tgtEl>
                                        <p:attrNameLst>
                                          <p:attrName>style.visibility</p:attrName>
                                        </p:attrNameLst>
                                      </p:cBhvr>
                                      <p:to>
                                        <p:strVal val="visible"/>
                                      </p:to>
                                    </p:set>
                                    <p:anim calcmode="lin" valueType="num">
                                      <p:cBhvr>
                                        <p:cTn id="14" dur="1000" fill="hold"/>
                                        <p:tgtEl>
                                          <p:spTgt spid="119812"/>
                                        </p:tgtEl>
                                        <p:attrNameLst>
                                          <p:attrName>ppt_w</p:attrName>
                                        </p:attrNameLst>
                                      </p:cBhvr>
                                      <p:tavLst>
                                        <p:tav tm="0">
                                          <p:val>
                                            <p:strVal val="#ppt_w*0.70"/>
                                          </p:val>
                                        </p:tav>
                                        <p:tav tm="100000">
                                          <p:val>
                                            <p:strVal val="#ppt_w"/>
                                          </p:val>
                                        </p:tav>
                                      </p:tavLst>
                                    </p:anim>
                                    <p:anim calcmode="lin" valueType="num">
                                      <p:cBhvr>
                                        <p:cTn id="15" dur="1000" fill="hold"/>
                                        <p:tgtEl>
                                          <p:spTgt spid="119812"/>
                                        </p:tgtEl>
                                        <p:attrNameLst>
                                          <p:attrName>ppt_h</p:attrName>
                                        </p:attrNameLst>
                                      </p:cBhvr>
                                      <p:tavLst>
                                        <p:tav tm="0">
                                          <p:val>
                                            <p:strVal val="#ppt_h"/>
                                          </p:val>
                                        </p:tav>
                                        <p:tav tm="100000">
                                          <p:val>
                                            <p:strVal val="#ppt_h"/>
                                          </p:val>
                                        </p:tav>
                                      </p:tavLst>
                                    </p:anim>
                                    <p:animEffect transition="in" filter="fade">
                                      <p:cBhvr>
                                        <p:cTn id="16" dur="1000"/>
                                        <p:tgtEl>
                                          <p:spTgt spid="11981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p:bldP spid="5"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a:extLst>
              <a:ext uri="{FF2B5EF4-FFF2-40B4-BE49-F238E27FC236}">
                <a16:creationId xmlns:a16="http://schemas.microsoft.com/office/drawing/2014/main" id="{0AB1DCCF-AC50-4BF1-BA16-DBEADD73566E}"/>
              </a:ext>
            </a:extLst>
          </p:cNvPr>
          <p:cNvSpPr>
            <a:spLocks noGrp="1" noChangeArrowheads="1"/>
          </p:cNvSpPr>
          <p:nvPr>
            <p:ph type="title"/>
          </p:nvPr>
        </p:nvSpPr>
        <p:spPr>
          <a:xfrm>
            <a:off x="685800" y="155575"/>
            <a:ext cx="7772400" cy="609600"/>
          </a:xfrm>
        </p:spPr>
        <p:txBody>
          <a:bodyPr/>
          <a:lstStyle/>
          <a:p>
            <a:pPr eaLnBrk="1" hangingPunct="1"/>
            <a:r>
              <a:rPr lang="pl-PL" altLang="pl-PL"/>
              <a:t>Czynność - akcja</a:t>
            </a:r>
          </a:p>
        </p:txBody>
      </p:sp>
      <p:sp>
        <p:nvSpPr>
          <p:cNvPr id="120835" name="Rectangle 3">
            <a:extLst>
              <a:ext uri="{FF2B5EF4-FFF2-40B4-BE49-F238E27FC236}">
                <a16:creationId xmlns:a16="http://schemas.microsoft.com/office/drawing/2014/main" id="{C1FA79A3-E119-4348-9CA6-CB251643C945}"/>
              </a:ext>
            </a:extLst>
          </p:cNvPr>
          <p:cNvSpPr>
            <a:spLocks noGrp="1" noChangeArrowheads="1"/>
          </p:cNvSpPr>
          <p:nvPr>
            <p:ph type="body" idx="1"/>
          </p:nvPr>
        </p:nvSpPr>
        <p:spPr>
          <a:xfrm>
            <a:off x="506413" y="1208088"/>
            <a:ext cx="8458200" cy="5029200"/>
          </a:xfrm>
        </p:spPr>
        <p:txBody>
          <a:bodyPr/>
          <a:lstStyle/>
          <a:p>
            <a:pPr eaLnBrk="1" hangingPunct="1"/>
            <a:r>
              <a:rPr lang="pl-PL" altLang="pl-PL" b="1" i="1"/>
              <a:t>Czynności</a:t>
            </a:r>
            <a:r>
              <a:rPr lang="pl-PL" altLang="pl-PL"/>
              <a:t> na diagramie mogą charakteryzować się złożoną, rozbudowaną funkcjonalnością.</a:t>
            </a:r>
          </a:p>
          <a:p>
            <a:pPr eaLnBrk="1" hangingPunct="1"/>
            <a:r>
              <a:rPr lang="pl-PL" altLang="pl-PL"/>
              <a:t>Czynność to </a:t>
            </a:r>
            <a:r>
              <a:rPr lang="pl-PL" altLang="pl-PL">
                <a:solidFill>
                  <a:schemeClr val="accent2"/>
                </a:solidFill>
              </a:rPr>
              <a:t>określone zachowanie złożone z logicznie uporządkowanych ciągów podczynności, akcji oraz obiektów</a:t>
            </a:r>
            <a:r>
              <a:rPr lang="pl-PL" altLang="pl-PL"/>
              <a:t> w celu wykonania pewnego procesu.</a:t>
            </a:r>
          </a:p>
          <a:p>
            <a:pPr eaLnBrk="1" hangingPunct="1"/>
            <a:r>
              <a:rPr lang="pl-PL" altLang="pl-PL" b="1" i="1"/>
              <a:t>Akcja </a:t>
            </a:r>
            <a:r>
              <a:rPr lang="pl-PL" altLang="pl-PL"/>
              <a:t>to </a:t>
            </a:r>
            <a:r>
              <a:rPr lang="pl-PL" altLang="pl-PL">
                <a:solidFill>
                  <a:schemeClr val="accent2"/>
                </a:solidFill>
              </a:rPr>
              <a:t>elementarna jednostka specyfikacji zachowania</a:t>
            </a:r>
            <a:r>
              <a:rPr lang="pl-PL" altLang="pl-PL"/>
              <a:t>, która reprezentuje transformację lub przetwarzanie w modelowanym systemie.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anim calcmode="lin" valueType="num">
                                      <p:cBhvr>
                                        <p:cTn id="7" dur="1000" fill="hold"/>
                                        <p:tgtEl>
                                          <p:spTgt spid="12083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083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08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0835">
                                            <p:txEl>
                                              <p:pRg st="1" end="1"/>
                                            </p:txEl>
                                          </p:spTgt>
                                        </p:tgtEl>
                                        <p:attrNameLst>
                                          <p:attrName>style.visibility</p:attrName>
                                        </p:attrNameLst>
                                      </p:cBhvr>
                                      <p:to>
                                        <p:strVal val="visible"/>
                                      </p:to>
                                    </p:set>
                                    <p:anim calcmode="lin" valueType="num">
                                      <p:cBhvr>
                                        <p:cTn id="14" dur="1000" fill="hold"/>
                                        <p:tgtEl>
                                          <p:spTgt spid="12083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2083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083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0835">
                                            <p:txEl>
                                              <p:pRg st="2" end="2"/>
                                            </p:txEl>
                                          </p:spTgt>
                                        </p:tgtEl>
                                        <p:attrNameLst>
                                          <p:attrName>style.visibility</p:attrName>
                                        </p:attrNameLst>
                                      </p:cBhvr>
                                      <p:to>
                                        <p:strVal val="visible"/>
                                      </p:to>
                                    </p:set>
                                    <p:anim calcmode="lin" valueType="num">
                                      <p:cBhvr>
                                        <p:cTn id="21" dur="1000" fill="hold"/>
                                        <p:tgtEl>
                                          <p:spTgt spid="12083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2083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08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5" grpId="0" build="p"/>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a:extLst>
              <a:ext uri="{FF2B5EF4-FFF2-40B4-BE49-F238E27FC236}">
                <a16:creationId xmlns:a16="http://schemas.microsoft.com/office/drawing/2014/main" id="{60472E51-2B8A-4496-96A1-5032F2BC55F6}"/>
              </a:ext>
            </a:extLst>
          </p:cNvPr>
          <p:cNvSpPr>
            <a:spLocks noGrp="1" noChangeArrowheads="1"/>
          </p:cNvSpPr>
          <p:nvPr>
            <p:ph type="body" idx="1"/>
          </p:nvPr>
        </p:nvSpPr>
        <p:spPr>
          <a:xfrm>
            <a:off x="611188" y="1557338"/>
            <a:ext cx="4699000" cy="4114800"/>
          </a:xfrm>
        </p:spPr>
        <p:txBody>
          <a:bodyPr/>
          <a:lstStyle/>
          <a:p>
            <a:pPr eaLnBrk="1" hangingPunct="1">
              <a:buFontTx/>
              <a:buNone/>
            </a:pPr>
            <a:r>
              <a:rPr lang="pl-PL" altLang="pl-PL"/>
              <a:t>	Czynności można dekomponować stosując następującą regułę:</a:t>
            </a:r>
          </a:p>
          <a:p>
            <a:pPr eaLnBrk="1" hangingPunct="1"/>
            <a:r>
              <a:rPr lang="pl-PL" altLang="pl-PL"/>
              <a:t>czynności</a:t>
            </a:r>
          </a:p>
          <a:p>
            <a:pPr eaLnBrk="1" hangingPunct="1"/>
            <a:r>
              <a:rPr lang="pl-PL" altLang="pl-PL"/>
              <a:t>podczynności</a:t>
            </a:r>
          </a:p>
          <a:p>
            <a:pPr eaLnBrk="1" hangingPunct="1"/>
            <a:r>
              <a:rPr lang="pl-PL" altLang="pl-PL"/>
              <a:t>akcje</a:t>
            </a:r>
          </a:p>
        </p:txBody>
      </p:sp>
      <p:graphicFrame>
        <p:nvGraphicFramePr>
          <p:cNvPr id="114691" name="Object 4">
            <a:extLst>
              <a:ext uri="{FF2B5EF4-FFF2-40B4-BE49-F238E27FC236}">
                <a16:creationId xmlns:a16="http://schemas.microsoft.com/office/drawing/2014/main" id="{2C243546-D7EC-4819-9710-7CEB350E1BA0}"/>
              </a:ext>
            </a:extLst>
          </p:cNvPr>
          <p:cNvGraphicFramePr>
            <a:graphicFrameLocks noChangeAspect="1"/>
          </p:cNvGraphicFramePr>
          <p:nvPr/>
        </p:nvGraphicFramePr>
        <p:xfrm>
          <a:off x="5867400" y="0"/>
          <a:ext cx="3276600" cy="6858000"/>
        </p:xfrm>
        <a:graphic>
          <a:graphicData uri="http://schemas.openxmlformats.org/presentationml/2006/ole">
            <mc:AlternateContent xmlns:mc="http://schemas.openxmlformats.org/markup-compatibility/2006">
              <mc:Choice xmlns:v="urn:schemas-microsoft-com:vml" Requires="v">
                <p:oleObj spid="_x0000_s114693" name="Obraz - mapa bitowa" r:id="rId3" imgW="1867161" imgH="4439270" progId="Paint.Picture">
                  <p:embed/>
                </p:oleObj>
              </mc:Choice>
              <mc:Fallback>
                <p:oleObj name="Obraz - mapa bitowa" r:id="rId3" imgW="1867161" imgH="4439270"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0"/>
                        <a:ext cx="3276600" cy="6858000"/>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692" name="Rectangle 2">
            <a:extLst>
              <a:ext uri="{FF2B5EF4-FFF2-40B4-BE49-F238E27FC236}">
                <a16:creationId xmlns:a16="http://schemas.microsoft.com/office/drawing/2014/main" id="{3DB0BB2A-F243-43B6-B93F-38C2E474131D}"/>
              </a:ext>
            </a:extLst>
          </p:cNvPr>
          <p:cNvSpPr>
            <a:spLocks noGrp="1" noChangeArrowheads="1"/>
          </p:cNvSpPr>
          <p:nvPr>
            <p:ph type="title"/>
          </p:nvPr>
        </p:nvSpPr>
        <p:spPr>
          <a:xfrm>
            <a:off x="-36513" y="0"/>
            <a:ext cx="6781801" cy="1341438"/>
          </a:xfrm>
        </p:spPr>
        <p:txBody>
          <a:bodyPr/>
          <a:lstStyle/>
          <a:p>
            <a:pPr eaLnBrk="1" hangingPunct="1"/>
            <a:r>
              <a:rPr lang="pl-PL" altLang="pl-PL"/>
              <a:t>Dekompozycja czynności</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a:extLst>
              <a:ext uri="{FF2B5EF4-FFF2-40B4-BE49-F238E27FC236}">
                <a16:creationId xmlns:a16="http://schemas.microsoft.com/office/drawing/2014/main" id="{0DB8A64C-237A-46E3-82AD-ABBE58586C9A}"/>
              </a:ext>
            </a:extLst>
          </p:cNvPr>
          <p:cNvSpPr>
            <a:spLocks noGrp="1" noChangeArrowheads="1"/>
          </p:cNvSpPr>
          <p:nvPr>
            <p:ph type="title"/>
          </p:nvPr>
        </p:nvSpPr>
        <p:spPr>
          <a:xfrm>
            <a:off x="685800" y="44450"/>
            <a:ext cx="7772400" cy="1143000"/>
          </a:xfrm>
        </p:spPr>
        <p:txBody>
          <a:bodyPr/>
          <a:lstStyle/>
          <a:p>
            <a:pPr eaLnBrk="1" hangingPunct="1"/>
            <a:r>
              <a:rPr lang="pl-PL" altLang="pl-PL"/>
              <a:t>Diagram czynności</a:t>
            </a:r>
          </a:p>
        </p:txBody>
      </p:sp>
      <p:sp>
        <p:nvSpPr>
          <p:cNvPr id="121859" name="Rectangle 3">
            <a:extLst>
              <a:ext uri="{FF2B5EF4-FFF2-40B4-BE49-F238E27FC236}">
                <a16:creationId xmlns:a16="http://schemas.microsoft.com/office/drawing/2014/main" id="{11714058-E2D1-4BCC-B82E-0D641231A6AB}"/>
              </a:ext>
            </a:extLst>
          </p:cNvPr>
          <p:cNvSpPr>
            <a:spLocks noGrp="1" noChangeArrowheads="1"/>
          </p:cNvSpPr>
          <p:nvPr>
            <p:ph type="body" idx="1"/>
          </p:nvPr>
        </p:nvSpPr>
        <p:spPr>
          <a:xfrm>
            <a:off x="674688" y="1168400"/>
            <a:ext cx="8218487" cy="4924425"/>
          </a:xfrm>
        </p:spPr>
        <p:txBody>
          <a:bodyPr/>
          <a:lstStyle/>
          <a:p>
            <a:pPr marL="0" indent="0" eaLnBrk="1" hangingPunct="1">
              <a:tabLst>
                <a:tab pos="357188" algn="l"/>
              </a:tabLst>
            </a:pPr>
            <a:r>
              <a:rPr lang="pl-PL" altLang="pl-PL"/>
              <a:t> Diagram czynności służy do </a:t>
            </a:r>
            <a:r>
              <a:rPr lang="pl-PL" altLang="pl-PL" i="1">
                <a:solidFill>
                  <a:schemeClr val="accent2"/>
                </a:solidFill>
              </a:rPr>
              <a:t>obrazowania 	dynamicznych aspektów systemu</a:t>
            </a:r>
            <a:r>
              <a:rPr lang="pl-PL" altLang="pl-PL"/>
              <a:t>.</a:t>
            </a:r>
          </a:p>
          <a:p>
            <a:pPr marL="0" indent="0" eaLnBrk="1" hangingPunct="1">
              <a:tabLst>
                <a:tab pos="357188" algn="l"/>
              </a:tabLst>
            </a:pPr>
            <a:r>
              <a:rPr lang="pl-PL" altLang="pl-PL"/>
              <a:t> Diagram czynności można </a:t>
            </a:r>
            <a:r>
              <a:rPr lang="pl-PL" altLang="pl-PL" i="1">
                <a:solidFill>
                  <a:schemeClr val="accent2"/>
                </a:solidFill>
              </a:rPr>
              <a:t>kojarzyć z 	przypadkami użycia i z kooperacjami</a:t>
            </a:r>
            <a:r>
              <a:rPr lang="pl-PL" altLang="pl-PL"/>
              <a:t>.</a:t>
            </a:r>
          </a:p>
          <a:p>
            <a:pPr marL="0" indent="0" eaLnBrk="1" hangingPunct="1">
              <a:tabLst>
                <a:tab pos="357188" algn="l"/>
              </a:tabLst>
            </a:pPr>
            <a:r>
              <a:rPr lang="pl-PL" altLang="pl-PL"/>
              <a:t> Istotą diagramu są </a:t>
            </a:r>
            <a:r>
              <a:rPr lang="pl-PL" altLang="pl-PL" i="1">
                <a:solidFill>
                  <a:schemeClr val="accent2"/>
                </a:solidFill>
              </a:rPr>
              <a:t>czynności i akcje oraz 	przepływ sterowania między nimi</a:t>
            </a:r>
            <a:r>
              <a:rPr lang="pl-PL" altLang="pl-PL"/>
              <a:t>.</a:t>
            </a:r>
          </a:p>
          <a:p>
            <a:pPr marL="0" indent="0" eaLnBrk="1" hangingPunct="1">
              <a:tabLst>
                <a:tab pos="357188" algn="l"/>
              </a:tabLst>
            </a:pPr>
            <a:r>
              <a:rPr lang="pl-PL" altLang="pl-PL"/>
              <a:t> Na diagramie czynności można ukazać 	części systemu, które odpowiedzialne są za   	różne zadania.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1859">
                                            <p:txEl>
                                              <p:pRg st="0" end="0"/>
                                            </p:txEl>
                                          </p:spTgt>
                                        </p:tgtEl>
                                        <p:attrNameLst>
                                          <p:attrName>style.visibility</p:attrName>
                                        </p:attrNameLst>
                                      </p:cBhvr>
                                      <p:to>
                                        <p:strVal val="visible"/>
                                      </p:to>
                                    </p:set>
                                    <p:anim calcmode="lin" valueType="num">
                                      <p:cBhvr>
                                        <p:cTn id="7" dur="1000" fill="hold"/>
                                        <p:tgtEl>
                                          <p:spTgt spid="1218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18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18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1859">
                                            <p:txEl>
                                              <p:pRg st="1" end="1"/>
                                            </p:txEl>
                                          </p:spTgt>
                                        </p:tgtEl>
                                        <p:attrNameLst>
                                          <p:attrName>style.visibility</p:attrName>
                                        </p:attrNameLst>
                                      </p:cBhvr>
                                      <p:to>
                                        <p:strVal val="visible"/>
                                      </p:to>
                                    </p:set>
                                    <p:anim calcmode="lin" valueType="num">
                                      <p:cBhvr>
                                        <p:cTn id="14" dur="1000" fill="hold"/>
                                        <p:tgtEl>
                                          <p:spTgt spid="12185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218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185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1859">
                                            <p:txEl>
                                              <p:pRg st="2" end="2"/>
                                            </p:txEl>
                                          </p:spTgt>
                                        </p:tgtEl>
                                        <p:attrNameLst>
                                          <p:attrName>style.visibility</p:attrName>
                                        </p:attrNameLst>
                                      </p:cBhvr>
                                      <p:to>
                                        <p:strVal val="visible"/>
                                      </p:to>
                                    </p:set>
                                    <p:anim calcmode="lin" valueType="num">
                                      <p:cBhvr>
                                        <p:cTn id="21" dur="1000" fill="hold"/>
                                        <p:tgtEl>
                                          <p:spTgt spid="12185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218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185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1859">
                                            <p:txEl>
                                              <p:pRg st="3" end="3"/>
                                            </p:txEl>
                                          </p:spTgt>
                                        </p:tgtEl>
                                        <p:attrNameLst>
                                          <p:attrName>style.visibility</p:attrName>
                                        </p:attrNameLst>
                                      </p:cBhvr>
                                      <p:to>
                                        <p:strVal val="visible"/>
                                      </p:to>
                                    </p:set>
                                    <p:anim calcmode="lin" valueType="num">
                                      <p:cBhvr>
                                        <p:cTn id="28" dur="1000" fill="hold"/>
                                        <p:tgtEl>
                                          <p:spTgt spid="12185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2185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1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a:extLst>
              <a:ext uri="{FF2B5EF4-FFF2-40B4-BE49-F238E27FC236}">
                <a16:creationId xmlns:a16="http://schemas.microsoft.com/office/drawing/2014/main" id="{C5349EB3-3737-45AA-BD89-A46E0962833A}"/>
              </a:ext>
            </a:extLst>
          </p:cNvPr>
          <p:cNvSpPr>
            <a:spLocks noGrp="1" noChangeArrowheads="1"/>
          </p:cNvSpPr>
          <p:nvPr>
            <p:ph type="title"/>
          </p:nvPr>
        </p:nvSpPr>
        <p:spPr>
          <a:xfrm>
            <a:off x="685800" y="260350"/>
            <a:ext cx="7772400" cy="936625"/>
          </a:xfrm>
        </p:spPr>
        <p:txBody>
          <a:bodyPr/>
          <a:lstStyle/>
          <a:p>
            <a:r>
              <a:rPr lang="pl-PL" altLang="pl-PL"/>
              <a:t>Czym jest model?</a:t>
            </a:r>
          </a:p>
        </p:txBody>
      </p:sp>
      <p:sp>
        <p:nvSpPr>
          <p:cNvPr id="37891" name="Symbol zastępczy zawartości 2">
            <a:extLst>
              <a:ext uri="{FF2B5EF4-FFF2-40B4-BE49-F238E27FC236}">
                <a16:creationId xmlns:a16="http://schemas.microsoft.com/office/drawing/2014/main" id="{0C12A219-4F75-42B4-8A8F-5C1C894FE3AF}"/>
              </a:ext>
            </a:extLst>
          </p:cNvPr>
          <p:cNvSpPr>
            <a:spLocks noGrp="1" noChangeArrowheads="1"/>
          </p:cNvSpPr>
          <p:nvPr>
            <p:ph idx="1"/>
          </p:nvPr>
        </p:nvSpPr>
        <p:spPr>
          <a:xfrm>
            <a:off x="144463" y="1196975"/>
            <a:ext cx="8891587" cy="5256213"/>
          </a:xfrm>
        </p:spPr>
        <p:txBody>
          <a:bodyPr/>
          <a:lstStyle/>
          <a:p>
            <a:r>
              <a:rPr lang="pl-PL" altLang="pl-PL">
                <a:solidFill>
                  <a:srgbClr val="FF0000"/>
                </a:solidFill>
              </a:rPr>
              <a:t>Model to:</a:t>
            </a:r>
          </a:p>
          <a:p>
            <a:pPr lvl="1"/>
            <a:r>
              <a:rPr lang="pl-PL" altLang="pl-PL" sz="3200"/>
              <a:t>miniatura przedmiotu</a:t>
            </a:r>
          </a:p>
          <a:p>
            <a:pPr lvl="1"/>
            <a:r>
              <a:rPr lang="pl-PL" altLang="pl-PL" sz="3200"/>
              <a:t>wzorzec, na którym opierać się będzie produkcja czegoś, co jeszcze nie jest produkowane</a:t>
            </a:r>
          </a:p>
          <a:p>
            <a:pPr lvl="1"/>
            <a:r>
              <a:rPr lang="pl-PL" altLang="pl-PL" sz="3200"/>
              <a:t>projekt lub typ</a:t>
            </a:r>
          </a:p>
          <a:p>
            <a:pPr lvl="1"/>
            <a:r>
              <a:rPr lang="pl-PL" altLang="pl-PL" sz="3200"/>
              <a:t>przedmiot służący jako przykład do naśladowania lub przetwarzania</a:t>
            </a:r>
          </a:p>
          <a:p>
            <a:r>
              <a:rPr lang="pl-PL" altLang="pl-PL"/>
              <a:t>Modelowanie to konstruowanie planu, zwłaszcza według pewnego wzorca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1000" fill="hold"/>
                                        <p:tgtEl>
                                          <p:spTgt spid="378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78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78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7891">
                                            <p:txEl>
                                              <p:pRg st="1" end="1"/>
                                            </p:txEl>
                                          </p:spTgt>
                                        </p:tgtEl>
                                        <p:attrNameLst>
                                          <p:attrName>style.visibility</p:attrName>
                                        </p:attrNameLst>
                                      </p:cBhvr>
                                      <p:to>
                                        <p:strVal val="visible"/>
                                      </p:to>
                                    </p:set>
                                    <p:anim calcmode="lin" valueType="num">
                                      <p:cBhvr>
                                        <p:cTn id="14" dur="1000" fill="hold"/>
                                        <p:tgtEl>
                                          <p:spTgt spid="3789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789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78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7891">
                                            <p:txEl>
                                              <p:pRg st="2" end="2"/>
                                            </p:txEl>
                                          </p:spTgt>
                                        </p:tgtEl>
                                        <p:attrNameLst>
                                          <p:attrName>style.visibility</p:attrName>
                                        </p:attrNameLst>
                                      </p:cBhvr>
                                      <p:to>
                                        <p:strVal val="visible"/>
                                      </p:to>
                                    </p:set>
                                    <p:anim calcmode="lin" valueType="num">
                                      <p:cBhvr>
                                        <p:cTn id="21" dur="1000" fill="hold"/>
                                        <p:tgtEl>
                                          <p:spTgt spid="3789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789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789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7891">
                                            <p:txEl>
                                              <p:pRg st="3" end="3"/>
                                            </p:txEl>
                                          </p:spTgt>
                                        </p:tgtEl>
                                        <p:attrNameLst>
                                          <p:attrName>style.visibility</p:attrName>
                                        </p:attrNameLst>
                                      </p:cBhvr>
                                      <p:to>
                                        <p:strVal val="visible"/>
                                      </p:to>
                                    </p:set>
                                    <p:anim calcmode="lin" valueType="num">
                                      <p:cBhvr>
                                        <p:cTn id="28" dur="1000" fill="hold"/>
                                        <p:tgtEl>
                                          <p:spTgt spid="3789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789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789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7891">
                                            <p:txEl>
                                              <p:pRg st="4" end="4"/>
                                            </p:txEl>
                                          </p:spTgt>
                                        </p:tgtEl>
                                        <p:attrNameLst>
                                          <p:attrName>style.visibility</p:attrName>
                                        </p:attrNameLst>
                                      </p:cBhvr>
                                      <p:to>
                                        <p:strVal val="visible"/>
                                      </p:to>
                                    </p:set>
                                    <p:anim calcmode="lin" valueType="num">
                                      <p:cBhvr>
                                        <p:cTn id="35" dur="1000" fill="hold"/>
                                        <p:tgtEl>
                                          <p:spTgt spid="3789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789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789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7891">
                                            <p:txEl>
                                              <p:pRg st="5" end="5"/>
                                            </p:txEl>
                                          </p:spTgt>
                                        </p:tgtEl>
                                        <p:attrNameLst>
                                          <p:attrName>style.visibility</p:attrName>
                                        </p:attrNameLst>
                                      </p:cBhvr>
                                      <p:to>
                                        <p:strVal val="visible"/>
                                      </p:to>
                                    </p:set>
                                    <p:anim calcmode="lin" valueType="num">
                                      <p:cBhvr>
                                        <p:cTn id="42" dur="1000" fill="hold"/>
                                        <p:tgtEl>
                                          <p:spTgt spid="37891">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789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78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bldLvl="2"/>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4">
            <a:extLst>
              <a:ext uri="{FF2B5EF4-FFF2-40B4-BE49-F238E27FC236}">
                <a16:creationId xmlns:a16="http://schemas.microsoft.com/office/drawing/2014/main" id="{C6C13B3E-353B-4E0B-8602-57933F359E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46038"/>
            <a:ext cx="5640388" cy="674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4">
            <a:extLst>
              <a:ext uri="{FF2B5EF4-FFF2-40B4-BE49-F238E27FC236}">
                <a16:creationId xmlns:a16="http://schemas.microsoft.com/office/drawing/2014/main" id="{82D697D9-8272-4BD8-AF9B-10C8AEEE4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84150"/>
            <a:ext cx="5113338" cy="434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3" name="Text Box 5">
            <a:extLst>
              <a:ext uri="{FF2B5EF4-FFF2-40B4-BE49-F238E27FC236}">
                <a16:creationId xmlns:a16="http://schemas.microsoft.com/office/drawing/2014/main" id="{EB08D828-D720-4AB4-9465-CDF18C0A1A1E}"/>
              </a:ext>
            </a:extLst>
          </p:cNvPr>
          <p:cNvSpPr txBox="1">
            <a:spLocks noChangeArrowheads="1"/>
          </p:cNvSpPr>
          <p:nvPr/>
        </p:nvSpPr>
        <p:spPr bwMode="auto">
          <a:xfrm>
            <a:off x="250825" y="4581525"/>
            <a:ext cx="8496300"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200"/>
              <a:t>Biblioteka posiada książki i czasopisma. Może być kilka egzemplarzy tej samej książki. Tylko personel może wypożyczać czasopisma. Członek biblioteki może mieć jednocześnie wypożyczonych sześć pozycji, podczas gdy osoba pracująca w bibliotece może mieć ich wypożyczonych dwanaście. System ma rejestrować wypożyczenia i zwroty oraz pilnować, by przestrzegano wymienionych wyżej reguł (ograniczeń).</a:t>
            </a:r>
          </a:p>
        </p:txBody>
      </p:sp>
      <p:sp>
        <p:nvSpPr>
          <p:cNvPr id="117764" name="Text Box 6">
            <a:extLst>
              <a:ext uri="{FF2B5EF4-FFF2-40B4-BE49-F238E27FC236}">
                <a16:creationId xmlns:a16="http://schemas.microsoft.com/office/drawing/2014/main" id="{4BF11BC9-C1E0-41B1-9764-5659446D96F7}"/>
              </a:ext>
            </a:extLst>
          </p:cNvPr>
          <p:cNvSpPr txBox="1">
            <a:spLocks noChangeArrowheads="1"/>
          </p:cNvSpPr>
          <p:nvPr/>
        </p:nvSpPr>
        <p:spPr bwMode="auto">
          <a:xfrm>
            <a:off x="395288" y="188913"/>
            <a:ext cx="70564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Przykład - biblioteka</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4">
            <a:extLst>
              <a:ext uri="{FF2B5EF4-FFF2-40B4-BE49-F238E27FC236}">
                <a16:creationId xmlns:a16="http://schemas.microsoft.com/office/drawing/2014/main" id="{23702702-098B-4588-9E3B-D9ACA33A2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620713"/>
            <a:ext cx="8472488"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787" name="Text Box 5">
            <a:extLst>
              <a:ext uri="{FF2B5EF4-FFF2-40B4-BE49-F238E27FC236}">
                <a16:creationId xmlns:a16="http://schemas.microsoft.com/office/drawing/2014/main" id="{73EF5208-4BEC-445E-8310-B75D7348AFBD}"/>
              </a:ext>
            </a:extLst>
          </p:cNvPr>
          <p:cNvSpPr txBox="1">
            <a:spLocks noChangeArrowheads="1"/>
          </p:cNvSpPr>
          <p:nvPr/>
        </p:nvSpPr>
        <p:spPr bwMode="auto">
          <a:xfrm>
            <a:off x="250825" y="3673475"/>
            <a:ext cx="87137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000"/>
              <a:t>Przypadek użycia rozpoczyna aktor Szef kancelarii                       	        System pyta o dane prawnika i dane sprawy                                                         Szef kancelarii wprowadza potrzebne dane                                                       System sprawdza, czy prawnik nie jest zleceniodawcą sprawy                           Jeżeli prawnik nie jest zleceniodawcą sprawy, system sprawdza czy prawnik nie zajmuje się aktualnie inną sprawą                                                                           Jeżeli prawnik w danym momencie jest już przydzielony do innej sprawy, system informuje o zajętości prawnika i kończy PU                                                        Jeżeli prawnik jest aktualnie wolny, system rejestruje przydzielenie prawnika do sprawy i kończy PU </a:t>
            </a:r>
          </a:p>
        </p:txBody>
      </p:sp>
      <p:sp>
        <p:nvSpPr>
          <p:cNvPr id="118788" name="Text Box 6">
            <a:extLst>
              <a:ext uri="{FF2B5EF4-FFF2-40B4-BE49-F238E27FC236}">
                <a16:creationId xmlns:a16="http://schemas.microsoft.com/office/drawing/2014/main" id="{8BC6B96C-4892-463E-BA0A-4F5163076651}"/>
              </a:ext>
            </a:extLst>
          </p:cNvPr>
          <p:cNvSpPr txBox="1">
            <a:spLocks noChangeArrowheads="1"/>
          </p:cNvSpPr>
          <p:nvPr/>
        </p:nvSpPr>
        <p:spPr bwMode="auto">
          <a:xfrm>
            <a:off x="395288" y="115888"/>
            <a:ext cx="6769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PU – przydziel prawnika do sprawy</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EB301604-095E-4F45-812E-9DD11B0A5EE2}"/>
              </a:ext>
            </a:extLst>
          </p:cNvPr>
          <p:cNvSpPr>
            <a:spLocks noGrp="1" noChangeArrowheads="1"/>
          </p:cNvSpPr>
          <p:nvPr>
            <p:ph type="title"/>
          </p:nvPr>
        </p:nvSpPr>
        <p:spPr>
          <a:xfrm>
            <a:off x="755650" y="188913"/>
            <a:ext cx="7772400" cy="803275"/>
          </a:xfrm>
        </p:spPr>
        <p:txBody>
          <a:bodyPr/>
          <a:lstStyle/>
          <a:p>
            <a:pPr eaLnBrk="1" hangingPunct="1"/>
            <a:r>
              <a:rPr lang="pl-PL" altLang="pl-PL"/>
              <a:t>Uwarunkowania </a:t>
            </a:r>
          </a:p>
        </p:txBody>
      </p:sp>
      <p:sp>
        <p:nvSpPr>
          <p:cNvPr id="125955" name="Rectangle 3">
            <a:extLst>
              <a:ext uri="{FF2B5EF4-FFF2-40B4-BE49-F238E27FC236}">
                <a16:creationId xmlns:a16="http://schemas.microsoft.com/office/drawing/2014/main" id="{88DF2964-0EAF-407F-AB8E-D750427241B6}"/>
              </a:ext>
            </a:extLst>
          </p:cNvPr>
          <p:cNvSpPr>
            <a:spLocks noGrp="1" noChangeArrowheads="1"/>
          </p:cNvSpPr>
          <p:nvPr>
            <p:ph type="body" idx="1"/>
          </p:nvPr>
        </p:nvSpPr>
        <p:spPr>
          <a:xfrm>
            <a:off x="323850" y="1341438"/>
            <a:ext cx="8640763" cy="5256212"/>
          </a:xfrm>
        </p:spPr>
        <p:txBody>
          <a:bodyPr/>
          <a:lstStyle/>
          <a:p>
            <a:pPr eaLnBrk="1" hangingPunct="1">
              <a:lnSpc>
                <a:spcPct val="90000"/>
              </a:lnSpc>
            </a:pPr>
            <a:r>
              <a:rPr lang="pl-PL" altLang="pl-PL" sz="2800"/>
              <a:t>Diagramy aktywności obrazują przetwarzanie na wysokim poziomie abstrakcji, dlatego są używane jako punkt startowy dla procesu modelowania zachowań, podczas którego każda aktywność jest rozpisywana na szereg operacji. </a:t>
            </a:r>
          </a:p>
          <a:p>
            <a:pPr eaLnBrk="1" hangingPunct="1">
              <a:lnSpc>
                <a:spcPct val="90000"/>
              </a:lnSpc>
            </a:pPr>
            <a:r>
              <a:rPr lang="pl-PL" altLang="pl-PL" sz="2800"/>
              <a:t>Diagramy aktywności znajdują zastosowanie przede wszystkim w następujących obszarach:</a:t>
            </a:r>
          </a:p>
          <a:p>
            <a:pPr lvl="1" eaLnBrk="1" hangingPunct="1">
              <a:lnSpc>
                <a:spcPct val="90000"/>
              </a:lnSpc>
            </a:pPr>
            <a:r>
              <a:rPr lang="pl-PL" altLang="pl-PL" sz="2400"/>
              <a:t>Do analizowania PU – gdy bardziej interesują nas operacje niezbędne do realizacji danego przypadku czy też wzajemne zależności między tymi operacjami</a:t>
            </a:r>
          </a:p>
          <a:p>
            <a:pPr lvl="1" eaLnBrk="1" hangingPunct="1">
              <a:lnSpc>
                <a:spcPct val="90000"/>
              </a:lnSpc>
            </a:pPr>
            <a:r>
              <a:rPr lang="pl-PL" altLang="pl-PL" sz="2400"/>
              <a:t>Do zrozumienia interakcji zachodzących między PU</a:t>
            </a:r>
          </a:p>
          <a:p>
            <a:pPr lvl="1" eaLnBrk="1" hangingPunct="1">
              <a:lnSpc>
                <a:spcPct val="90000"/>
              </a:lnSpc>
            </a:pPr>
            <a:r>
              <a:rPr lang="pl-PL" altLang="pl-PL" sz="2400"/>
              <a:t>Do modelowania przetwarzania wielowątkowego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 calcmode="lin" valueType="num">
                                      <p:cBhvr>
                                        <p:cTn id="7" dur="1000" fill="hold"/>
                                        <p:tgtEl>
                                          <p:spTgt spid="1259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59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595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5955">
                                            <p:txEl>
                                              <p:pRg st="1" end="1"/>
                                            </p:txEl>
                                          </p:spTgt>
                                        </p:tgtEl>
                                        <p:attrNameLst>
                                          <p:attrName>style.visibility</p:attrName>
                                        </p:attrNameLst>
                                      </p:cBhvr>
                                      <p:to>
                                        <p:strVal val="visible"/>
                                      </p:to>
                                    </p:set>
                                    <p:anim calcmode="lin" valueType="num">
                                      <p:cBhvr>
                                        <p:cTn id="14" dur="1000" fill="hold"/>
                                        <p:tgtEl>
                                          <p:spTgt spid="12595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2595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595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5955">
                                            <p:txEl>
                                              <p:pRg st="2" end="2"/>
                                            </p:txEl>
                                          </p:spTgt>
                                        </p:tgtEl>
                                        <p:attrNameLst>
                                          <p:attrName>style.visibility</p:attrName>
                                        </p:attrNameLst>
                                      </p:cBhvr>
                                      <p:to>
                                        <p:strVal val="visible"/>
                                      </p:to>
                                    </p:set>
                                    <p:anim calcmode="lin" valueType="num">
                                      <p:cBhvr>
                                        <p:cTn id="21" dur="1000" fill="hold"/>
                                        <p:tgtEl>
                                          <p:spTgt spid="12595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2595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595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5955">
                                            <p:txEl>
                                              <p:pRg st="3" end="3"/>
                                            </p:txEl>
                                          </p:spTgt>
                                        </p:tgtEl>
                                        <p:attrNameLst>
                                          <p:attrName>style.visibility</p:attrName>
                                        </p:attrNameLst>
                                      </p:cBhvr>
                                      <p:to>
                                        <p:strVal val="visible"/>
                                      </p:to>
                                    </p:set>
                                    <p:anim calcmode="lin" valueType="num">
                                      <p:cBhvr>
                                        <p:cTn id="28" dur="1000" fill="hold"/>
                                        <p:tgtEl>
                                          <p:spTgt spid="12595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2595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595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25955">
                                            <p:txEl>
                                              <p:pRg st="4" end="4"/>
                                            </p:txEl>
                                          </p:spTgt>
                                        </p:tgtEl>
                                        <p:attrNameLst>
                                          <p:attrName>style.visibility</p:attrName>
                                        </p:attrNameLst>
                                      </p:cBhvr>
                                      <p:to>
                                        <p:strVal val="visible"/>
                                      </p:to>
                                    </p:set>
                                    <p:anim calcmode="lin" valueType="num">
                                      <p:cBhvr>
                                        <p:cTn id="35" dur="1000" fill="hold"/>
                                        <p:tgtEl>
                                          <p:spTgt spid="12595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2595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259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build="p" bldLvl="2"/>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4">
            <a:extLst>
              <a:ext uri="{FF2B5EF4-FFF2-40B4-BE49-F238E27FC236}">
                <a16:creationId xmlns:a16="http://schemas.microsoft.com/office/drawing/2014/main" id="{2CB54EE3-5A4A-4639-BEDC-8992D057B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575" y="-36513"/>
            <a:ext cx="7307263" cy="693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a:extLst>
              <a:ext uri="{FF2B5EF4-FFF2-40B4-BE49-F238E27FC236}">
                <a16:creationId xmlns:a16="http://schemas.microsoft.com/office/drawing/2014/main" id="{1C286A98-1A12-4EB1-91D5-A4E9C1497EA1}"/>
              </a:ext>
            </a:extLst>
          </p:cNvPr>
          <p:cNvSpPr>
            <a:spLocks noChangeArrowheads="1"/>
          </p:cNvSpPr>
          <p:nvPr/>
        </p:nvSpPr>
        <p:spPr bwMode="auto">
          <a:xfrm>
            <a:off x="457200" y="115888"/>
            <a:ext cx="82296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a:solidFill>
                  <a:schemeClr val="tx2"/>
                </a:solidFill>
              </a:rPr>
              <a:t>Diagram komponentów (</a:t>
            </a:r>
            <a:r>
              <a:rPr lang="pl-PL" altLang="pl-PL" i="1">
                <a:solidFill>
                  <a:schemeClr val="tx2"/>
                </a:solidFill>
              </a:rPr>
              <a:t>Component diagram</a:t>
            </a:r>
            <a:r>
              <a:rPr lang="pl-PL" altLang="pl-PL">
                <a:solidFill>
                  <a:schemeClr val="tx2"/>
                </a:solidFill>
              </a:rPr>
              <a:t>)</a:t>
            </a:r>
          </a:p>
        </p:txBody>
      </p:sp>
      <p:pic>
        <p:nvPicPr>
          <p:cNvPr id="121859" name="Picture 3">
            <a:extLst>
              <a:ext uri="{FF2B5EF4-FFF2-40B4-BE49-F238E27FC236}">
                <a16:creationId xmlns:a16="http://schemas.microsoft.com/office/drawing/2014/main" id="{7E9CC1C8-0CF5-4687-B18C-F28948CE5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908050"/>
            <a:ext cx="6634163" cy="581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E14344FD-728D-4551-B189-3048AFE511B9}"/>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000">
                <a:solidFill>
                  <a:schemeClr val="tx2"/>
                </a:solidFill>
              </a:rPr>
              <a:t>Diagram pakietów (</a:t>
            </a:r>
            <a:r>
              <a:rPr lang="pl-PL" altLang="pl-PL" sz="4000" i="1">
                <a:solidFill>
                  <a:schemeClr val="tx2"/>
                </a:solidFill>
              </a:rPr>
              <a:t>Package diagram</a:t>
            </a:r>
            <a:r>
              <a:rPr lang="pl-PL" altLang="pl-PL" sz="4000">
                <a:solidFill>
                  <a:schemeClr val="tx2"/>
                </a:solidFill>
              </a:rPr>
              <a:t>)</a:t>
            </a:r>
          </a:p>
        </p:txBody>
      </p:sp>
      <p:graphicFrame>
        <p:nvGraphicFramePr>
          <p:cNvPr id="122883" name="Object 3">
            <a:extLst>
              <a:ext uri="{FF2B5EF4-FFF2-40B4-BE49-F238E27FC236}">
                <a16:creationId xmlns:a16="http://schemas.microsoft.com/office/drawing/2014/main" id="{29FCACAF-17FA-42F4-8D5C-EC7474C9A0A8}"/>
              </a:ext>
            </a:extLst>
          </p:cNvPr>
          <p:cNvGraphicFramePr>
            <a:graphicFrameLocks noChangeAspect="1"/>
          </p:cNvGraphicFramePr>
          <p:nvPr/>
        </p:nvGraphicFramePr>
        <p:xfrm>
          <a:off x="125413" y="1700213"/>
          <a:ext cx="8839200" cy="3865562"/>
        </p:xfrm>
        <a:graphic>
          <a:graphicData uri="http://schemas.openxmlformats.org/presentationml/2006/ole">
            <mc:AlternateContent xmlns:mc="http://schemas.openxmlformats.org/markup-compatibility/2006">
              <mc:Choice xmlns:v="urn:schemas-microsoft-com:vml" Requires="v">
                <p:oleObj spid="_x0000_s122884" name="Obraz - mapa bitowa" r:id="rId3" imgW="5923810" imgH="2591162" progId="Paint.Picture">
                  <p:embed/>
                </p:oleObj>
              </mc:Choice>
              <mc:Fallback>
                <p:oleObj name="Obraz - mapa bitowa" r:id="rId3" imgW="5923810" imgH="2591162"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413" y="1700213"/>
                        <a:ext cx="8839200" cy="386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a:extLst>
              <a:ext uri="{FF2B5EF4-FFF2-40B4-BE49-F238E27FC236}">
                <a16:creationId xmlns:a16="http://schemas.microsoft.com/office/drawing/2014/main" id="{EEAFE41D-A91B-4FE2-A434-2DCD8A3FC8D6}"/>
              </a:ext>
            </a:extLst>
          </p:cNvPr>
          <p:cNvSpPr>
            <a:spLocks noChangeArrowheads="1"/>
          </p:cNvSpPr>
          <p:nvPr/>
        </p:nvSpPr>
        <p:spPr bwMode="auto">
          <a:xfrm>
            <a:off x="457200" y="115888"/>
            <a:ext cx="8229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3600">
                <a:solidFill>
                  <a:schemeClr val="tx2"/>
                </a:solidFill>
              </a:rPr>
              <a:t>Diagram wdrożenia (</a:t>
            </a:r>
            <a:r>
              <a:rPr lang="pl-PL" altLang="pl-PL" sz="3600" i="1">
                <a:solidFill>
                  <a:schemeClr val="tx2"/>
                </a:solidFill>
              </a:rPr>
              <a:t>Deployment diagram</a:t>
            </a:r>
            <a:r>
              <a:rPr lang="pl-PL" altLang="pl-PL" sz="3600">
                <a:solidFill>
                  <a:schemeClr val="tx2"/>
                </a:solidFill>
              </a:rPr>
              <a:t>)</a:t>
            </a:r>
          </a:p>
        </p:txBody>
      </p:sp>
      <p:graphicFrame>
        <p:nvGraphicFramePr>
          <p:cNvPr id="123907" name="Object 3">
            <a:extLst>
              <a:ext uri="{FF2B5EF4-FFF2-40B4-BE49-F238E27FC236}">
                <a16:creationId xmlns:a16="http://schemas.microsoft.com/office/drawing/2014/main" id="{78EB751A-1489-4FAD-967A-A748F9DA68CB}"/>
              </a:ext>
            </a:extLst>
          </p:cNvPr>
          <p:cNvGraphicFramePr>
            <a:graphicFrameLocks noChangeAspect="1"/>
          </p:cNvGraphicFramePr>
          <p:nvPr/>
        </p:nvGraphicFramePr>
        <p:xfrm>
          <a:off x="935038" y="836613"/>
          <a:ext cx="7191375" cy="5905500"/>
        </p:xfrm>
        <a:graphic>
          <a:graphicData uri="http://schemas.openxmlformats.org/presentationml/2006/ole">
            <mc:AlternateContent xmlns:mc="http://schemas.openxmlformats.org/markup-compatibility/2006">
              <mc:Choice xmlns:v="urn:schemas-microsoft-com:vml" Requires="v">
                <p:oleObj spid="_x0000_s123908" name="Obraz - mapa bitowa" r:id="rId3" imgW="4791744" imgH="3933333" progId="Paint.Picture">
                  <p:embed/>
                </p:oleObj>
              </mc:Choice>
              <mc:Fallback>
                <p:oleObj name="Obraz - mapa bitowa" r:id="rId3" imgW="4791744" imgH="3933333"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836613"/>
                        <a:ext cx="7191375" cy="590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B94E5942-0149-45C4-9BB6-72B74A6D156E}"/>
              </a:ext>
            </a:extLst>
          </p:cNvPr>
          <p:cNvSpPr>
            <a:spLocks noChangeArrowheads="1"/>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000">
                <a:solidFill>
                  <a:schemeClr val="tx2"/>
                </a:solidFill>
              </a:rPr>
              <a:t>Zbiorowy diagram komponentów (</a:t>
            </a:r>
            <a:r>
              <a:rPr lang="pl-PL" altLang="pl-PL" sz="4000" i="1">
                <a:solidFill>
                  <a:schemeClr val="tx2"/>
                </a:solidFill>
              </a:rPr>
              <a:t>Composite</a:t>
            </a:r>
            <a:r>
              <a:rPr lang="pl-PL" altLang="pl-PL" sz="4100" i="1">
                <a:solidFill>
                  <a:schemeClr val="tx2"/>
                </a:solidFill>
              </a:rPr>
              <a:t> structure diagram</a:t>
            </a:r>
            <a:r>
              <a:rPr lang="pl-PL" altLang="pl-PL" sz="4100">
                <a:solidFill>
                  <a:schemeClr val="tx2"/>
                </a:solidFill>
              </a:rPr>
              <a:t>)</a:t>
            </a:r>
          </a:p>
        </p:txBody>
      </p:sp>
      <p:graphicFrame>
        <p:nvGraphicFramePr>
          <p:cNvPr id="124931" name="Object 3">
            <a:extLst>
              <a:ext uri="{FF2B5EF4-FFF2-40B4-BE49-F238E27FC236}">
                <a16:creationId xmlns:a16="http://schemas.microsoft.com/office/drawing/2014/main" id="{783F1A00-452B-49AA-A725-E33CB49657E7}"/>
              </a:ext>
            </a:extLst>
          </p:cNvPr>
          <p:cNvGraphicFramePr>
            <a:graphicFrameLocks noChangeAspect="1"/>
          </p:cNvGraphicFramePr>
          <p:nvPr/>
        </p:nvGraphicFramePr>
        <p:xfrm>
          <a:off x="801688" y="1412875"/>
          <a:ext cx="7658100" cy="5275263"/>
        </p:xfrm>
        <a:graphic>
          <a:graphicData uri="http://schemas.openxmlformats.org/presentationml/2006/ole">
            <mc:AlternateContent xmlns:mc="http://schemas.openxmlformats.org/markup-compatibility/2006">
              <mc:Choice xmlns:v="urn:schemas-microsoft-com:vml" Requires="v">
                <p:oleObj spid="_x0000_s124932" name="Obraz - mapa bitowa" r:id="rId3" imgW="4161905" imgH="2866667" progId="Paint.Picture">
                  <p:embed/>
                </p:oleObj>
              </mc:Choice>
              <mc:Fallback>
                <p:oleObj name="Obraz - mapa bitowa" r:id="rId3" imgW="4161905" imgH="2866667"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1688" y="1412875"/>
                        <a:ext cx="7658100" cy="527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28EEEF56-92A7-478D-B980-148524193F82}"/>
              </a:ext>
            </a:extLst>
          </p:cNvPr>
          <p:cNvSpPr>
            <a:spLocks noChangeArrowheads="1"/>
          </p:cNvSpPr>
          <p:nvPr/>
        </p:nvSpPr>
        <p:spPr bwMode="auto">
          <a:xfrm>
            <a:off x="0" y="0"/>
            <a:ext cx="91440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Diagram czynności (</a:t>
            </a:r>
            <a:r>
              <a:rPr lang="pl-PL" altLang="pl-PL" sz="4400" i="1">
                <a:solidFill>
                  <a:schemeClr val="tx2"/>
                </a:solidFill>
              </a:rPr>
              <a:t>Activity diagram</a:t>
            </a:r>
            <a:r>
              <a:rPr lang="pl-PL" altLang="pl-PL" sz="4400">
                <a:solidFill>
                  <a:schemeClr val="tx2"/>
                </a:solidFill>
              </a:rPr>
              <a:t>)</a:t>
            </a:r>
          </a:p>
        </p:txBody>
      </p:sp>
      <p:graphicFrame>
        <p:nvGraphicFramePr>
          <p:cNvPr id="125955" name="Object 3">
            <a:extLst>
              <a:ext uri="{FF2B5EF4-FFF2-40B4-BE49-F238E27FC236}">
                <a16:creationId xmlns:a16="http://schemas.microsoft.com/office/drawing/2014/main" id="{3EC509DA-4DE6-4187-BFB0-DA1C2F20F86A}"/>
              </a:ext>
            </a:extLst>
          </p:cNvPr>
          <p:cNvGraphicFramePr>
            <a:graphicFrameLocks noChangeAspect="1"/>
          </p:cNvGraphicFramePr>
          <p:nvPr/>
        </p:nvGraphicFramePr>
        <p:xfrm>
          <a:off x="1471613" y="728663"/>
          <a:ext cx="6053137" cy="6084887"/>
        </p:xfrm>
        <a:graphic>
          <a:graphicData uri="http://schemas.openxmlformats.org/presentationml/2006/ole">
            <mc:AlternateContent xmlns:mc="http://schemas.openxmlformats.org/markup-compatibility/2006">
              <mc:Choice xmlns:v="urn:schemas-microsoft-com:vml" Requires="v">
                <p:oleObj spid="_x0000_s125956" name="Obraz - mapa bitowa" r:id="rId3" imgW="5477640" imgH="5504762" progId="Paint.Picture">
                  <p:embed/>
                </p:oleObj>
              </mc:Choice>
              <mc:Fallback>
                <p:oleObj name="Obraz - mapa bitowa" r:id="rId3" imgW="5477640" imgH="5504762"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1613" y="728663"/>
                        <a:ext cx="6053137"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07AB8607-C2DC-4F7D-955A-D77C87A6ACD4}"/>
              </a:ext>
            </a:extLst>
          </p:cNvPr>
          <p:cNvSpPr>
            <a:spLocks noChangeArrowheads="1"/>
          </p:cNvSpPr>
          <p:nvPr/>
        </p:nvSpPr>
        <p:spPr bwMode="auto">
          <a:xfrm>
            <a:off x="457200" y="115888"/>
            <a:ext cx="8229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Po co modele?</a:t>
            </a:r>
          </a:p>
        </p:txBody>
      </p:sp>
      <p:sp>
        <p:nvSpPr>
          <p:cNvPr id="12291" name="Rectangle 3">
            <a:extLst>
              <a:ext uri="{FF2B5EF4-FFF2-40B4-BE49-F238E27FC236}">
                <a16:creationId xmlns:a16="http://schemas.microsoft.com/office/drawing/2014/main" id="{A4FA95A0-CD45-47BB-8893-7A9AE4D43058}"/>
              </a:ext>
            </a:extLst>
          </p:cNvPr>
          <p:cNvSpPr>
            <a:spLocks noChangeArrowheads="1"/>
          </p:cNvSpPr>
          <p:nvPr/>
        </p:nvSpPr>
        <p:spPr bwMode="auto">
          <a:xfrm>
            <a:off x="250825" y="1125538"/>
            <a:ext cx="8686800" cy="5543550"/>
          </a:xfrm>
          <a:prstGeom prst="rect">
            <a:avLst/>
          </a:prstGeom>
          <a:noFill/>
          <a:ln>
            <a:noFill/>
          </a:ln>
          <a:effectLst/>
          <a:extLst/>
        </p:spPr>
        <p:txBody>
          <a:bodyPr/>
          <a:lstStyle/>
          <a:p>
            <a:pPr marL="342900" indent="-342900" eaLnBrk="1" hangingPunct="1">
              <a:spcBef>
                <a:spcPct val="20000"/>
              </a:spcBef>
              <a:defRPr/>
            </a:pPr>
            <a:r>
              <a:rPr lang="pl-PL" sz="2800" dirty="0">
                <a:solidFill>
                  <a:srgbClr val="FF0000"/>
                </a:solidFill>
              </a:rPr>
              <a:t>Modele tworzymy dla:</a:t>
            </a:r>
          </a:p>
          <a:p>
            <a:pPr marL="742950" lvl="1" indent="-285750" eaLnBrk="1" hangingPunct="1">
              <a:spcBef>
                <a:spcPct val="20000"/>
              </a:spcBef>
              <a:buFontTx/>
              <a:buChar char="•"/>
              <a:defRPr/>
            </a:pPr>
            <a:r>
              <a:rPr lang="pl-PL" sz="2800" dirty="0"/>
              <a:t>lepszego zrozumienia systemu</a:t>
            </a:r>
          </a:p>
          <a:p>
            <a:pPr marL="742950" lvl="1" indent="-285750" eaLnBrk="1" hangingPunct="1">
              <a:spcBef>
                <a:spcPct val="20000"/>
              </a:spcBef>
              <a:buFontTx/>
              <a:buChar char="•"/>
              <a:defRPr/>
            </a:pPr>
            <a:r>
              <a:rPr lang="pl-PL" sz="2800" dirty="0"/>
              <a:t>specyfikacji pożądanej struktury i zachowanie systemu</a:t>
            </a:r>
          </a:p>
          <a:p>
            <a:pPr marL="742950" lvl="1" indent="-285750" eaLnBrk="1" hangingPunct="1">
              <a:spcBef>
                <a:spcPct val="20000"/>
              </a:spcBef>
              <a:buFontTx/>
              <a:buChar char="•"/>
              <a:defRPr/>
            </a:pPr>
            <a:r>
              <a:rPr lang="pl-PL" sz="2800" dirty="0"/>
              <a:t>opisania architektury systemu i panowania nad nią (dekompozycja, upraszczanie, ponowne użycie)</a:t>
            </a:r>
          </a:p>
          <a:p>
            <a:pPr marL="742950" lvl="1" indent="-285750" eaLnBrk="1" hangingPunct="1">
              <a:spcBef>
                <a:spcPct val="20000"/>
              </a:spcBef>
              <a:buFontTx/>
              <a:buChar char="•"/>
              <a:defRPr/>
            </a:pPr>
            <a:r>
              <a:rPr lang="pl-PL" sz="2800" dirty="0"/>
              <a:t>lepszego zarządzania ryzykiem</a:t>
            </a:r>
          </a:p>
          <a:p>
            <a:pPr marL="285750" indent="-285750" eaLnBrk="1" hangingPunct="1">
              <a:spcBef>
                <a:spcPct val="20000"/>
              </a:spcBef>
              <a:buFontTx/>
              <a:buChar char="•"/>
              <a:defRPr/>
            </a:pPr>
            <a:r>
              <a:rPr lang="pl-PL" sz="2800" dirty="0"/>
              <a:t>Model pomaga szybciej zrozumieć projekt, wyjaśnić i rozbić na mniejsze części złożone problemy i scenariusze, jak również maksymalnie zbliżyć projekt do końcowego rezultatu przed  rozpoczęciem wdrażania.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p:cTn id="7" dur="1000" fill="hold"/>
                                        <p:tgtEl>
                                          <p:spTgt spid="1229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29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29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291">
                                            <p:txEl>
                                              <p:pRg st="1" end="1"/>
                                            </p:txEl>
                                          </p:spTgt>
                                        </p:tgtEl>
                                        <p:attrNameLst>
                                          <p:attrName>style.visibility</p:attrName>
                                        </p:attrNameLst>
                                      </p:cBhvr>
                                      <p:to>
                                        <p:strVal val="visible"/>
                                      </p:to>
                                    </p:set>
                                    <p:anim calcmode="lin" valueType="num">
                                      <p:cBhvr>
                                        <p:cTn id="14" dur="1000" fill="hold"/>
                                        <p:tgtEl>
                                          <p:spTgt spid="1229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229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29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291">
                                            <p:txEl>
                                              <p:pRg st="2" end="2"/>
                                            </p:txEl>
                                          </p:spTgt>
                                        </p:tgtEl>
                                        <p:attrNameLst>
                                          <p:attrName>style.visibility</p:attrName>
                                        </p:attrNameLst>
                                      </p:cBhvr>
                                      <p:to>
                                        <p:strVal val="visible"/>
                                      </p:to>
                                    </p:set>
                                    <p:anim calcmode="lin" valueType="num">
                                      <p:cBhvr>
                                        <p:cTn id="21" dur="1000" fill="hold"/>
                                        <p:tgtEl>
                                          <p:spTgt spid="1229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229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29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291">
                                            <p:txEl>
                                              <p:pRg st="3" end="3"/>
                                            </p:txEl>
                                          </p:spTgt>
                                        </p:tgtEl>
                                        <p:attrNameLst>
                                          <p:attrName>style.visibility</p:attrName>
                                        </p:attrNameLst>
                                      </p:cBhvr>
                                      <p:to>
                                        <p:strVal val="visible"/>
                                      </p:to>
                                    </p:set>
                                    <p:anim calcmode="lin" valueType="num">
                                      <p:cBhvr>
                                        <p:cTn id="28" dur="1000" fill="hold"/>
                                        <p:tgtEl>
                                          <p:spTgt spid="1229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229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229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2291">
                                            <p:txEl>
                                              <p:pRg st="4" end="4"/>
                                            </p:txEl>
                                          </p:spTgt>
                                        </p:tgtEl>
                                        <p:attrNameLst>
                                          <p:attrName>style.visibility</p:attrName>
                                        </p:attrNameLst>
                                      </p:cBhvr>
                                      <p:to>
                                        <p:strVal val="visible"/>
                                      </p:to>
                                    </p:set>
                                    <p:anim calcmode="lin" valueType="num">
                                      <p:cBhvr>
                                        <p:cTn id="35" dur="1000" fill="hold"/>
                                        <p:tgtEl>
                                          <p:spTgt spid="1229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229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229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291">
                                            <p:txEl>
                                              <p:pRg st="5" end="5"/>
                                            </p:txEl>
                                          </p:spTgt>
                                        </p:tgtEl>
                                        <p:attrNameLst>
                                          <p:attrName>style.visibility</p:attrName>
                                        </p:attrNameLst>
                                      </p:cBhvr>
                                      <p:to>
                                        <p:strVal val="visible"/>
                                      </p:to>
                                    </p:set>
                                    <p:anim calcmode="lin" valueType="num">
                                      <p:cBhvr>
                                        <p:cTn id="42" dur="1000" fill="hold"/>
                                        <p:tgtEl>
                                          <p:spTgt spid="12291">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229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27D4F537-4E68-4925-990B-F60E161FB077}"/>
              </a:ext>
            </a:extLst>
          </p:cNvPr>
          <p:cNvSpPr>
            <a:spLocks noChangeArrowheads="1"/>
          </p:cNvSpPr>
          <p:nvPr/>
        </p:nvSpPr>
        <p:spPr bwMode="auto">
          <a:xfrm>
            <a:off x="0" y="0"/>
            <a:ext cx="9144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3400">
                <a:solidFill>
                  <a:schemeClr val="tx2"/>
                </a:solidFill>
              </a:rPr>
              <a:t>Diagram maszyny stanów (</a:t>
            </a:r>
            <a:r>
              <a:rPr lang="pl-PL" altLang="pl-PL" sz="3400" i="1">
                <a:solidFill>
                  <a:schemeClr val="tx2"/>
                </a:solidFill>
              </a:rPr>
              <a:t>State machine diagram</a:t>
            </a:r>
            <a:r>
              <a:rPr lang="pl-PL" altLang="pl-PL" sz="3400">
                <a:solidFill>
                  <a:schemeClr val="tx2"/>
                </a:solidFill>
              </a:rPr>
              <a:t>)</a:t>
            </a:r>
          </a:p>
        </p:txBody>
      </p:sp>
      <p:graphicFrame>
        <p:nvGraphicFramePr>
          <p:cNvPr id="126979" name="Object 3">
            <a:extLst>
              <a:ext uri="{FF2B5EF4-FFF2-40B4-BE49-F238E27FC236}">
                <a16:creationId xmlns:a16="http://schemas.microsoft.com/office/drawing/2014/main" id="{7F8B59E8-8188-43C6-9AAE-A010C3AD92AA}"/>
              </a:ext>
            </a:extLst>
          </p:cNvPr>
          <p:cNvGraphicFramePr>
            <a:graphicFrameLocks noChangeAspect="1"/>
          </p:cNvGraphicFramePr>
          <p:nvPr/>
        </p:nvGraphicFramePr>
        <p:xfrm>
          <a:off x="1695450" y="692150"/>
          <a:ext cx="5684838" cy="5973763"/>
        </p:xfrm>
        <a:graphic>
          <a:graphicData uri="http://schemas.openxmlformats.org/presentationml/2006/ole">
            <mc:AlternateContent xmlns:mc="http://schemas.openxmlformats.org/markup-compatibility/2006">
              <mc:Choice xmlns:v="urn:schemas-microsoft-com:vml" Requires="v">
                <p:oleObj spid="_x0000_s126980" name="Obraz - mapa bitowa" r:id="rId3" imgW="5068007" imgH="5323810" progId="Paint.Picture">
                  <p:embed/>
                </p:oleObj>
              </mc:Choice>
              <mc:Fallback>
                <p:oleObj name="Obraz - mapa bitowa" r:id="rId3" imgW="5068007" imgH="5323810"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5450" y="692150"/>
                        <a:ext cx="5684838" cy="597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05B319B4-0ABE-4A67-9E7D-3F5CC1BB8BEA}"/>
              </a:ext>
            </a:extLst>
          </p:cNvPr>
          <p:cNvSpPr>
            <a:spLocks noChangeArrowheads="1"/>
          </p:cNvSpPr>
          <p:nvPr/>
        </p:nvSpPr>
        <p:spPr bwMode="auto">
          <a:xfrm>
            <a:off x="0" y="4445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100">
                <a:solidFill>
                  <a:schemeClr val="tx2"/>
                </a:solidFill>
              </a:rPr>
              <a:t>Diagram sekwencji (</a:t>
            </a:r>
            <a:r>
              <a:rPr lang="pl-PL" altLang="pl-PL" sz="4100" i="1">
                <a:solidFill>
                  <a:schemeClr val="tx2"/>
                </a:solidFill>
              </a:rPr>
              <a:t>Sequence diagram</a:t>
            </a:r>
            <a:r>
              <a:rPr lang="pl-PL" altLang="pl-PL" sz="4100">
                <a:solidFill>
                  <a:schemeClr val="tx2"/>
                </a:solidFill>
              </a:rPr>
              <a:t>)</a:t>
            </a:r>
          </a:p>
        </p:txBody>
      </p:sp>
      <p:graphicFrame>
        <p:nvGraphicFramePr>
          <p:cNvPr id="128003" name="Object 3">
            <a:extLst>
              <a:ext uri="{FF2B5EF4-FFF2-40B4-BE49-F238E27FC236}">
                <a16:creationId xmlns:a16="http://schemas.microsoft.com/office/drawing/2014/main" id="{3A83D7AF-48CB-4A73-A4B9-C5467CF7B233}"/>
              </a:ext>
            </a:extLst>
          </p:cNvPr>
          <p:cNvGraphicFramePr>
            <a:graphicFrameLocks noChangeAspect="1"/>
          </p:cNvGraphicFramePr>
          <p:nvPr/>
        </p:nvGraphicFramePr>
        <p:xfrm>
          <a:off x="255588" y="765175"/>
          <a:ext cx="8535987" cy="6092825"/>
        </p:xfrm>
        <a:graphic>
          <a:graphicData uri="http://schemas.openxmlformats.org/presentationml/2006/ole">
            <mc:AlternateContent xmlns:mc="http://schemas.openxmlformats.org/markup-compatibility/2006">
              <mc:Choice xmlns:v="urn:schemas-microsoft-com:vml" Requires="v">
                <p:oleObj spid="_x0000_s128004" name="Obraz - mapa bitowa" r:id="rId3" imgW="7647619" imgH="5458587" progId="Paint.Picture">
                  <p:embed/>
                </p:oleObj>
              </mc:Choice>
              <mc:Fallback>
                <p:oleObj name="Obraz - mapa bitowa" r:id="rId3" imgW="7647619" imgH="5458587"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8" y="765175"/>
                        <a:ext cx="8535987" cy="609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1ED0341D-EAB7-4FE8-A46D-A1B4D7720D58}"/>
              </a:ext>
            </a:extLst>
          </p:cNvPr>
          <p:cNvSpPr>
            <a:spLocks noChangeArrowheads="1"/>
          </p:cNvSpPr>
          <p:nvPr/>
        </p:nvSpPr>
        <p:spPr bwMode="auto">
          <a:xfrm>
            <a:off x="0" y="188913"/>
            <a:ext cx="91440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a:solidFill>
                  <a:schemeClr val="tx2"/>
                </a:solidFill>
              </a:rPr>
              <a:t>Diagram komunikacji (</a:t>
            </a:r>
            <a:r>
              <a:rPr lang="pl-PL" altLang="pl-PL" i="1">
                <a:solidFill>
                  <a:schemeClr val="tx2"/>
                </a:solidFill>
              </a:rPr>
              <a:t>Communication diagram</a:t>
            </a:r>
            <a:r>
              <a:rPr lang="pl-PL" altLang="pl-PL">
                <a:solidFill>
                  <a:schemeClr val="tx2"/>
                </a:solidFill>
              </a:rPr>
              <a:t>)</a:t>
            </a:r>
          </a:p>
        </p:txBody>
      </p:sp>
      <p:graphicFrame>
        <p:nvGraphicFramePr>
          <p:cNvPr id="129027" name="Object 3">
            <a:extLst>
              <a:ext uri="{FF2B5EF4-FFF2-40B4-BE49-F238E27FC236}">
                <a16:creationId xmlns:a16="http://schemas.microsoft.com/office/drawing/2014/main" id="{E52FE8EC-DA05-484E-B837-07407B4E845D}"/>
              </a:ext>
            </a:extLst>
          </p:cNvPr>
          <p:cNvGraphicFramePr>
            <a:graphicFrameLocks noChangeAspect="1"/>
          </p:cNvGraphicFramePr>
          <p:nvPr/>
        </p:nvGraphicFramePr>
        <p:xfrm>
          <a:off x="250825" y="1125538"/>
          <a:ext cx="8661400" cy="5386387"/>
        </p:xfrm>
        <a:graphic>
          <a:graphicData uri="http://schemas.openxmlformats.org/presentationml/2006/ole">
            <mc:AlternateContent xmlns:mc="http://schemas.openxmlformats.org/markup-compatibility/2006">
              <mc:Choice xmlns:v="urn:schemas-microsoft-com:vml" Requires="v">
                <p:oleObj spid="_x0000_s129028" name="Obraz - mapa bitowa" r:id="rId3" imgW="8314286" imgH="5172797" progId="Paint.Picture">
                  <p:embed/>
                </p:oleObj>
              </mc:Choice>
              <mc:Fallback>
                <p:oleObj name="Obraz - mapa bitowa" r:id="rId3" imgW="8314286" imgH="5172797"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125538"/>
                        <a:ext cx="8661400" cy="538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07253276-BC9D-4884-ADAD-CBA8622779DA}"/>
              </a:ext>
            </a:extLst>
          </p:cNvPr>
          <p:cNvSpPr>
            <a:spLocks noChangeArrowheads="1"/>
          </p:cNvSpPr>
          <p:nvPr/>
        </p:nvSpPr>
        <p:spPr bwMode="auto">
          <a:xfrm>
            <a:off x="0" y="188913"/>
            <a:ext cx="43561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3600">
                <a:solidFill>
                  <a:schemeClr val="tx2"/>
                </a:solidFill>
              </a:rPr>
              <a:t>Diagram przeglądu współdziałania (</a:t>
            </a:r>
            <a:r>
              <a:rPr lang="pl-PL" altLang="pl-PL" sz="3600" i="1">
                <a:solidFill>
                  <a:schemeClr val="tx2"/>
                </a:solidFill>
              </a:rPr>
              <a:t>Interaction overview diagram</a:t>
            </a:r>
            <a:r>
              <a:rPr lang="pl-PL" altLang="pl-PL" sz="3600">
                <a:solidFill>
                  <a:schemeClr val="tx2"/>
                </a:solidFill>
              </a:rPr>
              <a:t>)</a:t>
            </a:r>
          </a:p>
        </p:txBody>
      </p:sp>
      <p:graphicFrame>
        <p:nvGraphicFramePr>
          <p:cNvPr id="130051" name="Object 3">
            <a:extLst>
              <a:ext uri="{FF2B5EF4-FFF2-40B4-BE49-F238E27FC236}">
                <a16:creationId xmlns:a16="http://schemas.microsoft.com/office/drawing/2014/main" id="{CE8E0FDE-9098-43F7-B5EE-6A441DD9AD40}"/>
              </a:ext>
            </a:extLst>
          </p:cNvPr>
          <p:cNvGraphicFramePr>
            <a:graphicFrameLocks noChangeAspect="1"/>
          </p:cNvGraphicFramePr>
          <p:nvPr/>
        </p:nvGraphicFramePr>
        <p:xfrm>
          <a:off x="4211638" y="44450"/>
          <a:ext cx="4752975" cy="6770688"/>
        </p:xfrm>
        <a:graphic>
          <a:graphicData uri="http://schemas.openxmlformats.org/presentationml/2006/ole">
            <mc:AlternateContent xmlns:mc="http://schemas.openxmlformats.org/markup-compatibility/2006">
              <mc:Choice xmlns:v="urn:schemas-microsoft-com:vml" Requires="v">
                <p:oleObj spid="_x0000_s130052" name="Obraz - mapa bitowa" r:id="rId3" imgW="4819048" imgH="6866667" progId="Paint.Picture">
                  <p:embed/>
                </p:oleObj>
              </mc:Choice>
              <mc:Fallback>
                <p:oleObj name="Obraz - mapa bitowa" r:id="rId3" imgW="4819048" imgH="6866667"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44450"/>
                        <a:ext cx="4752975" cy="677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26DC31B0-E18A-4E7E-82C1-04358324E7B8}"/>
              </a:ext>
            </a:extLst>
          </p:cNvPr>
          <p:cNvSpPr>
            <a:spLocks noChangeArrowheads="1"/>
          </p:cNvSpPr>
          <p:nvPr/>
        </p:nvSpPr>
        <p:spPr bwMode="auto">
          <a:xfrm>
            <a:off x="250825" y="188913"/>
            <a:ext cx="86868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500">
                <a:solidFill>
                  <a:schemeClr val="tx2"/>
                </a:solidFill>
              </a:rPr>
              <a:t>Diagram czasowy (</a:t>
            </a:r>
            <a:r>
              <a:rPr lang="pl-PL" altLang="pl-PL" sz="4500" i="1">
                <a:solidFill>
                  <a:schemeClr val="tx2"/>
                </a:solidFill>
              </a:rPr>
              <a:t>Timing diagram</a:t>
            </a:r>
            <a:r>
              <a:rPr lang="pl-PL" altLang="pl-PL" sz="4500">
                <a:solidFill>
                  <a:schemeClr val="tx2"/>
                </a:solidFill>
              </a:rPr>
              <a:t>)</a:t>
            </a:r>
          </a:p>
        </p:txBody>
      </p:sp>
      <p:graphicFrame>
        <p:nvGraphicFramePr>
          <p:cNvPr id="131075" name="Object 3">
            <a:extLst>
              <a:ext uri="{FF2B5EF4-FFF2-40B4-BE49-F238E27FC236}">
                <a16:creationId xmlns:a16="http://schemas.microsoft.com/office/drawing/2014/main" id="{1389C629-734B-45CA-BDEE-B0ADFF74AC99}"/>
              </a:ext>
            </a:extLst>
          </p:cNvPr>
          <p:cNvGraphicFramePr>
            <a:graphicFrameLocks noChangeAspect="1"/>
          </p:cNvGraphicFramePr>
          <p:nvPr/>
        </p:nvGraphicFramePr>
        <p:xfrm>
          <a:off x="179388" y="1090613"/>
          <a:ext cx="8736012" cy="5507037"/>
        </p:xfrm>
        <a:graphic>
          <a:graphicData uri="http://schemas.openxmlformats.org/presentationml/2006/ole">
            <mc:AlternateContent xmlns:mc="http://schemas.openxmlformats.org/markup-compatibility/2006">
              <mc:Choice xmlns:v="urn:schemas-microsoft-com:vml" Requires="v">
                <p:oleObj spid="_x0000_s131076" name="Obraz - mapa bitowa" r:id="rId3" imgW="5257143" imgH="3315163" progId="Paint.Picture">
                  <p:embed/>
                </p:oleObj>
              </mc:Choice>
              <mc:Fallback>
                <p:oleObj name="Obraz - mapa bitowa" r:id="rId3" imgW="5257143" imgH="3315163"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90613"/>
                        <a:ext cx="8736012" cy="550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2BA0C1A0-9829-44B3-BA1B-359180070E5E}"/>
              </a:ext>
            </a:extLst>
          </p:cNvPr>
          <p:cNvSpPr>
            <a:spLocks noChangeArrowheads="1"/>
          </p:cNvSpPr>
          <p:nvPr/>
        </p:nvSpPr>
        <p:spPr bwMode="auto">
          <a:xfrm>
            <a:off x="468313" y="2603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pl-PL" sz="4400">
                <a:solidFill>
                  <a:schemeClr val="tx2"/>
                </a:solidFill>
              </a:rPr>
              <a:t>Unified Modeling Language</a:t>
            </a:r>
            <a:endParaRPr lang="pl-PL" altLang="pl-PL" sz="4400">
              <a:solidFill>
                <a:schemeClr val="tx2"/>
              </a:solidFill>
            </a:endParaRPr>
          </a:p>
        </p:txBody>
      </p:sp>
      <p:sp>
        <p:nvSpPr>
          <p:cNvPr id="129027" name="Rectangle 3">
            <a:extLst>
              <a:ext uri="{FF2B5EF4-FFF2-40B4-BE49-F238E27FC236}">
                <a16:creationId xmlns:a16="http://schemas.microsoft.com/office/drawing/2014/main" id="{D6E7D349-EB38-4B27-BA37-BECE2315BF14}"/>
              </a:ext>
            </a:extLst>
          </p:cNvPr>
          <p:cNvSpPr>
            <a:spLocks noChangeArrowheads="1"/>
          </p:cNvSpPr>
          <p:nvPr/>
        </p:nvSpPr>
        <p:spPr bwMode="auto">
          <a:xfrm>
            <a:off x="468313" y="1484313"/>
            <a:ext cx="84963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82232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pl-PL" altLang="pl-PL"/>
              <a:t>Diagramy struktury – diagramy statyczne systemu</a:t>
            </a:r>
          </a:p>
          <a:p>
            <a:pPr eaLnBrk="1" hangingPunct="1">
              <a:buFontTx/>
              <a:buNone/>
            </a:pPr>
            <a:endParaRPr lang="pl-PL" altLang="pl-PL"/>
          </a:p>
          <a:p>
            <a:pPr eaLnBrk="1" hangingPunct="1">
              <a:buFontTx/>
              <a:buNone/>
            </a:pPr>
            <a:r>
              <a:rPr lang="pl-PL" altLang="pl-PL"/>
              <a:t>Dokumentują statyczne aspekty systemu:</a:t>
            </a:r>
          </a:p>
          <a:p>
            <a:pPr lvl="1" eaLnBrk="1" hangingPunct="1">
              <a:buFontTx/>
              <a:buChar char="•"/>
            </a:pPr>
            <a:r>
              <a:rPr lang="pl-PL" altLang="pl-PL" sz="3200"/>
              <a:t>klasy</a:t>
            </a:r>
          </a:p>
          <a:p>
            <a:pPr lvl="1" eaLnBrk="1" hangingPunct="1">
              <a:buFontTx/>
              <a:buChar char="•"/>
            </a:pPr>
            <a:r>
              <a:rPr lang="pl-PL" altLang="pl-PL" sz="3200"/>
              <a:t>obiekty</a:t>
            </a:r>
          </a:p>
          <a:p>
            <a:pPr lvl="1" eaLnBrk="1" hangingPunct="1">
              <a:buFontTx/>
              <a:buChar char="•"/>
            </a:pPr>
            <a:r>
              <a:rPr lang="pl-PL" altLang="pl-PL" sz="3200"/>
              <a:t>komponenty</a:t>
            </a:r>
          </a:p>
          <a:p>
            <a:pPr lvl="1" eaLnBrk="1" hangingPunct="1">
              <a:buFontTx/>
              <a:buChar char="•"/>
            </a:pPr>
            <a:r>
              <a:rPr lang="pl-PL" altLang="pl-PL" sz="3200"/>
              <a:t>wdrożenie systemu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p:cTn id="7" dur="1000" fill="hold"/>
                                        <p:tgtEl>
                                          <p:spTgt spid="1290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90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90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9027">
                                            <p:txEl>
                                              <p:pRg st="2" end="2"/>
                                            </p:txEl>
                                          </p:spTgt>
                                        </p:tgtEl>
                                        <p:attrNameLst>
                                          <p:attrName>style.visibility</p:attrName>
                                        </p:attrNameLst>
                                      </p:cBhvr>
                                      <p:to>
                                        <p:strVal val="visible"/>
                                      </p:to>
                                    </p:set>
                                    <p:anim calcmode="lin" valueType="num">
                                      <p:cBhvr>
                                        <p:cTn id="14" dur="1000" fill="hold"/>
                                        <p:tgtEl>
                                          <p:spTgt spid="129027">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29027">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29027">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9027">
                                            <p:txEl>
                                              <p:pRg st="3" end="3"/>
                                            </p:txEl>
                                          </p:spTgt>
                                        </p:tgtEl>
                                        <p:attrNameLst>
                                          <p:attrName>style.visibility</p:attrName>
                                        </p:attrNameLst>
                                      </p:cBhvr>
                                      <p:to>
                                        <p:strVal val="visible"/>
                                      </p:to>
                                    </p:set>
                                    <p:anim calcmode="lin" valueType="num">
                                      <p:cBhvr>
                                        <p:cTn id="21" dur="1000" fill="hold"/>
                                        <p:tgtEl>
                                          <p:spTgt spid="129027">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129027">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29027">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9027">
                                            <p:txEl>
                                              <p:pRg st="4" end="4"/>
                                            </p:txEl>
                                          </p:spTgt>
                                        </p:tgtEl>
                                        <p:attrNameLst>
                                          <p:attrName>style.visibility</p:attrName>
                                        </p:attrNameLst>
                                      </p:cBhvr>
                                      <p:to>
                                        <p:strVal val="visible"/>
                                      </p:to>
                                    </p:set>
                                    <p:anim calcmode="lin" valueType="num">
                                      <p:cBhvr>
                                        <p:cTn id="28" dur="1000" fill="hold"/>
                                        <p:tgtEl>
                                          <p:spTgt spid="129027">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129027">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2902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29027">
                                            <p:txEl>
                                              <p:pRg st="5" end="5"/>
                                            </p:txEl>
                                          </p:spTgt>
                                        </p:tgtEl>
                                        <p:attrNameLst>
                                          <p:attrName>style.visibility</p:attrName>
                                        </p:attrNameLst>
                                      </p:cBhvr>
                                      <p:to>
                                        <p:strVal val="visible"/>
                                      </p:to>
                                    </p:set>
                                    <p:anim calcmode="lin" valueType="num">
                                      <p:cBhvr>
                                        <p:cTn id="35" dur="1000" fill="hold"/>
                                        <p:tgtEl>
                                          <p:spTgt spid="129027">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129027">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12902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29027">
                                            <p:txEl>
                                              <p:pRg st="6" end="6"/>
                                            </p:txEl>
                                          </p:spTgt>
                                        </p:tgtEl>
                                        <p:attrNameLst>
                                          <p:attrName>style.visibility</p:attrName>
                                        </p:attrNameLst>
                                      </p:cBhvr>
                                      <p:to>
                                        <p:strVal val="visible"/>
                                      </p:to>
                                    </p:set>
                                    <p:anim calcmode="lin" valueType="num">
                                      <p:cBhvr>
                                        <p:cTn id="42" dur="1000" fill="hold"/>
                                        <p:tgtEl>
                                          <p:spTgt spid="129027">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129027">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12902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7" grpId="0" build="p" bldLvl="2"/>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6580E811-7E04-4279-BE15-99FA8100FE6E}"/>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pl-PL" sz="4400">
                <a:solidFill>
                  <a:schemeClr val="tx2"/>
                </a:solidFill>
              </a:rPr>
              <a:t>Unified Modeling Language</a:t>
            </a:r>
            <a:endParaRPr lang="pl-PL" altLang="pl-PL" sz="4400">
              <a:solidFill>
                <a:schemeClr val="tx2"/>
              </a:solidFill>
            </a:endParaRPr>
          </a:p>
        </p:txBody>
      </p:sp>
      <p:sp>
        <p:nvSpPr>
          <p:cNvPr id="130051" name="Rectangle 3">
            <a:extLst>
              <a:ext uri="{FF2B5EF4-FFF2-40B4-BE49-F238E27FC236}">
                <a16:creationId xmlns:a16="http://schemas.microsoft.com/office/drawing/2014/main" id="{36A6255C-18D7-4A7C-92C1-E2A91C405F5E}"/>
              </a:ext>
            </a:extLst>
          </p:cNvPr>
          <p:cNvSpPr>
            <a:spLocks noChangeArrowheads="1"/>
          </p:cNvSpPr>
          <p:nvPr/>
        </p:nvSpPr>
        <p:spPr bwMode="auto">
          <a:xfrm>
            <a:off x="827088" y="1412875"/>
            <a:ext cx="813752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822325"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pl-PL" altLang="pl-PL"/>
              <a:t>Diagramy czynności – dynamiczne diagramy systemu</a:t>
            </a:r>
          </a:p>
          <a:p>
            <a:pPr eaLnBrk="1" hangingPunct="1">
              <a:buFontTx/>
              <a:buNone/>
            </a:pPr>
            <a:r>
              <a:rPr lang="pl-PL" altLang="pl-PL"/>
              <a:t>Dokumentują zachowania systemu:</a:t>
            </a:r>
          </a:p>
          <a:p>
            <a:pPr lvl="1" eaLnBrk="1" hangingPunct="1">
              <a:buFontTx/>
              <a:buChar char="•"/>
            </a:pPr>
            <a:r>
              <a:rPr lang="pl-PL" altLang="pl-PL" sz="3200"/>
              <a:t>interakcje ze światem zewnętrznym</a:t>
            </a:r>
          </a:p>
          <a:p>
            <a:pPr lvl="1" eaLnBrk="1" hangingPunct="1">
              <a:buFontTx/>
              <a:buChar char="•"/>
            </a:pPr>
            <a:r>
              <a:rPr lang="pl-PL" altLang="pl-PL" sz="3200"/>
              <a:t>współpracę obiektów systemu ze sobą</a:t>
            </a:r>
          </a:p>
          <a:p>
            <a:pPr lvl="1" eaLnBrk="1" hangingPunct="1">
              <a:buFontTx/>
              <a:buChar char="•"/>
            </a:pPr>
            <a:r>
              <a:rPr lang="pl-PL" altLang="pl-PL" sz="3200"/>
              <a:t>przepływ danych w systemie</a:t>
            </a:r>
          </a:p>
          <a:p>
            <a:pPr lvl="1" eaLnBrk="1" hangingPunct="1">
              <a:buFontTx/>
              <a:buChar char="•"/>
            </a:pPr>
            <a:r>
              <a:rPr lang="pl-PL" altLang="pl-PL" sz="3200"/>
              <a:t>komunikacja wewnątrz systemu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p:cTn id="7" dur="1000" fill="hold"/>
                                        <p:tgtEl>
                                          <p:spTgt spid="1300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300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00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30051">
                                            <p:txEl>
                                              <p:pRg st="1" end="1"/>
                                            </p:txEl>
                                          </p:spTgt>
                                        </p:tgtEl>
                                        <p:attrNameLst>
                                          <p:attrName>style.visibility</p:attrName>
                                        </p:attrNameLst>
                                      </p:cBhvr>
                                      <p:to>
                                        <p:strVal val="visible"/>
                                      </p:to>
                                    </p:set>
                                    <p:anim calcmode="lin" valueType="num">
                                      <p:cBhvr>
                                        <p:cTn id="14" dur="1000" fill="hold"/>
                                        <p:tgtEl>
                                          <p:spTgt spid="13005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3005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3005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30051">
                                            <p:txEl>
                                              <p:pRg st="2" end="2"/>
                                            </p:txEl>
                                          </p:spTgt>
                                        </p:tgtEl>
                                        <p:attrNameLst>
                                          <p:attrName>style.visibility</p:attrName>
                                        </p:attrNameLst>
                                      </p:cBhvr>
                                      <p:to>
                                        <p:strVal val="visible"/>
                                      </p:to>
                                    </p:set>
                                    <p:anim calcmode="lin" valueType="num">
                                      <p:cBhvr>
                                        <p:cTn id="21" dur="1000" fill="hold"/>
                                        <p:tgtEl>
                                          <p:spTgt spid="13005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3005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3005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30051">
                                            <p:txEl>
                                              <p:pRg st="3" end="3"/>
                                            </p:txEl>
                                          </p:spTgt>
                                        </p:tgtEl>
                                        <p:attrNameLst>
                                          <p:attrName>style.visibility</p:attrName>
                                        </p:attrNameLst>
                                      </p:cBhvr>
                                      <p:to>
                                        <p:strVal val="visible"/>
                                      </p:to>
                                    </p:set>
                                    <p:anim calcmode="lin" valueType="num">
                                      <p:cBhvr>
                                        <p:cTn id="28" dur="1000" fill="hold"/>
                                        <p:tgtEl>
                                          <p:spTgt spid="13005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3005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3005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30051">
                                            <p:txEl>
                                              <p:pRg st="4" end="4"/>
                                            </p:txEl>
                                          </p:spTgt>
                                        </p:tgtEl>
                                        <p:attrNameLst>
                                          <p:attrName>style.visibility</p:attrName>
                                        </p:attrNameLst>
                                      </p:cBhvr>
                                      <p:to>
                                        <p:strVal val="visible"/>
                                      </p:to>
                                    </p:set>
                                    <p:anim calcmode="lin" valueType="num">
                                      <p:cBhvr>
                                        <p:cTn id="35" dur="1000" fill="hold"/>
                                        <p:tgtEl>
                                          <p:spTgt spid="13005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3005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3005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30051">
                                            <p:txEl>
                                              <p:pRg st="5" end="5"/>
                                            </p:txEl>
                                          </p:spTgt>
                                        </p:tgtEl>
                                        <p:attrNameLst>
                                          <p:attrName>style.visibility</p:attrName>
                                        </p:attrNameLst>
                                      </p:cBhvr>
                                      <p:to>
                                        <p:strVal val="visible"/>
                                      </p:to>
                                    </p:set>
                                    <p:anim calcmode="lin" valueType="num">
                                      <p:cBhvr>
                                        <p:cTn id="42" dur="1000" fill="hold"/>
                                        <p:tgtEl>
                                          <p:spTgt spid="130051">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3005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3005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8042ED7-4EF5-4619-A34B-619FEE9C34AE}"/>
              </a:ext>
            </a:extLst>
          </p:cNvPr>
          <p:cNvSpPr>
            <a:spLocks noGrp="1"/>
          </p:cNvSpPr>
          <p:nvPr>
            <p:ph type="title"/>
          </p:nvPr>
        </p:nvSpPr>
        <p:spPr>
          <a:xfrm>
            <a:off x="685800" y="333375"/>
            <a:ext cx="7772400" cy="1143000"/>
          </a:xfrm>
        </p:spPr>
        <p:txBody>
          <a:bodyPr/>
          <a:lstStyle/>
          <a:p>
            <a:pPr>
              <a:defRPr/>
            </a:pPr>
            <a:r>
              <a:rPr lang="en-US" altLang="pl-PL" dirty="0"/>
              <a:t>Unified Modeling Language</a:t>
            </a:r>
            <a:br>
              <a:rPr lang="pl-PL" altLang="pl-PL" dirty="0"/>
            </a:br>
            <a:r>
              <a:rPr lang="pl-PL" altLang="pl-PL" sz="3200" b="1" dirty="0">
                <a:solidFill>
                  <a:srgbClr val="FF0000"/>
                </a:solidFill>
                <a:effectLst>
                  <a:outerShdw blurRad="38100" dist="38100" dir="2700000" algn="tl">
                    <a:srgbClr val="000000">
                      <a:alpha val="43137"/>
                    </a:srgbClr>
                  </a:outerShdw>
                </a:effectLst>
              </a:rPr>
              <a:t>trzeba zrozumieć</a:t>
            </a:r>
            <a:endParaRPr lang="pl-PL" sz="3200" b="1" dirty="0">
              <a:solidFill>
                <a:srgbClr val="FF0000"/>
              </a:solidFill>
              <a:effectLst>
                <a:outerShdw blurRad="38100" dist="38100" dir="2700000" algn="tl">
                  <a:srgbClr val="000000">
                    <a:alpha val="43137"/>
                  </a:srgbClr>
                </a:outerShdw>
              </a:effectLst>
            </a:endParaRPr>
          </a:p>
        </p:txBody>
      </p:sp>
      <p:sp>
        <p:nvSpPr>
          <p:cNvPr id="3" name="Symbol zastępczy zawartości 2">
            <a:extLst>
              <a:ext uri="{FF2B5EF4-FFF2-40B4-BE49-F238E27FC236}">
                <a16:creationId xmlns:a16="http://schemas.microsoft.com/office/drawing/2014/main" id="{D427E585-D81F-4215-B258-46683D16C3AF}"/>
              </a:ext>
            </a:extLst>
          </p:cNvPr>
          <p:cNvSpPr>
            <a:spLocks noGrp="1" noChangeArrowheads="1"/>
          </p:cNvSpPr>
          <p:nvPr>
            <p:ph idx="1"/>
          </p:nvPr>
        </p:nvSpPr>
        <p:spPr>
          <a:xfrm>
            <a:off x="539750" y="1844675"/>
            <a:ext cx="8280400" cy="2447925"/>
          </a:xfrm>
        </p:spPr>
        <p:txBody>
          <a:bodyPr/>
          <a:lstStyle/>
          <a:p>
            <a:pPr eaLnBrk="1" hangingPunct="1"/>
            <a:r>
              <a:rPr lang="pl-PL" altLang="pl-PL"/>
              <a:t>UML wskazuje sposób opracowywania i czytania poprawnych modeli.</a:t>
            </a:r>
          </a:p>
          <a:p>
            <a:pPr eaLnBrk="1" hangingPunct="1"/>
            <a:r>
              <a:rPr lang="pl-PL" altLang="pl-PL"/>
              <a:t>UML nie mówi nic o tym, jakie modele należy przygotować i kiedy należy to uczynić. </a:t>
            </a:r>
          </a:p>
        </p:txBody>
      </p:sp>
      <p:sp>
        <p:nvSpPr>
          <p:cNvPr id="4" name="pole tekstowe 3">
            <a:extLst>
              <a:ext uri="{FF2B5EF4-FFF2-40B4-BE49-F238E27FC236}">
                <a16:creationId xmlns:a16="http://schemas.microsoft.com/office/drawing/2014/main" id="{7BE2F210-30FE-4AC5-888C-B24895DACF98}"/>
              </a:ext>
            </a:extLst>
          </p:cNvPr>
          <p:cNvSpPr txBox="1">
            <a:spLocks noChangeArrowheads="1"/>
          </p:cNvSpPr>
          <p:nvPr/>
        </p:nvSpPr>
        <p:spPr bwMode="auto">
          <a:xfrm>
            <a:off x="539750" y="4652963"/>
            <a:ext cx="8064500" cy="15700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l-PL" altLang="pl-PL"/>
              <a:t>Czynności związane </a:t>
            </a:r>
          </a:p>
          <a:p>
            <a:pPr algn="ctr">
              <a:spcBef>
                <a:spcPct val="0"/>
              </a:spcBef>
              <a:buFontTx/>
              <a:buNone/>
            </a:pPr>
            <a:r>
              <a:rPr lang="pl-PL" altLang="pl-PL"/>
              <a:t>z procesami tworzenia oprogramowania opisują </a:t>
            </a:r>
            <a:r>
              <a:rPr lang="pl-PL" altLang="pl-PL" b="1"/>
              <a:t>metody projektowania</a:t>
            </a:r>
            <a:r>
              <a:rPr lang="pl-PL" altLang="pl-PL"/>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F576061-0F2A-4373-A68E-D29B1B9E5C65}"/>
              </a:ext>
            </a:extLst>
          </p:cNvPr>
          <p:cNvSpPr>
            <a:spLocks noGrp="1" noChangeArrowheads="1"/>
          </p:cNvSpPr>
          <p:nvPr>
            <p:ph type="title"/>
          </p:nvPr>
        </p:nvSpPr>
        <p:spPr>
          <a:xfrm>
            <a:off x="685800" y="260350"/>
            <a:ext cx="7772400" cy="1143000"/>
          </a:xfrm>
        </p:spPr>
        <p:txBody>
          <a:bodyPr/>
          <a:lstStyle/>
          <a:p>
            <a:pPr eaLnBrk="1" hangingPunct="1"/>
            <a:r>
              <a:rPr lang="pl-PL" altLang="pl-PL"/>
              <a:t>Język UML</a:t>
            </a:r>
          </a:p>
        </p:txBody>
      </p:sp>
      <p:sp>
        <p:nvSpPr>
          <p:cNvPr id="36867" name="Rectangle 3">
            <a:extLst>
              <a:ext uri="{FF2B5EF4-FFF2-40B4-BE49-F238E27FC236}">
                <a16:creationId xmlns:a16="http://schemas.microsoft.com/office/drawing/2014/main" id="{33FD6232-FB76-4028-91DF-BD55F13E591E}"/>
              </a:ext>
            </a:extLst>
          </p:cNvPr>
          <p:cNvSpPr>
            <a:spLocks noGrp="1" noChangeArrowheads="1"/>
          </p:cNvSpPr>
          <p:nvPr>
            <p:ph type="body" idx="1"/>
          </p:nvPr>
        </p:nvSpPr>
        <p:spPr>
          <a:xfrm>
            <a:off x="466725" y="1557338"/>
            <a:ext cx="8353425" cy="4608512"/>
          </a:xfrm>
        </p:spPr>
        <p:txBody>
          <a:bodyPr/>
          <a:lstStyle/>
          <a:p>
            <a:pPr eaLnBrk="1" hangingPunct="1"/>
            <a:r>
              <a:rPr lang="pl-PL" altLang="pl-PL"/>
              <a:t>UML to język służący do </a:t>
            </a:r>
            <a:r>
              <a:rPr lang="pl-PL" altLang="pl-PL" b="1" i="1">
                <a:solidFill>
                  <a:srgbClr val="800080"/>
                </a:solidFill>
              </a:rPr>
              <a:t>specyfikowania, konstruowania, obrazowania oraz dokumentowania składowych systemów oprogramowania</a:t>
            </a:r>
            <a:r>
              <a:rPr lang="pl-PL" altLang="pl-PL"/>
              <a:t>. Twórcami UML są: </a:t>
            </a:r>
            <a:r>
              <a:rPr lang="pl-PL" altLang="pl-PL">
                <a:solidFill>
                  <a:srgbClr val="0000CC"/>
                </a:solidFill>
              </a:rPr>
              <a:t>Gary Booch, Ivar Jacobson, oraz James Rumbaugh</a:t>
            </a:r>
            <a:r>
              <a:rPr lang="pl-PL" altLang="pl-PL"/>
              <a:t>.</a:t>
            </a:r>
          </a:p>
          <a:p>
            <a:pPr eaLnBrk="1" hangingPunct="1"/>
            <a:r>
              <a:rPr lang="pl-PL" altLang="pl-PL" b="1" i="1">
                <a:solidFill>
                  <a:srgbClr val="993366"/>
                </a:solidFill>
              </a:rPr>
              <a:t>UML to język a nie metodyka konstruowania oprogramowania</a:t>
            </a:r>
            <a:r>
              <a:rPr lang="pl-PL" altLang="pl-PL"/>
              <a:t>, tzn. nie  podaje wskazówek dotyczących sposobu organizacji poszczególnych faz procesu wytwórczego.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1000" fill="hold"/>
                                        <p:tgtEl>
                                          <p:spTgt spid="3686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68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68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6867">
                                            <p:txEl>
                                              <p:pRg st="1" end="1"/>
                                            </p:txEl>
                                          </p:spTgt>
                                        </p:tgtEl>
                                        <p:attrNameLst>
                                          <p:attrName>style.visibility</p:attrName>
                                        </p:attrNameLst>
                                      </p:cBhvr>
                                      <p:to>
                                        <p:strVal val="visible"/>
                                      </p:to>
                                    </p:set>
                                    <p:anim calcmode="lin" valueType="num">
                                      <p:cBhvr>
                                        <p:cTn id="14" dur="1000" fill="hold"/>
                                        <p:tgtEl>
                                          <p:spTgt spid="3686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686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ytuł 1">
            <a:extLst>
              <a:ext uri="{FF2B5EF4-FFF2-40B4-BE49-F238E27FC236}">
                <a16:creationId xmlns:a16="http://schemas.microsoft.com/office/drawing/2014/main" id="{14E2602A-FC06-443B-A79C-E96534BCE538}"/>
              </a:ext>
            </a:extLst>
          </p:cNvPr>
          <p:cNvSpPr>
            <a:spLocks noGrp="1" noChangeArrowheads="1"/>
          </p:cNvSpPr>
          <p:nvPr>
            <p:ph type="title"/>
          </p:nvPr>
        </p:nvSpPr>
        <p:spPr>
          <a:xfrm>
            <a:off x="685800" y="115888"/>
            <a:ext cx="7772400" cy="936625"/>
          </a:xfrm>
        </p:spPr>
        <p:txBody>
          <a:bodyPr/>
          <a:lstStyle/>
          <a:p>
            <a:r>
              <a:rPr lang="pl-PL" altLang="pl-PL"/>
              <a:t>UML</a:t>
            </a:r>
          </a:p>
        </p:txBody>
      </p:sp>
      <p:sp>
        <p:nvSpPr>
          <p:cNvPr id="40963" name="Symbol zastępczy zawartości 2">
            <a:extLst>
              <a:ext uri="{FF2B5EF4-FFF2-40B4-BE49-F238E27FC236}">
                <a16:creationId xmlns:a16="http://schemas.microsoft.com/office/drawing/2014/main" id="{4B2A0BD7-8F22-4600-B709-F6C12F800B0B}"/>
              </a:ext>
            </a:extLst>
          </p:cNvPr>
          <p:cNvSpPr>
            <a:spLocks noGrp="1" noChangeArrowheads="1"/>
          </p:cNvSpPr>
          <p:nvPr>
            <p:ph idx="1"/>
          </p:nvPr>
        </p:nvSpPr>
        <p:spPr>
          <a:xfrm>
            <a:off x="395288" y="1125538"/>
            <a:ext cx="8569325" cy="5472112"/>
          </a:xfrm>
        </p:spPr>
        <p:txBody>
          <a:bodyPr/>
          <a:lstStyle/>
          <a:p>
            <a:r>
              <a:rPr lang="pl-PL" altLang="pl-PL"/>
              <a:t>UML stanowi „wspólny język” dla </a:t>
            </a:r>
          </a:p>
          <a:p>
            <a:pPr lvl="1"/>
            <a:r>
              <a:rPr lang="pl-PL" altLang="pl-PL" sz="2400"/>
              <a:t>analityków, </a:t>
            </a:r>
          </a:p>
          <a:p>
            <a:pPr lvl="1"/>
            <a:r>
              <a:rPr lang="pl-PL" altLang="pl-PL" sz="2400"/>
              <a:t>programistów, </a:t>
            </a:r>
          </a:p>
          <a:p>
            <a:pPr lvl="1"/>
            <a:r>
              <a:rPr lang="pl-PL" altLang="pl-PL" sz="2400"/>
              <a:t>testerów, </a:t>
            </a:r>
          </a:p>
          <a:p>
            <a:pPr lvl="1"/>
            <a:r>
              <a:rPr lang="pl-PL" altLang="pl-PL" sz="2400"/>
              <a:t>architektów oprogramowania, </a:t>
            </a:r>
          </a:p>
          <a:p>
            <a:pPr lvl="1"/>
            <a:r>
              <a:rPr lang="pl-PL" altLang="pl-PL" sz="2400"/>
              <a:t>projektantów baz danych , </a:t>
            </a:r>
          </a:p>
          <a:p>
            <a:pPr lvl="1"/>
            <a:r>
              <a:rPr lang="pl-PL" altLang="pl-PL" sz="2400"/>
              <a:t>wielu innych pracowników związanych z projektowaniem oraz produkcją oprogramowania.</a:t>
            </a:r>
          </a:p>
          <a:p>
            <a:r>
              <a:rPr lang="pl-PL" altLang="pl-PL"/>
              <a:t>Dzięki UML twórcy oprogramowania mogą poznać zasady i warunki prowadzenia produkcji, a także sposób tworzenia oprogramowania i architektury systemów.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1000" fill="hold"/>
                                        <p:tgtEl>
                                          <p:spTgt spid="409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09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09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anim calcmode="lin" valueType="num">
                                      <p:cBhvr>
                                        <p:cTn id="14" dur="1000" fill="hold"/>
                                        <p:tgtEl>
                                          <p:spTgt spid="4096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096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096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0963">
                                            <p:txEl>
                                              <p:pRg st="2" end="2"/>
                                            </p:txEl>
                                          </p:spTgt>
                                        </p:tgtEl>
                                        <p:attrNameLst>
                                          <p:attrName>style.visibility</p:attrName>
                                        </p:attrNameLst>
                                      </p:cBhvr>
                                      <p:to>
                                        <p:strVal val="visible"/>
                                      </p:to>
                                    </p:set>
                                    <p:anim calcmode="lin" valueType="num">
                                      <p:cBhvr>
                                        <p:cTn id="21" dur="1000" fill="hold"/>
                                        <p:tgtEl>
                                          <p:spTgt spid="4096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096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096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0963">
                                            <p:txEl>
                                              <p:pRg st="3" end="3"/>
                                            </p:txEl>
                                          </p:spTgt>
                                        </p:tgtEl>
                                        <p:attrNameLst>
                                          <p:attrName>style.visibility</p:attrName>
                                        </p:attrNameLst>
                                      </p:cBhvr>
                                      <p:to>
                                        <p:strVal val="visible"/>
                                      </p:to>
                                    </p:set>
                                    <p:anim calcmode="lin" valueType="num">
                                      <p:cBhvr>
                                        <p:cTn id="28" dur="1000" fill="hold"/>
                                        <p:tgtEl>
                                          <p:spTgt spid="4096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096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096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0963">
                                            <p:txEl>
                                              <p:pRg st="4" end="4"/>
                                            </p:txEl>
                                          </p:spTgt>
                                        </p:tgtEl>
                                        <p:attrNameLst>
                                          <p:attrName>style.visibility</p:attrName>
                                        </p:attrNameLst>
                                      </p:cBhvr>
                                      <p:to>
                                        <p:strVal val="visible"/>
                                      </p:to>
                                    </p:set>
                                    <p:anim calcmode="lin" valueType="num">
                                      <p:cBhvr>
                                        <p:cTn id="35" dur="1000" fill="hold"/>
                                        <p:tgtEl>
                                          <p:spTgt spid="4096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096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096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0963">
                                            <p:txEl>
                                              <p:pRg st="5" end="5"/>
                                            </p:txEl>
                                          </p:spTgt>
                                        </p:tgtEl>
                                        <p:attrNameLst>
                                          <p:attrName>style.visibility</p:attrName>
                                        </p:attrNameLst>
                                      </p:cBhvr>
                                      <p:to>
                                        <p:strVal val="visible"/>
                                      </p:to>
                                    </p:set>
                                    <p:anim calcmode="lin" valueType="num">
                                      <p:cBhvr>
                                        <p:cTn id="42" dur="1000" fill="hold"/>
                                        <p:tgtEl>
                                          <p:spTgt spid="4096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4096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4096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40963">
                                            <p:txEl>
                                              <p:pRg st="6" end="6"/>
                                            </p:txEl>
                                          </p:spTgt>
                                        </p:tgtEl>
                                        <p:attrNameLst>
                                          <p:attrName>style.visibility</p:attrName>
                                        </p:attrNameLst>
                                      </p:cBhvr>
                                      <p:to>
                                        <p:strVal val="visible"/>
                                      </p:to>
                                    </p:set>
                                    <p:anim calcmode="lin" valueType="num">
                                      <p:cBhvr>
                                        <p:cTn id="49" dur="1000" fill="hold"/>
                                        <p:tgtEl>
                                          <p:spTgt spid="4096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4096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40963">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40963">
                                            <p:txEl>
                                              <p:pRg st="7" end="7"/>
                                            </p:txEl>
                                          </p:spTgt>
                                        </p:tgtEl>
                                        <p:attrNameLst>
                                          <p:attrName>style.visibility</p:attrName>
                                        </p:attrNameLst>
                                      </p:cBhvr>
                                      <p:to>
                                        <p:strVal val="visible"/>
                                      </p:to>
                                    </p:set>
                                    <p:anim calcmode="lin" valueType="num">
                                      <p:cBhvr>
                                        <p:cTn id="56" dur="1000" fill="hold"/>
                                        <p:tgtEl>
                                          <p:spTgt spid="40963">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40963">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4096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ytuł 1">
            <a:extLst>
              <a:ext uri="{FF2B5EF4-FFF2-40B4-BE49-F238E27FC236}">
                <a16:creationId xmlns:a16="http://schemas.microsoft.com/office/drawing/2014/main" id="{46B016AF-72F9-4738-94AA-42EC79E99D4A}"/>
              </a:ext>
            </a:extLst>
          </p:cNvPr>
          <p:cNvSpPr>
            <a:spLocks noGrp="1" noChangeArrowheads="1"/>
          </p:cNvSpPr>
          <p:nvPr>
            <p:ph type="title"/>
          </p:nvPr>
        </p:nvSpPr>
        <p:spPr>
          <a:xfrm>
            <a:off x="323850" y="0"/>
            <a:ext cx="8424863" cy="1143000"/>
          </a:xfrm>
        </p:spPr>
        <p:txBody>
          <a:bodyPr/>
          <a:lstStyle/>
          <a:p>
            <a:r>
              <a:rPr lang="pl-PL" altLang="pl-PL" sz="3600"/>
              <a:t>Co można modelować przy użyciu UML?</a:t>
            </a:r>
          </a:p>
        </p:txBody>
      </p:sp>
      <p:sp>
        <p:nvSpPr>
          <p:cNvPr id="41987" name="Symbol zastępczy zawartości 2">
            <a:extLst>
              <a:ext uri="{FF2B5EF4-FFF2-40B4-BE49-F238E27FC236}">
                <a16:creationId xmlns:a16="http://schemas.microsoft.com/office/drawing/2014/main" id="{D630FFC2-838B-48C1-B792-7E2E6F90F9BC}"/>
              </a:ext>
            </a:extLst>
          </p:cNvPr>
          <p:cNvSpPr>
            <a:spLocks noGrp="1" noChangeArrowheads="1"/>
          </p:cNvSpPr>
          <p:nvPr>
            <p:ph idx="1"/>
          </p:nvPr>
        </p:nvSpPr>
        <p:spPr>
          <a:xfrm>
            <a:off x="250825" y="1196975"/>
            <a:ext cx="8642350" cy="5327650"/>
          </a:xfrm>
        </p:spPr>
        <p:txBody>
          <a:bodyPr/>
          <a:lstStyle/>
          <a:p>
            <a:r>
              <a:rPr lang="pl-PL" altLang="pl-PL" sz="2800"/>
              <a:t>UML umożliwia </a:t>
            </a:r>
            <a:r>
              <a:rPr lang="pl-PL" altLang="pl-PL" sz="2800" i="1">
                <a:solidFill>
                  <a:srgbClr val="FF0000"/>
                </a:solidFill>
              </a:rPr>
              <a:t>modelowanie wielu różnych aspektów działalności, od procesów biznesowych i samego biznesu po funkcje powiązane z dziedzinami IT</a:t>
            </a:r>
            <a:r>
              <a:rPr lang="pl-PL" altLang="pl-PL" sz="2800"/>
              <a:t>, takimi jak projektowanie baz danych, architektury aplikacji czy sprzętu i wielu innych.</a:t>
            </a:r>
          </a:p>
          <a:p>
            <a:r>
              <a:rPr lang="pl-PL" altLang="pl-PL" sz="2800"/>
              <a:t>Projektowanie oprogramowania i systemów informatycznych jest skomplikowanym zadaniem, wymagającym skoordynowanej pracy różnych grup mających różne funkcje: określenie potrzeb firm i wymagań systemu, integrację komponentów, konstruowanie baz danych, produkowanie sprzętu wspierającego działanie oprogramowania.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1000" fill="hold"/>
                                        <p:tgtEl>
                                          <p:spTgt spid="419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19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19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1987">
                                            <p:txEl>
                                              <p:pRg st="1" end="1"/>
                                            </p:txEl>
                                          </p:spTgt>
                                        </p:tgtEl>
                                        <p:attrNameLst>
                                          <p:attrName>style.visibility</p:attrName>
                                        </p:attrNameLst>
                                      </p:cBhvr>
                                      <p:to>
                                        <p:strVal val="visible"/>
                                      </p:to>
                                    </p:set>
                                    <p:anim calcmode="lin" valueType="num">
                                      <p:cBhvr>
                                        <p:cTn id="14" dur="1000" fill="hold"/>
                                        <p:tgtEl>
                                          <p:spTgt spid="4198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198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a:extLst>
              <a:ext uri="{FF2B5EF4-FFF2-40B4-BE49-F238E27FC236}">
                <a16:creationId xmlns:a16="http://schemas.microsoft.com/office/drawing/2014/main" id="{25FC37F4-740B-4C7B-98AC-F77B034CF86F}"/>
              </a:ext>
            </a:extLst>
          </p:cNvPr>
          <p:cNvSpPr>
            <a:spLocks noGrp="1" noChangeArrowheads="1"/>
          </p:cNvSpPr>
          <p:nvPr>
            <p:ph type="title"/>
          </p:nvPr>
        </p:nvSpPr>
        <p:spPr>
          <a:xfrm>
            <a:off x="0" y="-26988"/>
            <a:ext cx="9144000" cy="730251"/>
          </a:xfrm>
        </p:spPr>
        <p:txBody>
          <a:bodyPr/>
          <a:lstStyle/>
          <a:p>
            <a:r>
              <a:rPr lang="pl-PL" altLang="pl-PL"/>
              <a:t>Typy modeli i obszary ich stosowania</a:t>
            </a:r>
          </a:p>
        </p:txBody>
      </p:sp>
      <p:graphicFrame>
        <p:nvGraphicFramePr>
          <p:cNvPr id="4" name="Symbol zastępczy zawartości 3">
            <a:extLst>
              <a:ext uri="{FF2B5EF4-FFF2-40B4-BE49-F238E27FC236}">
                <a16:creationId xmlns:a16="http://schemas.microsoft.com/office/drawing/2014/main" id="{A3C5ADB7-20CC-4474-8E95-911E0A30B1C6}"/>
              </a:ext>
            </a:extLst>
          </p:cNvPr>
          <p:cNvGraphicFramePr>
            <a:graphicFrameLocks noGrp="1"/>
          </p:cNvGraphicFramePr>
          <p:nvPr>
            <p:ph idx="1"/>
          </p:nvPr>
        </p:nvGraphicFramePr>
        <p:xfrm>
          <a:off x="250825" y="849313"/>
          <a:ext cx="8640763" cy="5819775"/>
        </p:xfrm>
        <a:graphic>
          <a:graphicData uri="http://schemas.openxmlformats.org/drawingml/2006/table">
            <a:tbl>
              <a:tblPr firstRow="1" bandRow="1">
                <a:tableStyleId>{5C22544A-7EE6-4342-B048-85BDC9FD1C3A}</a:tableStyleId>
              </a:tblPr>
              <a:tblGrid>
                <a:gridCol w="2520223">
                  <a:extLst>
                    <a:ext uri="{9D8B030D-6E8A-4147-A177-3AD203B41FA5}">
                      <a16:colId xmlns:a16="http://schemas.microsoft.com/office/drawing/2014/main" val="20000"/>
                    </a:ext>
                  </a:extLst>
                </a:gridCol>
                <a:gridCol w="6120540">
                  <a:extLst>
                    <a:ext uri="{9D8B030D-6E8A-4147-A177-3AD203B41FA5}">
                      <a16:colId xmlns:a16="http://schemas.microsoft.com/office/drawing/2014/main" val="20001"/>
                    </a:ext>
                  </a:extLst>
                </a:gridCol>
              </a:tblGrid>
              <a:tr h="518152">
                <a:tc>
                  <a:txBody>
                    <a:bodyPr/>
                    <a:lstStyle/>
                    <a:p>
                      <a:r>
                        <a:rPr lang="pl-PL" sz="2800" dirty="0"/>
                        <a:t>Typ modelu</a:t>
                      </a:r>
                    </a:p>
                  </a:txBody>
                  <a:tcPr marL="91438" marR="91438" marT="45718" marB="45718"/>
                </a:tc>
                <a:tc>
                  <a:txBody>
                    <a:bodyPr/>
                    <a:lstStyle/>
                    <a:p>
                      <a:r>
                        <a:rPr lang="pl-PL" sz="2800" dirty="0"/>
                        <a:t>Obszar stosowania</a:t>
                      </a:r>
                    </a:p>
                  </a:txBody>
                  <a:tcPr marL="91438" marR="91438" marT="45718" marB="45718"/>
                </a:tc>
                <a:extLst>
                  <a:ext uri="{0D108BD9-81ED-4DB2-BD59-A6C34878D82A}">
                    <a16:rowId xmlns:a16="http://schemas.microsoft.com/office/drawing/2014/main" val="10000"/>
                  </a:ext>
                </a:extLst>
              </a:tr>
              <a:tr h="822948">
                <a:tc>
                  <a:txBody>
                    <a:bodyPr/>
                    <a:lstStyle/>
                    <a:p>
                      <a:r>
                        <a:rPr lang="pl-PL" sz="2800" b="1" dirty="0"/>
                        <a:t>Biznesowy</a:t>
                      </a:r>
                    </a:p>
                  </a:txBody>
                  <a:tcPr marL="91438" marR="91438" marT="45718" marB="45718"/>
                </a:tc>
                <a:tc>
                  <a:txBody>
                    <a:bodyPr/>
                    <a:lstStyle/>
                    <a:p>
                      <a:r>
                        <a:rPr lang="pl-PL" sz="2400" dirty="0"/>
                        <a:t>Procesy biznesowe, postęp prac nad projektem, organizacja</a:t>
                      </a:r>
                    </a:p>
                  </a:txBody>
                  <a:tcPr marL="91438" marR="91438" marT="45718" marB="45718"/>
                </a:tc>
                <a:extLst>
                  <a:ext uri="{0D108BD9-81ED-4DB2-BD59-A6C34878D82A}">
                    <a16:rowId xmlns:a16="http://schemas.microsoft.com/office/drawing/2014/main" val="10001"/>
                  </a:ext>
                </a:extLst>
              </a:tr>
              <a:tr h="518152">
                <a:tc>
                  <a:txBody>
                    <a:bodyPr/>
                    <a:lstStyle/>
                    <a:p>
                      <a:r>
                        <a:rPr lang="pl-PL" sz="2800" b="1" dirty="0"/>
                        <a:t>Wymagań</a:t>
                      </a:r>
                    </a:p>
                  </a:txBody>
                  <a:tcPr marL="91438" marR="91438" marT="45718" marB="45718"/>
                </a:tc>
                <a:tc>
                  <a:txBody>
                    <a:bodyPr/>
                    <a:lstStyle/>
                    <a:p>
                      <a:r>
                        <a:rPr lang="pl-PL" sz="2400" dirty="0"/>
                        <a:t>Określenie wymagań i komunikacja</a:t>
                      </a:r>
                    </a:p>
                  </a:txBody>
                  <a:tcPr marL="91438" marR="91438" marT="45718" marB="45718"/>
                </a:tc>
                <a:extLst>
                  <a:ext uri="{0D108BD9-81ED-4DB2-BD59-A6C34878D82A}">
                    <a16:rowId xmlns:a16="http://schemas.microsoft.com/office/drawing/2014/main" val="10002"/>
                  </a:ext>
                </a:extLst>
              </a:tr>
              <a:tr h="1731077">
                <a:tc>
                  <a:txBody>
                    <a:bodyPr/>
                    <a:lstStyle/>
                    <a:p>
                      <a:r>
                        <a:rPr lang="pl-PL" sz="2800" b="1" dirty="0"/>
                        <a:t>Architektury</a:t>
                      </a:r>
                    </a:p>
                  </a:txBody>
                  <a:tcPr marL="91438" marR="91438" marT="45718" marB="45718"/>
                </a:tc>
                <a:tc>
                  <a:txBody>
                    <a:bodyPr/>
                    <a:lstStyle/>
                    <a:p>
                      <a:r>
                        <a:rPr lang="pl-PL" sz="2400" dirty="0"/>
                        <a:t>Projekt wysokiego poziomu dla tworzonego systemu, interakcja między różnymi systemami,</a:t>
                      </a:r>
                      <a:r>
                        <a:rPr lang="pl-PL" sz="2400" baseline="0" dirty="0"/>
                        <a:t> wyjaśnienie projektu osobom pracującym nad systemem</a:t>
                      </a:r>
                      <a:endParaRPr lang="pl-PL" sz="2400" dirty="0"/>
                    </a:p>
                  </a:txBody>
                  <a:tcPr marL="91438" marR="91438" marT="45718" marB="45718"/>
                </a:tc>
                <a:extLst>
                  <a:ext uri="{0D108BD9-81ED-4DB2-BD59-A6C34878D82A}">
                    <a16:rowId xmlns:a16="http://schemas.microsoft.com/office/drawing/2014/main" val="10003"/>
                  </a:ext>
                </a:extLst>
              </a:tr>
              <a:tr h="822948">
                <a:tc>
                  <a:txBody>
                    <a:bodyPr/>
                    <a:lstStyle/>
                    <a:p>
                      <a:r>
                        <a:rPr lang="pl-PL" sz="2800" b="1" dirty="0"/>
                        <a:t>Aplikacji</a:t>
                      </a:r>
                    </a:p>
                  </a:txBody>
                  <a:tcPr marL="91438" marR="91438" marT="45718" marB="45718"/>
                </a:tc>
                <a:tc>
                  <a:txBody>
                    <a:bodyPr/>
                    <a:lstStyle/>
                    <a:p>
                      <a:r>
                        <a:rPr lang="pl-PL" sz="2400" dirty="0"/>
                        <a:t>Architektura projektów niższych poziomów wewnątrz systemu</a:t>
                      </a:r>
                    </a:p>
                  </a:txBody>
                  <a:tcPr marL="91438" marR="91438" marT="45718" marB="45718"/>
                </a:tc>
                <a:extLst>
                  <a:ext uri="{0D108BD9-81ED-4DB2-BD59-A6C34878D82A}">
                    <a16:rowId xmlns:a16="http://schemas.microsoft.com/office/drawing/2014/main" val="10004"/>
                  </a:ext>
                </a:extLst>
              </a:tr>
              <a:tr h="1406499">
                <a:tc>
                  <a:txBody>
                    <a:bodyPr/>
                    <a:lstStyle/>
                    <a:p>
                      <a:r>
                        <a:rPr lang="pl-PL" sz="2800" b="1" dirty="0"/>
                        <a:t>Baz danych</a:t>
                      </a:r>
                    </a:p>
                  </a:txBody>
                  <a:tcPr marL="91438" marR="91438" marT="45718" marB="45718"/>
                </a:tc>
                <a:tc>
                  <a:txBody>
                    <a:bodyPr/>
                    <a:lstStyle/>
                    <a:p>
                      <a:r>
                        <a:rPr lang="pl-PL" sz="2400" dirty="0"/>
                        <a:t>Projektowanie struktury bazy danych i określenie sposobu interakcji z aplikacją (aplikacjami) w danym zastosowaniu</a:t>
                      </a:r>
                    </a:p>
                  </a:txBody>
                  <a:tcPr marL="91438" marR="91438" marT="45718" marB="45718"/>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a:extLst>
              <a:ext uri="{FF2B5EF4-FFF2-40B4-BE49-F238E27FC236}">
                <a16:creationId xmlns:a16="http://schemas.microsoft.com/office/drawing/2014/main" id="{64072667-90BD-491E-968B-5E60A84586D2}"/>
              </a:ext>
            </a:extLst>
          </p:cNvPr>
          <p:cNvSpPr>
            <a:spLocks noGrp="1" noChangeArrowheads="1"/>
          </p:cNvSpPr>
          <p:nvPr>
            <p:ph type="title"/>
          </p:nvPr>
        </p:nvSpPr>
        <p:spPr>
          <a:xfrm>
            <a:off x="685800" y="188913"/>
            <a:ext cx="7772400" cy="1008062"/>
          </a:xfrm>
        </p:spPr>
        <p:txBody>
          <a:bodyPr/>
          <a:lstStyle/>
          <a:p>
            <a:r>
              <a:rPr lang="pl-PL" altLang="pl-PL"/>
              <a:t>Kto powinien budować modele?</a:t>
            </a:r>
          </a:p>
        </p:txBody>
      </p:sp>
      <p:sp>
        <p:nvSpPr>
          <p:cNvPr id="44035" name="Symbol zastępczy zawartości 2">
            <a:extLst>
              <a:ext uri="{FF2B5EF4-FFF2-40B4-BE49-F238E27FC236}">
                <a16:creationId xmlns:a16="http://schemas.microsoft.com/office/drawing/2014/main" id="{5F0D4052-F3F6-464D-80F7-2353EFFB15AB}"/>
              </a:ext>
            </a:extLst>
          </p:cNvPr>
          <p:cNvSpPr>
            <a:spLocks noGrp="1" noChangeArrowheads="1"/>
          </p:cNvSpPr>
          <p:nvPr>
            <p:ph idx="1"/>
          </p:nvPr>
        </p:nvSpPr>
        <p:spPr>
          <a:xfrm>
            <a:off x="250825" y="1196975"/>
            <a:ext cx="8642350" cy="5400675"/>
          </a:xfrm>
        </p:spPr>
        <p:txBody>
          <a:bodyPr/>
          <a:lstStyle/>
          <a:p>
            <a:r>
              <a:rPr lang="pl-PL" altLang="pl-PL" sz="2800" i="1"/>
              <a:t>Analitycy tworzą i projektują modele biznesowe </a:t>
            </a:r>
            <a:r>
              <a:rPr lang="pl-PL" altLang="pl-PL" sz="2800"/>
              <a:t>dotyczące teraźniejszej sytuacji i jej przyszłego rozwoju. Często budują modele aplikacji na poziomie architektury.</a:t>
            </a:r>
          </a:p>
          <a:p>
            <a:r>
              <a:rPr lang="pl-PL" altLang="pl-PL" sz="2800" i="1"/>
              <a:t>Programiści zajmujący się produkowaniem aplikacji </a:t>
            </a:r>
            <a:r>
              <a:rPr lang="pl-PL" altLang="pl-PL" sz="2800"/>
              <a:t>pisząc kod powinni go modelować przed napisaniem. Dzięki wykorzystaniu narzędzi generujących gotowy kod na podstawie opracowanego modelu można zautomatyzować nużące tworzenie typowych fragmentów kodu.</a:t>
            </a:r>
          </a:p>
          <a:p>
            <a:r>
              <a:rPr lang="pl-PL" altLang="pl-PL" sz="2800" i="1">
                <a:solidFill>
                  <a:srgbClr val="FF0000"/>
                </a:solidFill>
              </a:rPr>
              <a:t>Testerzy oprogramowania</a:t>
            </a:r>
            <a:r>
              <a:rPr lang="pl-PL" altLang="pl-PL" sz="2800"/>
              <a:t> mogą stosować modele jako pomoc przy przeprowadzania testów.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 calcmode="lin" valueType="num">
                                      <p:cBhvr>
                                        <p:cTn id="7" dur="1000" fill="hold"/>
                                        <p:tgtEl>
                                          <p:spTgt spid="4403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403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40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4035">
                                            <p:txEl>
                                              <p:pRg st="1" end="1"/>
                                            </p:txEl>
                                          </p:spTgt>
                                        </p:tgtEl>
                                        <p:attrNameLst>
                                          <p:attrName>style.visibility</p:attrName>
                                        </p:attrNameLst>
                                      </p:cBhvr>
                                      <p:to>
                                        <p:strVal val="visible"/>
                                      </p:to>
                                    </p:set>
                                    <p:anim calcmode="lin" valueType="num">
                                      <p:cBhvr>
                                        <p:cTn id="14" dur="1000" fill="hold"/>
                                        <p:tgtEl>
                                          <p:spTgt spid="4403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403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403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4035">
                                            <p:txEl>
                                              <p:pRg st="2" end="2"/>
                                            </p:txEl>
                                          </p:spTgt>
                                        </p:tgtEl>
                                        <p:attrNameLst>
                                          <p:attrName>style.visibility</p:attrName>
                                        </p:attrNameLst>
                                      </p:cBhvr>
                                      <p:to>
                                        <p:strVal val="visible"/>
                                      </p:to>
                                    </p:set>
                                    <p:anim calcmode="lin" valueType="num">
                                      <p:cBhvr>
                                        <p:cTn id="21" dur="1000" fill="hold"/>
                                        <p:tgtEl>
                                          <p:spTgt spid="4403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403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403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6F7B5C2-EFD6-4EB6-AC22-038E245964B7}"/>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Metody projektowania</a:t>
            </a:r>
          </a:p>
        </p:txBody>
      </p:sp>
      <p:sp>
        <p:nvSpPr>
          <p:cNvPr id="45059" name="Rectangle 3">
            <a:extLst>
              <a:ext uri="{FF2B5EF4-FFF2-40B4-BE49-F238E27FC236}">
                <a16:creationId xmlns:a16="http://schemas.microsoft.com/office/drawing/2014/main" id="{8706639E-C23A-4B64-92AA-181BF1C3D7C0}"/>
              </a:ext>
            </a:extLst>
          </p:cNvPr>
          <p:cNvSpPr>
            <a:spLocks noChangeArrowheads="1"/>
          </p:cNvSpPr>
          <p:nvPr/>
        </p:nvSpPr>
        <p:spPr bwMode="auto">
          <a:xfrm>
            <a:off x="735013"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pl-PL" altLang="pl-PL" b="1" i="1">
                <a:solidFill>
                  <a:srgbClr val="660033"/>
                </a:solidFill>
              </a:rPr>
              <a:t>Zbiór częściowo uporządkowanych kroków</a:t>
            </a:r>
            <a:r>
              <a:rPr lang="pl-PL" altLang="pl-PL"/>
              <a:t>, których wykonanie prowadzi do </a:t>
            </a:r>
            <a:r>
              <a:rPr lang="pl-PL" altLang="pl-PL" b="1" i="1">
                <a:solidFill>
                  <a:srgbClr val="660033"/>
                </a:solidFill>
              </a:rPr>
              <a:t>osiągnięcia ustalonego celu</a:t>
            </a:r>
            <a:r>
              <a:rPr lang="pl-PL" altLang="pl-PL"/>
              <a:t>.</a:t>
            </a:r>
          </a:p>
          <a:p>
            <a:pPr eaLnBrk="1" hangingPunct="1">
              <a:buFontTx/>
              <a:buNone/>
            </a:pPr>
            <a:endParaRPr lang="pl-PL" altLang="pl-PL"/>
          </a:p>
          <a:p>
            <a:pPr eaLnBrk="1" hangingPunct="1">
              <a:buFontTx/>
              <a:buNone/>
            </a:pPr>
            <a:r>
              <a:rPr lang="pl-PL" altLang="pl-PL"/>
              <a:t>W inżynierii oprogramowania tym celem jest </a:t>
            </a:r>
            <a:r>
              <a:rPr lang="pl-PL" altLang="pl-PL" b="1" i="1">
                <a:solidFill>
                  <a:srgbClr val="660033"/>
                </a:solidFill>
              </a:rPr>
              <a:t>udostępnienie oprogramowania, które spełnia potrzeby przedsiębiorstwa</a:t>
            </a:r>
            <a:r>
              <a:rPr lang="pl-PL" altLang="pl-PL"/>
              <a:t>.</a:t>
            </a:r>
            <a:endParaRPr lang="pl-PL" altLang="pl-PL" i="1" u="sng"/>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1000" fill="hold"/>
                                        <p:tgtEl>
                                          <p:spTgt spid="450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50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50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5059">
                                            <p:txEl>
                                              <p:pRg st="2" end="2"/>
                                            </p:txEl>
                                          </p:spTgt>
                                        </p:tgtEl>
                                        <p:attrNameLst>
                                          <p:attrName>style.visibility</p:attrName>
                                        </p:attrNameLst>
                                      </p:cBhvr>
                                      <p:to>
                                        <p:strVal val="visible"/>
                                      </p:to>
                                    </p:set>
                                    <p:anim calcmode="lin" valueType="num">
                                      <p:cBhvr>
                                        <p:cTn id="14" dur="1000" fill="hold"/>
                                        <p:tgtEl>
                                          <p:spTgt spid="45059">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45059">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450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C15FC1A-E5D6-451E-A998-F900AB4B37E0}"/>
              </a:ext>
            </a:extLst>
          </p:cNvPr>
          <p:cNvSpPr>
            <a:spLocks noChangeArrowheads="1"/>
          </p:cNvSpPr>
          <p:nvPr/>
        </p:nvSpPr>
        <p:spPr bwMode="auto">
          <a:xfrm>
            <a:off x="179388" y="274638"/>
            <a:ext cx="85074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000" b="1" dirty="0">
                <a:solidFill>
                  <a:schemeClr val="tx2"/>
                </a:solidFill>
              </a:rPr>
              <a:t>Cechy SI (aplikacji)</a:t>
            </a:r>
          </a:p>
        </p:txBody>
      </p:sp>
      <p:sp>
        <p:nvSpPr>
          <p:cNvPr id="3075" name="Rectangle 3">
            <a:extLst>
              <a:ext uri="{FF2B5EF4-FFF2-40B4-BE49-F238E27FC236}">
                <a16:creationId xmlns:a16="http://schemas.microsoft.com/office/drawing/2014/main" id="{74C822AC-3A62-4510-9D1F-BDC5AA83559E}"/>
              </a:ext>
            </a:extLst>
          </p:cNvPr>
          <p:cNvSpPr>
            <a:spLocks noChangeArrowheads="1"/>
          </p:cNvSpPr>
          <p:nvPr/>
        </p:nvSpPr>
        <p:spPr bwMode="auto">
          <a:xfrm>
            <a:off x="457200" y="1600200"/>
            <a:ext cx="8229600" cy="4924425"/>
          </a:xfrm>
          <a:prstGeom prst="rect">
            <a:avLst/>
          </a:prstGeom>
          <a:noFill/>
          <a:ln>
            <a:noFill/>
          </a:ln>
          <a:effectLst/>
          <a:extLst/>
        </p:spPr>
        <p:txBody>
          <a:bodyPr/>
          <a:lstStyle/>
          <a:p>
            <a:pPr marL="342900" indent="-342900" eaLnBrk="1" hangingPunct="1">
              <a:spcBef>
                <a:spcPct val="20000"/>
              </a:spcBef>
              <a:defRPr/>
            </a:pPr>
            <a:r>
              <a:rPr lang="pl-PL" sz="3200" i="1" dirty="0">
                <a:solidFill>
                  <a:srgbClr val="FF0000"/>
                </a:solidFill>
              </a:rPr>
              <a:t>Producent oprogramowania </a:t>
            </a:r>
            <a:r>
              <a:rPr lang="pl-PL" sz="3200" dirty="0"/>
              <a:t>powinien oferować </a:t>
            </a:r>
            <a:r>
              <a:rPr lang="pl-PL" sz="3200" i="1" dirty="0">
                <a:solidFill>
                  <a:srgbClr val="FF0000"/>
                </a:solidFill>
              </a:rPr>
              <a:t>produkty</a:t>
            </a:r>
            <a:r>
              <a:rPr lang="pl-PL" sz="3200" dirty="0"/>
              <a:t>:</a:t>
            </a:r>
          </a:p>
          <a:p>
            <a:pPr marL="742950" lvl="1" indent="-285750" eaLnBrk="1" hangingPunct="1">
              <a:spcBef>
                <a:spcPct val="20000"/>
              </a:spcBef>
              <a:buFontTx/>
              <a:buChar char="•"/>
              <a:defRPr/>
            </a:pPr>
            <a:r>
              <a:rPr lang="pl-PL" sz="3200" dirty="0">
                <a:solidFill>
                  <a:schemeClr val="accent2"/>
                </a:solidFill>
              </a:rPr>
              <a:t>wysokiej jakości</a:t>
            </a:r>
          </a:p>
          <a:p>
            <a:pPr marL="742950" lvl="1" indent="-285750" eaLnBrk="1" hangingPunct="1">
              <a:spcBef>
                <a:spcPct val="20000"/>
              </a:spcBef>
              <a:buFontTx/>
              <a:buChar char="•"/>
              <a:defRPr/>
            </a:pPr>
            <a:r>
              <a:rPr lang="pl-PL" sz="3200" dirty="0">
                <a:solidFill>
                  <a:schemeClr val="accent2"/>
                </a:solidFill>
              </a:rPr>
              <a:t>spełniające wymagania użytkowników</a:t>
            </a:r>
          </a:p>
          <a:p>
            <a:pPr marL="742950" lvl="1" indent="-285750" eaLnBrk="1" hangingPunct="1">
              <a:spcBef>
                <a:spcPct val="20000"/>
              </a:spcBef>
              <a:buFontTx/>
              <a:buChar char="•"/>
              <a:defRPr/>
            </a:pPr>
            <a:r>
              <a:rPr lang="pl-PL" sz="3200" dirty="0">
                <a:solidFill>
                  <a:schemeClr val="accent2"/>
                </a:solidFill>
              </a:rPr>
              <a:t>na czas</a:t>
            </a:r>
          </a:p>
          <a:p>
            <a:pPr marL="742950" lvl="1" indent="-285750" eaLnBrk="1" hangingPunct="1">
              <a:spcBef>
                <a:spcPct val="20000"/>
              </a:spcBef>
              <a:buFontTx/>
              <a:buChar char="•"/>
              <a:defRPr/>
            </a:pPr>
            <a:r>
              <a:rPr lang="pl-PL" sz="3200" dirty="0">
                <a:solidFill>
                  <a:schemeClr val="accent2"/>
                </a:solidFill>
              </a:rPr>
              <a:t>zgodnie z planowanym budżetem</a:t>
            </a:r>
          </a:p>
          <a:p>
            <a:pPr eaLnBrk="1" hangingPunct="1">
              <a:spcBef>
                <a:spcPct val="20000"/>
              </a:spcBef>
              <a:defRPr/>
            </a:pPr>
            <a:endParaRPr lang="pl-PL" sz="2000" dirty="0"/>
          </a:p>
          <a:p>
            <a:pPr eaLnBrk="1" hangingPunct="1">
              <a:spcBef>
                <a:spcPct val="20000"/>
              </a:spcBef>
              <a:defRPr/>
            </a:pPr>
            <a:r>
              <a:rPr lang="pl-PL" sz="2000" dirty="0"/>
              <a:t>Uwaga: Wynikiem pracy zespołu nie jest kod godny nagrody Pulitzera.</a:t>
            </a:r>
          </a:p>
          <a:p>
            <a:pPr eaLnBrk="1" hangingPunct="1">
              <a:spcBef>
                <a:spcPct val="20000"/>
              </a:spcBef>
              <a:defRPr/>
            </a:pPr>
            <a:r>
              <a:rPr lang="pl-PL" sz="2000" dirty="0"/>
              <a:t>Najważniejsze są </a:t>
            </a:r>
            <a:r>
              <a:rPr lang="pl-PL" sz="2000" b="1" dirty="0"/>
              <a:t>dobre programy </a:t>
            </a:r>
            <a:r>
              <a:rPr lang="pl-PL" sz="2000" dirty="0"/>
              <a:t>spełniające zmienne wymagania</a:t>
            </a:r>
          </a:p>
          <a:p>
            <a:pPr eaLnBrk="1" hangingPunct="1">
              <a:spcBef>
                <a:spcPct val="20000"/>
              </a:spcBef>
              <a:defRPr/>
            </a:pPr>
            <a:r>
              <a:rPr lang="pl-PL" sz="2000" dirty="0"/>
              <a:t>użytkowników.</a:t>
            </a:r>
          </a:p>
          <a:p>
            <a:pPr marL="342900" indent="-342900" eaLnBrk="1" hangingPunct="1">
              <a:spcBef>
                <a:spcPct val="20000"/>
              </a:spcBef>
              <a:defRPr/>
            </a:pPr>
            <a:endParaRPr lang="pl-PL" sz="3200" dirty="0"/>
          </a:p>
          <a:p>
            <a:pPr marL="342900" indent="-342900" eaLnBrk="1" hangingPunct="1">
              <a:spcBef>
                <a:spcPct val="20000"/>
              </a:spcBef>
              <a:buFontTx/>
              <a:buChar char="•"/>
              <a:defRPr/>
            </a:pPr>
            <a:endParaRPr lang="pl-PL" sz="3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1000" fill="hold"/>
                                        <p:tgtEl>
                                          <p:spTgt spid="30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0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0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 calcmode="lin" valueType="num">
                                      <p:cBhvr>
                                        <p:cTn id="14" dur="1000" fill="hold"/>
                                        <p:tgtEl>
                                          <p:spTgt spid="307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0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0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075">
                                            <p:txEl>
                                              <p:pRg st="2" end="2"/>
                                            </p:txEl>
                                          </p:spTgt>
                                        </p:tgtEl>
                                        <p:attrNameLst>
                                          <p:attrName>style.visibility</p:attrName>
                                        </p:attrNameLst>
                                      </p:cBhvr>
                                      <p:to>
                                        <p:strVal val="visible"/>
                                      </p:to>
                                    </p:set>
                                    <p:anim calcmode="lin" valueType="num">
                                      <p:cBhvr>
                                        <p:cTn id="21" dur="1000" fill="hold"/>
                                        <p:tgtEl>
                                          <p:spTgt spid="307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07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0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075">
                                            <p:txEl>
                                              <p:pRg st="3" end="3"/>
                                            </p:txEl>
                                          </p:spTgt>
                                        </p:tgtEl>
                                        <p:attrNameLst>
                                          <p:attrName>style.visibility</p:attrName>
                                        </p:attrNameLst>
                                      </p:cBhvr>
                                      <p:to>
                                        <p:strVal val="visible"/>
                                      </p:to>
                                    </p:set>
                                    <p:anim calcmode="lin" valueType="num">
                                      <p:cBhvr>
                                        <p:cTn id="28" dur="1000" fill="hold"/>
                                        <p:tgtEl>
                                          <p:spTgt spid="307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07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07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075">
                                            <p:txEl>
                                              <p:pRg st="4" end="4"/>
                                            </p:txEl>
                                          </p:spTgt>
                                        </p:tgtEl>
                                        <p:attrNameLst>
                                          <p:attrName>style.visibility</p:attrName>
                                        </p:attrNameLst>
                                      </p:cBhvr>
                                      <p:to>
                                        <p:strVal val="visible"/>
                                      </p:to>
                                    </p:set>
                                    <p:anim calcmode="lin" valueType="num">
                                      <p:cBhvr>
                                        <p:cTn id="35" dur="1000" fill="hold"/>
                                        <p:tgtEl>
                                          <p:spTgt spid="307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07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07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075">
                                            <p:txEl>
                                              <p:pRg st="6" end="6"/>
                                            </p:txEl>
                                          </p:spTgt>
                                        </p:tgtEl>
                                        <p:attrNameLst>
                                          <p:attrName>style.visibility</p:attrName>
                                        </p:attrNameLst>
                                      </p:cBhvr>
                                      <p:to>
                                        <p:strVal val="visible"/>
                                      </p:to>
                                    </p:set>
                                    <p:anim calcmode="lin" valueType="num">
                                      <p:cBhvr>
                                        <p:cTn id="42" dur="1000" fill="hold"/>
                                        <p:tgtEl>
                                          <p:spTgt spid="3075">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3075">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3075">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075">
                                            <p:txEl>
                                              <p:pRg st="7" end="7"/>
                                            </p:txEl>
                                          </p:spTgt>
                                        </p:tgtEl>
                                        <p:attrNameLst>
                                          <p:attrName>style.visibility</p:attrName>
                                        </p:attrNameLst>
                                      </p:cBhvr>
                                      <p:to>
                                        <p:strVal val="visible"/>
                                      </p:to>
                                    </p:set>
                                    <p:anim calcmode="lin" valueType="num">
                                      <p:cBhvr>
                                        <p:cTn id="49" dur="1000" fill="hold"/>
                                        <p:tgtEl>
                                          <p:spTgt spid="3075">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3075">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3075">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3075">
                                            <p:txEl>
                                              <p:pRg st="8" end="8"/>
                                            </p:txEl>
                                          </p:spTgt>
                                        </p:tgtEl>
                                        <p:attrNameLst>
                                          <p:attrName>style.visibility</p:attrName>
                                        </p:attrNameLst>
                                      </p:cBhvr>
                                      <p:to>
                                        <p:strVal val="visible"/>
                                      </p:to>
                                    </p:set>
                                    <p:anim calcmode="lin" valueType="num">
                                      <p:cBhvr>
                                        <p:cTn id="56" dur="1000" fill="hold"/>
                                        <p:tgtEl>
                                          <p:spTgt spid="3075">
                                            <p:txEl>
                                              <p:pRg st="8" end="8"/>
                                            </p:txEl>
                                          </p:spTgt>
                                        </p:tgtEl>
                                        <p:attrNameLst>
                                          <p:attrName>ppt_w</p:attrName>
                                        </p:attrNameLst>
                                      </p:cBhvr>
                                      <p:tavLst>
                                        <p:tav tm="0">
                                          <p:val>
                                            <p:strVal val="#ppt_w*0.70"/>
                                          </p:val>
                                        </p:tav>
                                        <p:tav tm="100000">
                                          <p:val>
                                            <p:strVal val="#ppt_w"/>
                                          </p:val>
                                        </p:tav>
                                      </p:tavLst>
                                    </p:anim>
                                    <p:anim calcmode="lin" valueType="num">
                                      <p:cBhvr>
                                        <p:cTn id="57" dur="1000" fill="hold"/>
                                        <p:tgtEl>
                                          <p:spTgt spid="3075">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30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93B05C2-B2D0-47B2-9C8E-3CC16B107805}"/>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Rational Unified Process</a:t>
            </a:r>
          </a:p>
        </p:txBody>
      </p:sp>
      <p:sp>
        <p:nvSpPr>
          <p:cNvPr id="46083" name="Rectangle 3">
            <a:extLst>
              <a:ext uri="{FF2B5EF4-FFF2-40B4-BE49-F238E27FC236}">
                <a16:creationId xmlns:a16="http://schemas.microsoft.com/office/drawing/2014/main" id="{9B4AFD0A-EE62-4976-9AE9-D9A0141B722D}"/>
              </a:ext>
            </a:extLst>
          </p:cNvPr>
          <p:cNvSpPr>
            <a:spLocks noChangeArrowheads="1"/>
          </p:cNvSpPr>
          <p:nvPr/>
        </p:nvSpPr>
        <p:spPr bwMode="auto">
          <a:xfrm>
            <a:off x="250825" y="1844675"/>
            <a:ext cx="8642350"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1463" algn="l"/>
              </a:tabLst>
              <a:defRPr sz="3200">
                <a:solidFill>
                  <a:schemeClr val="tx1"/>
                </a:solidFill>
                <a:latin typeface="Times New Roman" panose="02020603050405020304" pitchFamily="18" charset="0"/>
              </a:defRPr>
            </a:lvl1pPr>
            <a:lvl2pPr marL="742950" indent="-285750">
              <a:spcBef>
                <a:spcPct val="20000"/>
              </a:spcBef>
              <a:buChar char="–"/>
              <a:tabLst>
                <a:tab pos="271463" algn="l"/>
              </a:tabLst>
              <a:defRPr sz="2800">
                <a:solidFill>
                  <a:schemeClr val="tx1"/>
                </a:solidFill>
                <a:latin typeface="Times New Roman" panose="02020603050405020304" pitchFamily="18" charset="0"/>
              </a:defRPr>
            </a:lvl2pPr>
            <a:lvl3pPr marL="1143000" indent="-228600">
              <a:spcBef>
                <a:spcPct val="20000"/>
              </a:spcBef>
              <a:buChar char="•"/>
              <a:tabLst>
                <a:tab pos="271463" algn="l"/>
              </a:tabLst>
              <a:defRPr sz="2400">
                <a:solidFill>
                  <a:schemeClr val="tx1"/>
                </a:solidFill>
                <a:latin typeface="Times New Roman" panose="02020603050405020304" pitchFamily="18" charset="0"/>
              </a:defRPr>
            </a:lvl3pPr>
            <a:lvl4pPr marL="1600200" indent="-228600">
              <a:spcBef>
                <a:spcPct val="20000"/>
              </a:spcBef>
              <a:buChar char="–"/>
              <a:tabLst>
                <a:tab pos="271463" algn="l"/>
              </a:tabLst>
              <a:defRPr sz="2000">
                <a:solidFill>
                  <a:schemeClr val="tx1"/>
                </a:solidFill>
                <a:latin typeface="Times New Roman" panose="02020603050405020304" pitchFamily="18" charset="0"/>
              </a:defRPr>
            </a:lvl4pPr>
            <a:lvl5pPr marL="2057400" indent="-228600">
              <a:spcBef>
                <a:spcPct val="20000"/>
              </a:spcBef>
              <a:buChar char="»"/>
              <a:tabLst>
                <a:tab pos="2714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714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714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714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71463" algn="l"/>
              </a:tabLst>
              <a:defRPr sz="2000">
                <a:solidFill>
                  <a:schemeClr val="tx1"/>
                </a:solidFill>
                <a:latin typeface="Times New Roman" panose="02020603050405020304" pitchFamily="18" charset="0"/>
              </a:defRPr>
            </a:lvl9pPr>
          </a:lstStyle>
          <a:p>
            <a:pPr eaLnBrk="1" hangingPunct="1">
              <a:buFontTx/>
              <a:buNone/>
            </a:pPr>
            <a:r>
              <a:rPr lang="pl-PL" altLang="pl-PL" b="1">
                <a:solidFill>
                  <a:srgbClr val="993366"/>
                </a:solidFill>
              </a:rPr>
              <a:t>Metodyka RUP</a:t>
            </a:r>
            <a:r>
              <a:rPr lang="pl-PL" altLang="pl-PL" b="1"/>
              <a:t> </a:t>
            </a:r>
            <a:r>
              <a:rPr lang="pl-PL" altLang="pl-PL"/>
              <a:t>obejmuje cały cykl życia projektu:</a:t>
            </a:r>
          </a:p>
          <a:p>
            <a:pPr lvl="1" eaLnBrk="1" hangingPunct="1">
              <a:buFontTx/>
              <a:buChar char="•"/>
            </a:pPr>
            <a:r>
              <a:rPr lang="pl-PL" altLang="pl-PL" sz="3200"/>
              <a:t>analizę</a:t>
            </a:r>
          </a:p>
          <a:p>
            <a:pPr lvl="1" eaLnBrk="1" hangingPunct="1">
              <a:buFontTx/>
              <a:buChar char="•"/>
            </a:pPr>
            <a:r>
              <a:rPr lang="pl-PL" altLang="pl-PL" sz="3200"/>
              <a:t>projektowanie</a:t>
            </a:r>
          </a:p>
          <a:p>
            <a:pPr lvl="1" eaLnBrk="1" hangingPunct="1">
              <a:buFontTx/>
              <a:buChar char="•"/>
            </a:pPr>
            <a:r>
              <a:rPr lang="pl-PL" altLang="pl-PL" sz="3200"/>
              <a:t>zapewnianie jakości w kolejnych iteracjach rozwoju systemu</a:t>
            </a:r>
          </a:p>
          <a:p>
            <a:pPr eaLnBrk="1" hangingPunct="1"/>
            <a:endParaRPr lang="pl-PL" altLang="pl-PL"/>
          </a:p>
          <a:p>
            <a:pPr eaLnBrk="1" hangingPunct="1">
              <a:buFontTx/>
              <a:buNone/>
            </a:pPr>
            <a:endParaRPr lang="pl-PL" altLang="pl-P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1000" fill="hold"/>
                                        <p:tgtEl>
                                          <p:spTgt spid="460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60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60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6083">
                                            <p:txEl>
                                              <p:pRg st="1" end="1"/>
                                            </p:txEl>
                                          </p:spTgt>
                                        </p:tgtEl>
                                        <p:attrNameLst>
                                          <p:attrName>style.visibility</p:attrName>
                                        </p:attrNameLst>
                                      </p:cBhvr>
                                      <p:to>
                                        <p:strVal val="visible"/>
                                      </p:to>
                                    </p:set>
                                    <p:anim calcmode="lin" valueType="num">
                                      <p:cBhvr>
                                        <p:cTn id="14" dur="1000" fill="hold"/>
                                        <p:tgtEl>
                                          <p:spTgt spid="460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60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608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6083">
                                            <p:txEl>
                                              <p:pRg st="2" end="2"/>
                                            </p:txEl>
                                          </p:spTgt>
                                        </p:tgtEl>
                                        <p:attrNameLst>
                                          <p:attrName>style.visibility</p:attrName>
                                        </p:attrNameLst>
                                      </p:cBhvr>
                                      <p:to>
                                        <p:strVal val="visible"/>
                                      </p:to>
                                    </p:set>
                                    <p:anim calcmode="lin" valueType="num">
                                      <p:cBhvr>
                                        <p:cTn id="21" dur="1000" fill="hold"/>
                                        <p:tgtEl>
                                          <p:spTgt spid="460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60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608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6083">
                                            <p:txEl>
                                              <p:pRg st="3" end="3"/>
                                            </p:txEl>
                                          </p:spTgt>
                                        </p:tgtEl>
                                        <p:attrNameLst>
                                          <p:attrName>style.visibility</p:attrName>
                                        </p:attrNameLst>
                                      </p:cBhvr>
                                      <p:to>
                                        <p:strVal val="visible"/>
                                      </p:to>
                                    </p:set>
                                    <p:anim calcmode="lin" valueType="num">
                                      <p:cBhvr>
                                        <p:cTn id="28" dur="1000" fill="hold"/>
                                        <p:tgtEl>
                                          <p:spTgt spid="4608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608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60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6F0CA2D-6AFE-45A7-86D6-7EDD6132ABCB}"/>
              </a:ext>
            </a:extLst>
          </p:cNvPr>
          <p:cNvSpPr>
            <a:spLocks noChangeArrowheads="1"/>
          </p:cNvSpPr>
          <p:nvPr/>
        </p:nvSpPr>
        <p:spPr bwMode="auto">
          <a:xfrm>
            <a:off x="457200" y="-26988"/>
            <a:ext cx="822960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Rational Unified Process</a:t>
            </a:r>
          </a:p>
        </p:txBody>
      </p:sp>
      <p:sp>
        <p:nvSpPr>
          <p:cNvPr id="24579" name="Rectangle 3">
            <a:extLst>
              <a:ext uri="{FF2B5EF4-FFF2-40B4-BE49-F238E27FC236}">
                <a16:creationId xmlns:a16="http://schemas.microsoft.com/office/drawing/2014/main" id="{07BD2566-5206-4B8B-B6DE-8C7FF8A2432E}"/>
              </a:ext>
            </a:extLst>
          </p:cNvPr>
          <p:cNvSpPr>
            <a:spLocks noChangeArrowheads="1"/>
          </p:cNvSpPr>
          <p:nvPr/>
        </p:nvSpPr>
        <p:spPr bwMode="auto">
          <a:xfrm>
            <a:off x="179388" y="908050"/>
            <a:ext cx="87852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Tx/>
              <a:buNone/>
            </a:pPr>
            <a:r>
              <a:rPr lang="pl-PL" altLang="pl-PL"/>
              <a:t>Perspektywy – </a:t>
            </a:r>
            <a:r>
              <a:rPr lang="pl-PL" altLang="pl-PL" sz="2400"/>
              <a:t>punkty widzenia </a:t>
            </a:r>
            <a:r>
              <a:rPr lang="pl-PL" altLang="pl-PL" sz="2400" b="1" i="1">
                <a:solidFill>
                  <a:srgbClr val="660033"/>
                </a:solidFill>
              </a:rPr>
              <a:t>różnych grup użytkowników</a:t>
            </a:r>
          </a:p>
        </p:txBody>
      </p:sp>
      <p:sp>
        <p:nvSpPr>
          <p:cNvPr id="47108" name="Rectangle 4">
            <a:extLst>
              <a:ext uri="{FF2B5EF4-FFF2-40B4-BE49-F238E27FC236}">
                <a16:creationId xmlns:a16="http://schemas.microsoft.com/office/drawing/2014/main" id="{01D9C0E1-B9A9-43C4-B53E-EF18D5B67A13}"/>
              </a:ext>
            </a:extLst>
          </p:cNvPr>
          <p:cNvSpPr>
            <a:spLocks noChangeArrowheads="1"/>
          </p:cNvSpPr>
          <p:nvPr/>
        </p:nvSpPr>
        <p:spPr bwMode="auto">
          <a:xfrm>
            <a:off x="1042988" y="2744788"/>
            <a:ext cx="2376487" cy="1008062"/>
          </a:xfrm>
          <a:prstGeom prst="rect">
            <a:avLst/>
          </a:prstGeom>
          <a:solidFill>
            <a:schemeClr val="accent1"/>
          </a:solidFill>
          <a:ln w="38100">
            <a:noFill/>
            <a:miter lim="800000"/>
            <a:headEnd/>
            <a:tailEnd type="none" w="lg"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1" hangingPunct="1">
              <a:defRPr/>
            </a:pPr>
            <a:endParaRPr lang="pl-PL" altLang="pl-PL"/>
          </a:p>
        </p:txBody>
      </p:sp>
      <p:sp>
        <p:nvSpPr>
          <p:cNvPr id="47109" name="Rectangle 5">
            <a:extLst>
              <a:ext uri="{FF2B5EF4-FFF2-40B4-BE49-F238E27FC236}">
                <a16:creationId xmlns:a16="http://schemas.microsoft.com/office/drawing/2014/main" id="{0B19F986-2D0F-4256-9566-ED087BE15555}"/>
              </a:ext>
            </a:extLst>
          </p:cNvPr>
          <p:cNvSpPr>
            <a:spLocks noChangeArrowheads="1"/>
          </p:cNvSpPr>
          <p:nvPr/>
        </p:nvSpPr>
        <p:spPr bwMode="auto">
          <a:xfrm>
            <a:off x="5435600" y="2744788"/>
            <a:ext cx="2376488" cy="1008062"/>
          </a:xfrm>
          <a:prstGeom prst="rect">
            <a:avLst/>
          </a:prstGeom>
          <a:solidFill>
            <a:schemeClr val="accent1"/>
          </a:solidFill>
          <a:ln w="38100">
            <a:noFill/>
            <a:miter lim="800000"/>
            <a:headEnd/>
            <a:tailEnd type="none" w="lg"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1" hangingPunct="1">
              <a:defRPr/>
            </a:pPr>
            <a:endParaRPr lang="pl-PL" altLang="pl-PL"/>
          </a:p>
        </p:txBody>
      </p:sp>
      <p:sp>
        <p:nvSpPr>
          <p:cNvPr id="47110" name="Rectangle 6">
            <a:extLst>
              <a:ext uri="{FF2B5EF4-FFF2-40B4-BE49-F238E27FC236}">
                <a16:creationId xmlns:a16="http://schemas.microsoft.com/office/drawing/2014/main" id="{DB70F536-DDC4-4DE1-A773-40F75FB3D7A5}"/>
              </a:ext>
            </a:extLst>
          </p:cNvPr>
          <p:cNvSpPr>
            <a:spLocks noChangeArrowheads="1"/>
          </p:cNvSpPr>
          <p:nvPr/>
        </p:nvSpPr>
        <p:spPr bwMode="auto">
          <a:xfrm>
            <a:off x="1042988" y="4905375"/>
            <a:ext cx="2376487" cy="1008063"/>
          </a:xfrm>
          <a:prstGeom prst="rect">
            <a:avLst/>
          </a:prstGeom>
          <a:solidFill>
            <a:schemeClr val="accent1"/>
          </a:solidFill>
          <a:ln w="38100">
            <a:noFill/>
            <a:miter lim="800000"/>
            <a:headEnd/>
            <a:tailEnd type="none" w="lg"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1" hangingPunct="1">
              <a:defRPr/>
            </a:pPr>
            <a:endParaRPr lang="pl-PL" altLang="pl-PL"/>
          </a:p>
        </p:txBody>
      </p:sp>
      <p:sp>
        <p:nvSpPr>
          <p:cNvPr id="47111" name="Rectangle 7">
            <a:extLst>
              <a:ext uri="{FF2B5EF4-FFF2-40B4-BE49-F238E27FC236}">
                <a16:creationId xmlns:a16="http://schemas.microsoft.com/office/drawing/2014/main" id="{B20D0195-A506-472C-B8C5-67D225060051}"/>
              </a:ext>
            </a:extLst>
          </p:cNvPr>
          <p:cNvSpPr>
            <a:spLocks noChangeArrowheads="1"/>
          </p:cNvSpPr>
          <p:nvPr/>
        </p:nvSpPr>
        <p:spPr bwMode="auto">
          <a:xfrm>
            <a:off x="5435600" y="4905375"/>
            <a:ext cx="2376488" cy="1008063"/>
          </a:xfrm>
          <a:prstGeom prst="rect">
            <a:avLst/>
          </a:prstGeom>
          <a:solidFill>
            <a:schemeClr val="accent1"/>
          </a:solidFill>
          <a:ln w="38100">
            <a:noFill/>
            <a:miter lim="800000"/>
            <a:headEnd/>
            <a:tailEnd type="none" w="lg"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1" hangingPunct="1">
              <a:defRPr/>
            </a:pPr>
            <a:endParaRPr lang="pl-PL" altLang="pl-PL"/>
          </a:p>
        </p:txBody>
      </p:sp>
      <p:sp>
        <p:nvSpPr>
          <p:cNvPr id="47112" name="Oval 8">
            <a:extLst>
              <a:ext uri="{FF2B5EF4-FFF2-40B4-BE49-F238E27FC236}">
                <a16:creationId xmlns:a16="http://schemas.microsoft.com/office/drawing/2014/main" id="{6A696CFF-BEA0-453B-A4E5-1704772F5F57}"/>
              </a:ext>
            </a:extLst>
          </p:cNvPr>
          <p:cNvSpPr>
            <a:spLocks noChangeArrowheads="1"/>
          </p:cNvSpPr>
          <p:nvPr/>
        </p:nvSpPr>
        <p:spPr bwMode="auto">
          <a:xfrm>
            <a:off x="2771775" y="3392488"/>
            <a:ext cx="3311525" cy="1871662"/>
          </a:xfrm>
          <a:prstGeom prst="ellipse">
            <a:avLst/>
          </a:prstGeom>
          <a:solidFill>
            <a:schemeClr val="accent1"/>
          </a:solidFill>
          <a:ln w="38100">
            <a:noFill/>
            <a:round/>
            <a:headEnd/>
            <a:tailEnd type="none" w="lg"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eaLnBrk="1" hangingPunct="1">
              <a:defRPr/>
            </a:pPr>
            <a:endParaRPr lang="pl-PL" altLang="pl-PL"/>
          </a:p>
        </p:txBody>
      </p:sp>
      <p:sp>
        <p:nvSpPr>
          <p:cNvPr id="47113" name="Text Box 9">
            <a:extLst>
              <a:ext uri="{FF2B5EF4-FFF2-40B4-BE49-F238E27FC236}">
                <a16:creationId xmlns:a16="http://schemas.microsoft.com/office/drawing/2014/main" id="{04E1B4CE-C234-4E8C-9925-01769DB3AF94}"/>
              </a:ext>
            </a:extLst>
          </p:cNvPr>
          <p:cNvSpPr txBox="1">
            <a:spLocks noChangeArrowheads="1"/>
          </p:cNvSpPr>
          <p:nvPr/>
        </p:nvSpPr>
        <p:spPr bwMode="auto">
          <a:xfrm>
            <a:off x="3203575" y="3752850"/>
            <a:ext cx="23050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l-PL" altLang="pl-PL" sz="2400" b="1">
                <a:latin typeface="Arial" panose="020B0604020202020204" pitchFamily="34" charset="0"/>
              </a:rPr>
              <a:t>Perspektywa przypadków użycia</a:t>
            </a:r>
          </a:p>
        </p:txBody>
      </p:sp>
      <p:sp>
        <p:nvSpPr>
          <p:cNvPr id="47114" name="Text Box 10">
            <a:extLst>
              <a:ext uri="{FF2B5EF4-FFF2-40B4-BE49-F238E27FC236}">
                <a16:creationId xmlns:a16="http://schemas.microsoft.com/office/drawing/2014/main" id="{5B703ED9-E3C6-477C-9668-4502ADCA6C66}"/>
              </a:ext>
            </a:extLst>
          </p:cNvPr>
          <p:cNvSpPr txBox="1">
            <a:spLocks noChangeArrowheads="1"/>
          </p:cNvSpPr>
          <p:nvPr/>
        </p:nvSpPr>
        <p:spPr bwMode="auto">
          <a:xfrm>
            <a:off x="5580063" y="4976813"/>
            <a:ext cx="21605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l-PL" altLang="pl-PL" sz="2200" b="1">
                <a:latin typeface="Arial" panose="020B0604020202020204" pitchFamily="34" charset="0"/>
              </a:rPr>
              <a:t>Perspektywa wdrożeniowa</a:t>
            </a:r>
          </a:p>
        </p:txBody>
      </p:sp>
      <p:sp>
        <p:nvSpPr>
          <p:cNvPr id="47115" name="Text Box 11">
            <a:extLst>
              <a:ext uri="{FF2B5EF4-FFF2-40B4-BE49-F238E27FC236}">
                <a16:creationId xmlns:a16="http://schemas.microsoft.com/office/drawing/2014/main" id="{2E7B8FAE-8144-4839-8E10-0E7C07D00D6D}"/>
              </a:ext>
            </a:extLst>
          </p:cNvPr>
          <p:cNvSpPr txBox="1">
            <a:spLocks noChangeArrowheads="1"/>
          </p:cNvSpPr>
          <p:nvPr/>
        </p:nvSpPr>
        <p:spPr bwMode="auto">
          <a:xfrm>
            <a:off x="5364163" y="2816225"/>
            <a:ext cx="25209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l-PL" altLang="pl-PL" sz="2200" b="1">
                <a:latin typeface="Arial" panose="020B0604020202020204" pitchFamily="34" charset="0"/>
              </a:rPr>
              <a:t>Perspektywa implementacyjna</a:t>
            </a:r>
          </a:p>
        </p:txBody>
      </p:sp>
      <p:sp>
        <p:nvSpPr>
          <p:cNvPr id="47116" name="Text Box 12">
            <a:extLst>
              <a:ext uri="{FF2B5EF4-FFF2-40B4-BE49-F238E27FC236}">
                <a16:creationId xmlns:a16="http://schemas.microsoft.com/office/drawing/2014/main" id="{2D43B2E3-A699-4FD8-B29B-0BB556ABB48A}"/>
              </a:ext>
            </a:extLst>
          </p:cNvPr>
          <p:cNvSpPr txBox="1">
            <a:spLocks noChangeArrowheads="1"/>
          </p:cNvSpPr>
          <p:nvPr/>
        </p:nvSpPr>
        <p:spPr bwMode="auto">
          <a:xfrm>
            <a:off x="1042988" y="4976813"/>
            <a:ext cx="23050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l-PL" altLang="pl-PL" sz="2200" b="1">
                <a:latin typeface="Arial" panose="020B0604020202020204" pitchFamily="34" charset="0"/>
              </a:rPr>
              <a:t>Perspektywa procesowa</a:t>
            </a:r>
          </a:p>
        </p:txBody>
      </p:sp>
      <p:sp>
        <p:nvSpPr>
          <p:cNvPr id="47117" name="Text Box 13">
            <a:extLst>
              <a:ext uri="{FF2B5EF4-FFF2-40B4-BE49-F238E27FC236}">
                <a16:creationId xmlns:a16="http://schemas.microsoft.com/office/drawing/2014/main" id="{10393B5C-EA15-4B31-94B6-2049B2189FAB}"/>
              </a:ext>
            </a:extLst>
          </p:cNvPr>
          <p:cNvSpPr txBox="1">
            <a:spLocks noChangeArrowheads="1"/>
          </p:cNvSpPr>
          <p:nvPr/>
        </p:nvSpPr>
        <p:spPr bwMode="auto">
          <a:xfrm>
            <a:off x="1116013" y="2816225"/>
            <a:ext cx="2232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buFontTx/>
              <a:buNone/>
            </a:pPr>
            <a:r>
              <a:rPr lang="pl-PL" altLang="pl-PL" sz="2200" b="1">
                <a:latin typeface="Arial" panose="020B0604020202020204" pitchFamily="34" charset="0"/>
              </a:rPr>
              <a:t>Perspektywa projektowa</a:t>
            </a:r>
          </a:p>
        </p:txBody>
      </p:sp>
      <p:sp>
        <p:nvSpPr>
          <p:cNvPr id="26638" name="Text Box 14">
            <a:extLst>
              <a:ext uri="{FF2B5EF4-FFF2-40B4-BE49-F238E27FC236}">
                <a16:creationId xmlns:a16="http://schemas.microsoft.com/office/drawing/2014/main" id="{D104DB30-9E17-4904-B035-C26D9F8D0D34}"/>
              </a:ext>
            </a:extLst>
          </p:cNvPr>
          <p:cNvSpPr txBox="1">
            <a:spLocks noChangeArrowheads="1"/>
          </p:cNvSpPr>
          <p:nvPr/>
        </p:nvSpPr>
        <p:spPr bwMode="auto">
          <a:xfrm>
            <a:off x="6659563" y="1879600"/>
            <a:ext cx="2484437"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pl-PL" altLang="pl-PL" sz="1600">
                <a:latin typeface="Arial" panose="020B0604020202020204" pitchFamily="34" charset="0"/>
              </a:rPr>
              <a:t>Scalanie systemu</a:t>
            </a:r>
          </a:p>
          <a:p>
            <a:pPr>
              <a:spcBef>
                <a:spcPct val="50000"/>
              </a:spcBef>
              <a:buFontTx/>
              <a:buNone/>
            </a:pPr>
            <a:r>
              <a:rPr lang="pl-PL" altLang="pl-PL" sz="1600">
                <a:latin typeface="Arial" panose="020B0604020202020204" pitchFamily="34" charset="0"/>
              </a:rPr>
              <a:t>Zarządzenie konfiguracją</a:t>
            </a:r>
          </a:p>
        </p:txBody>
      </p:sp>
      <p:sp>
        <p:nvSpPr>
          <p:cNvPr id="26639" name="Text Box 15">
            <a:extLst>
              <a:ext uri="{FF2B5EF4-FFF2-40B4-BE49-F238E27FC236}">
                <a16:creationId xmlns:a16="http://schemas.microsoft.com/office/drawing/2014/main" id="{5A595F09-AF74-4EFD-B9F1-8BE1A45B313F}"/>
              </a:ext>
            </a:extLst>
          </p:cNvPr>
          <p:cNvSpPr txBox="1">
            <a:spLocks noChangeArrowheads="1"/>
          </p:cNvSpPr>
          <p:nvPr/>
        </p:nvSpPr>
        <p:spPr bwMode="auto">
          <a:xfrm>
            <a:off x="0" y="1952625"/>
            <a:ext cx="2484438"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pl-PL" altLang="pl-PL" sz="1600">
                <a:latin typeface="Arial" panose="020B0604020202020204" pitchFamily="34" charset="0"/>
              </a:rPr>
              <a:t>Słownictwo</a:t>
            </a:r>
          </a:p>
          <a:p>
            <a:pPr>
              <a:spcBef>
                <a:spcPct val="50000"/>
              </a:spcBef>
              <a:buFontTx/>
              <a:buNone/>
            </a:pPr>
            <a:r>
              <a:rPr lang="pl-PL" altLang="pl-PL" sz="1600">
                <a:latin typeface="Arial" panose="020B0604020202020204" pitchFamily="34" charset="0"/>
              </a:rPr>
              <a:t>Funkcjonalność</a:t>
            </a:r>
          </a:p>
        </p:txBody>
      </p:sp>
      <p:sp>
        <p:nvSpPr>
          <p:cNvPr id="26640" name="Text Box 16">
            <a:extLst>
              <a:ext uri="{FF2B5EF4-FFF2-40B4-BE49-F238E27FC236}">
                <a16:creationId xmlns:a16="http://schemas.microsoft.com/office/drawing/2014/main" id="{95702A73-D929-4378-BBE1-D331D16BFF6B}"/>
              </a:ext>
            </a:extLst>
          </p:cNvPr>
          <p:cNvSpPr txBox="1">
            <a:spLocks noChangeArrowheads="1"/>
          </p:cNvSpPr>
          <p:nvPr/>
        </p:nvSpPr>
        <p:spPr bwMode="auto">
          <a:xfrm>
            <a:off x="0" y="6118225"/>
            <a:ext cx="2987675"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pl-PL" altLang="pl-PL" sz="1600">
                <a:latin typeface="Arial" panose="020B0604020202020204" pitchFamily="34" charset="0"/>
              </a:rPr>
              <a:t>Efektywność</a:t>
            </a:r>
          </a:p>
          <a:p>
            <a:pPr>
              <a:spcBef>
                <a:spcPct val="50000"/>
              </a:spcBef>
              <a:buFontTx/>
              <a:buNone/>
            </a:pPr>
            <a:r>
              <a:rPr lang="pl-PL" altLang="pl-PL" sz="1600">
                <a:latin typeface="Arial" panose="020B0604020202020204" pitchFamily="34" charset="0"/>
              </a:rPr>
              <a:t>Skalowalność, Przepustowość</a:t>
            </a:r>
          </a:p>
        </p:txBody>
      </p:sp>
      <p:sp>
        <p:nvSpPr>
          <p:cNvPr id="26641" name="Text Box 17">
            <a:extLst>
              <a:ext uri="{FF2B5EF4-FFF2-40B4-BE49-F238E27FC236}">
                <a16:creationId xmlns:a16="http://schemas.microsoft.com/office/drawing/2014/main" id="{13EA3A3D-E161-465B-9764-F3E5525489FD}"/>
              </a:ext>
            </a:extLst>
          </p:cNvPr>
          <p:cNvSpPr txBox="1">
            <a:spLocks noChangeArrowheads="1"/>
          </p:cNvSpPr>
          <p:nvPr/>
        </p:nvSpPr>
        <p:spPr bwMode="auto">
          <a:xfrm>
            <a:off x="6659563" y="4651375"/>
            <a:ext cx="248443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buFontTx/>
              <a:buNone/>
            </a:pPr>
            <a:r>
              <a:rPr lang="pl-PL" altLang="pl-PL" sz="1600">
                <a:latin typeface="Arial" panose="020B0604020202020204" pitchFamily="34" charset="0"/>
              </a:rPr>
              <a:t>Opracowanie</a:t>
            </a:r>
          </a:p>
          <a:p>
            <a:pPr algn="r">
              <a:spcBef>
                <a:spcPct val="50000"/>
              </a:spcBef>
              <a:buFontTx/>
              <a:buNone/>
            </a:pPr>
            <a:r>
              <a:rPr lang="pl-PL" altLang="pl-PL" sz="1600">
                <a:latin typeface="Arial" panose="020B0604020202020204" pitchFamily="34" charset="0"/>
              </a:rPr>
              <a:t>układu</a:t>
            </a:r>
          </a:p>
          <a:p>
            <a:pPr algn="r">
              <a:spcBef>
                <a:spcPct val="50000"/>
              </a:spcBef>
              <a:buFontTx/>
              <a:buNone/>
            </a:pPr>
            <a:r>
              <a:rPr lang="pl-PL" altLang="pl-PL" sz="1600">
                <a:latin typeface="Arial" panose="020B0604020202020204" pitchFamily="34" charset="0"/>
              </a:rPr>
              <a:t>systemu</a:t>
            </a:r>
          </a:p>
          <a:p>
            <a:pPr algn="r">
              <a:spcBef>
                <a:spcPct val="50000"/>
              </a:spcBef>
              <a:buFontTx/>
              <a:buNone/>
            </a:pPr>
            <a:r>
              <a:rPr lang="pl-PL" altLang="pl-PL" sz="1600">
                <a:latin typeface="Arial" panose="020B0604020202020204" pitchFamily="34" charset="0"/>
              </a:rPr>
              <a:t>Dostarczenie</a:t>
            </a:r>
          </a:p>
          <a:p>
            <a:pPr algn="r">
              <a:spcBef>
                <a:spcPct val="50000"/>
              </a:spcBef>
              <a:buFontTx/>
              <a:buNone/>
            </a:pPr>
            <a:r>
              <a:rPr lang="pl-PL" altLang="pl-PL" sz="1800">
                <a:latin typeface="Arial" panose="020B0604020202020204" pitchFamily="34" charset="0"/>
              </a:rPr>
              <a:t>Rozmieszczenie</a:t>
            </a:r>
            <a:endParaRPr lang="pl-PL" altLang="pl-PL" sz="1600">
              <a:latin typeface="Arial" panose="020B0604020202020204" pitchFamily="34" charset="0"/>
            </a:endParaRPr>
          </a:p>
          <a:p>
            <a:pPr algn="r">
              <a:spcBef>
                <a:spcPct val="50000"/>
              </a:spcBef>
              <a:buFontTx/>
              <a:buNone/>
            </a:pPr>
            <a:r>
              <a:rPr lang="pl-PL" altLang="pl-PL" sz="1600">
                <a:latin typeface="Arial" panose="020B0604020202020204" pitchFamily="34" charset="0"/>
              </a:rPr>
              <a:t>Instalacja</a:t>
            </a:r>
          </a:p>
        </p:txBody>
      </p:sp>
      <p:sp>
        <p:nvSpPr>
          <p:cNvPr id="26642" name="Text Box 18">
            <a:extLst>
              <a:ext uri="{FF2B5EF4-FFF2-40B4-BE49-F238E27FC236}">
                <a16:creationId xmlns:a16="http://schemas.microsoft.com/office/drawing/2014/main" id="{BEFCCB71-8F35-40F8-8867-79B073B7FDFF}"/>
              </a:ext>
            </a:extLst>
          </p:cNvPr>
          <p:cNvSpPr txBox="1">
            <a:spLocks noChangeArrowheads="1"/>
          </p:cNvSpPr>
          <p:nvPr/>
        </p:nvSpPr>
        <p:spPr bwMode="auto">
          <a:xfrm>
            <a:off x="1403350" y="4113213"/>
            <a:ext cx="13319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pl-PL" altLang="pl-PL" sz="1600">
                <a:latin typeface="Arial" panose="020B0604020202020204" pitchFamily="34" charset="0"/>
              </a:rPr>
              <a:t>Zachowanie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47112"/>
                                        </p:tgtEl>
                                        <p:attrNameLst>
                                          <p:attrName>style.visibility</p:attrName>
                                        </p:attrNameLst>
                                      </p:cBhvr>
                                      <p:to>
                                        <p:strVal val="visible"/>
                                      </p:to>
                                    </p:set>
                                    <p:anim calcmode="lin" valueType="num">
                                      <p:cBhvr>
                                        <p:cTn id="7" dur="1000" fill="hold"/>
                                        <p:tgtEl>
                                          <p:spTgt spid="47112"/>
                                        </p:tgtEl>
                                        <p:attrNameLst>
                                          <p:attrName>ppt_w</p:attrName>
                                        </p:attrNameLst>
                                      </p:cBhvr>
                                      <p:tavLst>
                                        <p:tav tm="0">
                                          <p:val>
                                            <p:strVal val="#ppt_w*0.70"/>
                                          </p:val>
                                        </p:tav>
                                        <p:tav tm="100000">
                                          <p:val>
                                            <p:strVal val="#ppt_w"/>
                                          </p:val>
                                        </p:tav>
                                      </p:tavLst>
                                    </p:anim>
                                    <p:anim calcmode="lin" valueType="num">
                                      <p:cBhvr>
                                        <p:cTn id="8" dur="1000" fill="hold"/>
                                        <p:tgtEl>
                                          <p:spTgt spid="47112"/>
                                        </p:tgtEl>
                                        <p:attrNameLst>
                                          <p:attrName>ppt_h</p:attrName>
                                        </p:attrNameLst>
                                      </p:cBhvr>
                                      <p:tavLst>
                                        <p:tav tm="0">
                                          <p:val>
                                            <p:strVal val="#ppt_h"/>
                                          </p:val>
                                        </p:tav>
                                        <p:tav tm="100000">
                                          <p:val>
                                            <p:strVal val="#ppt_h"/>
                                          </p:val>
                                        </p:tav>
                                      </p:tavLst>
                                    </p:anim>
                                    <p:animEffect transition="in" filter="fade">
                                      <p:cBhvr>
                                        <p:cTn id="9" dur="1000"/>
                                        <p:tgtEl>
                                          <p:spTgt spid="4711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47113"/>
                                        </p:tgtEl>
                                        <p:attrNameLst>
                                          <p:attrName>style.visibility</p:attrName>
                                        </p:attrNameLst>
                                      </p:cBhvr>
                                      <p:to>
                                        <p:strVal val="visible"/>
                                      </p:to>
                                    </p:set>
                                    <p:anim calcmode="lin" valueType="num">
                                      <p:cBhvr>
                                        <p:cTn id="12" dur="1000" fill="hold"/>
                                        <p:tgtEl>
                                          <p:spTgt spid="47113"/>
                                        </p:tgtEl>
                                        <p:attrNameLst>
                                          <p:attrName>ppt_w</p:attrName>
                                        </p:attrNameLst>
                                      </p:cBhvr>
                                      <p:tavLst>
                                        <p:tav tm="0">
                                          <p:val>
                                            <p:strVal val="#ppt_w*0.70"/>
                                          </p:val>
                                        </p:tav>
                                        <p:tav tm="100000">
                                          <p:val>
                                            <p:strVal val="#ppt_w"/>
                                          </p:val>
                                        </p:tav>
                                      </p:tavLst>
                                    </p:anim>
                                    <p:anim calcmode="lin" valueType="num">
                                      <p:cBhvr>
                                        <p:cTn id="13" dur="1000" fill="hold"/>
                                        <p:tgtEl>
                                          <p:spTgt spid="47113"/>
                                        </p:tgtEl>
                                        <p:attrNameLst>
                                          <p:attrName>ppt_h</p:attrName>
                                        </p:attrNameLst>
                                      </p:cBhvr>
                                      <p:tavLst>
                                        <p:tav tm="0">
                                          <p:val>
                                            <p:strVal val="#ppt_h"/>
                                          </p:val>
                                        </p:tav>
                                        <p:tav tm="100000">
                                          <p:val>
                                            <p:strVal val="#ppt_h"/>
                                          </p:val>
                                        </p:tav>
                                      </p:tavLst>
                                    </p:anim>
                                    <p:animEffect transition="in" filter="fade">
                                      <p:cBhvr>
                                        <p:cTn id="14" dur="1000"/>
                                        <p:tgtEl>
                                          <p:spTgt spid="4711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nodeType="clickEffect">
                                  <p:stCondLst>
                                    <p:cond delay="0"/>
                                  </p:stCondLst>
                                  <p:childTnLst>
                                    <p:set>
                                      <p:cBhvr>
                                        <p:cTn id="18" dur="1" fill="hold">
                                          <p:stCondLst>
                                            <p:cond delay="0"/>
                                          </p:stCondLst>
                                        </p:cTn>
                                        <p:tgtEl>
                                          <p:spTgt spid="47108"/>
                                        </p:tgtEl>
                                        <p:attrNameLst>
                                          <p:attrName>style.visibility</p:attrName>
                                        </p:attrNameLst>
                                      </p:cBhvr>
                                      <p:to>
                                        <p:strVal val="visible"/>
                                      </p:to>
                                    </p:set>
                                    <p:anim calcmode="lin" valueType="num">
                                      <p:cBhvr>
                                        <p:cTn id="19" dur="1000" fill="hold"/>
                                        <p:tgtEl>
                                          <p:spTgt spid="47108"/>
                                        </p:tgtEl>
                                        <p:attrNameLst>
                                          <p:attrName>ppt_w</p:attrName>
                                        </p:attrNameLst>
                                      </p:cBhvr>
                                      <p:tavLst>
                                        <p:tav tm="0">
                                          <p:val>
                                            <p:strVal val="#ppt_w*0.70"/>
                                          </p:val>
                                        </p:tav>
                                        <p:tav tm="100000">
                                          <p:val>
                                            <p:strVal val="#ppt_w"/>
                                          </p:val>
                                        </p:tav>
                                      </p:tavLst>
                                    </p:anim>
                                    <p:anim calcmode="lin" valueType="num">
                                      <p:cBhvr>
                                        <p:cTn id="20" dur="1000" fill="hold"/>
                                        <p:tgtEl>
                                          <p:spTgt spid="47108"/>
                                        </p:tgtEl>
                                        <p:attrNameLst>
                                          <p:attrName>ppt_h</p:attrName>
                                        </p:attrNameLst>
                                      </p:cBhvr>
                                      <p:tavLst>
                                        <p:tav tm="0">
                                          <p:val>
                                            <p:strVal val="#ppt_h"/>
                                          </p:val>
                                        </p:tav>
                                        <p:tav tm="100000">
                                          <p:val>
                                            <p:strVal val="#ppt_h"/>
                                          </p:val>
                                        </p:tav>
                                      </p:tavLst>
                                    </p:anim>
                                    <p:animEffect transition="in" filter="fade">
                                      <p:cBhvr>
                                        <p:cTn id="21" dur="1000"/>
                                        <p:tgtEl>
                                          <p:spTgt spid="47108"/>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47117"/>
                                        </p:tgtEl>
                                        <p:attrNameLst>
                                          <p:attrName>style.visibility</p:attrName>
                                        </p:attrNameLst>
                                      </p:cBhvr>
                                      <p:to>
                                        <p:strVal val="visible"/>
                                      </p:to>
                                    </p:set>
                                    <p:anim calcmode="lin" valueType="num">
                                      <p:cBhvr>
                                        <p:cTn id="24" dur="1000" fill="hold"/>
                                        <p:tgtEl>
                                          <p:spTgt spid="47117"/>
                                        </p:tgtEl>
                                        <p:attrNameLst>
                                          <p:attrName>ppt_w</p:attrName>
                                        </p:attrNameLst>
                                      </p:cBhvr>
                                      <p:tavLst>
                                        <p:tav tm="0">
                                          <p:val>
                                            <p:strVal val="#ppt_w*0.70"/>
                                          </p:val>
                                        </p:tav>
                                        <p:tav tm="100000">
                                          <p:val>
                                            <p:strVal val="#ppt_w"/>
                                          </p:val>
                                        </p:tav>
                                      </p:tavLst>
                                    </p:anim>
                                    <p:anim calcmode="lin" valueType="num">
                                      <p:cBhvr>
                                        <p:cTn id="25" dur="1000" fill="hold"/>
                                        <p:tgtEl>
                                          <p:spTgt spid="47117"/>
                                        </p:tgtEl>
                                        <p:attrNameLst>
                                          <p:attrName>ppt_h</p:attrName>
                                        </p:attrNameLst>
                                      </p:cBhvr>
                                      <p:tavLst>
                                        <p:tav tm="0">
                                          <p:val>
                                            <p:strVal val="#ppt_h"/>
                                          </p:val>
                                        </p:tav>
                                        <p:tav tm="100000">
                                          <p:val>
                                            <p:strVal val="#ppt_h"/>
                                          </p:val>
                                        </p:tav>
                                      </p:tavLst>
                                    </p:anim>
                                    <p:animEffect transition="in" filter="fade">
                                      <p:cBhvr>
                                        <p:cTn id="26" dur="1000"/>
                                        <p:tgtEl>
                                          <p:spTgt spid="4711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47110"/>
                                        </p:tgtEl>
                                        <p:attrNameLst>
                                          <p:attrName>style.visibility</p:attrName>
                                        </p:attrNameLst>
                                      </p:cBhvr>
                                      <p:to>
                                        <p:strVal val="visible"/>
                                      </p:to>
                                    </p:set>
                                    <p:anim calcmode="lin" valueType="num">
                                      <p:cBhvr>
                                        <p:cTn id="31" dur="1000" fill="hold"/>
                                        <p:tgtEl>
                                          <p:spTgt spid="47110"/>
                                        </p:tgtEl>
                                        <p:attrNameLst>
                                          <p:attrName>ppt_w</p:attrName>
                                        </p:attrNameLst>
                                      </p:cBhvr>
                                      <p:tavLst>
                                        <p:tav tm="0">
                                          <p:val>
                                            <p:strVal val="#ppt_w*0.70"/>
                                          </p:val>
                                        </p:tav>
                                        <p:tav tm="100000">
                                          <p:val>
                                            <p:strVal val="#ppt_w"/>
                                          </p:val>
                                        </p:tav>
                                      </p:tavLst>
                                    </p:anim>
                                    <p:anim calcmode="lin" valueType="num">
                                      <p:cBhvr>
                                        <p:cTn id="32" dur="1000" fill="hold"/>
                                        <p:tgtEl>
                                          <p:spTgt spid="47110"/>
                                        </p:tgtEl>
                                        <p:attrNameLst>
                                          <p:attrName>ppt_h</p:attrName>
                                        </p:attrNameLst>
                                      </p:cBhvr>
                                      <p:tavLst>
                                        <p:tav tm="0">
                                          <p:val>
                                            <p:strVal val="#ppt_h"/>
                                          </p:val>
                                        </p:tav>
                                        <p:tav tm="100000">
                                          <p:val>
                                            <p:strVal val="#ppt_h"/>
                                          </p:val>
                                        </p:tav>
                                      </p:tavLst>
                                    </p:anim>
                                    <p:animEffect transition="in" filter="fade">
                                      <p:cBhvr>
                                        <p:cTn id="33" dur="1000"/>
                                        <p:tgtEl>
                                          <p:spTgt spid="47110"/>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47116"/>
                                        </p:tgtEl>
                                        <p:attrNameLst>
                                          <p:attrName>style.visibility</p:attrName>
                                        </p:attrNameLst>
                                      </p:cBhvr>
                                      <p:to>
                                        <p:strVal val="visible"/>
                                      </p:to>
                                    </p:set>
                                    <p:anim calcmode="lin" valueType="num">
                                      <p:cBhvr>
                                        <p:cTn id="36" dur="1000" fill="hold"/>
                                        <p:tgtEl>
                                          <p:spTgt spid="47116"/>
                                        </p:tgtEl>
                                        <p:attrNameLst>
                                          <p:attrName>ppt_w</p:attrName>
                                        </p:attrNameLst>
                                      </p:cBhvr>
                                      <p:tavLst>
                                        <p:tav tm="0">
                                          <p:val>
                                            <p:strVal val="#ppt_w*0.70"/>
                                          </p:val>
                                        </p:tav>
                                        <p:tav tm="100000">
                                          <p:val>
                                            <p:strVal val="#ppt_w"/>
                                          </p:val>
                                        </p:tav>
                                      </p:tavLst>
                                    </p:anim>
                                    <p:anim calcmode="lin" valueType="num">
                                      <p:cBhvr>
                                        <p:cTn id="37" dur="1000" fill="hold"/>
                                        <p:tgtEl>
                                          <p:spTgt spid="47116"/>
                                        </p:tgtEl>
                                        <p:attrNameLst>
                                          <p:attrName>ppt_h</p:attrName>
                                        </p:attrNameLst>
                                      </p:cBhvr>
                                      <p:tavLst>
                                        <p:tav tm="0">
                                          <p:val>
                                            <p:strVal val="#ppt_h"/>
                                          </p:val>
                                        </p:tav>
                                        <p:tav tm="100000">
                                          <p:val>
                                            <p:strVal val="#ppt_h"/>
                                          </p:val>
                                        </p:tav>
                                      </p:tavLst>
                                    </p:anim>
                                    <p:animEffect transition="in" filter="fade">
                                      <p:cBhvr>
                                        <p:cTn id="38" dur="1000"/>
                                        <p:tgtEl>
                                          <p:spTgt spid="47116"/>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nodeType="clickEffect">
                                  <p:stCondLst>
                                    <p:cond delay="0"/>
                                  </p:stCondLst>
                                  <p:childTnLst>
                                    <p:set>
                                      <p:cBhvr>
                                        <p:cTn id="42" dur="1" fill="hold">
                                          <p:stCondLst>
                                            <p:cond delay="0"/>
                                          </p:stCondLst>
                                        </p:cTn>
                                        <p:tgtEl>
                                          <p:spTgt spid="47109"/>
                                        </p:tgtEl>
                                        <p:attrNameLst>
                                          <p:attrName>style.visibility</p:attrName>
                                        </p:attrNameLst>
                                      </p:cBhvr>
                                      <p:to>
                                        <p:strVal val="visible"/>
                                      </p:to>
                                    </p:set>
                                    <p:anim calcmode="lin" valueType="num">
                                      <p:cBhvr>
                                        <p:cTn id="43" dur="1000" fill="hold"/>
                                        <p:tgtEl>
                                          <p:spTgt spid="47109"/>
                                        </p:tgtEl>
                                        <p:attrNameLst>
                                          <p:attrName>ppt_w</p:attrName>
                                        </p:attrNameLst>
                                      </p:cBhvr>
                                      <p:tavLst>
                                        <p:tav tm="0">
                                          <p:val>
                                            <p:strVal val="#ppt_w*0.70"/>
                                          </p:val>
                                        </p:tav>
                                        <p:tav tm="100000">
                                          <p:val>
                                            <p:strVal val="#ppt_w"/>
                                          </p:val>
                                        </p:tav>
                                      </p:tavLst>
                                    </p:anim>
                                    <p:anim calcmode="lin" valueType="num">
                                      <p:cBhvr>
                                        <p:cTn id="44" dur="1000" fill="hold"/>
                                        <p:tgtEl>
                                          <p:spTgt spid="47109"/>
                                        </p:tgtEl>
                                        <p:attrNameLst>
                                          <p:attrName>ppt_h</p:attrName>
                                        </p:attrNameLst>
                                      </p:cBhvr>
                                      <p:tavLst>
                                        <p:tav tm="0">
                                          <p:val>
                                            <p:strVal val="#ppt_h"/>
                                          </p:val>
                                        </p:tav>
                                        <p:tav tm="100000">
                                          <p:val>
                                            <p:strVal val="#ppt_h"/>
                                          </p:val>
                                        </p:tav>
                                      </p:tavLst>
                                    </p:anim>
                                    <p:animEffect transition="in" filter="fade">
                                      <p:cBhvr>
                                        <p:cTn id="45" dur="1000"/>
                                        <p:tgtEl>
                                          <p:spTgt spid="47109"/>
                                        </p:tgtEl>
                                      </p:cBhvr>
                                    </p:animEffect>
                                  </p:childTnLst>
                                </p:cTn>
                              </p:par>
                              <p:par>
                                <p:cTn id="46" presetID="55" presetClass="entr" presetSubtype="0" fill="hold" grpId="0" nodeType="withEffect">
                                  <p:stCondLst>
                                    <p:cond delay="0"/>
                                  </p:stCondLst>
                                  <p:childTnLst>
                                    <p:set>
                                      <p:cBhvr>
                                        <p:cTn id="47" dur="1" fill="hold">
                                          <p:stCondLst>
                                            <p:cond delay="0"/>
                                          </p:stCondLst>
                                        </p:cTn>
                                        <p:tgtEl>
                                          <p:spTgt spid="47115"/>
                                        </p:tgtEl>
                                        <p:attrNameLst>
                                          <p:attrName>style.visibility</p:attrName>
                                        </p:attrNameLst>
                                      </p:cBhvr>
                                      <p:to>
                                        <p:strVal val="visible"/>
                                      </p:to>
                                    </p:set>
                                    <p:anim calcmode="lin" valueType="num">
                                      <p:cBhvr>
                                        <p:cTn id="48" dur="1000" fill="hold"/>
                                        <p:tgtEl>
                                          <p:spTgt spid="47115"/>
                                        </p:tgtEl>
                                        <p:attrNameLst>
                                          <p:attrName>ppt_w</p:attrName>
                                        </p:attrNameLst>
                                      </p:cBhvr>
                                      <p:tavLst>
                                        <p:tav tm="0">
                                          <p:val>
                                            <p:strVal val="#ppt_w*0.70"/>
                                          </p:val>
                                        </p:tav>
                                        <p:tav tm="100000">
                                          <p:val>
                                            <p:strVal val="#ppt_w"/>
                                          </p:val>
                                        </p:tav>
                                      </p:tavLst>
                                    </p:anim>
                                    <p:anim calcmode="lin" valueType="num">
                                      <p:cBhvr>
                                        <p:cTn id="49" dur="1000" fill="hold"/>
                                        <p:tgtEl>
                                          <p:spTgt spid="47115"/>
                                        </p:tgtEl>
                                        <p:attrNameLst>
                                          <p:attrName>ppt_h</p:attrName>
                                        </p:attrNameLst>
                                      </p:cBhvr>
                                      <p:tavLst>
                                        <p:tav tm="0">
                                          <p:val>
                                            <p:strVal val="#ppt_h"/>
                                          </p:val>
                                        </p:tav>
                                        <p:tav tm="100000">
                                          <p:val>
                                            <p:strVal val="#ppt_h"/>
                                          </p:val>
                                        </p:tav>
                                      </p:tavLst>
                                    </p:anim>
                                    <p:animEffect transition="in" filter="fade">
                                      <p:cBhvr>
                                        <p:cTn id="50" dur="1000"/>
                                        <p:tgtEl>
                                          <p:spTgt spid="47115"/>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55" presetClass="entr" presetSubtype="0" fill="hold" nodeType="clickEffect">
                                  <p:stCondLst>
                                    <p:cond delay="0"/>
                                  </p:stCondLst>
                                  <p:childTnLst>
                                    <p:set>
                                      <p:cBhvr>
                                        <p:cTn id="54" dur="1" fill="hold">
                                          <p:stCondLst>
                                            <p:cond delay="0"/>
                                          </p:stCondLst>
                                        </p:cTn>
                                        <p:tgtEl>
                                          <p:spTgt spid="47111"/>
                                        </p:tgtEl>
                                        <p:attrNameLst>
                                          <p:attrName>style.visibility</p:attrName>
                                        </p:attrNameLst>
                                      </p:cBhvr>
                                      <p:to>
                                        <p:strVal val="visible"/>
                                      </p:to>
                                    </p:set>
                                    <p:anim calcmode="lin" valueType="num">
                                      <p:cBhvr>
                                        <p:cTn id="55" dur="1000" fill="hold"/>
                                        <p:tgtEl>
                                          <p:spTgt spid="47111"/>
                                        </p:tgtEl>
                                        <p:attrNameLst>
                                          <p:attrName>ppt_w</p:attrName>
                                        </p:attrNameLst>
                                      </p:cBhvr>
                                      <p:tavLst>
                                        <p:tav tm="0">
                                          <p:val>
                                            <p:strVal val="#ppt_w*0.70"/>
                                          </p:val>
                                        </p:tav>
                                        <p:tav tm="100000">
                                          <p:val>
                                            <p:strVal val="#ppt_w"/>
                                          </p:val>
                                        </p:tav>
                                      </p:tavLst>
                                    </p:anim>
                                    <p:anim calcmode="lin" valueType="num">
                                      <p:cBhvr>
                                        <p:cTn id="56" dur="1000" fill="hold"/>
                                        <p:tgtEl>
                                          <p:spTgt spid="47111"/>
                                        </p:tgtEl>
                                        <p:attrNameLst>
                                          <p:attrName>ppt_h</p:attrName>
                                        </p:attrNameLst>
                                      </p:cBhvr>
                                      <p:tavLst>
                                        <p:tav tm="0">
                                          <p:val>
                                            <p:strVal val="#ppt_h"/>
                                          </p:val>
                                        </p:tav>
                                        <p:tav tm="100000">
                                          <p:val>
                                            <p:strVal val="#ppt_h"/>
                                          </p:val>
                                        </p:tav>
                                      </p:tavLst>
                                    </p:anim>
                                    <p:animEffect transition="in" filter="fade">
                                      <p:cBhvr>
                                        <p:cTn id="57" dur="1000"/>
                                        <p:tgtEl>
                                          <p:spTgt spid="47111"/>
                                        </p:tgtEl>
                                      </p:cBhvr>
                                    </p:animEffect>
                                  </p:childTnLst>
                                </p:cTn>
                              </p:par>
                            </p:childTnLst>
                          </p:cTn>
                        </p:par>
                        <p:par>
                          <p:cTn id="58" fill="hold" nodeType="afterGroup">
                            <p:stCondLst>
                              <p:cond delay="1000"/>
                            </p:stCondLst>
                            <p:childTnLst>
                              <p:par>
                                <p:cTn id="59" presetID="55" presetClass="entr" presetSubtype="0" fill="hold" grpId="0" nodeType="afterEffect">
                                  <p:stCondLst>
                                    <p:cond delay="0"/>
                                  </p:stCondLst>
                                  <p:childTnLst>
                                    <p:set>
                                      <p:cBhvr>
                                        <p:cTn id="60" dur="1" fill="hold">
                                          <p:stCondLst>
                                            <p:cond delay="0"/>
                                          </p:stCondLst>
                                        </p:cTn>
                                        <p:tgtEl>
                                          <p:spTgt spid="47114"/>
                                        </p:tgtEl>
                                        <p:attrNameLst>
                                          <p:attrName>style.visibility</p:attrName>
                                        </p:attrNameLst>
                                      </p:cBhvr>
                                      <p:to>
                                        <p:strVal val="visible"/>
                                      </p:to>
                                    </p:set>
                                    <p:anim calcmode="lin" valueType="num">
                                      <p:cBhvr>
                                        <p:cTn id="61" dur="1000" fill="hold"/>
                                        <p:tgtEl>
                                          <p:spTgt spid="47114"/>
                                        </p:tgtEl>
                                        <p:attrNameLst>
                                          <p:attrName>ppt_w</p:attrName>
                                        </p:attrNameLst>
                                      </p:cBhvr>
                                      <p:tavLst>
                                        <p:tav tm="0">
                                          <p:val>
                                            <p:strVal val="#ppt_w*0.70"/>
                                          </p:val>
                                        </p:tav>
                                        <p:tav tm="100000">
                                          <p:val>
                                            <p:strVal val="#ppt_w"/>
                                          </p:val>
                                        </p:tav>
                                      </p:tavLst>
                                    </p:anim>
                                    <p:anim calcmode="lin" valueType="num">
                                      <p:cBhvr>
                                        <p:cTn id="62" dur="1000" fill="hold"/>
                                        <p:tgtEl>
                                          <p:spTgt spid="47114"/>
                                        </p:tgtEl>
                                        <p:attrNameLst>
                                          <p:attrName>ppt_h</p:attrName>
                                        </p:attrNameLst>
                                      </p:cBhvr>
                                      <p:tavLst>
                                        <p:tav tm="0">
                                          <p:val>
                                            <p:strVal val="#ppt_h"/>
                                          </p:val>
                                        </p:tav>
                                        <p:tav tm="100000">
                                          <p:val>
                                            <p:strVal val="#ppt_h"/>
                                          </p:val>
                                        </p:tav>
                                      </p:tavLst>
                                    </p:anim>
                                    <p:animEffect transition="in" filter="fade">
                                      <p:cBhvr>
                                        <p:cTn id="63" dur="1000"/>
                                        <p:tgtEl>
                                          <p:spTgt spid="47114"/>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55" presetClass="entr" presetSubtype="0" fill="hold" grpId="0" nodeType="clickEffect">
                                  <p:stCondLst>
                                    <p:cond delay="0"/>
                                  </p:stCondLst>
                                  <p:childTnLst>
                                    <p:set>
                                      <p:cBhvr>
                                        <p:cTn id="67" dur="1" fill="hold">
                                          <p:stCondLst>
                                            <p:cond delay="0"/>
                                          </p:stCondLst>
                                        </p:cTn>
                                        <p:tgtEl>
                                          <p:spTgt spid="26642"/>
                                        </p:tgtEl>
                                        <p:attrNameLst>
                                          <p:attrName>style.visibility</p:attrName>
                                        </p:attrNameLst>
                                      </p:cBhvr>
                                      <p:to>
                                        <p:strVal val="visible"/>
                                      </p:to>
                                    </p:set>
                                    <p:anim calcmode="lin" valueType="num">
                                      <p:cBhvr>
                                        <p:cTn id="68" dur="1000" fill="hold"/>
                                        <p:tgtEl>
                                          <p:spTgt spid="26642"/>
                                        </p:tgtEl>
                                        <p:attrNameLst>
                                          <p:attrName>ppt_w</p:attrName>
                                        </p:attrNameLst>
                                      </p:cBhvr>
                                      <p:tavLst>
                                        <p:tav tm="0">
                                          <p:val>
                                            <p:strVal val="#ppt_w*0.70"/>
                                          </p:val>
                                        </p:tav>
                                        <p:tav tm="100000">
                                          <p:val>
                                            <p:strVal val="#ppt_w"/>
                                          </p:val>
                                        </p:tav>
                                      </p:tavLst>
                                    </p:anim>
                                    <p:anim calcmode="lin" valueType="num">
                                      <p:cBhvr>
                                        <p:cTn id="69" dur="1000" fill="hold"/>
                                        <p:tgtEl>
                                          <p:spTgt spid="26642"/>
                                        </p:tgtEl>
                                        <p:attrNameLst>
                                          <p:attrName>ppt_h</p:attrName>
                                        </p:attrNameLst>
                                      </p:cBhvr>
                                      <p:tavLst>
                                        <p:tav tm="0">
                                          <p:val>
                                            <p:strVal val="#ppt_h"/>
                                          </p:val>
                                        </p:tav>
                                        <p:tav tm="100000">
                                          <p:val>
                                            <p:strVal val="#ppt_h"/>
                                          </p:val>
                                        </p:tav>
                                      </p:tavLst>
                                    </p:anim>
                                    <p:animEffect transition="in" filter="fade">
                                      <p:cBhvr>
                                        <p:cTn id="70" dur="1000"/>
                                        <p:tgtEl>
                                          <p:spTgt spid="26642"/>
                                        </p:tgtEl>
                                      </p:cBhvr>
                                    </p:animEffect>
                                  </p:childTnLst>
                                </p:cTn>
                              </p:par>
                            </p:childTnLst>
                          </p:cTn>
                        </p:par>
                        <p:par>
                          <p:cTn id="71" fill="hold" nodeType="afterGroup">
                            <p:stCondLst>
                              <p:cond delay="1000"/>
                            </p:stCondLst>
                            <p:childTnLst>
                              <p:par>
                                <p:cTn id="72" presetID="55" presetClass="entr" presetSubtype="0" fill="hold" grpId="0" nodeType="afterEffect">
                                  <p:stCondLst>
                                    <p:cond delay="0"/>
                                  </p:stCondLst>
                                  <p:childTnLst>
                                    <p:set>
                                      <p:cBhvr>
                                        <p:cTn id="73" dur="1" fill="hold">
                                          <p:stCondLst>
                                            <p:cond delay="0"/>
                                          </p:stCondLst>
                                        </p:cTn>
                                        <p:tgtEl>
                                          <p:spTgt spid="26639"/>
                                        </p:tgtEl>
                                        <p:attrNameLst>
                                          <p:attrName>style.visibility</p:attrName>
                                        </p:attrNameLst>
                                      </p:cBhvr>
                                      <p:to>
                                        <p:strVal val="visible"/>
                                      </p:to>
                                    </p:set>
                                    <p:anim calcmode="lin" valueType="num">
                                      <p:cBhvr>
                                        <p:cTn id="74" dur="1000" fill="hold"/>
                                        <p:tgtEl>
                                          <p:spTgt spid="26639"/>
                                        </p:tgtEl>
                                        <p:attrNameLst>
                                          <p:attrName>ppt_w</p:attrName>
                                        </p:attrNameLst>
                                      </p:cBhvr>
                                      <p:tavLst>
                                        <p:tav tm="0">
                                          <p:val>
                                            <p:strVal val="#ppt_w*0.70"/>
                                          </p:val>
                                        </p:tav>
                                        <p:tav tm="100000">
                                          <p:val>
                                            <p:strVal val="#ppt_w"/>
                                          </p:val>
                                        </p:tav>
                                      </p:tavLst>
                                    </p:anim>
                                    <p:anim calcmode="lin" valueType="num">
                                      <p:cBhvr>
                                        <p:cTn id="75" dur="1000" fill="hold"/>
                                        <p:tgtEl>
                                          <p:spTgt spid="26639"/>
                                        </p:tgtEl>
                                        <p:attrNameLst>
                                          <p:attrName>ppt_h</p:attrName>
                                        </p:attrNameLst>
                                      </p:cBhvr>
                                      <p:tavLst>
                                        <p:tav tm="0">
                                          <p:val>
                                            <p:strVal val="#ppt_h"/>
                                          </p:val>
                                        </p:tav>
                                        <p:tav tm="100000">
                                          <p:val>
                                            <p:strVal val="#ppt_h"/>
                                          </p:val>
                                        </p:tav>
                                      </p:tavLst>
                                    </p:anim>
                                    <p:animEffect transition="in" filter="fade">
                                      <p:cBhvr>
                                        <p:cTn id="76" dur="1000"/>
                                        <p:tgtEl>
                                          <p:spTgt spid="26639"/>
                                        </p:tgtEl>
                                      </p:cBhvr>
                                    </p:animEffect>
                                  </p:childTnLst>
                                </p:cTn>
                              </p:par>
                            </p:childTnLst>
                          </p:cTn>
                        </p:par>
                        <p:par>
                          <p:cTn id="77" fill="hold" nodeType="afterGroup">
                            <p:stCondLst>
                              <p:cond delay="2000"/>
                            </p:stCondLst>
                            <p:childTnLst>
                              <p:par>
                                <p:cTn id="78" presetID="55" presetClass="entr" presetSubtype="0" fill="hold" grpId="0" nodeType="afterEffect">
                                  <p:stCondLst>
                                    <p:cond delay="0"/>
                                  </p:stCondLst>
                                  <p:childTnLst>
                                    <p:set>
                                      <p:cBhvr>
                                        <p:cTn id="79" dur="1" fill="hold">
                                          <p:stCondLst>
                                            <p:cond delay="0"/>
                                          </p:stCondLst>
                                        </p:cTn>
                                        <p:tgtEl>
                                          <p:spTgt spid="26640"/>
                                        </p:tgtEl>
                                        <p:attrNameLst>
                                          <p:attrName>style.visibility</p:attrName>
                                        </p:attrNameLst>
                                      </p:cBhvr>
                                      <p:to>
                                        <p:strVal val="visible"/>
                                      </p:to>
                                    </p:set>
                                    <p:anim calcmode="lin" valueType="num">
                                      <p:cBhvr>
                                        <p:cTn id="80" dur="1000" fill="hold"/>
                                        <p:tgtEl>
                                          <p:spTgt spid="26640"/>
                                        </p:tgtEl>
                                        <p:attrNameLst>
                                          <p:attrName>ppt_w</p:attrName>
                                        </p:attrNameLst>
                                      </p:cBhvr>
                                      <p:tavLst>
                                        <p:tav tm="0">
                                          <p:val>
                                            <p:strVal val="#ppt_w*0.70"/>
                                          </p:val>
                                        </p:tav>
                                        <p:tav tm="100000">
                                          <p:val>
                                            <p:strVal val="#ppt_w"/>
                                          </p:val>
                                        </p:tav>
                                      </p:tavLst>
                                    </p:anim>
                                    <p:anim calcmode="lin" valueType="num">
                                      <p:cBhvr>
                                        <p:cTn id="81" dur="1000" fill="hold"/>
                                        <p:tgtEl>
                                          <p:spTgt spid="26640"/>
                                        </p:tgtEl>
                                        <p:attrNameLst>
                                          <p:attrName>ppt_h</p:attrName>
                                        </p:attrNameLst>
                                      </p:cBhvr>
                                      <p:tavLst>
                                        <p:tav tm="0">
                                          <p:val>
                                            <p:strVal val="#ppt_h"/>
                                          </p:val>
                                        </p:tav>
                                        <p:tav tm="100000">
                                          <p:val>
                                            <p:strVal val="#ppt_h"/>
                                          </p:val>
                                        </p:tav>
                                      </p:tavLst>
                                    </p:anim>
                                    <p:animEffect transition="in" filter="fade">
                                      <p:cBhvr>
                                        <p:cTn id="82" dur="1000"/>
                                        <p:tgtEl>
                                          <p:spTgt spid="26640"/>
                                        </p:tgtEl>
                                      </p:cBhvr>
                                    </p:animEffect>
                                  </p:childTnLst>
                                </p:cTn>
                              </p:par>
                            </p:childTnLst>
                          </p:cTn>
                        </p:par>
                        <p:par>
                          <p:cTn id="83" fill="hold" nodeType="afterGroup">
                            <p:stCondLst>
                              <p:cond delay="3000"/>
                            </p:stCondLst>
                            <p:childTnLst>
                              <p:par>
                                <p:cTn id="84" presetID="55" presetClass="entr" presetSubtype="0" fill="hold" grpId="0" nodeType="afterEffect">
                                  <p:stCondLst>
                                    <p:cond delay="0"/>
                                  </p:stCondLst>
                                  <p:childTnLst>
                                    <p:set>
                                      <p:cBhvr>
                                        <p:cTn id="85" dur="1" fill="hold">
                                          <p:stCondLst>
                                            <p:cond delay="0"/>
                                          </p:stCondLst>
                                        </p:cTn>
                                        <p:tgtEl>
                                          <p:spTgt spid="26638"/>
                                        </p:tgtEl>
                                        <p:attrNameLst>
                                          <p:attrName>style.visibility</p:attrName>
                                        </p:attrNameLst>
                                      </p:cBhvr>
                                      <p:to>
                                        <p:strVal val="visible"/>
                                      </p:to>
                                    </p:set>
                                    <p:anim calcmode="lin" valueType="num">
                                      <p:cBhvr>
                                        <p:cTn id="86" dur="1000" fill="hold"/>
                                        <p:tgtEl>
                                          <p:spTgt spid="26638"/>
                                        </p:tgtEl>
                                        <p:attrNameLst>
                                          <p:attrName>ppt_w</p:attrName>
                                        </p:attrNameLst>
                                      </p:cBhvr>
                                      <p:tavLst>
                                        <p:tav tm="0">
                                          <p:val>
                                            <p:strVal val="#ppt_w*0.70"/>
                                          </p:val>
                                        </p:tav>
                                        <p:tav tm="100000">
                                          <p:val>
                                            <p:strVal val="#ppt_w"/>
                                          </p:val>
                                        </p:tav>
                                      </p:tavLst>
                                    </p:anim>
                                    <p:anim calcmode="lin" valueType="num">
                                      <p:cBhvr>
                                        <p:cTn id="87" dur="1000" fill="hold"/>
                                        <p:tgtEl>
                                          <p:spTgt spid="26638"/>
                                        </p:tgtEl>
                                        <p:attrNameLst>
                                          <p:attrName>ppt_h</p:attrName>
                                        </p:attrNameLst>
                                      </p:cBhvr>
                                      <p:tavLst>
                                        <p:tav tm="0">
                                          <p:val>
                                            <p:strVal val="#ppt_h"/>
                                          </p:val>
                                        </p:tav>
                                        <p:tav tm="100000">
                                          <p:val>
                                            <p:strVal val="#ppt_h"/>
                                          </p:val>
                                        </p:tav>
                                      </p:tavLst>
                                    </p:anim>
                                    <p:animEffect transition="in" filter="fade">
                                      <p:cBhvr>
                                        <p:cTn id="88" dur="1000"/>
                                        <p:tgtEl>
                                          <p:spTgt spid="26638"/>
                                        </p:tgtEl>
                                      </p:cBhvr>
                                    </p:animEffect>
                                  </p:childTnLst>
                                </p:cTn>
                              </p:par>
                            </p:childTnLst>
                          </p:cTn>
                        </p:par>
                        <p:par>
                          <p:cTn id="89" fill="hold" nodeType="afterGroup">
                            <p:stCondLst>
                              <p:cond delay="4000"/>
                            </p:stCondLst>
                            <p:childTnLst>
                              <p:par>
                                <p:cTn id="90" presetID="55" presetClass="entr" presetSubtype="0" fill="hold" grpId="0" nodeType="afterEffect">
                                  <p:stCondLst>
                                    <p:cond delay="0"/>
                                  </p:stCondLst>
                                  <p:childTnLst>
                                    <p:set>
                                      <p:cBhvr>
                                        <p:cTn id="91" dur="1" fill="hold">
                                          <p:stCondLst>
                                            <p:cond delay="0"/>
                                          </p:stCondLst>
                                        </p:cTn>
                                        <p:tgtEl>
                                          <p:spTgt spid="26641"/>
                                        </p:tgtEl>
                                        <p:attrNameLst>
                                          <p:attrName>style.visibility</p:attrName>
                                        </p:attrNameLst>
                                      </p:cBhvr>
                                      <p:to>
                                        <p:strVal val="visible"/>
                                      </p:to>
                                    </p:set>
                                    <p:anim calcmode="lin" valueType="num">
                                      <p:cBhvr>
                                        <p:cTn id="92" dur="1000" fill="hold"/>
                                        <p:tgtEl>
                                          <p:spTgt spid="26641"/>
                                        </p:tgtEl>
                                        <p:attrNameLst>
                                          <p:attrName>ppt_w</p:attrName>
                                        </p:attrNameLst>
                                      </p:cBhvr>
                                      <p:tavLst>
                                        <p:tav tm="0">
                                          <p:val>
                                            <p:strVal val="#ppt_w*0.70"/>
                                          </p:val>
                                        </p:tav>
                                        <p:tav tm="100000">
                                          <p:val>
                                            <p:strVal val="#ppt_w"/>
                                          </p:val>
                                        </p:tav>
                                      </p:tavLst>
                                    </p:anim>
                                    <p:anim calcmode="lin" valueType="num">
                                      <p:cBhvr>
                                        <p:cTn id="93" dur="1000" fill="hold"/>
                                        <p:tgtEl>
                                          <p:spTgt spid="26641"/>
                                        </p:tgtEl>
                                        <p:attrNameLst>
                                          <p:attrName>ppt_h</p:attrName>
                                        </p:attrNameLst>
                                      </p:cBhvr>
                                      <p:tavLst>
                                        <p:tav tm="0">
                                          <p:val>
                                            <p:strVal val="#ppt_h"/>
                                          </p:val>
                                        </p:tav>
                                        <p:tav tm="100000">
                                          <p:val>
                                            <p:strVal val="#ppt_h"/>
                                          </p:val>
                                        </p:tav>
                                      </p:tavLst>
                                    </p:anim>
                                    <p:animEffect transition="in" filter="fade">
                                      <p:cBhvr>
                                        <p:cTn id="94" dur="1000"/>
                                        <p:tgtEl>
                                          <p:spTgt spid="26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3" grpId="0"/>
      <p:bldP spid="47114" grpId="0"/>
      <p:bldP spid="47115" grpId="0"/>
      <p:bldP spid="47116" grpId="0"/>
      <p:bldP spid="47117" grpId="0"/>
      <p:bldP spid="26638" grpId="0" autoUpdateAnimBg="0"/>
      <p:bldP spid="26639" grpId="0" autoUpdateAnimBg="0"/>
      <p:bldP spid="26640" grpId="0" autoUpdateAnimBg="0"/>
      <p:bldP spid="26641" grpId="0" autoUpdateAnimBg="0"/>
      <p:bldP spid="2664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FA7CD32-DE5F-42C0-94FF-D8C8E27D332D}"/>
              </a:ext>
            </a:extLst>
          </p:cNvPr>
          <p:cNvSpPr>
            <a:spLocks noGrp="1" noChangeArrowheads="1"/>
          </p:cNvSpPr>
          <p:nvPr>
            <p:ph type="title"/>
          </p:nvPr>
        </p:nvSpPr>
        <p:spPr>
          <a:xfrm>
            <a:off x="539750" y="188913"/>
            <a:ext cx="7772400" cy="719137"/>
          </a:xfrm>
        </p:spPr>
        <p:txBody>
          <a:bodyPr/>
          <a:lstStyle/>
          <a:p>
            <a:pPr eaLnBrk="1" hangingPunct="1"/>
            <a:r>
              <a:rPr lang="pl-PL" altLang="pl-PL"/>
              <a:t>Perspektywy </a:t>
            </a:r>
          </a:p>
        </p:txBody>
      </p:sp>
      <p:sp>
        <p:nvSpPr>
          <p:cNvPr id="48131" name="Rectangle 3">
            <a:extLst>
              <a:ext uri="{FF2B5EF4-FFF2-40B4-BE49-F238E27FC236}">
                <a16:creationId xmlns:a16="http://schemas.microsoft.com/office/drawing/2014/main" id="{82F2952E-1375-463C-8E5C-DE3C5514803E}"/>
              </a:ext>
            </a:extLst>
          </p:cNvPr>
          <p:cNvSpPr>
            <a:spLocks noGrp="1" noChangeArrowheads="1"/>
          </p:cNvSpPr>
          <p:nvPr>
            <p:ph type="body" idx="1"/>
          </p:nvPr>
        </p:nvSpPr>
        <p:spPr>
          <a:xfrm>
            <a:off x="71438" y="1052513"/>
            <a:ext cx="8964612" cy="5689600"/>
          </a:xfrm>
        </p:spPr>
        <p:txBody>
          <a:bodyPr/>
          <a:lstStyle/>
          <a:p>
            <a:pPr eaLnBrk="1" hangingPunct="1">
              <a:lnSpc>
                <a:spcPct val="80000"/>
              </a:lnSpc>
            </a:pPr>
            <a:r>
              <a:rPr lang="pl-PL" altLang="pl-PL" sz="2400"/>
              <a:t>W trakcie konstruowania dowolnego modelu (diagramu) powinny być brane pod uwagę następujące trzy perspektywy:</a:t>
            </a:r>
          </a:p>
          <a:p>
            <a:pPr lvl="1" eaLnBrk="1" hangingPunct="1">
              <a:lnSpc>
                <a:spcPct val="80000"/>
              </a:lnSpc>
            </a:pPr>
            <a:r>
              <a:rPr lang="pl-PL" altLang="pl-PL" sz="2000" b="1" i="1">
                <a:solidFill>
                  <a:srgbClr val="CC0000"/>
                </a:solidFill>
              </a:rPr>
              <a:t>Perspektywa pojęciowa (koncepcyjna)</a:t>
            </a:r>
            <a:r>
              <a:rPr lang="pl-PL" altLang="pl-PL" sz="2000"/>
              <a:t> – przedstawia pojęcia funkcjonujące w dziedzinie problemowej. W szczególności analizowane są operacje wykonywane na bytach, cechy opisujące byty oraz istniejące pomiędzy bytami różnego rodzaju związki semantyczne. Perspektywa pojęciowa nie powinna odnosić się do środowiska implementacji.</a:t>
            </a:r>
          </a:p>
          <a:p>
            <a:pPr lvl="1" eaLnBrk="1" hangingPunct="1">
              <a:lnSpc>
                <a:spcPct val="80000"/>
              </a:lnSpc>
            </a:pPr>
            <a:r>
              <a:rPr lang="pl-PL" altLang="pl-PL" sz="2000" b="1" i="1">
                <a:solidFill>
                  <a:srgbClr val="CC0000"/>
                </a:solidFill>
              </a:rPr>
              <a:t>Perspektywa projektowa (procesowa)</a:t>
            </a:r>
            <a:r>
              <a:rPr lang="pl-PL" altLang="pl-PL" sz="2000"/>
              <a:t> – uwzględnia środowisko implementacji, przy czym nacisk położony jest bardziej na projektowanie interfejsów niż kodowanie. </a:t>
            </a:r>
          </a:p>
          <a:p>
            <a:pPr lvl="1" eaLnBrk="1" hangingPunct="1">
              <a:lnSpc>
                <a:spcPct val="80000"/>
              </a:lnSpc>
            </a:pPr>
            <a:r>
              <a:rPr lang="pl-PL" altLang="pl-PL" sz="2000" b="1" i="1">
                <a:solidFill>
                  <a:srgbClr val="CC0000"/>
                </a:solidFill>
              </a:rPr>
              <a:t>Perspektywa implementacyjna</a:t>
            </a:r>
            <a:r>
              <a:rPr lang="pl-PL" altLang="pl-PL" sz="2000"/>
              <a:t> – związana jest bezpośrednio z wytwarzaniem kodu.</a:t>
            </a:r>
          </a:p>
          <a:p>
            <a:pPr eaLnBrk="1" hangingPunct="1">
              <a:lnSpc>
                <a:spcPct val="80000"/>
              </a:lnSpc>
            </a:pPr>
            <a:r>
              <a:rPr lang="pl-PL" altLang="pl-PL" sz="2400"/>
              <a:t>Zrozumienie perspektywy, która była brana pod uwagę w trakcie konstruowania danego modelu, jest ważnym czynnikiem mającym wpływ na prawidłowe zinterpretowanie modelu. Właściwe zrozumienie perspektywy jest warunkiem koniecznym poprawnego wykorzystania modelu.</a:t>
            </a:r>
          </a:p>
          <a:p>
            <a:pPr eaLnBrk="1" hangingPunct="1">
              <a:lnSpc>
                <a:spcPct val="80000"/>
              </a:lnSpc>
            </a:pPr>
            <a:r>
              <a:rPr lang="pl-PL" altLang="pl-PL" sz="2400"/>
              <a:t>Często analitycy i projektanci lekceważą konieczność wyraźnego zakreślenia granic między perspektywami i konstruują swoje modele z perspektywy implementacyjnej.</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p:cTn id="7" dur="1000" fill="hold"/>
                                        <p:tgtEl>
                                          <p:spTgt spid="4813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813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813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8131">
                                            <p:txEl>
                                              <p:pRg st="1" end="1"/>
                                            </p:txEl>
                                          </p:spTgt>
                                        </p:tgtEl>
                                        <p:attrNameLst>
                                          <p:attrName>style.visibility</p:attrName>
                                        </p:attrNameLst>
                                      </p:cBhvr>
                                      <p:to>
                                        <p:strVal val="visible"/>
                                      </p:to>
                                    </p:set>
                                    <p:anim calcmode="lin" valueType="num">
                                      <p:cBhvr>
                                        <p:cTn id="14" dur="1000" fill="hold"/>
                                        <p:tgtEl>
                                          <p:spTgt spid="4813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813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813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8131">
                                            <p:txEl>
                                              <p:pRg st="2" end="2"/>
                                            </p:txEl>
                                          </p:spTgt>
                                        </p:tgtEl>
                                        <p:attrNameLst>
                                          <p:attrName>style.visibility</p:attrName>
                                        </p:attrNameLst>
                                      </p:cBhvr>
                                      <p:to>
                                        <p:strVal val="visible"/>
                                      </p:to>
                                    </p:set>
                                    <p:anim calcmode="lin" valueType="num">
                                      <p:cBhvr>
                                        <p:cTn id="21" dur="1000" fill="hold"/>
                                        <p:tgtEl>
                                          <p:spTgt spid="4813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813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813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48131">
                                            <p:txEl>
                                              <p:pRg st="3" end="3"/>
                                            </p:txEl>
                                          </p:spTgt>
                                        </p:tgtEl>
                                        <p:attrNameLst>
                                          <p:attrName>style.visibility</p:attrName>
                                        </p:attrNameLst>
                                      </p:cBhvr>
                                      <p:to>
                                        <p:strVal val="visible"/>
                                      </p:to>
                                    </p:set>
                                    <p:anim calcmode="lin" valueType="num">
                                      <p:cBhvr>
                                        <p:cTn id="28" dur="1000" fill="hold"/>
                                        <p:tgtEl>
                                          <p:spTgt spid="4813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4813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4813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48131">
                                            <p:txEl>
                                              <p:pRg st="4" end="4"/>
                                            </p:txEl>
                                          </p:spTgt>
                                        </p:tgtEl>
                                        <p:attrNameLst>
                                          <p:attrName>style.visibility</p:attrName>
                                        </p:attrNameLst>
                                      </p:cBhvr>
                                      <p:to>
                                        <p:strVal val="visible"/>
                                      </p:to>
                                    </p:set>
                                    <p:anim calcmode="lin" valueType="num">
                                      <p:cBhvr>
                                        <p:cTn id="35" dur="1000" fill="hold"/>
                                        <p:tgtEl>
                                          <p:spTgt spid="4813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4813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4813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48131">
                                            <p:txEl>
                                              <p:pRg st="5" end="5"/>
                                            </p:txEl>
                                          </p:spTgt>
                                        </p:tgtEl>
                                        <p:attrNameLst>
                                          <p:attrName>style.visibility</p:attrName>
                                        </p:attrNameLst>
                                      </p:cBhvr>
                                      <p:to>
                                        <p:strVal val="visible"/>
                                      </p:to>
                                    </p:set>
                                    <p:anim calcmode="lin" valueType="num">
                                      <p:cBhvr>
                                        <p:cTn id="42" dur="1000" fill="hold"/>
                                        <p:tgtEl>
                                          <p:spTgt spid="48131">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4813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48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DB00C71-AAD8-4AF8-8F0F-16AF4E9B53D3}"/>
              </a:ext>
            </a:extLst>
          </p:cNvPr>
          <p:cNvSpPr>
            <a:spLocks noGrp="1" noChangeArrowheads="1"/>
          </p:cNvSpPr>
          <p:nvPr>
            <p:ph type="title"/>
          </p:nvPr>
        </p:nvSpPr>
        <p:spPr>
          <a:xfrm>
            <a:off x="685800" y="188913"/>
            <a:ext cx="7772400" cy="1143000"/>
          </a:xfrm>
        </p:spPr>
        <p:txBody>
          <a:bodyPr/>
          <a:lstStyle/>
          <a:p>
            <a:pPr eaLnBrk="1" hangingPunct="1"/>
            <a:r>
              <a:rPr lang="pl-PL" altLang="pl-PL"/>
              <a:t>Perspektywy </a:t>
            </a:r>
          </a:p>
        </p:txBody>
      </p:sp>
      <p:sp>
        <p:nvSpPr>
          <p:cNvPr id="49155" name="Rectangle 3">
            <a:extLst>
              <a:ext uri="{FF2B5EF4-FFF2-40B4-BE49-F238E27FC236}">
                <a16:creationId xmlns:a16="http://schemas.microsoft.com/office/drawing/2014/main" id="{6B4625DA-39F2-455A-A59F-A4626F0E8A83}"/>
              </a:ext>
            </a:extLst>
          </p:cNvPr>
          <p:cNvSpPr>
            <a:spLocks noGrp="1" noChangeArrowheads="1"/>
          </p:cNvSpPr>
          <p:nvPr>
            <p:ph type="body" idx="1"/>
          </p:nvPr>
        </p:nvSpPr>
        <p:spPr>
          <a:xfrm>
            <a:off x="684213" y="1412875"/>
            <a:ext cx="7772400" cy="4538663"/>
          </a:xfrm>
        </p:spPr>
        <p:txBody>
          <a:bodyPr/>
          <a:lstStyle/>
          <a:p>
            <a:pPr eaLnBrk="1" hangingPunct="1">
              <a:lnSpc>
                <a:spcPct val="90000"/>
              </a:lnSpc>
            </a:pPr>
            <a:r>
              <a:rPr lang="pl-PL" altLang="pl-PL"/>
              <a:t>Konstruując model powinno się </a:t>
            </a:r>
            <a:r>
              <a:rPr lang="pl-PL" altLang="pl-PL" i="1">
                <a:solidFill>
                  <a:srgbClr val="CC0000"/>
                </a:solidFill>
              </a:rPr>
              <a:t>uwzględniać jedną, wyraźnie określoną perspektywę</a:t>
            </a:r>
            <a:r>
              <a:rPr lang="pl-PL" altLang="pl-PL"/>
              <a:t>.</a:t>
            </a:r>
          </a:p>
          <a:p>
            <a:pPr eaLnBrk="1" hangingPunct="1">
              <a:lnSpc>
                <a:spcPct val="90000"/>
              </a:lnSpc>
            </a:pPr>
            <a:r>
              <a:rPr lang="pl-PL" altLang="pl-PL"/>
              <a:t>Aby poprawnie zinterpretować model, należy </a:t>
            </a:r>
            <a:r>
              <a:rPr lang="pl-PL" altLang="pl-PL" i="1">
                <a:solidFill>
                  <a:srgbClr val="CC0000"/>
                </a:solidFill>
              </a:rPr>
              <a:t>wiedzieć, z jakiej perspektywy został on skonstruowany</a:t>
            </a:r>
            <a:r>
              <a:rPr lang="pl-PL" altLang="pl-PL"/>
              <a:t>.</a:t>
            </a:r>
          </a:p>
          <a:p>
            <a:pPr eaLnBrk="1" hangingPunct="1">
              <a:lnSpc>
                <a:spcPct val="90000"/>
              </a:lnSpc>
            </a:pPr>
            <a:r>
              <a:rPr lang="pl-PL" altLang="pl-PL"/>
              <a:t>Modele, tak jak i całość projektu, zawsze powstają w </a:t>
            </a:r>
            <a:r>
              <a:rPr lang="pl-PL" altLang="pl-PL" i="1">
                <a:solidFill>
                  <a:srgbClr val="CC0000"/>
                </a:solidFill>
              </a:rPr>
              <a:t>sposób iteracyjny i przyrostowy</a:t>
            </a:r>
            <a:r>
              <a:rPr lang="pl-PL" altLang="pl-PL"/>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p:cTn id="7" dur="1000" fill="hold"/>
                                        <p:tgtEl>
                                          <p:spTgt spid="491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91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915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9155">
                                            <p:txEl>
                                              <p:pRg st="1" end="1"/>
                                            </p:txEl>
                                          </p:spTgt>
                                        </p:tgtEl>
                                        <p:attrNameLst>
                                          <p:attrName>style.visibility</p:attrName>
                                        </p:attrNameLst>
                                      </p:cBhvr>
                                      <p:to>
                                        <p:strVal val="visible"/>
                                      </p:to>
                                    </p:set>
                                    <p:anim calcmode="lin" valueType="num">
                                      <p:cBhvr>
                                        <p:cTn id="14" dur="1000" fill="hold"/>
                                        <p:tgtEl>
                                          <p:spTgt spid="4915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4915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4915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49155">
                                            <p:txEl>
                                              <p:pRg st="2" end="2"/>
                                            </p:txEl>
                                          </p:spTgt>
                                        </p:tgtEl>
                                        <p:attrNameLst>
                                          <p:attrName>style.visibility</p:attrName>
                                        </p:attrNameLst>
                                      </p:cBhvr>
                                      <p:to>
                                        <p:strVal val="visible"/>
                                      </p:to>
                                    </p:set>
                                    <p:anim calcmode="lin" valueType="num">
                                      <p:cBhvr>
                                        <p:cTn id="21" dur="1000" fill="hold"/>
                                        <p:tgtEl>
                                          <p:spTgt spid="4915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4915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491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6E8AE11-38B3-458E-9D40-13D980E7D552}"/>
              </a:ext>
            </a:extLst>
          </p:cNvPr>
          <p:cNvSpPr>
            <a:spLocks noGrp="1" noChangeArrowheads="1"/>
          </p:cNvSpPr>
          <p:nvPr>
            <p:ph type="title"/>
          </p:nvPr>
        </p:nvSpPr>
        <p:spPr>
          <a:xfrm>
            <a:off x="539750" y="115888"/>
            <a:ext cx="7772400" cy="792162"/>
          </a:xfrm>
        </p:spPr>
        <p:txBody>
          <a:bodyPr/>
          <a:lstStyle/>
          <a:p>
            <a:pPr eaLnBrk="1" hangingPunct="1"/>
            <a:r>
              <a:rPr lang="pl-PL" altLang="pl-PL"/>
              <a:t>Znaczenie diagramów</a:t>
            </a:r>
          </a:p>
        </p:txBody>
      </p:sp>
      <p:sp>
        <p:nvSpPr>
          <p:cNvPr id="51203" name="Rectangle 3">
            <a:extLst>
              <a:ext uri="{FF2B5EF4-FFF2-40B4-BE49-F238E27FC236}">
                <a16:creationId xmlns:a16="http://schemas.microsoft.com/office/drawing/2014/main" id="{B75827F9-323F-4CBA-B30D-C5399C16A180}"/>
              </a:ext>
            </a:extLst>
          </p:cNvPr>
          <p:cNvSpPr>
            <a:spLocks noChangeArrowheads="1"/>
          </p:cNvSpPr>
          <p:nvPr/>
        </p:nvSpPr>
        <p:spPr bwMode="auto">
          <a:xfrm>
            <a:off x="431800" y="908050"/>
            <a:ext cx="8604250" cy="5878513"/>
          </a:xfrm>
          <a:prstGeom prst="rect">
            <a:avLst/>
          </a:prstGeom>
          <a:noFill/>
          <a:ln>
            <a:noFill/>
          </a:ln>
          <a:extLst/>
        </p:spPr>
        <p:txBody>
          <a:bodyPr/>
          <a:lstStyle/>
          <a:p>
            <a:pPr marL="355600" indent="-355600" eaLnBrk="1" hangingPunct="1">
              <a:spcAft>
                <a:spcPct val="30000"/>
              </a:spcAft>
              <a:buFont typeface="Wingdings" pitchFamily="2" charset="2"/>
              <a:buChar char="§"/>
              <a:defRPr/>
            </a:pPr>
            <a:r>
              <a:rPr lang="pl-PL" sz="2800" dirty="0">
                <a:solidFill>
                  <a:srgbClr val="006600"/>
                </a:solidFill>
                <a:effectLst>
                  <a:outerShdw blurRad="38100" dist="38100" dir="2700000" algn="tl">
                    <a:srgbClr val="C0C0C0"/>
                  </a:outerShdw>
                </a:effectLst>
              </a:rPr>
              <a:t>Diagram</a:t>
            </a:r>
            <a:r>
              <a:rPr lang="pl-PL" sz="2800" dirty="0"/>
              <a:t> – schemat przedstawiający zbiór bytów, jest swego rodzaju rzutem systemu</a:t>
            </a:r>
          </a:p>
          <a:p>
            <a:pPr marL="355600" indent="-355600" eaLnBrk="1" hangingPunct="1">
              <a:spcAft>
                <a:spcPct val="30000"/>
              </a:spcAft>
              <a:buFont typeface="Wingdings" pitchFamily="2" charset="2"/>
              <a:buChar char="§"/>
              <a:defRPr/>
            </a:pPr>
            <a:r>
              <a:rPr lang="pl-PL" sz="2800" dirty="0"/>
              <a:t>Diagram przedstawia </a:t>
            </a:r>
            <a:r>
              <a:rPr lang="pl-PL" sz="2800" dirty="0">
                <a:solidFill>
                  <a:srgbClr val="0000CC"/>
                </a:solidFill>
              </a:rPr>
              <a:t>system z określonej perspektywy</a:t>
            </a:r>
            <a:r>
              <a:rPr lang="pl-PL" sz="2800" dirty="0"/>
              <a:t> (z określonego punktu widzenia)</a:t>
            </a:r>
          </a:p>
          <a:p>
            <a:pPr marL="355600" indent="-355600" eaLnBrk="1" hangingPunct="1">
              <a:spcAft>
                <a:spcPct val="30000"/>
              </a:spcAft>
              <a:buFont typeface="Wingdings" pitchFamily="2" charset="2"/>
              <a:buChar char="§"/>
              <a:defRPr/>
            </a:pPr>
            <a:r>
              <a:rPr lang="pl-PL" sz="2800" dirty="0"/>
              <a:t>Diagram ma najczęściej postać grafu</a:t>
            </a:r>
          </a:p>
          <a:p>
            <a:pPr marL="820738" lvl="1" indent="-285750" eaLnBrk="1" hangingPunct="1">
              <a:spcAft>
                <a:spcPct val="30000"/>
              </a:spcAft>
              <a:buFont typeface="Wingdings" pitchFamily="2" charset="2"/>
              <a:buChar char="§"/>
              <a:defRPr/>
            </a:pPr>
            <a:r>
              <a:rPr lang="pl-PL" dirty="0">
                <a:solidFill>
                  <a:srgbClr val="0000CC"/>
                </a:solidFill>
              </a:rPr>
              <a:t>Wierzchołki grafu</a:t>
            </a:r>
            <a:r>
              <a:rPr lang="pl-PL" dirty="0"/>
              <a:t> – elementy</a:t>
            </a:r>
          </a:p>
          <a:p>
            <a:pPr marL="820738" lvl="1" indent="-285750" eaLnBrk="1" hangingPunct="1">
              <a:spcAft>
                <a:spcPct val="30000"/>
              </a:spcAft>
              <a:buFont typeface="Wingdings" pitchFamily="2" charset="2"/>
              <a:buChar char="§"/>
              <a:defRPr/>
            </a:pPr>
            <a:r>
              <a:rPr lang="pl-PL" dirty="0">
                <a:solidFill>
                  <a:srgbClr val="0000CC"/>
                </a:solidFill>
              </a:rPr>
              <a:t>Gałęzie grafu</a:t>
            </a:r>
            <a:r>
              <a:rPr lang="pl-PL" dirty="0"/>
              <a:t> – związki</a:t>
            </a:r>
          </a:p>
          <a:p>
            <a:pPr marL="355600" indent="-355600" eaLnBrk="1" hangingPunct="1">
              <a:spcAft>
                <a:spcPct val="30000"/>
              </a:spcAft>
              <a:buFont typeface="Wingdings" pitchFamily="2" charset="2"/>
              <a:buChar char="§"/>
              <a:defRPr/>
            </a:pPr>
            <a:r>
              <a:rPr lang="pl-PL" sz="2800" dirty="0"/>
              <a:t>Teoretycznie diagram może zawierać dowolną kombinację elementów i związków</a:t>
            </a:r>
          </a:p>
          <a:p>
            <a:pPr marL="355600" indent="-355600" eaLnBrk="1" hangingPunct="1">
              <a:spcAft>
                <a:spcPct val="30000"/>
              </a:spcAft>
              <a:buFont typeface="Wingdings" pitchFamily="2" charset="2"/>
              <a:buChar char="§"/>
              <a:defRPr/>
            </a:pPr>
            <a:r>
              <a:rPr lang="pl-PL" sz="2800" dirty="0"/>
              <a:t>W praktyce wprowadza się pewne kombinacje elementów i relacji, które można umieszczać na diagramach określonego rodzaju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1000" fill="hold"/>
                                        <p:tgtEl>
                                          <p:spTgt spid="5120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0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1203">
                                            <p:txEl>
                                              <p:pRg st="1" end="1"/>
                                            </p:txEl>
                                          </p:spTgt>
                                        </p:tgtEl>
                                        <p:attrNameLst>
                                          <p:attrName>style.visibility</p:attrName>
                                        </p:attrNameLst>
                                      </p:cBhvr>
                                      <p:to>
                                        <p:strVal val="visible"/>
                                      </p:to>
                                    </p:set>
                                    <p:anim calcmode="lin" valueType="num">
                                      <p:cBhvr>
                                        <p:cTn id="14" dur="1000" fill="hold"/>
                                        <p:tgtEl>
                                          <p:spTgt spid="5120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120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120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1203">
                                            <p:txEl>
                                              <p:pRg st="2" end="2"/>
                                            </p:txEl>
                                          </p:spTgt>
                                        </p:tgtEl>
                                        <p:attrNameLst>
                                          <p:attrName>style.visibility</p:attrName>
                                        </p:attrNameLst>
                                      </p:cBhvr>
                                      <p:to>
                                        <p:strVal val="visible"/>
                                      </p:to>
                                    </p:set>
                                    <p:anim calcmode="lin" valueType="num">
                                      <p:cBhvr>
                                        <p:cTn id="21" dur="1000" fill="hold"/>
                                        <p:tgtEl>
                                          <p:spTgt spid="5120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120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120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1203">
                                            <p:txEl>
                                              <p:pRg st="3" end="3"/>
                                            </p:txEl>
                                          </p:spTgt>
                                        </p:tgtEl>
                                        <p:attrNameLst>
                                          <p:attrName>style.visibility</p:attrName>
                                        </p:attrNameLst>
                                      </p:cBhvr>
                                      <p:to>
                                        <p:strVal val="visible"/>
                                      </p:to>
                                    </p:set>
                                    <p:anim calcmode="lin" valueType="num">
                                      <p:cBhvr>
                                        <p:cTn id="28" dur="1000" fill="hold"/>
                                        <p:tgtEl>
                                          <p:spTgt spid="5120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120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120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1203">
                                            <p:txEl>
                                              <p:pRg st="4" end="4"/>
                                            </p:txEl>
                                          </p:spTgt>
                                        </p:tgtEl>
                                        <p:attrNameLst>
                                          <p:attrName>style.visibility</p:attrName>
                                        </p:attrNameLst>
                                      </p:cBhvr>
                                      <p:to>
                                        <p:strVal val="visible"/>
                                      </p:to>
                                    </p:set>
                                    <p:anim calcmode="lin" valueType="num">
                                      <p:cBhvr>
                                        <p:cTn id="35" dur="1000" fill="hold"/>
                                        <p:tgtEl>
                                          <p:spTgt spid="5120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5120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120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1203">
                                            <p:txEl>
                                              <p:pRg st="5" end="5"/>
                                            </p:txEl>
                                          </p:spTgt>
                                        </p:tgtEl>
                                        <p:attrNameLst>
                                          <p:attrName>style.visibility</p:attrName>
                                        </p:attrNameLst>
                                      </p:cBhvr>
                                      <p:to>
                                        <p:strVal val="visible"/>
                                      </p:to>
                                    </p:set>
                                    <p:anim calcmode="lin" valueType="num">
                                      <p:cBhvr>
                                        <p:cTn id="42" dur="1000" fill="hold"/>
                                        <p:tgtEl>
                                          <p:spTgt spid="5120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5120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5120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1203">
                                            <p:txEl>
                                              <p:pRg st="6" end="6"/>
                                            </p:txEl>
                                          </p:spTgt>
                                        </p:tgtEl>
                                        <p:attrNameLst>
                                          <p:attrName>style.visibility</p:attrName>
                                        </p:attrNameLst>
                                      </p:cBhvr>
                                      <p:to>
                                        <p:strVal val="visible"/>
                                      </p:to>
                                    </p:set>
                                    <p:anim calcmode="lin" valueType="num">
                                      <p:cBhvr>
                                        <p:cTn id="49" dur="1000" fill="hold"/>
                                        <p:tgtEl>
                                          <p:spTgt spid="5120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5120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512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2CCBF2CF-557A-4641-8BE3-9D623709676C}"/>
              </a:ext>
            </a:extLst>
          </p:cNvPr>
          <p:cNvSpPr>
            <a:spLocks noGrp="1" noChangeArrowheads="1"/>
          </p:cNvSpPr>
          <p:nvPr>
            <p:ph type="title"/>
          </p:nvPr>
        </p:nvSpPr>
        <p:spPr>
          <a:xfrm>
            <a:off x="611188" y="115888"/>
            <a:ext cx="7772400" cy="720725"/>
          </a:xfrm>
        </p:spPr>
        <p:txBody>
          <a:bodyPr/>
          <a:lstStyle/>
          <a:p>
            <a:pPr eaLnBrk="1" hangingPunct="1"/>
            <a:r>
              <a:rPr lang="pl-PL" altLang="pl-PL"/>
              <a:t>Faza analizy</a:t>
            </a:r>
          </a:p>
        </p:txBody>
      </p:sp>
      <p:sp>
        <p:nvSpPr>
          <p:cNvPr id="51203" name="Rectangle 3">
            <a:extLst>
              <a:ext uri="{FF2B5EF4-FFF2-40B4-BE49-F238E27FC236}">
                <a16:creationId xmlns:a16="http://schemas.microsoft.com/office/drawing/2014/main" id="{4E4A3CD8-B960-4D4C-A60C-3C5A42FF8B39}"/>
              </a:ext>
            </a:extLst>
          </p:cNvPr>
          <p:cNvSpPr>
            <a:spLocks noGrp="1" noChangeArrowheads="1"/>
          </p:cNvSpPr>
          <p:nvPr>
            <p:ph type="body" idx="1"/>
          </p:nvPr>
        </p:nvSpPr>
        <p:spPr>
          <a:xfrm>
            <a:off x="-180975" y="908050"/>
            <a:ext cx="9144000" cy="5689600"/>
          </a:xfrm>
        </p:spPr>
        <p:txBody>
          <a:bodyPr/>
          <a:lstStyle/>
          <a:p>
            <a:pPr eaLnBrk="1" hangingPunct="1">
              <a:lnSpc>
                <a:spcPct val="80000"/>
              </a:lnSpc>
              <a:buFontTx/>
              <a:buNone/>
            </a:pPr>
            <a:r>
              <a:rPr lang="pl-PL" altLang="pl-PL" sz="2200"/>
              <a:t>	W podejściu obiektowym w fazie analizy najczęściej wykorzystywane są:</a:t>
            </a:r>
          </a:p>
          <a:p>
            <a:pPr eaLnBrk="1" hangingPunct="1">
              <a:lnSpc>
                <a:spcPct val="80000"/>
              </a:lnSpc>
              <a:buFontTx/>
              <a:buNone/>
            </a:pPr>
            <a:endParaRPr lang="pl-PL" altLang="pl-PL" sz="2200"/>
          </a:p>
          <a:p>
            <a:pPr lvl="1" eaLnBrk="1" hangingPunct="1">
              <a:lnSpc>
                <a:spcPct val="80000"/>
              </a:lnSpc>
            </a:pPr>
            <a:r>
              <a:rPr lang="pl-PL" altLang="pl-PL" sz="2200" b="1" i="1">
                <a:solidFill>
                  <a:srgbClr val="CC0000"/>
                </a:solidFill>
              </a:rPr>
              <a:t>Model przypadków użycia</a:t>
            </a:r>
            <a:r>
              <a:rPr lang="pl-PL" altLang="pl-PL" sz="2200"/>
              <a:t> – specyfikujący funkcjonalność systemu widzianą z perspektywy jego przyszłych użytkowników. Model ten jest przedstawiany w postaci diagramu przypadków użycia.</a:t>
            </a:r>
          </a:p>
          <a:p>
            <a:pPr lvl="1" eaLnBrk="1" hangingPunct="1">
              <a:lnSpc>
                <a:spcPct val="80000"/>
              </a:lnSpc>
            </a:pPr>
            <a:r>
              <a:rPr lang="pl-PL" altLang="pl-PL" sz="2200" b="1" i="1">
                <a:solidFill>
                  <a:srgbClr val="CC0000"/>
                </a:solidFill>
              </a:rPr>
              <a:t>Model obiektowy</a:t>
            </a:r>
            <a:r>
              <a:rPr lang="pl-PL" altLang="pl-PL" sz="2200"/>
              <a:t> – opisujący statyczną budowę systemu. Model ten jest przedstawiany w postaci diagramu klas i diagramu obiektów. Główna różnica pomiędzy diagramem klas a diagramem obiektów polega na tym, że diagram klas przedstawia klasy oraz może przedstawiać obiekty, podczas gdy diagram obiektów przedstawia obiekty, ale nie przedstawia klas. Czynności prowadzące do powstania modelu obiektowego określa się terminem analiza statyczna.</a:t>
            </a:r>
          </a:p>
          <a:p>
            <a:pPr lvl="1" eaLnBrk="1" hangingPunct="1">
              <a:lnSpc>
                <a:spcPct val="80000"/>
              </a:lnSpc>
            </a:pPr>
            <a:r>
              <a:rPr lang="pl-PL" altLang="pl-PL" sz="2200" b="1" i="1">
                <a:solidFill>
                  <a:srgbClr val="CC0000"/>
                </a:solidFill>
              </a:rPr>
              <a:t>Model dynamiczny (model zachowań)</a:t>
            </a:r>
            <a:r>
              <a:rPr lang="pl-PL" altLang="pl-PL" sz="2200"/>
              <a:t> – służący do identyfikowania operacji niezbędnych systemowi do realizacji zadań; najczęściej rozważanymi rodzajami zadań są przypadki użycia. Model ten jest przedstawiany w postaci m.in. diagramów stanów i diagramów komunikacji między obiektami. Zidentyfikowane metody nanoszone są na stworzony uprzednio wstępny diagram klas uzupełniając w ten sposób definicje jego klas. Czynności prowadzące do powstania modelu dynamicznego określa się terminem analiza dynamiczna.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p:cTn id="7" dur="1000" fill="hold"/>
                                        <p:tgtEl>
                                          <p:spTgt spid="5120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12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120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1203">
                                            <p:txEl>
                                              <p:pRg st="2" end="2"/>
                                            </p:txEl>
                                          </p:spTgt>
                                        </p:tgtEl>
                                        <p:attrNameLst>
                                          <p:attrName>style.visibility</p:attrName>
                                        </p:attrNameLst>
                                      </p:cBhvr>
                                      <p:to>
                                        <p:strVal val="visible"/>
                                      </p:to>
                                    </p:set>
                                    <p:anim calcmode="lin" valueType="num">
                                      <p:cBhvr>
                                        <p:cTn id="14" dur="1000" fill="hold"/>
                                        <p:tgtEl>
                                          <p:spTgt spid="5120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5120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51203">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1203">
                                            <p:txEl>
                                              <p:pRg st="3" end="3"/>
                                            </p:txEl>
                                          </p:spTgt>
                                        </p:tgtEl>
                                        <p:attrNameLst>
                                          <p:attrName>style.visibility</p:attrName>
                                        </p:attrNameLst>
                                      </p:cBhvr>
                                      <p:to>
                                        <p:strVal val="visible"/>
                                      </p:to>
                                    </p:set>
                                    <p:anim calcmode="lin" valueType="num">
                                      <p:cBhvr>
                                        <p:cTn id="21" dur="1000" fill="hold"/>
                                        <p:tgtEl>
                                          <p:spTgt spid="5120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5120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51203">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1203">
                                            <p:txEl>
                                              <p:pRg st="4" end="4"/>
                                            </p:txEl>
                                          </p:spTgt>
                                        </p:tgtEl>
                                        <p:attrNameLst>
                                          <p:attrName>style.visibility</p:attrName>
                                        </p:attrNameLst>
                                      </p:cBhvr>
                                      <p:to>
                                        <p:strVal val="visible"/>
                                      </p:to>
                                    </p:set>
                                    <p:anim calcmode="lin" valueType="num">
                                      <p:cBhvr>
                                        <p:cTn id="28" dur="1000" fill="hold"/>
                                        <p:tgtEl>
                                          <p:spTgt spid="5120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5120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512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98CC3811-F6BA-4FFD-95B5-110CFF64E7EB}"/>
              </a:ext>
            </a:extLst>
          </p:cNvPr>
          <p:cNvSpPr>
            <a:spLocks noGrp="1" noChangeArrowheads="1"/>
          </p:cNvSpPr>
          <p:nvPr>
            <p:ph type="title"/>
          </p:nvPr>
        </p:nvSpPr>
        <p:spPr>
          <a:xfrm>
            <a:off x="685800" y="188913"/>
            <a:ext cx="7772400" cy="1143000"/>
          </a:xfrm>
        </p:spPr>
        <p:txBody>
          <a:bodyPr/>
          <a:lstStyle/>
          <a:p>
            <a:pPr eaLnBrk="1" hangingPunct="1"/>
            <a:r>
              <a:rPr lang="pl-PL" altLang="pl-PL"/>
              <a:t>Faza projektowania</a:t>
            </a:r>
          </a:p>
        </p:txBody>
      </p:sp>
      <p:sp>
        <p:nvSpPr>
          <p:cNvPr id="52227" name="Rectangle 3">
            <a:extLst>
              <a:ext uri="{FF2B5EF4-FFF2-40B4-BE49-F238E27FC236}">
                <a16:creationId xmlns:a16="http://schemas.microsoft.com/office/drawing/2014/main" id="{FFDEC86F-E616-4C85-B749-2D25437A13BC}"/>
              </a:ext>
            </a:extLst>
          </p:cNvPr>
          <p:cNvSpPr>
            <a:spLocks noGrp="1" noChangeArrowheads="1"/>
          </p:cNvSpPr>
          <p:nvPr>
            <p:ph type="body" idx="1"/>
          </p:nvPr>
        </p:nvSpPr>
        <p:spPr>
          <a:xfrm>
            <a:off x="685800" y="1412875"/>
            <a:ext cx="7772400" cy="4968875"/>
          </a:xfrm>
        </p:spPr>
        <p:txBody>
          <a:bodyPr/>
          <a:lstStyle/>
          <a:p>
            <a:pPr eaLnBrk="1" hangingPunct="1">
              <a:lnSpc>
                <a:spcPct val="90000"/>
              </a:lnSpc>
            </a:pPr>
            <a:r>
              <a:rPr lang="pl-PL" altLang="pl-PL" sz="2800">
                <a:solidFill>
                  <a:schemeClr val="accent2"/>
                </a:solidFill>
              </a:rPr>
              <a:t>W fazie projektowania</a:t>
            </a:r>
            <a:r>
              <a:rPr lang="pl-PL" altLang="pl-PL" sz="2800"/>
              <a:t> </a:t>
            </a:r>
            <a:r>
              <a:rPr lang="pl-PL" altLang="pl-PL" sz="2800" i="1">
                <a:solidFill>
                  <a:srgbClr val="CC0000"/>
                </a:solidFill>
              </a:rPr>
              <a:t>model pojęciowy jest dostosowywany do wymagań niefunkcjonalnych</a:t>
            </a:r>
            <a:r>
              <a:rPr lang="pl-PL" altLang="pl-PL" sz="2800"/>
              <a:t> oraz do </a:t>
            </a:r>
            <a:r>
              <a:rPr lang="pl-PL" altLang="pl-PL" sz="2800" i="1">
                <a:solidFill>
                  <a:srgbClr val="CC0000"/>
                </a:solidFill>
              </a:rPr>
              <a:t>ograniczeń środowiska implementacji</a:t>
            </a:r>
            <a:r>
              <a:rPr lang="pl-PL" altLang="pl-PL" sz="2800"/>
              <a:t>, stając się </a:t>
            </a:r>
            <a:r>
              <a:rPr lang="pl-PL" altLang="pl-PL" sz="2800">
                <a:solidFill>
                  <a:schemeClr val="accent2"/>
                </a:solidFill>
              </a:rPr>
              <a:t>modelem logicznym</a:t>
            </a:r>
            <a:r>
              <a:rPr lang="pl-PL" altLang="pl-PL" sz="2800"/>
              <a:t>. </a:t>
            </a:r>
          </a:p>
          <a:p>
            <a:pPr eaLnBrk="1" hangingPunct="1">
              <a:lnSpc>
                <a:spcPct val="90000"/>
              </a:lnSpc>
            </a:pPr>
            <a:r>
              <a:rPr lang="pl-PL" altLang="pl-PL" sz="2800"/>
              <a:t>Podstawowym zadaniem tej fazy jest określenie najlepszej strategii dla sposobu zaimplementowania systemu. </a:t>
            </a:r>
          </a:p>
          <a:p>
            <a:pPr eaLnBrk="1" hangingPunct="1">
              <a:lnSpc>
                <a:spcPct val="90000"/>
              </a:lnSpc>
            </a:pPr>
            <a:r>
              <a:rPr lang="pl-PL" altLang="pl-PL" sz="2800"/>
              <a:t>Wyniki powinny być szczegółowe na tyle, aby w trakcie implementacji nie powstały niejednoznaczności; stopień szczegółowości jest uzależniony od doświadczenia programistów i złożoności problemu.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p:cTn id="7" dur="1000" fill="hold"/>
                                        <p:tgtEl>
                                          <p:spTgt spid="522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22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22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2227">
                                            <p:txEl>
                                              <p:pRg st="1" end="1"/>
                                            </p:txEl>
                                          </p:spTgt>
                                        </p:tgtEl>
                                        <p:attrNameLst>
                                          <p:attrName>style.visibility</p:attrName>
                                        </p:attrNameLst>
                                      </p:cBhvr>
                                      <p:to>
                                        <p:strVal val="visible"/>
                                      </p:to>
                                    </p:set>
                                    <p:anim calcmode="lin" valueType="num">
                                      <p:cBhvr>
                                        <p:cTn id="14" dur="1000" fill="hold"/>
                                        <p:tgtEl>
                                          <p:spTgt spid="5222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222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222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2227">
                                            <p:txEl>
                                              <p:pRg st="2" end="2"/>
                                            </p:txEl>
                                          </p:spTgt>
                                        </p:tgtEl>
                                        <p:attrNameLst>
                                          <p:attrName>style.visibility</p:attrName>
                                        </p:attrNameLst>
                                      </p:cBhvr>
                                      <p:to>
                                        <p:strVal val="visible"/>
                                      </p:to>
                                    </p:set>
                                    <p:anim calcmode="lin" valueType="num">
                                      <p:cBhvr>
                                        <p:cTn id="21" dur="1000" fill="hold"/>
                                        <p:tgtEl>
                                          <p:spTgt spid="5222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222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22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507FB13-81FC-4FCE-8EF2-565D3445EA57}"/>
              </a:ext>
            </a:extLst>
          </p:cNvPr>
          <p:cNvSpPr>
            <a:spLocks noGrp="1" noChangeArrowheads="1"/>
          </p:cNvSpPr>
          <p:nvPr>
            <p:ph type="title"/>
          </p:nvPr>
        </p:nvSpPr>
        <p:spPr/>
        <p:txBody>
          <a:bodyPr/>
          <a:lstStyle/>
          <a:p>
            <a:pPr eaLnBrk="1" hangingPunct="1"/>
            <a:r>
              <a:rPr lang="pl-PL" altLang="pl-PL"/>
              <a:t>Faza implementacji</a:t>
            </a:r>
          </a:p>
        </p:txBody>
      </p:sp>
      <p:sp>
        <p:nvSpPr>
          <p:cNvPr id="53251" name="Rectangle 3">
            <a:extLst>
              <a:ext uri="{FF2B5EF4-FFF2-40B4-BE49-F238E27FC236}">
                <a16:creationId xmlns:a16="http://schemas.microsoft.com/office/drawing/2014/main" id="{4F35CED3-9BFE-49A7-B8BD-B13A060A545A}"/>
              </a:ext>
            </a:extLst>
          </p:cNvPr>
          <p:cNvSpPr>
            <a:spLocks noGrp="1" noChangeArrowheads="1"/>
          </p:cNvSpPr>
          <p:nvPr>
            <p:ph type="body" idx="1"/>
          </p:nvPr>
        </p:nvSpPr>
        <p:spPr>
          <a:xfrm>
            <a:off x="684213" y="2133600"/>
            <a:ext cx="7772400" cy="2527300"/>
          </a:xfrm>
        </p:spPr>
        <p:txBody>
          <a:bodyPr/>
          <a:lstStyle/>
          <a:p>
            <a:pPr eaLnBrk="1" hangingPunct="1"/>
            <a:r>
              <a:rPr lang="pl-PL" altLang="pl-PL"/>
              <a:t>Podczas </a:t>
            </a:r>
            <a:r>
              <a:rPr lang="pl-PL" altLang="pl-PL">
                <a:solidFill>
                  <a:schemeClr val="accent2"/>
                </a:solidFill>
              </a:rPr>
              <a:t>implementacji</a:t>
            </a:r>
            <a:r>
              <a:rPr lang="pl-PL" altLang="pl-PL"/>
              <a:t>, </a:t>
            </a:r>
            <a:r>
              <a:rPr lang="pl-PL" altLang="pl-PL" i="1">
                <a:solidFill>
                  <a:srgbClr val="CC0000"/>
                </a:solidFill>
              </a:rPr>
              <a:t>model logiczny jest przekształcany w model fizyczny</a:t>
            </a:r>
            <a:r>
              <a:rPr lang="pl-PL" altLang="pl-PL"/>
              <a:t>, czyli kod.</a:t>
            </a:r>
          </a:p>
          <a:p>
            <a:pPr eaLnBrk="1" hangingPunct="1"/>
            <a:r>
              <a:rPr lang="pl-PL" altLang="pl-PL"/>
              <a:t>Model logiczny oraz model fizyczny stanowią modele rozwiązania.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p:cTn id="7" dur="1000" fill="hold"/>
                                        <p:tgtEl>
                                          <p:spTgt spid="532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32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32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3251">
                                            <p:txEl>
                                              <p:pRg st="1" end="1"/>
                                            </p:txEl>
                                          </p:spTgt>
                                        </p:tgtEl>
                                        <p:attrNameLst>
                                          <p:attrName>style.visibility</p:attrName>
                                        </p:attrNameLst>
                                      </p:cBhvr>
                                      <p:to>
                                        <p:strVal val="visible"/>
                                      </p:to>
                                    </p:set>
                                    <p:anim calcmode="lin" valueType="num">
                                      <p:cBhvr>
                                        <p:cTn id="14" dur="1000" fill="hold"/>
                                        <p:tgtEl>
                                          <p:spTgt spid="5325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325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32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1A6AB53-546F-4C0E-81A8-9D70A0B1DB8B}"/>
              </a:ext>
            </a:extLst>
          </p:cNvPr>
          <p:cNvSpPr>
            <a:spLocks noChangeArrowheads="1"/>
          </p:cNvSpPr>
          <p:nvPr/>
        </p:nvSpPr>
        <p:spPr bwMode="auto">
          <a:xfrm>
            <a:off x="457200" y="1889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Rational Unified Process</a:t>
            </a:r>
          </a:p>
        </p:txBody>
      </p:sp>
      <p:sp>
        <p:nvSpPr>
          <p:cNvPr id="54275" name="AutoShape 3">
            <a:extLst>
              <a:ext uri="{FF2B5EF4-FFF2-40B4-BE49-F238E27FC236}">
                <a16:creationId xmlns:a16="http://schemas.microsoft.com/office/drawing/2014/main" id="{FA84DACA-7678-4088-BA9D-B46D0D253E8B}"/>
              </a:ext>
            </a:extLst>
          </p:cNvPr>
          <p:cNvSpPr>
            <a:spLocks noChangeArrowheads="1"/>
          </p:cNvSpPr>
          <p:nvPr/>
        </p:nvSpPr>
        <p:spPr bwMode="auto">
          <a:xfrm rot="2700000">
            <a:off x="3960812" y="2239963"/>
            <a:ext cx="1008063" cy="108108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38100">
            <a:solidFill>
              <a:schemeClr val="tx1"/>
            </a:solidFill>
            <a:miter lim="800000"/>
            <a:headEnd/>
            <a:tailEnd type="none" w="lg" len="med"/>
          </a:ln>
        </p:spPr>
        <p:txBody>
          <a:bodyPr wrap="none" anchor="ctr"/>
          <a:lstStyle/>
          <a:p>
            <a:endParaRPr lang="pl-PL"/>
          </a:p>
        </p:txBody>
      </p:sp>
      <p:sp>
        <p:nvSpPr>
          <p:cNvPr id="54276" name="AutoShape 4">
            <a:extLst>
              <a:ext uri="{FF2B5EF4-FFF2-40B4-BE49-F238E27FC236}">
                <a16:creationId xmlns:a16="http://schemas.microsoft.com/office/drawing/2014/main" id="{5BC2C249-2C3B-4001-9817-EC6AD1A2D320}"/>
              </a:ext>
            </a:extLst>
          </p:cNvPr>
          <p:cNvSpPr>
            <a:spLocks noChangeArrowheads="1"/>
          </p:cNvSpPr>
          <p:nvPr/>
        </p:nvSpPr>
        <p:spPr bwMode="auto">
          <a:xfrm rot="8100000">
            <a:off x="5076825" y="3429000"/>
            <a:ext cx="1008063" cy="1081088"/>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38100">
            <a:solidFill>
              <a:schemeClr val="tx1"/>
            </a:solidFill>
            <a:miter lim="800000"/>
            <a:headEnd/>
            <a:tailEnd type="none" w="lg" len="med"/>
          </a:ln>
        </p:spPr>
        <p:txBody>
          <a:bodyPr wrap="none" anchor="ctr"/>
          <a:lstStyle/>
          <a:p>
            <a:endParaRPr lang="pl-PL"/>
          </a:p>
        </p:txBody>
      </p:sp>
      <p:sp>
        <p:nvSpPr>
          <p:cNvPr id="54277" name="AutoShape 5">
            <a:extLst>
              <a:ext uri="{FF2B5EF4-FFF2-40B4-BE49-F238E27FC236}">
                <a16:creationId xmlns:a16="http://schemas.microsoft.com/office/drawing/2014/main" id="{71C14369-BE4E-46F3-B07F-6276BF51F277}"/>
              </a:ext>
            </a:extLst>
          </p:cNvPr>
          <p:cNvSpPr>
            <a:spLocks noChangeArrowheads="1"/>
          </p:cNvSpPr>
          <p:nvPr/>
        </p:nvSpPr>
        <p:spPr bwMode="auto">
          <a:xfrm rot="-8100000">
            <a:off x="3851276" y="4454525"/>
            <a:ext cx="1008062" cy="108108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38100">
            <a:solidFill>
              <a:schemeClr val="tx1"/>
            </a:solidFill>
            <a:miter lim="800000"/>
            <a:headEnd/>
            <a:tailEnd type="none" w="lg" len="med"/>
          </a:ln>
        </p:spPr>
        <p:txBody>
          <a:bodyPr wrap="none" anchor="ctr"/>
          <a:lstStyle/>
          <a:p>
            <a:endParaRPr lang="pl-PL"/>
          </a:p>
        </p:txBody>
      </p:sp>
      <p:sp>
        <p:nvSpPr>
          <p:cNvPr id="54278" name="AutoShape 6">
            <a:extLst>
              <a:ext uri="{FF2B5EF4-FFF2-40B4-BE49-F238E27FC236}">
                <a16:creationId xmlns:a16="http://schemas.microsoft.com/office/drawing/2014/main" id="{10D4CE5B-8BE1-47F0-B6B6-E814308ABB49}"/>
              </a:ext>
            </a:extLst>
          </p:cNvPr>
          <p:cNvSpPr>
            <a:spLocks noChangeArrowheads="1"/>
          </p:cNvSpPr>
          <p:nvPr/>
        </p:nvSpPr>
        <p:spPr bwMode="auto">
          <a:xfrm rot="-2700000">
            <a:off x="2771775" y="3284538"/>
            <a:ext cx="1008063" cy="1081087"/>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38100">
            <a:solidFill>
              <a:schemeClr val="tx1"/>
            </a:solidFill>
            <a:miter lim="800000"/>
            <a:headEnd/>
            <a:tailEnd type="none" w="lg" len="med"/>
          </a:ln>
        </p:spPr>
        <p:txBody>
          <a:bodyPr wrap="none" anchor="ctr"/>
          <a:lstStyle/>
          <a:p>
            <a:endParaRPr lang="pl-PL"/>
          </a:p>
        </p:txBody>
      </p:sp>
      <p:sp>
        <p:nvSpPr>
          <p:cNvPr id="54279" name="AutoShape 7">
            <a:extLst>
              <a:ext uri="{FF2B5EF4-FFF2-40B4-BE49-F238E27FC236}">
                <a16:creationId xmlns:a16="http://schemas.microsoft.com/office/drawing/2014/main" id="{F475D338-2D2D-4174-AF99-BB82250E289C}"/>
              </a:ext>
            </a:extLst>
          </p:cNvPr>
          <p:cNvSpPr>
            <a:spLocks noChangeArrowheads="1"/>
          </p:cNvSpPr>
          <p:nvPr/>
        </p:nvSpPr>
        <p:spPr bwMode="auto">
          <a:xfrm flipV="1">
            <a:off x="1116013" y="1989138"/>
            <a:ext cx="2016125" cy="12239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38100">
            <a:solidFill>
              <a:schemeClr val="tx1"/>
            </a:solidFill>
            <a:miter lim="800000"/>
            <a:headEnd/>
            <a:tailEnd type="none" w="lg" len="med"/>
          </a:ln>
        </p:spPr>
        <p:txBody>
          <a:bodyPr wrap="none" anchor="ctr"/>
          <a:lstStyle/>
          <a:p>
            <a:endParaRPr lang="pl-PL"/>
          </a:p>
        </p:txBody>
      </p:sp>
      <p:sp>
        <p:nvSpPr>
          <p:cNvPr id="54280" name="AutoShape 8">
            <a:extLst>
              <a:ext uri="{FF2B5EF4-FFF2-40B4-BE49-F238E27FC236}">
                <a16:creationId xmlns:a16="http://schemas.microsoft.com/office/drawing/2014/main" id="{813A019C-8F2A-4639-9D62-768CF85920F4}"/>
              </a:ext>
            </a:extLst>
          </p:cNvPr>
          <p:cNvSpPr>
            <a:spLocks noChangeArrowheads="1"/>
          </p:cNvSpPr>
          <p:nvPr/>
        </p:nvSpPr>
        <p:spPr bwMode="auto">
          <a:xfrm flipV="1">
            <a:off x="5435600" y="4941888"/>
            <a:ext cx="2016125" cy="12239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chemeClr val="accent1"/>
          </a:solidFill>
          <a:ln w="38100">
            <a:solidFill>
              <a:schemeClr val="tx1"/>
            </a:solidFill>
            <a:miter lim="800000"/>
            <a:headEnd/>
            <a:tailEnd type="none" w="lg" len="med"/>
          </a:ln>
        </p:spPr>
        <p:txBody>
          <a:bodyPr wrap="none" anchor="ctr"/>
          <a:lstStyle/>
          <a:p>
            <a:endParaRPr lang="pl-PL"/>
          </a:p>
        </p:txBody>
      </p:sp>
      <p:sp>
        <p:nvSpPr>
          <p:cNvPr id="54281" name="Text Box 9">
            <a:extLst>
              <a:ext uri="{FF2B5EF4-FFF2-40B4-BE49-F238E27FC236}">
                <a16:creationId xmlns:a16="http://schemas.microsoft.com/office/drawing/2014/main" id="{521996AA-949E-42B8-B029-B4E00B83E500}"/>
              </a:ext>
            </a:extLst>
          </p:cNvPr>
          <p:cNvSpPr txBox="1">
            <a:spLocks noChangeArrowheads="1"/>
          </p:cNvSpPr>
          <p:nvPr/>
        </p:nvSpPr>
        <p:spPr bwMode="auto">
          <a:xfrm>
            <a:off x="179388" y="2924175"/>
            <a:ext cx="1439862"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pl-PL" altLang="pl-PL" sz="1800">
                <a:latin typeface="Arial" panose="020B0604020202020204" pitchFamily="34" charset="0"/>
              </a:rPr>
              <a:t>Wstępne</a:t>
            </a:r>
          </a:p>
          <a:p>
            <a:pPr>
              <a:spcBef>
                <a:spcPct val="50000"/>
              </a:spcBef>
              <a:buFontTx/>
              <a:buNone/>
            </a:pPr>
            <a:r>
              <a:rPr lang="pl-PL" altLang="pl-PL" sz="1800">
                <a:latin typeface="Arial" panose="020B0604020202020204" pitchFamily="34" charset="0"/>
              </a:rPr>
              <a:t>planowanie</a:t>
            </a:r>
          </a:p>
        </p:txBody>
      </p:sp>
      <p:sp>
        <p:nvSpPr>
          <p:cNvPr id="54282" name="Text Box 10">
            <a:extLst>
              <a:ext uri="{FF2B5EF4-FFF2-40B4-BE49-F238E27FC236}">
                <a16:creationId xmlns:a16="http://schemas.microsoft.com/office/drawing/2014/main" id="{B83BFEE4-9329-4070-AA04-7CD9BF0A73A8}"/>
              </a:ext>
            </a:extLst>
          </p:cNvPr>
          <p:cNvSpPr txBox="1">
            <a:spLocks noChangeArrowheads="1"/>
          </p:cNvSpPr>
          <p:nvPr/>
        </p:nvSpPr>
        <p:spPr bwMode="auto">
          <a:xfrm>
            <a:off x="2555875" y="2205038"/>
            <a:ext cx="15113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pl-PL" altLang="pl-PL" sz="1800">
                <a:latin typeface="Arial" panose="020B0604020202020204" pitchFamily="34" charset="0"/>
              </a:rPr>
              <a:t>Planowanie</a:t>
            </a:r>
          </a:p>
        </p:txBody>
      </p:sp>
      <p:sp>
        <p:nvSpPr>
          <p:cNvPr id="54283" name="Text Box 11">
            <a:extLst>
              <a:ext uri="{FF2B5EF4-FFF2-40B4-BE49-F238E27FC236}">
                <a16:creationId xmlns:a16="http://schemas.microsoft.com/office/drawing/2014/main" id="{A8134DD1-5DDB-4F41-AC05-D7C73FE86A4A}"/>
              </a:ext>
            </a:extLst>
          </p:cNvPr>
          <p:cNvSpPr txBox="1">
            <a:spLocks noChangeArrowheads="1"/>
          </p:cNvSpPr>
          <p:nvPr/>
        </p:nvSpPr>
        <p:spPr bwMode="auto">
          <a:xfrm>
            <a:off x="4427538" y="1916113"/>
            <a:ext cx="15128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pl-PL" altLang="pl-PL" sz="1800">
                <a:latin typeface="Arial" panose="020B0604020202020204" pitchFamily="34" charset="0"/>
              </a:rPr>
              <a:t>Wymagania</a:t>
            </a:r>
          </a:p>
        </p:txBody>
      </p:sp>
      <p:sp>
        <p:nvSpPr>
          <p:cNvPr id="54284" name="Text Box 12">
            <a:extLst>
              <a:ext uri="{FF2B5EF4-FFF2-40B4-BE49-F238E27FC236}">
                <a16:creationId xmlns:a16="http://schemas.microsoft.com/office/drawing/2014/main" id="{B6C92BBE-1340-426B-B483-AA9D5C252591}"/>
              </a:ext>
            </a:extLst>
          </p:cNvPr>
          <p:cNvSpPr txBox="1">
            <a:spLocks noChangeArrowheads="1"/>
          </p:cNvSpPr>
          <p:nvPr/>
        </p:nvSpPr>
        <p:spPr bwMode="auto">
          <a:xfrm>
            <a:off x="5795963" y="3068638"/>
            <a:ext cx="2736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pl-PL" altLang="pl-PL" sz="1800">
                <a:latin typeface="Arial" panose="020B0604020202020204" pitchFamily="34" charset="0"/>
              </a:rPr>
              <a:t>Analiza i projektowanie</a:t>
            </a:r>
          </a:p>
        </p:txBody>
      </p:sp>
      <p:sp>
        <p:nvSpPr>
          <p:cNvPr id="54285" name="Text Box 13">
            <a:extLst>
              <a:ext uri="{FF2B5EF4-FFF2-40B4-BE49-F238E27FC236}">
                <a16:creationId xmlns:a16="http://schemas.microsoft.com/office/drawing/2014/main" id="{8778435B-0CBF-49FD-8FD3-2CCABEC743E9}"/>
              </a:ext>
            </a:extLst>
          </p:cNvPr>
          <p:cNvSpPr txBox="1">
            <a:spLocks noChangeArrowheads="1"/>
          </p:cNvSpPr>
          <p:nvPr/>
        </p:nvSpPr>
        <p:spPr bwMode="auto">
          <a:xfrm>
            <a:off x="5867400" y="4076700"/>
            <a:ext cx="2160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pl-PL" altLang="pl-PL" sz="1800">
                <a:latin typeface="Arial" panose="020B0604020202020204" pitchFamily="34" charset="0"/>
              </a:rPr>
              <a:t>Implementacja</a:t>
            </a:r>
          </a:p>
        </p:txBody>
      </p:sp>
      <p:sp>
        <p:nvSpPr>
          <p:cNvPr id="54286" name="Text Box 14">
            <a:extLst>
              <a:ext uri="{FF2B5EF4-FFF2-40B4-BE49-F238E27FC236}">
                <a16:creationId xmlns:a16="http://schemas.microsoft.com/office/drawing/2014/main" id="{4F64A9F1-63B9-4FF5-A844-B8F909FCF689}"/>
              </a:ext>
            </a:extLst>
          </p:cNvPr>
          <p:cNvSpPr txBox="1">
            <a:spLocks noChangeArrowheads="1"/>
          </p:cNvSpPr>
          <p:nvPr/>
        </p:nvSpPr>
        <p:spPr bwMode="auto">
          <a:xfrm>
            <a:off x="3779838" y="5508625"/>
            <a:ext cx="14398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pl-PL" altLang="pl-PL" sz="1800">
                <a:latin typeface="Arial" panose="020B0604020202020204" pitchFamily="34" charset="0"/>
              </a:rPr>
              <a:t>Testowanie</a:t>
            </a:r>
          </a:p>
        </p:txBody>
      </p:sp>
      <p:sp>
        <p:nvSpPr>
          <p:cNvPr id="54287" name="Text Box 15">
            <a:extLst>
              <a:ext uri="{FF2B5EF4-FFF2-40B4-BE49-F238E27FC236}">
                <a16:creationId xmlns:a16="http://schemas.microsoft.com/office/drawing/2014/main" id="{58C2B79F-66F8-4FC7-89CD-30FFBE02AC0E}"/>
              </a:ext>
            </a:extLst>
          </p:cNvPr>
          <p:cNvSpPr txBox="1">
            <a:spLocks noChangeArrowheads="1"/>
          </p:cNvSpPr>
          <p:nvPr/>
        </p:nvSpPr>
        <p:spPr bwMode="auto">
          <a:xfrm>
            <a:off x="5435600" y="6165850"/>
            <a:ext cx="17287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pl-PL" altLang="pl-PL" sz="1800">
                <a:latin typeface="Arial" panose="020B0604020202020204" pitchFamily="34" charset="0"/>
              </a:rPr>
              <a:t>Wdrożenie</a:t>
            </a:r>
          </a:p>
        </p:txBody>
      </p:sp>
      <p:sp>
        <p:nvSpPr>
          <p:cNvPr id="54288" name="Text Box 16">
            <a:extLst>
              <a:ext uri="{FF2B5EF4-FFF2-40B4-BE49-F238E27FC236}">
                <a16:creationId xmlns:a16="http://schemas.microsoft.com/office/drawing/2014/main" id="{4ED9EEA2-CE77-4C64-AAF2-C9B4753FF51F}"/>
              </a:ext>
            </a:extLst>
          </p:cNvPr>
          <p:cNvSpPr txBox="1">
            <a:spLocks noChangeArrowheads="1"/>
          </p:cNvSpPr>
          <p:nvPr/>
        </p:nvSpPr>
        <p:spPr bwMode="auto">
          <a:xfrm>
            <a:off x="3708400" y="3500438"/>
            <a:ext cx="1511300" cy="779462"/>
          </a:xfrm>
          <a:prstGeom prst="rect">
            <a:avLst/>
          </a:prstGeom>
          <a:solidFill>
            <a:srgbClr val="FFFF00"/>
          </a:solidFill>
          <a:ln>
            <a:noFill/>
          </a:ln>
          <a:extLs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pl-PL" altLang="pl-PL" sz="1800" b="1">
                <a:latin typeface="Arial" panose="020B0604020202020204" pitchFamily="34" charset="0"/>
              </a:rPr>
              <a:t>Zarządzanie</a:t>
            </a:r>
          </a:p>
          <a:p>
            <a:pPr>
              <a:spcBef>
                <a:spcPct val="50000"/>
              </a:spcBef>
              <a:buFontTx/>
              <a:buNone/>
            </a:pPr>
            <a:r>
              <a:rPr lang="pl-PL" altLang="pl-PL" sz="1800" b="1">
                <a:latin typeface="Arial" panose="020B0604020202020204" pitchFamily="34" charset="0"/>
              </a:rPr>
              <a:t>Środowisko</a:t>
            </a:r>
          </a:p>
        </p:txBody>
      </p:sp>
      <p:sp>
        <p:nvSpPr>
          <p:cNvPr id="54289" name="AutoShape 17">
            <a:extLst>
              <a:ext uri="{FF2B5EF4-FFF2-40B4-BE49-F238E27FC236}">
                <a16:creationId xmlns:a16="http://schemas.microsoft.com/office/drawing/2014/main" id="{507A7CED-694A-4CE7-8DE3-90A459690807}"/>
              </a:ext>
            </a:extLst>
          </p:cNvPr>
          <p:cNvSpPr>
            <a:spLocks noChangeArrowheads="1"/>
          </p:cNvSpPr>
          <p:nvPr/>
        </p:nvSpPr>
        <p:spPr bwMode="auto">
          <a:xfrm>
            <a:off x="468313" y="5516563"/>
            <a:ext cx="2879725" cy="981075"/>
          </a:xfrm>
          <a:prstGeom prst="wedgeRoundRectCallout">
            <a:avLst>
              <a:gd name="adj1" fmla="val 60861"/>
              <a:gd name="adj2" fmla="val -133819"/>
              <a:gd name="adj3" fmla="val 16667"/>
            </a:avLst>
          </a:prstGeom>
          <a:solidFill>
            <a:srgbClr val="FFFF99"/>
          </a:solidFill>
          <a:ln w="38100">
            <a:solidFill>
              <a:schemeClr val="tx1"/>
            </a:solidFill>
            <a:miter lim="800000"/>
            <a:headEnd/>
            <a:tailEnd type="none" w="lg" len="me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l-PL" altLang="pl-PL" sz="1800">
                <a:latin typeface="Arial" panose="020B0604020202020204" pitchFamily="34" charset="0"/>
              </a:rPr>
              <a:t>Każda iteracja produkuje wykonywalną wersję systemu</a:t>
            </a:r>
          </a:p>
        </p:txBody>
      </p:sp>
      <p:sp>
        <p:nvSpPr>
          <p:cNvPr id="54290" name="Text Box 18">
            <a:extLst>
              <a:ext uri="{FF2B5EF4-FFF2-40B4-BE49-F238E27FC236}">
                <a16:creationId xmlns:a16="http://schemas.microsoft.com/office/drawing/2014/main" id="{6FECBA8F-62FB-43D1-B70C-A4B2BA75A71E}"/>
              </a:ext>
            </a:extLst>
          </p:cNvPr>
          <p:cNvSpPr txBox="1">
            <a:spLocks noChangeArrowheads="1"/>
          </p:cNvSpPr>
          <p:nvPr/>
        </p:nvSpPr>
        <p:spPr bwMode="auto">
          <a:xfrm>
            <a:off x="1762125" y="4076700"/>
            <a:ext cx="122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pl-PL" altLang="pl-PL" sz="1800">
                <a:latin typeface="Arial" panose="020B0604020202020204" pitchFamily="34" charset="0"/>
              </a:rPr>
              <a:t>Ocena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4288"/>
                                        </p:tgtEl>
                                        <p:attrNameLst>
                                          <p:attrName>style.visibility</p:attrName>
                                        </p:attrNameLst>
                                      </p:cBhvr>
                                      <p:to>
                                        <p:strVal val="visible"/>
                                      </p:to>
                                    </p:set>
                                    <p:anim calcmode="lin" valueType="num">
                                      <p:cBhvr>
                                        <p:cTn id="7" dur="1000" fill="hold"/>
                                        <p:tgtEl>
                                          <p:spTgt spid="54288"/>
                                        </p:tgtEl>
                                        <p:attrNameLst>
                                          <p:attrName>ppt_w</p:attrName>
                                        </p:attrNameLst>
                                      </p:cBhvr>
                                      <p:tavLst>
                                        <p:tav tm="0">
                                          <p:val>
                                            <p:strVal val="#ppt_w*0.70"/>
                                          </p:val>
                                        </p:tav>
                                        <p:tav tm="100000">
                                          <p:val>
                                            <p:strVal val="#ppt_w"/>
                                          </p:val>
                                        </p:tav>
                                      </p:tavLst>
                                    </p:anim>
                                    <p:anim calcmode="lin" valueType="num">
                                      <p:cBhvr>
                                        <p:cTn id="8" dur="1000" fill="hold"/>
                                        <p:tgtEl>
                                          <p:spTgt spid="54288"/>
                                        </p:tgtEl>
                                        <p:attrNameLst>
                                          <p:attrName>ppt_h</p:attrName>
                                        </p:attrNameLst>
                                      </p:cBhvr>
                                      <p:tavLst>
                                        <p:tav tm="0">
                                          <p:val>
                                            <p:strVal val="#ppt_h"/>
                                          </p:val>
                                        </p:tav>
                                        <p:tav tm="100000">
                                          <p:val>
                                            <p:strVal val="#ppt_h"/>
                                          </p:val>
                                        </p:tav>
                                      </p:tavLst>
                                    </p:anim>
                                    <p:animEffect transition="in" filter="fade">
                                      <p:cBhvr>
                                        <p:cTn id="9" dur="1000"/>
                                        <p:tgtEl>
                                          <p:spTgt spid="5428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54279"/>
                                        </p:tgtEl>
                                        <p:attrNameLst>
                                          <p:attrName>style.visibility</p:attrName>
                                        </p:attrNameLst>
                                      </p:cBhvr>
                                      <p:to>
                                        <p:strVal val="visible"/>
                                      </p:to>
                                    </p:set>
                                    <p:anim calcmode="lin" valueType="num">
                                      <p:cBhvr>
                                        <p:cTn id="14" dur="1000" fill="hold"/>
                                        <p:tgtEl>
                                          <p:spTgt spid="54279"/>
                                        </p:tgtEl>
                                        <p:attrNameLst>
                                          <p:attrName>ppt_w</p:attrName>
                                        </p:attrNameLst>
                                      </p:cBhvr>
                                      <p:tavLst>
                                        <p:tav tm="0">
                                          <p:val>
                                            <p:strVal val="#ppt_w*0.70"/>
                                          </p:val>
                                        </p:tav>
                                        <p:tav tm="100000">
                                          <p:val>
                                            <p:strVal val="#ppt_w"/>
                                          </p:val>
                                        </p:tav>
                                      </p:tavLst>
                                    </p:anim>
                                    <p:anim calcmode="lin" valueType="num">
                                      <p:cBhvr>
                                        <p:cTn id="15" dur="1000" fill="hold"/>
                                        <p:tgtEl>
                                          <p:spTgt spid="54279"/>
                                        </p:tgtEl>
                                        <p:attrNameLst>
                                          <p:attrName>ppt_h</p:attrName>
                                        </p:attrNameLst>
                                      </p:cBhvr>
                                      <p:tavLst>
                                        <p:tav tm="0">
                                          <p:val>
                                            <p:strVal val="#ppt_h"/>
                                          </p:val>
                                        </p:tav>
                                        <p:tav tm="100000">
                                          <p:val>
                                            <p:strVal val="#ppt_h"/>
                                          </p:val>
                                        </p:tav>
                                      </p:tavLst>
                                    </p:anim>
                                    <p:animEffect transition="in" filter="fade">
                                      <p:cBhvr>
                                        <p:cTn id="16" dur="1000"/>
                                        <p:tgtEl>
                                          <p:spTgt spid="54279"/>
                                        </p:tgtEl>
                                      </p:cBhvr>
                                    </p:animEffect>
                                  </p:childTnLst>
                                </p:cTn>
                              </p:par>
                            </p:childTnLst>
                          </p:cTn>
                        </p:par>
                        <p:par>
                          <p:cTn id="17" fill="hold" nodeType="afterGroup">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54281"/>
                                        </p:tgtEl>
                                        <p:attrNameLst>
                                          <p:attrName>style.visibility</p:attrName>
                                        </p:attrNameLst>
                                      </p:cBhvr>
                                      <p:to>
                                        <p:strVal val="visible"/>
                                      </p:to>
                                    </p:set>
                                    <p:anim calcmode="lin" valueType="num">
                                      <p:cBhvr>
                                        <p:cTn id="20" dur="1000" fill="hold"/>
                                        <p:tgtEl>
                                          <p:spTgt spid="54281"/>
                                        </p:tgtEl>
                                        <p:attrNameLst>
                                          <p:attrName>ppt_w</p:attrName>
                                        </p:attrNameLst>
                                      </p:cBhvr>
                                      <p:tavLst>
                                        <p:tav tm="0">
                                          <p:val>
                                            <p:strVal val="#ppt_w*0.70"/>
                                          </p:val>
                                        </p:tav>
                                        <p:tav tm="100000">
                                          <p:val>
                                            <p:strVal val="#ppt_w"/>
                                          </p:val>
                                        </p:tav>
                                      </p:tavLst>
                                    </p:anim>
                                    <p:anim calcmode="lin" valueType="num">
                                      <p:cBhvr>
                                        <p:cTn id="21" dur="1000" fill="hold"/>
                                        <p:tgtEl>
                                          <p:spTgt spid="54281"/>
                                        </p:tgtEl>
                                        <p:attrNameLst>
                                          <p:attrName>ppt_h</p:attrName>
                                        </p:attrNameLst>
                                      </p:cBhvr>
                                      <p:tavLst>
                                        <p:tav tm="0">
                                          <p:val>
                                            <p:strVal val="#ppt_h"/>
                                          </p:val>
                                        </p:tav>
                                        <p:tav tm="100000">
                                          <p:val>
                                            <p:strVal val="#ppt_h"/>
                                          </p:val>
                                        </p:tav>
                                      </p:tavLst>
                                    </p:anim>
                                    <p:animEffect transition="in" filter="fade">
                                      <p:cBhvr>
                                        <p:cTn id="22" dur="1000"/>
                                        <p:tgtEl>
                                          <p:spTgt spid="54281"/>
                                        </p:tgtEl>
                                      </p:cBhvr>
                                    </p:animEffect>
                                  </p:childTnLst>
                                </p:cTn>
                              </p:par>
                            </p:childTnLst>
                          </p:cTn>
                        </p:par>
                        <p:par>
                          <p:cTn id="23" fill="hold" nodeType="afterGroup">
                            <p:stCondLst>
                              <p:cond delay="2000"/>
                            </p:stCondLst>
                            <p:childTnLst>
                              <p:par>
                                <p:cTn id="24" presetID="55" presetClass="entr" presetSubtype="0" fill="hold" grpId="0" nodeType="afterEffect">
                                  <p:stCondLst>
                                    <p:cond delay="0"/>
                                  </p:stCondLst>
                                  <p:childTnLst>
                                    <p:set>
                                      <p:cBhvr>
                                        <p:cTn id="25" dur="1" fill="hold">
                                          <p:stCondLst>
                                            <p:cond delay="0"/>
                                          </p:stCondLst>
                                        </p:cTn>
                                        <p:tgtEl>
                                          <p:spTgt spid="54282"/>
                                        </p:tgtEl>
                                        <p:attrNameLst>
                                          <p:attrName>style.visibility</p:attrName>
                                        </p:attrNameLst>
                                      </p:cBhvr>
                                      <p:to>
                                        <p:strVal val="visible"/>
                                      </p:to>
                                    </p:set>
                                    <p:anim calcmode="lin" valueType="num">
                                      <p:cBhvr>
                                        <p:cTn id="26" dur="1000" fill="hold"/>
                                        <p:tgtEl>
                                          <p:spTgt spid="54282"/>
                                        </p:tgtEl>
                                        <p:attrNameLst>
                                          <p:attrName>ppt_w</p:attrName>
                                        </p:attrNameLst>
                                      </p:cBhvr>
                                      <p:tavLst>
                                        <p:tav tm="0">
                                          <p:val>
                                            <p:strVal val="#ppt_w*0.70"/>
                                          </p:val>
                                        </p:tav>
                                        <p:tav tm="100000">
                                          <p:val>
                                            <p:strVal val="#ppt_w"/>
                                          </p:val>
                                        </p:tav>
                                      </p:tavLst>
                                    </p:anim>
                                    <p:anim calcmode="lin" valueType="num">
                                      <p:cBhvr>
                                        <p:cTn id="27" dur="1000" fill="hold"/>
                                        <p:tgtEl>
                                          <p:spTgt spid="54282"/>
                                        </p:tgtEl>
                                        <p:attrNameLst>
                                          <p:attrName>ppt_h</p:attrName>
                                        </p:attrNameLst>
                                      </p:cBhvr>
                                      <p:tavLst>
                                        <p:tav tm="0">
                                          <p:val>
                                            <p:strVal val="#ppt_h"/>
                                          </p:val>
                                        </p:tav>
                                        <p:tav tm="100000">
                                          <p:val>
                                            <p:strVal val="#ppt_h"/>
                                          </p:val>
                                        </p:tav>
                                      </p:tavLst>
                                    </p:anim>
                                    <p:animEffect transition="in" filter="fade">
                                      <p:cBhvr>
                                        <p:cTn id="28" dur="1000"/>
                                        <p:tgtEl>
                                          <p:spTgt spid="54282"/>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5" presetClass="entr" presetSubtype="0" fill="hold" nodeType="clickEffect">
                                  <p:stCondLst>
                                    <p:cond delay="0"/>
                                  </p:stCondLst>
                                  <p:childTnLst>
                                    <p:set>
                                      <p:cBhvr>
                                        <p:cTn id="32" dur="1" fill="hold">
                                          <p:stCondLst>
                                            <p:cond delay="0"/>
                                          </p:stCondLst>
                                        </p:cTn>
                                        <p:tgtEl>
                                          <p:spTgt spid="54275"/>
                                        </p:tgtEl>
                                        <p:attrNameLst>
                                          <p:attrName>style.visibility</p:attrName>
                                        </p:attrNameLst>
                                      </p:cBhvr>
                                      <p:to>
                                        <p:strVal val="visible"/>
                                      </p:to>
                                    </p:set>
                                    <p:anim calcmode="lin" valueType="num">
                                      <p:cBhvr>
                                        <p:cTn id="33" dur="1000" fill="hold"/>
                                        <p:tgtEl>
                                          <p:spTgt spid="54275"/>
                                        </p:tgtEl>
                                        <p:attrNameLst>
                                          <p:attrName>ppt_w</p:attrName>
                                        </p:attrNameLst>
                                      </p:cBhvr>
                                      <p:tavLst>
                                        <p:tav tm="0">
                                          <p:val>
                                            <p:strVal val="#ppt_w*0.70"/>
                                          </p:val>
                                        </p:tav>
                                        <p:tav tm="100000">
                                          <p:val>
                                            <p:strVal val="#ppt_w"/>
                                          </p:val>
                                        </p:tav>
                                      </p:tavLst>
                                    </p:anim>
                                    <p:anim calcmode="lin" valueType="num">
                                      <p:cBhvr>
                                        <p:cTn id="34" dur="1000" fill="hold"/>
                                        <p:tgtEl>
                                          <p:spTgt spid="54275"/>
                                        </p:tgtEl>
                                        <p:attrNameLst>
                                          <p:attrName>ppt_h</p:attrName>
                                        </p:attrNameLst>
                                      </p:cBhvr>
                                      <p:tavLst>
                                        <p:tav tm="0">
                                          <p:val>
                                            <p:strVal val="#ppt_h"/>
                                          </p:val>
                                        </p:tav>
                                        <p:tav tm="100000">
                                          <p:val>
                                            <p:strVal val="#ppt_h"/>
                                          </p:val>
                                        </p:tav>
                                      </p:tavLst>
                                    </p:anim>
                                    <p:animEffect transition="in" filter="fade">
                                      <p:cBhvr>
                                        <p:cTn id="35" dur="1000"/>
                                        <p:tgtEl>
                                          <p:spTgt spid="54275"/>
                                        </p:tgtEl>
                                      </p:cBhvr>
                                    </p:animEffect>
                                  </p:childTnLst>
                                </p:cTn>
                              </p:par>
                            </p:childTnLst>
                          </p:cTn>
                        </p:par>
                        <p:par>
                          <p:cTn id="36" fill="hold" nodeType="afterGroup">
                            <p:stCondLst>
                              <p:cond delay="1000"/>
                            </p:stCondLst>
                            <p:childTnLst>
                              <p:par>
                                <p:cTn id="37" presetID="55" presetClass="entr" presetSubtype="0" fill="hold" grpId="0" nodeType="afterEffect">
                                  <p:stCondLst>
                                    <p:cond delay="0"/>
                                  </p:stCondLst>
                                  <p:childTnLst>
                                    <p:set>
                                      <p:cBhvr>
                                        <p:cTn id="38" dur="1" fill="hold">
                                          <p:stCondLst>
                                            <p:cond delay="0"/>
                                          </p:stCondLst>
                                        </p:cTn>
                                        <p:tgtEl>
                                          <p:spTgt spid="54283"/>
                                        </p:tgtEl>
                                        <p:attrNameLst>
                                          <p:attrName>style.visibility</p:attrName>
                                        </p:attrNameLst>
                                      </p:cBhvr>
                                      <p:to>
                                        <p:strVal val="visible"/>
                                      </p:to>
                                    </p:set>
                                    <p:anim calcmode="lin" valueType="num">
                                      <p:cBhvr>
                                        <p:cTn id="39" dur="1000" fill="hold"/>
                                        <p:tgtEl>
                                          <p:spTgt spid="54283"/>
                                        </p:tgtEl>
                                        <p:attrNameLst>
                                          <p:attrName>ppt_w</p:attrName>
                                        </p:attrNameLst>
                                      </p:cBhvr>
                                      <p:tavLst>
                                        <p:tav tm="0">
                                          <p:val>
                                            <p:strVal val="#ppt_w*0.70"/>
                                          </p:val>
                                        </p:tav>
                                        <p:tav tm="100000">
                                          <p:val>
                                            <p:strVal val="#ppt_w"/>
                                          </p:val>
                                        </p:tav>
                                      </p:tavLst>
                                    </p:anim>
                                    <p:anim calcmode="lin" valueType="num">
                                      <p:cBhvr>
                                        <p:cTn id="40" dur="1000" fill="hold"/>
                                        <p:tgtEl>
                                          <p:spTgt spid="54283"/>
                                        </p:tgtEl>
                                        <p:attrNameLst>
                                          <p:attrName>ppt_h</p:attrName>
                                        </p:attrNameLst>
                                      </p:cBhvr>
                                      <p:tavLst>
                                        <p:tav tm="0">
                                          <p:val>
                                            <p:strVal val="#ppt_h"/>
                                          </p:val>
                                        </p:tav>
                                        <p:tav tm="100000">
                                          <p:val>
                                            <p:strVal val="#ppt_h"/>
                                          </p:val>
                                        </p:tav>
                                      </p:tavLst>
                                    </p:anim>
                                    <p:animEffect transition="in" filter="fade">
                                      <p:cBhvr>
                                        <p:cTn id="41" dur="1000"/>
                                        <p:tgtEl>
                                          <p:spTgt spid="5428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55" presetClass="entr" presetSubtype="0" fill="hold" nodeType="clickEffect">
                                  <p:stCondLst>
                                    <p:cond delay="0"/>
                                  </p:stCondLst>
                                  <p:childTnLst>
                                    <p:set>
                                      <p:cBhvr>
                                        <p:cTn id="45" dur="1" fill="hold">
                                          <p:stCondLst>
                                            <p:cond delay="0"/>
                                          </p:stCondLst>
                                        </p:cTn>
                                        <p:tgtEl>
                                          <p:spTgt spid="54276"/>
                                        </p:tgtEl>
                                        <p:attrNameLst>
                                          <p:attrName>style.visibility</p:attrName>
                                        </p:attrNameLst>
                                      </p:cBhvr>
                                      <p:to>
                                        <p:strVal val="visible"/>
                                      </p:to>
                                    </p:set>
                                    <p:anim calcmode="lin" valueType="num">
                                      <p:cBhvr>
                                        <p:cTn id="46" dur="1000" fill="hold"/>
                                        <p:tgtEl>
                                          <p:spTgt spid="54276"/>
                                        </p:tgtEl>
                                        <p:attrNameLst>
                                          <p:attrName>ppt_w</p:attrName>
                                        </p:attrNameLst>
                                      </p:cBhvr>
                                      <p:tavLst>
                                        <p:tav tm="0">
                                          <p:val>
                                            <p:strVal val="#ppt_w*0.70"/>
                                          </p:val>
                                        </p:tav>
                                        <p:tav tm="100000">
                                          <p:val>
                                            <p:strVal val="#ppt_w"/>
                                          </p:val>
                                        </p:tav>
                                      </p:tavLst>
                                    </p:anim>
                                    <p:anim calcmode="lin" valueType="num">
                                      <p:cBhvr>
                                        <p:cTn id="47" dur="1000" fill="hold"/>
                                        <p:tgtEl>
                                          <p:spTgt spid="54276"/>
                                        </p:tgtEl>
                                        <p:attrNameLst>
                                          <p:attrName>ppt_h</p:attrName>
                                        </p:attrNameLst>
                                      </p:cBhvr>
                                      <p:tavLst>
                                        <p:tav tm="0">
                                          <p:val>
                                            <p:strVal val="#ppt_h"/>
                                          </p:val>
                                        </p:tav>
                                        <p:tav tm="100000">
                                          <p:val>
                                            <p:strVal val="#ppt_h"/>
                                          </p:val>
                                        </p:tav>
                                      </p:tavLst>
                                    </p:anim>
                                    <p:animEffect transition="in" filter="fade">
                                      <p:cBhvr>
                                        <p:cTn id="48" dur="1000"/>
                                        <p:tgtEl>
                                          <p:spTgt spid="54276"/>
                                        </p:tgtEl>
                                      </p:cBhvr>
                                    </p:animEffect>
                                  </p:childTnLst>
                                </p:cTn>
                              </p:par>
                            </p:childTnLst>
                          </p:cTn>
                        </p:par>
                        <p:par>
                          <p:cTn id="49" fill="hold" nodeType="afterGroup">
                            <p:stCondLst>
                              <p:cond delay="1000"/>
                            </p:stCondLst>
                            <p:childTnLst>
                              <p:par>
                                <p:cTn id="50" presetID="55" presetClass="entr" presetSubtype="0" fill="hold" grpId="0" nodeType="afterEffect">
                                  <p:stCondLst>
                                    <p:cond delay="0"/>
                                  </p:stCondLst>
                                  <p:childTnLst>
                                    <p:set>
                                      <p:cBhvr>
                                        <p:cTn id="51" dur="1" fill="hold">
                                          <p:stCondLst>
                                            <p:cond delay="0"/>
                                          </p:stCondLst>
                                        </p:cTn>
                                        <p:tgtEl>
                                          <p:spTgt spid="54284"/>
                                        </p:tgtEl>
                                        <p:attrNameLst>
                                          <p:attrName>style.visibility</p:attrName>
                                        </p:attrNameLst>
                                      </p:cBhvr>
                                      <p:to>
                                        <p:strVal val="visible"/>
                                      </p:to>
                                    </p:set>
                                    <p:anim calcmode="lin" valueType="num">
                                      <p:cBhvr>
                                        <p:cTn id="52" dur="1000" fill="hold"/>
                                        <p:tgtEl>
                                          <p:spTgt spid="54284"/>
                                        </p:tgtEl>
                                        <p:attrNameLst>
                                          <p:attrName>ppt_w</p:attrName>
                                        </p:attrNameLst>
                                      </p:cBhvr>
                                      <p:tavLst>
                                        <p:tav tm="0">
                                          <p:val>
                                            <p:strVal val="#ppt_w*0.70"/>
                                          </p:val>
                                        </p:tav>
                                        <p:tav tm="100000">
                                          <p:val>
                                            <p:strVal val="#ppt_w"/>
                                          </p:val>
                                        </p:tav>
                                      </p:tavLst>
                                    </p:anim>
                                    <p:anim calcmode="lin" valueType="num">
                                      <p:cBhvr>
                                        <p:cTn id="53" dur="1000" fill="hold"/>
                                        <p:tgtEl>
                                          <p:spTgt spid="54284"/>
                                        </p:tgtEl>
                                        <p:attrNameLst>
                                          <p:attrName>ppt_h</p:attrName>
                                        </p:attrNameLst>
                                      </p:cBhvr>
                                      <p:tavLst>
                                        <p:tav tm="0">
                                          <p:val>
                                            <p:strVal val="#ppt_h"/>
                                          </p:val>
                                        </p:tav>
                                        <p:tav tm="100000">
                                          <p:val>
                                            <p:strVal val="#ppt_h"/>
                                          </p:val>
                                        </p:tav>
                                      </p:tavLst>
                                    </p:anim>
                                    <p:animEffect transition="in" filter="fade">
                                      <p:cBhvr>
                                        <p:cTn id="54" dur="1000"/>
                                        <p:tgtEl>
                                          <p:spTgt spid="54284"/>
                                        </p:tgtEl>
                                      </p:cBhvr>
                                    </p:animEffect>
                                  </p:childTnLst>
                                </p:cTn>
                              </p:par>
                            </p:childTnLst>
                          </p:cTn>
                        </p:par>
                        <p:par>
                          <p:cTn id="55" fill="hold" nodeType="afterGroup">
                            <p:stCondLst>
                              <p:cond delay="2000"/>
                            </p:stCondLst>
                            <p:childTnLst>
                              <p:par>
                                <p:cTn id="56" presetID="55" presetClass="entr" presetSubtype="0" fill="hold" grpId="0" nodeType="afterEffect">
                                  <p:stCondLst>
                                    <p:cond delay="0"/>
                                  </p:stCondLst>
                                  <p:childTnLst>
                                    <p:set>
                                      <p:cBhvr>
                                        <p:cTn id="57" dur="1" fill="hold">
                                          <p:stCondLst>
                                            <p:cond delay="0"/>
                                          </p:stCondLst>
                                        </p:cTn>
                                        <p:tgtEl>
                                          <p:spTgt spid="54285"/>
                                        </p:tgtEl>
                                        <p:attrNameLst>
                                          <p:attrName>style.visibility</p:attrName>
                                        </p:attrNameLst>
                                      </p:cBhvr>
                                      <p:to>
                                        <p:strVal val="visible"/>
                                      </p:to>
                                    </p:set>
                                    <p:anim calcmode="lin" valueType="num">
                                      <p:cBhvr>
                                        <p:cTn id="58" dur="1000" fill="hold"/>
                                        <p:tgtEl>
                                          <p:spTgt spid="54285"/>
                                        </p:tgtEl>
                                        <p:attrNameLst>
                                          <p:attrName>ppt_w</p:attrName>
                                        </p:attrNameLst>
                                      </p:cBhvr>
                                      <p:tavLst>
                                        <p:tav tm="0">
                                          <p:val>
                                            <p:strVal val="#ppt_w*0.70"/>
                                          </p:val>
                                        </p:tav>
                                        <p:tav tm="100000">
                                          <p:val>
                                            <p:strVal val="#ppt_w"/>
                                          </p:val>
                                        </p:tav>
                                      </p:tavLst>
                                    </p:anim>
                                    <p:anim calcmode="lin" valueType="num">
                                      <p:cBhvr>
                                        <p:cTn id="59" dur="1000" fill="hold"/>
                                        <p:tgtEl>
                                          <p:spTgt spid="54285"/>
                                        </p:tgtEl>
                                        <p:attrNameLst>
                                          <p:attrName>ppt_h</p:attrName>
                                        </p:attrNameLst>
                                      </p:cBhvr>
                                      <p:tavLst>
                                        <p:tav tm="0">
                                          <p:val>
                                            <p:strVal val="#ppt_h"/>
                                          </p:val>
                                        </p:tav>
                                        <p:tav tm="100000">
                                          <p:val>
                                            <p:strVal val="#ppt_h"/>
                                          </p:val>
                                        </p:tav>
                                      </p:tavLst>
                                    </p:anim>
                                    <p:animEffect transition="in" filter="fade">
                                      <p:cBhvr>
                                        <p:cTn id="60" dur="1000"/>
                                        <p:tgtEl>
                                          <p:spTgt spid="54285"/>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55" presetClass="entr" presetSubtype="0" fill="hold" nodeType="clickEffect">
                                  <p:stCondLst>
                                    <p:cond delay="0"/>
                                  </p:stCondLst>
                                  <p:childTnLst>
                                    <p:set>
                                      <p:cBhvr>
                                        <p:cTn id="64" dur="1" fill="hold">
                                          <p:stCondLst>
                                            <p:cond delay="0"/>
                                          </p:stCondLst>
                                        </p:cTn>
                                        <p:tgtEl>
                                          <p:spTgt spid="54277"/>
                                        </p:tgtEl>
                                        <p:attrNameLst>
                                          <p:attrName>style.visibility</p:attrName>
                                        </p:attrNameLst>
                                      </p:cBhvr>
                                      <p:to>
                                        <p:strVal val="visible"/>
                                      </p:to>
                                    </p:set>
                                    <p:anim calcmode="lin" valueType="num">
                                      <p:cBhvr>
                                        <p:cTn id="65" dur="1000" fill="hold"/>
                                        <p:tgtEl>
                                          <p:spTgt spid="54277"/>
                                        </p:tgtEl>
                                        <p:attrNameLst>
                                          <p:attrName>ppt_w</p:attrName>
                                        </p:attrNameLst>
                                      </p:cBhvr>
                                      <p:tavLst>
                                        <p:tav tm="0">
                                          <p:val>
                                            <p:strVal val="#ppt_w*0.70"/>
                                          </p:val>
                                        </p:tav>
                                        <p:tav tm="100000">
                                          <p:val>
                                            <p:strVal val="#ppt_w"/>
                                          </p:val>
                                        </p:tav>
                                      </p:tavLst>
                                    </p:anim>
                                    <p:anim calcmode="lin" valueType="num">
                                      <p:cBhvr>
                                        <p:cTn id="66" dur="1000" fill="hold"/>
                                        <p:tgtEl>
                                          <p:spTgt spid="54277"/>
                                        </p:tgtEl>
                                        <p:attrNameLst>
                                          <p:attrName>ppt_h</p:attrName>
                                        </p:attrNameLst>
                                      </p:cBhvr>
                                      <p:tavLst>
                                        <p:tav tm="0">
                                          <p:val>
                                            <p:strVal val="#ppt_h"/>
                                          </p:val>
                                        </p:tav>
                                        <p:tav tm="100000">
                                          <p:val>
                                            <p:strVal val="#ppt_h"/>
                                          </p:val>
                                        </p:tav>
                                      </p:tavLst>
                                    </p:anim>
                                    <p:animEffect transition="in" filter="fade">
                                      <p:cBhvr>
                                        <p:cTn id="67" dur="1000"/>
                                        <p:tgtEl>
                                          <p:spTgt spid="54277"/>
                                        </p:tgtEl>
                                      </p:cBhvr>
                                    </p:animEffect>
                                  </p:childTnLst>
                                </p:cTn>
                              </p:par>
                            </p:childTnLst>
                          </p:cTn>
                        </p:par>
                        <p:par>
                          <p:cTn id="68" fill="hold" nodeType="afterGroup">
                            <p:stCondLst>
                              <p:cond delay="1000"/>
                            </p:stCondLst>
                            <p:childTnLst>
                              <p:par>
                                <p:cTn id="69" presetID="55" presetClass="entr" presetSubtype="0" fill="hold" grpId="0" nodeType="afterEffect">
                                  <p:stCondLst>
                                    <p:cond delay="0"/>
                                  </p:stCondLst>
                                  <p:childTnLst>
                                    <p:set>
                                      <p:cBhvr>
                                        <p:cTn id="70" dur="1" fill="hold">
                                          <p:stCondLst>
                                            <p:cond delay="0"/>
                                          </p:stCondLst>
                                        </p:cTn>
                                        <p:tgtEl>
                                          <p:spTgt spid="54286"/>
                                        </p:tgtEl>
                                        <p:attrNameLst>
                                          <p:attrName>style.visibility</p:attrName>
                                        </p:attrNameLst>
                                      </p:cBhvr>
                                      <p:to>
                                        <p:strVal val="visible"/>
                                      </p:to>
                                    </p:set>
                                    <p:anim calcmode="lin" valueType="num">
                                      <p:cBhvr>
                                        <p:cTn id="71" dur="1000" fill="hold"/>
                                        <p:tgtEl>
                                          <p:spTgt spid="54286"/>
                                        </p:tgtEl>
                                        <p:attrNameLst>
                                          <p:attrName>ppt_w</p:attrName>
                                        </p:attrNameLst>
                                      </p:cBhvr>
                                      <p:tavLst>
                                        <p:tav tm="0">
                                          <p:val>
                                            <p:strVal val="#ppt_w*0.70"/>
                                          </p:val>
                                        </p:tav>
                                        <p:tav tm="100000">
                                          <p:val>
                                            <p:strVal val="#ppt_w"/>
                                          </p:val>
                                        </p:tav>
                                      </p:tavLst>
                                    </p:anim>
                                    <p:anim calcmode="lin" valueType="num">
                                      <p:cBhvr>
                                        <p:cTn id="72" dur="1000" fill="hold"/>
                                        <p:tgtEl>
                                          <p:spTgt spid="54286"/>
                                        </p:tgtEl>
                                        <p:attrNameLst>
                                          <p:attrName>ppt_h</p:attrName>
                                        </p:attrNameLst>
                                      </p:cBhvr>
                                      <p:tavLst>
                                        <p:tav tm="0">
                                          <p:val>
                                            <p:strVal val="#ppt_h"/>
                                          </p:val>
                                        </p:tav>
                                        <p:tav tm="100000">
                                          <p:val>
                                            <p:strVal val="#ppt_h"/>
                                          </p:val>
                                        </p:tav>
                                      </p:tavLst>
                                    </p:anim>
                                    <p:animEffect transition="in" filter="fade">
                                      <p:cBhvr>
                                        <p:cTn id="73" dur="1000"/>
                                        <p:tgtEl>
                                          <p:spTgt spid="54286"/>
                                        </p:tgtEl>
                                      </p:cBhvr>
                                    </p:animEffect>
                                  </p:childTnLst>
                                </p:cTn>
                              </p:par>
                            </p:childTnLst>
                          </p:cTn>
                        </p:par>
                      </p:childTnLst>
                    </p:cTn>
                  </p:par>
                  <p:par>
                    <p:cTn id="74" fill="hold" nodeType="clickPar">
                      <p:stCondLst>
                        <p:cond delay="indefinite"/>
                      </p:stCondLst>
                      <p:childTnLst>
                        <p:par>
                          <p:cTn id="75" fill="hold" nodeType="withGroup">
                            <p:stCondLst>
                              <p:cond delay="0"/>
                            </p:stCondLst>
                            <p:childTnLst>
                              <p:par>
                                <p:cTn id="76" presetID="55" presetClass="entr" presetSubtype="0" fill="hold" nodeType="clickEffect">
                                  <p:stCondLst>
                                    <p:cond delay="0"/>
                                  </p:stCondLst>
                                  <p:childTnLst>
                                    <p:set>
                                      <p:cBhvr>
                                        <p:cTn id="77" dur="1" fill="hold">
                                          <p:stCondLst>
                                            <p:cond delay="0"/>
                                          </p:stCondLst>
                                        </p:cTn>
                                        <p:tgtEl>
                                          <p:spTgt spid="54278"/>
                                        </p:tgtEl>
                                        <p:attrNameLst>
                                          <p:attrName>style.visibility</p:attrName>
                                        </p:attrNameLst>
                                      </p:cBhvr>
                                      <p:to>
                                        <p:strVal val="visible"/>
                                      </p:to>
                                    </p:set>
                                    <p:anim calcmode="lin" valueType="num">
                                      <p:cBhvr>
                                        <p:cTn id="78" dur="1000" fill="hold"/>
                                        <p:tgtEl>
                                          <p:spTgt spid="54278"/>
                                        </p:tgtEl>
                                        <p:attrNameLst>
                                          <p:attrName>ppt_w</p:attrName>
                                        </p:attrNameLst>
                                      </p:cBhvr>
                                      <p:tavLst>
                                        <p:tav tm="0">
                                          <p:val>
                                            <p:strVal val="#ppt_w*0.70"/>
                                          </p:val>
                                        </p:tav>
                                        <p:tav tm="100000">
                                          <p:val>
                                            <p:strVal val="#ppt_w"/>
                                          </p:val>
                                        </p:tav>
                                      </p:tavLst>
                                    </p:anim>
                                    <p:anim calcmode="lin" valueType="num">
                                      <p:cBhvr>
                                        <p:cTn id="79" dur="1000" fill="hold"/>
                                        <p:tgtEl>
                                          <p:spTgt spid="54278"/>
                                        </p:tgtEl>
                                        <p:attrNameLst>
                                          <p:attrName>ppt_h</p:attrName>
                                        </p:attrNameLst>
                                      </p:cBhvr>
                                      <p:tavLst>
                                        <p:tav tm="0">
                                          <p:val>
                                            <p:strVal val="#ppt_h"/>
                                          </p:val>
                                        </p:tav>
                                        <p:tav tm="100000">
                                          <p:val>
                                            <p:strVal val="#ppt_h"/>
                                          </p:val>
                                        </p:tav>
                                      </p:tavLst>
                                    </p:anim>
                                    <p:animEffect transition="in" filter="fade">
                                      <p:cBhvr>
                                        <p:cTn id="80" dur="1000"/>
                                        <p:tgtEl>
                                          <p:spTgt spid="54278"/>
                                        </p:tgtEl>
                                      </p:cBhvr>
                                    </p:animEffect>
                                  </p:childTnLst>
                                </p:cTn>
                              </p:par>
                            </p:childTnLst>
                          </p:cTn>
                        </p:par>
                        <p:par>
                          <p:cTn id="81" fill="hold" nodeType="afterGroup">
                            <p:stCondLst>
                              <p:cond delay="1000"/>
                            </p:stCondLst>
                            <p:childTnLst>
                              <p:par>
                                <p:cTn id="82" presetID="55" presetClass="entr" presetSubtype="0" fill="hold" grpId="0" nodeType="afterEffect">
                                  <p:stCondLst>
                                    <p:cond delay="0"/>
                                  </p:stCondLst>
                                  <p:childTnLst>
                                    <p:set>
                                      <p:cBhvr>
                                        <p:cTn id="83" dur="1" fill="hold">
                                          <p:stCondLst>
                                            <p:cond delay="0"/>
                                          </p:stCondLst>
                                        </p:cTn>
                                        <p:tgtEl>
                                          <p:spTgt spid="54290"/>
                                        </p:tgtEl>
                                        <p:attrNameLst>
                                          <p:attrName>style.visibility</p:attrName>
                                        </p:attrNameLst>
                                      </p:cBhvr>
                                      <p:to>
                                        <p:strVal val="visible"/>
                                      </p:to>
                                    </p:set>
                                    <p:anim calcmode="lin" valueType="num">
                                      <p:cBhvr>
                                        <p:cTn id="84" dur="1000" fill="hold"/>
                                        <p:tgtEl>
                                          <p:spTgt spid="54290"/>
                                        </p:tgtEl>
                                        <p:attrNameLst>
                                          <p:attrName>ppt_w</p:attrName>
                                        </p:attrNameLst>
                                      </p:cBhvr>
                                      <p:tavLst>
                                        <p:tav tm="0">
                                          <p:val>
                                            <p:strVal val="#ppt_w*0.70"/>
                                          </p:val>
                                        </p:tav>
                                        <p:tav tm="100000">
                                          <p:val>
                                            <p:strVal val="#ppt_w"/>
                                          </p:val>
                                        </p:tav>
                                      </p:tavLst>
                                    </p:anim>
                                    <p:anim calcmode="lin" valueType="num">
                                      <p:cBhvr>
                                        <p:cTn id="85" dur="1000" fill="hold"/>
                                        <p:tgtEl>
                                          <p:spTgt spid="54290"/>
                                        </p:tgtEl>
                                        <p:attrNameLst>
                                          <p:attrName>ppt_h</p:attrName>
                                        </p:attrNameLst>
                                      </p:cBhvr>
                                      <p:tavLst>
                                        <p:tav tm="0">
                                          <p:val>
                                            <p:strVal val="#ppt_h"/>
                                          </p:val>
                                        </p:tav>
                                        <p:tav tm="100000">
                                          <p:val>
                                            <p:strVal val="#ppt_h"/>
                                          </p:val>
                                        </p:tav>
                                      </p:tavLst>
                                    </p:anim>
                                    <p:animEffect transition="in" filter="fade">
                                      <p:cBhvr>
                                        <p:cTn id="86" dur="1000"/>
                                        <p:tgtEl>
                                          <p:spTgt spid="54290"/>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55" presetClass="entr" presetSubtype="0" fill="hold" grpId="0" nodeType="clickEffect">
                                  <p:stCondLst>
                                    <p:cond delay="0"/>
                                  </p:stCondLst>
                                  <p:childTnLst>
                                    <p:set>
                                      <p:cBhvr>
                                        <p:cTn id="90" dur="1" fill="hold">
                                          <p:stCondLst>
                                            <p:cond delay="0"/>
                                          </p:stCondLst>
                                        </p:cTn>
                                        <p:tgtEl>
                                          <p:spTgt spid="54289"/>
                                        </p:tgtEl>
                                        <p:attrNameLst>
                                          <p:attrName>style.visibility</p:attrName>
                                        </p:attrNameLst>
                                      </p:cBhvr>
                                      <p:to>
                                        <p:strVal val="visible"/>
                                      </p:to>
                                    </p:set>
                                    <p:anim calcmode="lin" valueType="num">
                                      <p:cBhvr>
                                        <p:cTn id="91" dur="1000" fill="hold"/>
                                        <p:tgtEl>
                                          <p:spTgt spid="54289"/>
                                        </p:tgtEl>
                                        <p:attrNameLst>
                                          <p:attrName>ppt_w</p:attrName>
                                        </p:attrNameLst>
                                      </p:cBhvr>
                                      <p:tavLst>
                                        <p:tav tm="0">
                                          <p:val>
                                            <p:strVal val="#ppt_w*0.70"/>
                                          </p:val>
                                        </p:tav>
                                        <p:tav tm="100000">
                                          <p:val>
                                            <p:strVal val="#ppt_w"/>
                                          </p:val>
                                        </p:tav>
                                      </p:tavLst>
                                    </p:anim>
                                    <p:anim calcmode="lin" valueType="num">
                                      <p:cBhvr>
                                        <p:cTn id="92" dur="1000" fill="hold"/>
                                        <p:tgtEl>
                                          <p:spTgt spid="54289"/>
                                        </p:tgtEl>
                                        <p:attrNameLst>
                                          <p:attrName>ppt_h</p:attrName>
                                        </p:attrNameLst>
                                      </p:cBhvr>
                                      <p:tavLst>
                                        <p:tav tm="0">
                                          <p:val>
                                            <p:strVal val="#ppt_h"/>
                                          </p:val>
                                        </p:tav>
                                        <p:tav tm="100000">
                                          <p:val>
                                            <p:strVal val="#ppt_h"/>
                                          </p:val>
                                        </p:tav>
                                      </p:tavLst>
                                    </p:anim>
                                    <p:animEffect transition="in" filter="fade">
                                      <p:cBhvr>
                                        <p:cTn id="93" dur="1000"/>
                                        <p:tgtEl>
                                          <p:spTgt spid="54289"/>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55" presetClass="entr" presetSubtype="0" fill="hold" nodeType="clickEffect">
                                  <p:stCondLst>
                                    <p:cond delay="0"/>
                                  </p:stCondLst>
                                  <p:childTnLst>
                                    <p:set>
                                      <p:cBhvr>
                                        <p:cTn id="97" dur="1" fill="hold">
                                          <p:stCondLst>
                                            <p:cond delay="0"/>
                                          </p:stCondLst>
                                        </p:cTn>
                                        <p:tgtEl>
                                          <p:spTgt spid="54280"/>
                                        </p:tgtEl>
                                        <p:attrNameLst>
                                          <p:attrName>style.visibility</p:attrName>
                                        </p:attrNameLst>
                                      </p:cBhvr>
                                      <p:to>
                                        <p:strVal val="visible"/>
                                      </p:to>
                                    </p:set>
                                    <p:anim calcmode="lin" valueType="num">
                                      <p:cBhvr>
                                        <p:cTn id="98" dur="1000" fill="hold"/>
                                        <p:tgtEl>
                                          <p:spTgt spid="54280"/>
                                        </p:tgtEl>
                                        <p:attrNameLst>
                                          <p:attrName>ppt_w</p:attrName>
                                        </p:attrNameLst>
                                      </p:cBhvr>
                                      <p:tavLst>
                                        <p:tav tm="0">
                                          <p:val>
                                            <p:strVal val="#ppt_w*0.70"/>
                                          </p:val>
                                        </p:tav>
                                        <p:tav tm="100000">
                                          <p:val>
                                            <p:strVal val="#ppt_w"/>
                                          </p:val>
                                        </p:tav>
                                      </p:tavLst>
                                    </p:anim>
                                    <p:anim calcmode="lin" valueType="num">
                                      <p:cBhvr>
                                        <p:cTn id="99" dur="1000" fill="hold"/>
                                        <p:tgtEl>
                                          <p:spTgt spid="54280"/>
                                        </p:tgtEl>
                                        <p:attrNameLst>
                                          <p:attrName>ppt_h</p:attrName>
                                        </p:attrNameLst>
                                      </p:cBhvr>
                                      <p:tavLst>
                                        <p:tav tm="0">
                                          <p:val>
                                            <p:strVal val="#ppt_h"/>
                                          </p:val>
                                        </p:tav>
                                        <p:tav tm="100000">
                                          <p:val>
                                            <p:strVal val="#ppt_h"/>
                                          </p:val>
                                        </p:tav>
                                      </p:tavLst>
                                    </p:anim>
                                    <p:animEffect transition="in" filter="fade">
                                      <p:cBhvr>
                                        <p:cTn id="100" dur="1000"/>
                                        <p:tgtEl>
                                          <p:spTgt spid="54280"/>
                                        </p:tgtEl>
                                      </p:cBhvr>
                                    </p:animEffect>
                                  </p:childTnLst>
                                </p:cTn>
                              </p:par>
                            </p:childTnLst>
                          </p:cTn>
                        </p:par>
                        <p:par>
                          <p:cTn id="101" fill="hold" nodeType="afterGroup">
                            <p:stCondLst>
                              <p:cond delay="1000"/>
                            </p:stCondLst>
                            <p:childTnLst>
                              <p:par>
                                <p:cTn id="102" presetID="55" presetClass="entr" presetSubtype="0" fill="hold" grpId="0" nodeType="afterEffect">
                                  <p:stCondLst>
                                    <p:cond delay="0"/>
                                  </p:stCondLst>
                                  <p:childTnLst>
                                    <p:set>
                                      <p:cBhvr>
                                        <p:cTn id="103" dur="1" fill="hold">
                                          <p:stCondLst>
                                            <p:cond delay="0"/>
                                          </p:stCondLst>
                                        </p:cTn>
                                        <p:tgtEl>
                                          <p:spTgt spid="54287"/>
                                        </p:tgtEl>
                                        <p:attrNameLst>
                                          <p:attrName>style.visibility</p:attrName>
                                        </p:attrNameLst>
                                      </p:cBhvr>
                                      <p:to>
                                        <p:strVal val="visible"/>
                                      </p:to>
                                    </p:set>
                                    <p:anim calcmode="lin" valueType="num">
                                      <p:cBhvr>
                                        <p:cTn id="104" dur="1000" fill="hold"/>
                                        <p:tgtEl>
                                          <p:spTgt spid="54287"/>
                                        </p:tgtEl>
                                        <p:attrNameLst>
                                          <p:attrName>ppt_w</p:attrName>
                                        </p:attrNameLst>
                                      </p:cBhvr>
                                      <p:tavLst>
                                        <p:tav tm="0">
                                          <p:val>
                                            <p:strVal val="#ppt_w*0.70"/>
                                          </p:val>
                                        </p:tav>
                                        <p:tav tm="100000">
                                          <p:val>
                                            <p:strVal val="#ppt_w"/>
                                          </p:val>
                                        </p:tav>
                                      </p:tavLst>
                                    </p:anim>
                                    <p:anim calcmode="lin" valueType="num">
                                      <p:cBhvr>
                                        <p:cTn id="105" dur="1000" fill="hold"/>
                                        <p:tgtEl>
                                          <p:spTgt spid="54287"/>
                                        </p:tgtEl>
                                        <p:attrNameLst>
                                          <p:attrName>ppt_h</p:attrName>
                                        </p:attrNameLst>
                                      </p:cBhvr>
                                      <p:tavLst>
                                        <p:tav tm="0">
                                          <p:val>
                                            <p:strVal val="#ppt_h"/>
                                          </p:val>
                                        </p:tav>
                                        <p:tav tm="100000">
                                          <p:val>
                                            <p:strVal val="#ppt_h"/>
                                          </p:val>
                                        </p:tav>
                                      </p:tavLst>
                                    </p:anim>
                                    <p:animEffect transition="in" filter="fade">
                                      <p:cBhvr>
                                        <p:cTn id="106" dur="1000"/>
                                        <p:tgtEl>
                                          <p:spTgt spid="54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81" grpId="0"/>
      <p:bldP spid="54282" grpId="0"/>
      <p:bldP spid="54283" grpId="0"/>
      <p:bldP spid="54284" grpId="0"/>
      <p:bldP spid="54285" grpId="0"/>
      <p:bldP spid="54286" grpId="0"/>
      <p:bldP spid="54287" grpId="0"/>
      <p:bldP spid="54288" grpId="0" animBg="1"/>
      <p:bldP spid="54289" grpId="0" animBg="1"/>
      <p:bldP spid="5429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2D2A32A-F795-436D-A19C-11EB8639D60E}"/>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Metoda Ad-hoc</a:t>
            </a:r>
          </a:p>
        </p:txBody>
      </p:sp>
      <p:sp>
        <p:nvSpPr>
          <p:cNvPr id="55299" name="Rectangle 3">
            <a:extLst>
              <a:ext uri="{FF2B5EF4-FFF2-40B4-BE49-F238E27FC236}">
                <a16:creationId xmlns:a16="http://schemas.microsoft.com/office/drawing/2014/main" id="{BE535F33-C7B3-44CA-8ECB-311E3DEE0FD8}"/>
              </a:ext>
            </a:extLst>
          </p:cNvPr>
          <p:cNvSpPr>
            <a:spLocks noChangeArrowheads="1"/>
          </p:cNvSpPr>
          <p:nvPr/>
        </p:nvSpPr>
        <p:spPr bwMode="auto">
          <a:xfrm>
            <a:off x="250825" y="1557338"/>
            <a:ext cx="8569325"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71463" algn="l"/>
              </a:tabLst>
              <a:defRPr sz="3200">
                <a:solidFill>
                  <a:schemeClr val="tx1"/>
                </a:solidFill>
                <a:latin typeface="Times New Roman" panose="02020603050405020304" pitchFamily="18" charset="0"/>
              </a:defRPr>
            </a:lvl1pPr>
            <a:lvl2pPr marL="742950" indent="-285750">
              <a:spcBef>
                <a:spcPct val="20000"/>
              </a:spcBef>
              <a:buChar char="–"/>
              <a:tabLst>
                <a:tab pos="271463" algn="l"/>
              </a:tabLst>
              <a:defRPr sz="2800">
                <a:solidFill>
                  <a:schemeClr val="tx1"/>
                </a:solidFill>
                <a:latin typeface="Times New Roman" panose="02020603050405020304" pitchFamily="18" charset="0"/>
              </a:defRPr>
            </a:lvl2pPr>
            <a:lvl3pPr marL="1143000" indent="-228600">
              <a:spcBef>
                <a:spcPct val="20000"/>
              </a:spcBef>
              <a:buChar char="•"/>
              <a:tabLst>
                <a:tab pos="271463" algn="l"/>
              </a:tabLst>
              <a:defRPr sz="2400">
                <a:solidFill>
                  <a:schemeClr val="tx1"/>
                </a:solidFill>
                <a:latin typeface="Times New Roman" panose="02020603050405020304" pitchFamily="18" charset="0"/>
              </a:defRPr>
            </a:lvl3pPr>
            <a:lvl4pPr marL="1600200" indent="-228600">
              <a:spcBef>
                <a:spcPct val="20000"/>
              </a:spcBef>
              <a:buChar char="–"/>
              <a:tabLst>
                <a:tab pos="271463" algn="l"/>
              </a:tabLst>
              <a:defRPr sz="2000">
                <a:solidFill>
                  <a:schemeClr val="tx1"/>
                </a:solidFill>
                <a:latin typeface="Times New Roman" panose="02020603050405020304" pitchFamily="18" charset="0"/>
              </a:defRPr>
            </a:lvl4pPr>
            <a:lvl5pPr marL="2057400" indent="-228600">
              <a:spcBef>
                <a:spcPct val="20000"/>
              </a:spcBef>
              <a:buChar char="»"/>
              <a:tabLst>
                <a:tab pos="2714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714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714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714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71463" algn="l"/>
              </a:tabLst>
              <a:defRPr sz="2000">
                <a:solidFill>
                  <a:schemeClr val="tx1"/>
                </a:solidFill>
                <a:latin typeface="Times New Roman" panose="02020603050405020304" pitchFamily="18" charset="0"/>
              </a:defRPr>
            </a:lvl9pPr>
          </a:lstStyle>
          <a:p>
            <a:pPr eaLnBrk="1" hangingPunct="1">
              <a:lnSpc>
                <a:spcPct val="90000"/>
              </a:lnSpc>
              <a:buFontTx/>
              <a:buNone/>
            </a:pPr>
            <a:r>
              <a:rPr lang="pl-PL" altLang="pl-PL"/>
              <a:t>Dla wielu programistów myślenie o implementacji i implementacja jest tym samym, lecz metoda ta posiada szereg  wad:</a:t>
            </a:r>
          </a:p>
          <a:p>
            <a:pPr lvl="1" eaLnBrk="1" hangingPunct="1">
              <a:lnSpc>
                <a:spcPct val="90000"/>
              </a:lnSpc>
              <a:buFontTx/>
              <a:buChar char="•"/>
            </a:pPr>
            <a:r>
              <a:rPr lang="pl-PL" altLang="pl-PL" sz="3200"/>
              <a:t>komunikacja często nieprecyzyjna</a:t>
            </a:r>
          </a:p>
          <a:p>
            <a:pPr lvl="1" eaLnBrk="1" hangingPunct="1">
              <a:lnSpc>
                <a:spcPct val="90000"/>
              </a:lnSpc>
              <a:buFontTx/>
              <a:buChar char="•"/>
            </a:pPr>
            <a:r>
              <a:rPr lang="pl-PL" altLang="pl-PL" sz="3200"/>
              <a:t>nie da się opanować systemu przez analizę kodu (modele wspomagają spojrzenie na cały system)</a:t>
            </a:r>
          </a:p>
          <a:p>
            <a:pPr lvl="1" eaLnBrk="1" hangingPunct="1">
              <a:lnSpc>
                <a:spcPct val="90000"/>
              </a:lnSpc>
              <a:buFontTx/>
              <a:buChar char="•"/>
            </a:pPr>
            <a:r>
              <a:rPr lang="pl-PL" altLang="pl-PL" sz="3200"/>
              <a:t>informacje o modelach powstałych w głowie programisty często przepadają</a:t>
            </a:r>
          </a:p>
          <a:p>
            <a:pPr eaLnBrk="1" hangingPunct="1">
              <a:lnSpc>
                <a:spcPct val="90000"/>
              </a:lnSpc>
            </a:pPr>
            <a:endParaRPr lang="pl-PL" altLang="pl-P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p:cTn id="7" dur="1000" fill="hold"/>
                                        <p:tgtEl>
                                          <p:spTgt spid="552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52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52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5299">
                                            <p:txEl>
                                              <p:pRg st="1" end="1"/>
                                            </p:txEl>
                                          </p:spTgt>
                                        </p:tgtEl>
                                        <p:attrNameLst>
                                          <p:attrName>style.visibility</p:attrName>
                                        </p:attrNameLst>
                                      </p:cBhvr>
                                      <p:to>
                                        <p:strVal val="visible"/>
                                      </p:to>
                                    </p:set>
                                    <p:anim calcmode="lin" valueType="num">
                                      <p:cBhvr>
                                        <p:cTn id="14" dur="1000" fill="hold"/>
                                        <p:tgtEl>
                                          <p:spTgt spid="5529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529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529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5299">
                                            <p:txEl>
                                              <p:pRg st="2" end="2"/>
                                            </p:txEl>
                                          </p:spTgt>
                                        </p:tgtEl>
                                        <p:attrNameLst>
                                          <p:attrName>style.visibility</p:attrName>
                                        </p:attrNameLst>
                                      </p:cBhvr>
                                      <p:to>
                                        <p:strVal val="visible"/>
                                      </p:to>
                                    </p:set>
                                    <p:anim calcmode="lin" valueType="num">
                                      <p:cBhvr>
                                        <p:cTn id="21" dur="1000" fill="hold"/>
                                        <p:tgtEl>
                                          <p:spTgt spid="5529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529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529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5299">
                                            <p:txEl>
                                              <p:pRg st="3" end="3"/>
                                            </p:txEl>
                                          </p:spTgt>
                                        </p:tgtEl>
                                        <p:attrNameLst>
                                          <p:attrName>style.visibility</p:attrName>
                                        </p:attrNameLst>
                                      </p:cBhvr>
                                      <p:to>
                                        <p:strVal val="visible"/>
                                      </p:to>
                                    </p:set>
                                    <p:anim calcmode="lin" valueType="num">
                                      <p:cBhvr>
                                        <p:cTn id="28" dur="1000" fill="hold"/>
                                        <p:tgtEl>
                                          <p:spTgt spid="5529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529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52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5E630C0-A039-4FF3-86C5-60CE30EBE214}"/>
              </a:ext>
            </a:extLst>
          </p:cNvPr>
          <p:cNvSpPr>
            <a:spLocks noChangeArrowheads="1"/>
          </p:cNvSpPr>
          <p:nvPr/>
        </p:nvSpPr>
        <p:spPr bwMode="auto">
          <a:xfrm>
            <a:off x="179388" y="274638"/>
            <a:ext cx="91201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pl-PL" altLang="pl-PL" sz="4000">
              <a:solidFill>
                <a:schemeClr val="tx2"/>
              </a:solidFill>
            </a:endParaRPr>
          </a:p>
        </p:txBody>
      </p:sp>
      <p:sp>
        <p:nvSpPr>
          <p:cNvPr id="5123" name="Rectangle 3">
            <a:extLst>
              <a:ext uri="{FF2B5EF4-FFF2-40B4-BE49-F238E27FC236}">
                <a16:creationId xmlns:a16="http://schemas.microsoft.com/office/drawing/2014/main" id="{D6C92A99-3A3A-4354-9D7E-93883A10A4F0}"/>
              </a:ext>
            </a:extLst>
          </p:cNvPr>
          <p:cNvSpPr>
            <a:spLocks noChangeArrowheads="1"/>
          </p:cNvSpPr>
          <p:nvPr/>
        </p:nvSpPr>
        <p:spPr bwMode="auto">
          <a:xfrm>
            <a:off x="623888" y="476250"/>
            <a:ext cx="8229600"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pl-PL" altLang="pl-PL" sz="3400" b="1"/>
              <a:t>Kryzys inżynierii oprogramowania</a:t>
            </a:r>
            <a:r>
              <a:rPr lang="pl-PL" altLang="pl-PL" sz="3400"/>
              <a:t>?</a:t>
            </a:r>
            <a:endParaRPr lang="pl-PL" altLang="pl-PL"/>
          </a:p>
          <a:p>
            <a:pPr eaLnBrk="1" hangingPunct="1">
              <a:buFontTx/>
              <a:buNone/>
            </a:pPr>
            <a:endParaRPr lang="pl-PL" altLang="pl-PL"/>
          </a:p>
        </p:txBody>
      </p:sp>
      <p:graphicFrame>
        <p:nvGraphicFramePr>
          <p:cNvPr id="5124" name="Object 4">
            <a:extLst>
              <a:ext uri="{FF2B5EF4-FFF2-40B4-BE49-F238E27FC236}">
                <a16:creationId xmlns:a16="http://schemas.microsoft.com/office/drawing/2014/main" id="{39039953-3DDB-483E-9336-529308A4269E}"/>
              </a:ext>
            </a:extLst>
          </p:cNvPr>
          <p:cNvGraphicFramePr>
            <a:graphicFrameLocks noChangeAspect="1"/>
          </p:cNvGraphicFramePr>
          <p:nvPr/>
        </p:nvGraphicFramePr>
        <p:xfrm>
          <a:off x="-757238" y="1484313"/>
          <a:ext cx="6121401" cy="4730750"/>
        </p:xfrm>
        <a:graphic>
          <a:graphicData uri="http://schemas.openxmlformats.org/presentationml/2006/ole">
            <mc:AlternateContent xmlns:mc="http://schemas.openxmlformats.org/markup-compatibility/2006">
              <mc:Choice xmlns:v="urn:schemas-microsoft-com:vml" Requires="v">
                <p:oleObj spid="_x0000_s5126" name="Wykres" r:id="rId3" imgW="4619897" imgH="4067447" progId="MSGraph.Chart.8">
                  <p:embed followColorScheme="full"/>
                </p:oleObj>
              </mc:Choice>
              <mc:Fallback>
                <p:oleObj name="Wykres" r:id="rId3" imgW="4619897" imgH="4067447" progId="MSGraph.Chart.8">
                  <p:embed followColorScheme="full"/>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238" y="1484313"/>
                        <a:ext cx="6121401" cy="4730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5" name="Text Box 5">
            <a:extLst>
              <a:ext uri="{FF2B5EF4-FFF2-40B4-BE49-F238E27FC236}">
                <a16:creationId xmlns:a16="http://schemas.microsoft.com/office/drawing/2014/main" id="{760FFCF8-233D-4F65-B215-F5EB4E2C943A}"/>
              </a:ext>
            </a:extLst>
          </p:cNvPr>
          <p:cNvSpPr txBox="1">
            <a:spLocks noChangeArrowheads="1"/>
          </p:cNvSpPr>
          <p:nvPr/>
        </p:nvSpPr>
        <p:spPr bwMode="auto">
          <a:xfrm>
            <a:off x="4500563" y="2420938"/>
            <a:ext cx="4643437"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Blip>
                <a:blip r:embed="rId5"/>
              </a:buBlip>
            </a:pPr>
            <a:r>
              <a:rPr lang="pl-PL" altLang="pl-PL" sz="2400">
                <a:latin typeface="Arial" panose="020B0604020202020204" pitchFamily="34" charset="0"/>
              </a:rPr>
              <a:t> 67% systemów spełnia wymagania użytkowników</a:t>
            </a:r>
          </a:p>
          <a:p>
            <a:pPr eaLnBrk="1" hangingPunct="1">
              <a:spcBef>
                <a:spcPct val="50000"/>
              </a:spcBef>
              <a:buFontTx/>
              <a:buBlip>
                <a:blip r:embed="rId5"/>
              </a:buBlip>
            </a:pPr>
            <a:r>
              <a:rPr lang="pl-PL" altLang="pl-PL" sz="2400">
                <a:latin typeface="Arial" panose="020B0604020202020204" pitchFamily="34" charset="0"/>
              </a:rPr>
              <a:t> o 45% - przekroczenie zakładanej wielkości nakładów</a:t>
            </a:r>
          </a:p>
          <a:p>
            <a:pPr eaLnBrk="1" hangingPunct="1">
              <a:spcBef>
                <a:spcPct val="50000"/>
              </a:spcBef>
              <a:buFontTx/>
              <a:buBlip>
                <a:blip r:embed="rId5"/>
              </a:buBlip>
            </a:pPr>
            <a:r>
              <a:rPr lang="pl-PL" altLang="pl-PL" sz="2400">
                <a:latin typeface="Arial" panose="020B0604020202020204" pitchFamily="34" charset="0"/>
              </a:rPr>
              <a:t> średnio o 63% jest przekraczany czas realizacji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092D71E-D329-4AAB-B4AD-38A2E46B6AF0}"/>
              </a:ext>
            </a:extLst>
          </p:cNvPr>
          <p:cNvSpPr>
            <a:spLocks noChangeArrowheads="1"/>
          </p:cNvSpPr>
          <p:nvPr/>
        </p:nvSpPr>
        <p:spPr bwMode="auto">
          <a:xfrm>
            <a:off x="457200" y="115888"/>
            <a:ext cx="822960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Rational Unified Process</a:t>
            </a:r>
          </a:p>
        </p:txBody>
      </p:sp>
      <p:pic>
        <p:nvPicPr>
          <p:cNvPr id="34819" name="Picture 3" descr="1">
            <a:extLst>
              <a:ext uri="{FF2B5EF4-FFF2-40B4-BE49-F238E27FC236}">
                <a16:creationId xmlns:a16="http://schemas.microsoft.com/office/drawing/2014/main" id="{BFE39B42-8136-4F17-91B0-1C4DCB5E5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765175"/>
            <a:ext cx="8783638" cy="601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35F82DF-9EF4-4A94-B906-6DC903891BC6}"/>
              </a:ext>
            </a:extLst>
          </p:cNvPr>
          <p:cNvSpPr>
            <a:spLocks noChangeArrowheads="1"/>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pl-PL" sz="4400">
                <a:solidFill>
                  <a:schemeClr val="tx2"/>
                </a:solidFill>
              </a:rPr>
              <a:t>Unified Modeling Language</a:t>
            </a:r>
            <a:endParaRPr lang="pl-PL" altLang="pl-PL" sz="4400">
              <a:solidFill>
                <a:schemeClr val="tx2"/>
              </a:solidFill>
            </a:endParaRPr>
          </a:p>
        </p:txBody>
      </p:sp>
      <p:sp>
        <p:nvSpPr>
          <p:cNvPr id="57347" name="Rectangle 3">
            <a:extLst>
              <a:ext uri="{FF2B5EF4-FFF2-40B4-BE49-F238E27FC236}">
                <a16:creationId xmlns:a16="http://schemas.microsoft.com/office/drawing/2014/main" id="{83757C05-856D-4496-9F2D-E6856F9011A3}"/>
              </a:ext>
            </a:extLst>
          </p:cNvPr>
          <p:cNvSpPr>
            <a:spLocks noChangeArrowheads="1"/>
          </p:cNvSpPr>
          <p:nvPr/>
        </p:nvSpPr>
        <p:spPr bwMode="auto">
          <a:xfrm>
            <a:off x="385763" y="1312863"/>
            <a:ext cx="8362950" cy="5068887"/>
          </a:xfrm>
          <a:prstGeom prst="rect">
            <a:avLst/>
          </a:prstGeom>
          <a:noFill/>
          <a:ln w="9525">
            <a:noFill/>
            <a:miter lim="800000"/>
            <a:headEnd/>
            <a:tailEnd/>
          </a:ln>
        </p:spPr>
        <p:txBody>
          <a:bodyPr/>
          <a:lstStyle/>
          <a:p>
            <a:pPr eaLnBrk="1" hangingPunct="1">
              <a:lnSpc>
                <a:spcPct val="90000"/>
              </a:lnSpc>
              <a:spcBef>
                <a:spcPct val="20000"/>
              </a:spcBef>
              <a:tabLst>
                <a:tab pos="271463" algn="l"/>
              </a:tabLst>
              <a:defRPr/>
            </a:pPr>
            <a:r>
              <a:rPr lang="pl-PL" altLang="pl-PL" sz="3200" dirty="0"/>
              <a:t>UML </a:t>
            </a:r>
            <a:r>
              <a:rPr lang="pl-PL" altLang="pl-PL" sz="3200" b="1" i="1" dirty="0">
                <a:solidFill>
                  <a:srgbClr val="660033"/>
                </a:solidFill>
              </a:rPr>
              <a:t>nie jest językiem programowania graficznego</a:t>
            </a:r>
            <a:r>
              <a:rPr lang="pl-PL" altLang="pl-PL" sz="3200" dirty="0"/>
              <a:t>, ale modele w nim zapisane mogą w </a:t>
            </a:r>
            <a:r>
              <a:rPr lang="pl-PL" altLang="pl-PL" sz="3200" b="1" dirty="0">
                <a:solidFill>
                  <a:srgbClr val="FF0000"/>
                </a:solidFill>
                <a:effectLst>
                  <a:outerShdw blurRad="38100" dist="38100" dir="2700000" algn="tl">
                    <a:srgbClr val="000000">
                      <a:alpha val="43137"/>
                    </a:srgbClr>
                  </a:outerShdw>
                </a:effectLst>
              </a:rPr>
              <a:t>100%</a:t>
            </a:r>
            <a:r>
              <a:rPr lang="pl-PL" altLang="pl-PL" sz="3200" dirty="0"/>
              <a:t> być przetworzone w język programowania:</a:t>
            </a:r>
          </a:p>
          <a:p>
            <a:pPr marL="742950" lvl="1" indent="-285750" eaLnBrk="1" hangingPunct="1">
              <a:lnSpc>
                <a:spcPct val="90000"/>
              </a:lnSpc>
              <a:spcBef>
                <a:spcPct val="20000"/>
              </a:spcBef>
              <a:buFontTx/>
              <a:buChar char="•"/>
              <a:tabLst>
                <a:tab pos="271463" algn="l"/>
              </a:tabLst>
              <a:defRPr/>
            </a:pPr>
            <a:r>
              <a:rPr lang="pl-PL" altLang="pl-PL" sz="3200" dirty="0"/>
              <a:t>Java</a:t>
            </a:r>
          </a:p>
          <a:p>
            <a:pPr marL="742950" lvl="1" indent="-285750" eaLnBrk="1" hangingPunct="1">
              <a:lnSpc>
                <a:spcPct val="90000"/>
              </a:lnSpc>
              <a:spcBef>
                <a:spcPct val="20000"/>
              </a:spcBef>
              <a:buFontTx/>
              <a:buChar char="•"/>
              <a:tabLst>
                <a:tab pos="271463" algn="l"/>
              </a:tabLst>
              <a:defRPr/>
            </a:pPr>
            <a:r>
              <a:rPr lang="pl-PL" altLang="pl-PL" sz="3200" dirty="0"/>
              <a:t>Visual Basic</a:t>
            </a:r>
          </a:p>
          <a:p>
            <a:pPr marL="742950" lvl="1" indent="-285750" eaLnBrk="1" hangingPunct="1">
              <a:lnSpc>
                <a:spcPct val="90000"/>
              </a:lnSpc>
              <a:spcBef>
                <a:spcPct val="20000"/>
              </a:spcBef>
              <a:buFontTx/>
              <a:buChar char="•"/>
              <a:tabLst>
                <a:tab pos="271463" algn="l"/>
              </a:tabLst>
              <a:defRPr/>
            </a:pPr>
            <a:r>
              <a:rPr lang="pl-PL" altLang="pl-PL" sz="3200" dirty="0"/>
              <a:t>C++</a:t>
            </a:r>
          </a:p>
          <a:p>
            <a:pPr marL="742950" lvl="1" indent="-285750" eaLnBrk="1" hangingPunct="1">
              <a:lnSpc>
                <a:spcPct val="90000"/>
              </a:lnSpc>
              <a:spcBef>
                <a:spcPct val="20000"/>
              </a:spcBef>
              <a:buFontTx/>
              <a:buChar char="•"/>
              <a:tabLst>
                <a:tab pos="271463" algn="l"/>
              </a:tabLst>
              <a:defRPr/>
            </a:pPr>
            <a:r>
              <a:rPr lang="pl-PL" altLang="pl-PL" sz="3200" dirty="0"/>
              <a:t>C#</a:t>
            </a:r>
          </a:p>
          <a:p>
            <a:pPr marL="742950" lvl="1" indent="-285750" eaLnBrk="1" hangingPunct="1">
              <a:lnSpc>
                <a:spcPct val="90000"/>
              </a:lnSpc>
              <a:spcBef>
                <a:spcPct val="20000"/>
              </a:spcBef>
              <a:buFontTx/>
              <a:buChar char="•"/>
              <a:tabLst>
                <a:tab pos="271463" algn="l"/>
              </a:tabLst>
              <a:defRPr/>
            </a:pPr>
            <a:r>
              <a:rPr lang="pl-PL" altLang="pl-PL" sz="3200" dirty="0"/>
              <a:t>... i wiele innych obiektowych języków 	programowania</a:t>
            </a:r>
          </a:p>
        </p:txBody>
      </p:sp>
      <p:pic>
        <p:nvPicPr>
          <p:cNvPr id="35844" name="Picture 4" descr="j0238845[1]">
            <a:extLst>
              <a:ext uri="{FF2B5EF4-FFF2-40B4-BE49-F238E27FC236}">
                <a16:creationId xmlns:a16="http://schemas.microsoft.com/office/drawing/2014/main" id="{32ABC75C-1474-4BA0-BB30-45EF9B8B9F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3500438"/>
            <a:ext cx="136842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anim calcmode="lin" valueType="num">
                                      <p:cBhvr>
                                        <p:cTn id="7" dur="1000" fill="hold"/>
                                        <p:tgtEl>
                                          <p:spTgt spid="573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73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73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7347">
                                            <p:txEl>
                                              <p:pRg st="1" end="1"/>
                                            </p:txEl>
                                          </p:spTgt>
                                        </p:tgtEl>
                                        <p:attrNameLst>
                                          <p:attrName>style.visibility</p:attrName>
                                        </p:attrNameLst>
                                      </p:cBhvr>
                                      <p:to>
                                        <p:strVal val="visible"/>
                                      </p:to>
                                    </p:set>
                                    <p:anim calcmode="lin" valueType="num">
                                      <p:cBhvr>
                                        <p:cTn id="14" dur="1000" fill="hold"/>
                                        <p:tgtEl>
                                          <p:spTgt spid="573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73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73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7347">
                                            <p:txEl>
                                              <p:pRg st="2" end="2"/>
                                            </p:txEl>
                                          </p:spTgt>
                                        </p:tgtEl>
                                        <p:attrNameLst>
                                          <p:attrName>style.visibility</p:attrName>
                                        </p:attrNameLst>
                                      </p:cBhvr>
                                      <p:to>
                                        <p:strVal val="visible"/>
                                      </p:to>
                                    </p:set>
                                    <p:anim calcmode="lin" valueType="num">
                                      <p:cBhvr>
                                        <p:cTn id="21" dur="1000" fill="hold"/>
                                        <p:tgtEl>
                                          <p:spTgt spid="5734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734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73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7347">
                                            <p:txEl>
                                              <p:pRg st="3" end="3"/>
                                            </p:txEl>
                                          </p:spTgt>
                                        </p:tgtEl>
                                        <p:attrNameLst>
                                          <p:attrName>style.visibility</p:attrName>
                                        </p:attrNameLst>
                                      </p:cBhvr>
                                      <p:to>
                                        <p:strVal val="visible"/>
                                      </p:to>
                                    </p:set>
                                    <p:anim calcmode="lin" valueType="num">
                                      <p:cBhvr>
                                        <p:cTn id="28" dur="1000" fill="hold"/>
                                        <p:tgtEl>
                                          <p:spTgt spid="5734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734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734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7347">
                                            <p:txEl>
                                              <p:pRg st="4" end="4"/>
                                            </p:txEl>
                                          </p:spTgt>
                                        </p:tgtEl>
                                        <p:attrNameLst>
                                          <p:attrName>style.visibility</p:attrName>
                                        </p:attrNameLst>
                                      </p:cBhvr>
                                      <p:to>
                                        <p:strVal val="visible"/>
                                      </p:to>
                                    </p:set>
                                    <p:anim calcmode="lin" valueType="num">
                                      <p:cBhvr>
                                        <p:cTn id="35" dur="1000" fill="hold"/>
                                        <p:tgtEl>
                                          <p:spTgt spid="5734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5734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734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7347">
                                            <p:txEl>
                                              <p:pRg st="5" end="5"/>
                                            </p:txEl>
                                          </p:spTgt>
                                        </p:tgtEl>
                                        <p:attrNameLst>
                                          <p:attrName>style.visibility</p:attrName>
                                        </p:attrNameLst>
                                      </p:cBhvr>
                                      <p:to>
                                        <p:strVal val="visible"/>
                                      </p:to>
                                    </p:set>
                                    <p:anim calcmode="lin" valueType="num">
                                      <p:cBhvr>
                                        <p:cTn id="42" dur="1000" fill="hold"/>
                                        <p:tgtEl>
                                          <p:spTgt spid="57347">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57347">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57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bldLvl="2"/>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1368904-997E-4F9B-BBED-E2AB83AF668C}"/>
              </a:ext>
            </a:extLst>
          </p:cNvPr>
          <p:cNvSpPr>
            <a:spLocks noChangeArrowheads="1"/>
          </p:cNvSpPr>
          <p:nvPr/>
        </p:nvSpPr>
        <p:spPr bwMode="auto">
          <a:xfrm>
            <a:off x="457200" y="44450"/>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pl-PL" sz="4400">
                <a:solidFill>
                  <a:schemeClr val="tx2"/>
                </a:solidFill>
              </a:rPr>
              <a:t>Unified Modeling Language</a:t>
            </a:r>
            <a:endParaRPr lang="pl-PL" altLang="pl-PL" sz="4400">
              <a:solidFill>
                <a:schemeClr val="tx2"/>
              </a:solidFill>
            </a:endParaRPr>
          </a:p>
        </p:txBody>
      </p:sp>
      <p:sp>
        <p:nvSpPr>
          <p:cNvPr id="58371" name="Rectangle 3">
            <a:extLst>
              <a:ext uri="{FF2B5EF4-FFF2-40B4-BE49-F238E27FC236}">
                <a16:creationId xmlns:a16="http://schemas.microsoft.com/office/drawing/2014/main" id="{BC97725E-2805-4A23-ADAE-73F7129869FE}"/>
              </a:ext>
            </a:extLst>
          </p:cNvPr>
          <p:cNvSpPr>
            <a:spLocks noChangeArrowheads="1"/>
          </p:cNvSpPr>
          <p:nvPr/>
        </p:nvSpPr>
        <p:spPr bwMode="auto">
          <a:xfrm>
            <a:off x="65088" y="1052513"/>
            <a:ext cx="4506912" cy="532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Tx/>
              <a:buNone/>
            </a:pPr>
            <a:r>
              <a:rPr lang="pl-PL" altLang="pl-PL" sz="2400" b="1">
                <a:solidFill>
                  <a:srgbClr val="660033"/>
                </a:solidFill>
              </a:rPr>
              <a:t>Diagramy struktury:</a:t>
            </a:r>
          </a:p>
          <a:p>
            <a:pPr eaLnBrk="1" hangingPunct="1">
              <a:lnSpc>
                <a:spcPct val="90000"/>
              </a:lnSpc>
            </a:pPr>
            <a:r>
              <a:rPr lang="pl-PL" altLang="pl-PL" sz="2400"/>
              <a:t>diagram klas (</a:t>
            </a:r>
            <a:r>
              <a:rPr lang="pl-PL" altLang="pl-PL" sz="2400" i="1"/>
              <a:t>class diagram</a:t>
            </a:r>
            <a:r>
              <a:rPr lang="pl-PL" altLang="pl-PL" sz="2400"/>
              <a:t>)</a:t>
            </a:r>
          </a:p>
          <a:p>
            <a:pPr eaLnBrk="1" hangingPunct="1">
              <a:lnSpc>
                <a:spcPct val="90000"/>
              </a:lnSpc>
            </a:pPr>
            <a:r>
              <a:rPr lang="pl-PL" altLang="pl-PL" sz="2400"/>
              <a:t>diagram obiektów (</a:t>
            </a:r>
            <a:r>
              <a:rPr lang="pl-PL" altLang="pl-PL" sz="2400" i="1"/>
              <a:t>object diagram</a:t>
            </a:r>
            <a:r>
              <a:rPr lang="pl-PL" altLang="pl-PL" sz="2400"/>
              <a:t>)</a:t>
            </a:r>
          </a:p>
          <a:p>
            <a:pPr eaLnBrk="1" hangingPunct="1">
              <a:lnSpc>
                <a:spcPct val="90000"/>
              </a:lnSpc>
            </a:pPr>
            <a:r>
              <a:rPr lang="pl-PL" altLang="pl-PL" sz="2400"/>
              <a:t>diagram komponentów (</a:t>
            </a:r>
            <a:r>
              <a:rPr lang="pl-PL" altLang="pl-PL" sz="2400" i="1"/>
              <a:t>component diagram</a:t>
            </a:r>
            <a:r>
              <a:rPr lang="pl-PL" altLang="pl-PL" sz="2400"/>
              <a:t>)</a:t>
            </a:r>
          </a:p>
          <a:p>
            <a:pPr eaLnBrk="1" hangingPunct="1">
              <a:lnSpc>
                <a:spcPct val="90000"/>
              </a:lnSpc>
            </a:pPr>
            <a:r>
              <a:rPr lang="pl-PL" altLang="pl-PL" sz="2400"/>
              <a:t>diagram pakietów (</a:t>
            </a:r>
            <a:r>
              <a:rPr lang="pl-PL" altLang="pl-PL" sz="2400" i="1"/>
              <a:t>package diagram</a:t>
            </a:r>
            <a:r>
              <a:rPr lang="pl-PL" altLang="pl-PL" sz="2400"/>
              <a:t>)</a:t>
            </a:r>
          </a:p>
          <a:p>
            <a:pPr eaLnBrk="1" hangingPunct="1">
              <a:lnSpc>
                <a:spcPct val="90000"/>
              </a:lnSpc>
            </a:pPr>
            <a:r>
              <a:rPr lang="pl-PL" altLang="pl-PL" sz="2400"/>
              <a:t>diagram wdrożenia (</a:t>
            </a:r>
            <a:r>
              <a:rPr lang="pl-PL" altLang="pl-PL" sz="2400" i="1"/>
              <a:t>deployment diagram</a:t>
            </a:r>
            <a:r>
              <a:rPr lang="pl-PL" altLang="pl-PL" sz="2400"/>
              <a:t>)</a:t>
            </a:r>
          </a:p>
          <a:p>
            <a:pPr eaLnBrk="1" hangingPunct="1">
              <a:lnSpc>
                <a:spcPct val="90000"/>
              </a:lnSpc>
            </a:pPr>
            <a:r>
              <a:rPr lang="pl-PL" altLang="pl-PL" sz="2400"/>
              <a:t>zbiorowy diagram komponentów (</a:t>
            </a:r>
            <a:r>
              <a:rPr lang="pl-PL" altLang="pl-PL" sz="2400" i="1"/>
              <a:t>composite structure diagram</a:t>
            </a:r>
            <a:r>
              <a:rPr lang="pl-PL" altLang="pl-PL" sz="2400"/>
              <a:t>)</a:t>
            </a:r>
          </a:p>
        </p:txBody>
      </p:sp>
      <p:sp>
        <p:nvSpPr>
          <p:cNvPr id="58372" name="Rectangle 4">
            <a:extLst>
              <a:ext uri="{FF2B5EF4-FFF2-40B4-BE49-F238E27FC236}">
                <a16:creationId xmlns:a16="http://schemas.microsoft.com/office/drawing/2014/main" id="{BB9F9615-96F9-4437-8AFC-F770D73D97E2}"/>
              </a:ext>
            </a:extLst>
          </p:cNvPr>
          <p:cNvSpPr>
            <a:spLocks noChangeArrowheads="1"/>
          </p:cNvSpPr>
          <p:nvPr/>
        </p:nvSpPr>
        <p:spPr bwMode="auto">
          <a:xfrm>
            <a:off x="4500563" y="1052513"/>
            <a:ext cx="4643437"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Tx/>
              <a:buNone/>
            </a:pPr>
            <a:r>
              <a:rPr lang="pl-PL" altLang="pl-PL" sz="2400" b="1">
                <a:solidFill>
                  <a:srgbClr val="660033"/>
                </a:solidFill>
              </a:rPr>
              <a:t>Diagramy czynności:</a:t>
            </a:r>
          </a:p>
          <a:p>
            <a:pPr eaLnBrk="1" hangingPunct="1">
              <a:lnSpc>
                <a:spcPct val="90000"/>
              </a:lnSpc>
            </a:pPr>
            <a:r>
              <a:rPr lang="pl-PL" altLang="pl-PL" sz="2400"/>
              <a:t>diagram czynności (</a:t>
            </a:r>
            <a:r>
              <a:rPr lang="pl-PL" altLang="pl-PL" sz="2400" i="1"/>
              <a:t>activity diagram</a:t>
            </a:r>
            <a:r>
              <a:rPr lang="pl-PL" altLang="pl-PL" sz="2400"/>
              <a:t>)</a:t>
            </a:r>
          </a:p>
          <a:p>
            <a:pPr eaLnBrk="1" hangingPunct="1">
              <a:lnSpc>
                <a:spcPct val="90000"/>
              </a:lnSpc>
            </a:pPr>
            <a:r>
              <a:rPr lang="pl-PL" altLang="pl-PL" sz="2400"/>
              <a:t>diagram przypadków użycia (</a:t>
            </a:r>
            <a:r>
              <a:rPr lang="pl-PL" altLang="pl-PL" sz="2400" i="1"/>
              <a:t>use case diagram</a:t>
            </a:r>
            <a:r>
              <a:rPr lang="pl-PL" altLang="pl-PL" sz="2400"/>
              <a:t>)</a:t>
            </a:r>
          </a:p>
          <a:p>
            <a:pPr eaLnBrk="1" hangingPunct="1">
              <a:lnSpc>
                <a:spcPct val="90000"/>
              </a:lnSpc>
            </a:pPr>
            <a:r>
              <a:rPr lang="pl-PL" altLang="pl-PL" sz="2400"/>
              <a:t>diagram maszyny stanów (</a:t>
            </a:r>
            <a:r>
              <a:rPr lang="pl-PL" altLang="pl-PL" sz="2400" i="1"/>
              <a:t>state machine diagram</a:t>
            </a:r>
            <a:r>
              <a:rPr lang="pl-PL" altLang="pl-PL" sz="2400"/>
              <a:t>)</a:t>
            </a:r>
          </a:p>
          <a:p>
            <a:pPr eaLnBrk="1" hangingPunct="1">
              <a:lnSpc>
                <a:spcPct val="90000"/>
              </a:lnSpc>
            </a:pPr>
            <a:r>
              <a:rPr lang="pl-PL" altLang="pl-PL" sz="2400"/>
              <a:t>diagram sekwencji (</a:t>
            </a:r>
            <a:r>
              <a:rPr lang="pl-PL" altLang="pl-PL" sz="2400" i="1"/>
              <a:t>sequence diagram</a:t>
            </a:r>
            <a:r>
              <a:rPr lang="pl-PL" altLang="pl-PL" sz="2400"/>
              <a:t>)</a:t>
            </a:r>
          </a:p>
          <a:p>
            <a:pPr eaLnBrk="1" hangingPunct="1">
              <a:lnSpc>
                <a:spcPct val="90000"/>
              </a:lnSpc>
            </a:pPr>
            <a:r>
              <a:rPr lang="pl-PL" altLang="pl-PL" sz="2400"/>
              <a:t>diagram komunikacji (</a:t>
            </a:r>
            <a:r>
              <a:rPr lang="pl-PL" altLang="pl-PL" sz="2400" i="1"/>
              <a:t>communication diagram</a:t>
            </a:r>
            <a:r>
              <a:rPr lang="pl-PL" altLang="pl-PL" sz="2400"/>
              <a:t>)</a:t>
            </a:r>
          </a:p>
          <a:p>
            <a:pPr eaLnBrk="1" hangingPunct="1">
              <a:lnSpc>
                <a:spcPct val="90000"/>
              </a:lnSpc>
            </a:pPr>
            <a:r>
              <a:rPr lang="pl-PL" altLang="pl-PL" sz="2400"/>
              <a:t>diagram przeglądu współdziałania (</a:t>
            </a:r>
            <a:r>
              <a:rPr lang="pl-PL" altLang="pl-PL" sz="2400" i="1"/>
              <a:t>interaction overview diagram</a:t>
            </a:r>
            <a:r>
              <a:rPr lang="pl-PL" altLang="pl-PL" sz="2400"/>
              <a:t>)</a:t>
            </a:r>
          </a:p>
          <a:p>
            <a:pPr eaLnBrk="1" hangingPunct="1">
              <a:lnSpc>
                <a:spcPct val="90000"/>
              </a:lnSpc>
            </a:pPr>
            <a:r>
              <a:rPr lang="pl-PL" altLang="pl-PL" sz="2400"/>
              <a:t>diagram czasowy (</a:t>
            </a:r>
            <a:r>
              <a:rPr lang="pl-PL" altLang="pl-PL" sz="2400" i="1"/>
              <a:t>timing diagram</a:t>
            </a:r>
            <a:r>
              <a:rPr lang="pl-PL" altLang="pl-PL" sz="2400"/>
              <a:t>)</a:t>
            </a:r>
          </a:p>
          <a:p>
            <a:pPr eaLnBrk="1" hangingPunct="1">
              <a:lnSpc>
                <a:spcPct val="90000"/>
              </a:lnSpc>
              <a:buFontTx/>
              <a:buNone/>
            </a:pPr>
            <a:endParaRPr lang="pl-PL" altLang="pl-PL" sz="2400"/>
          </a:p>
          <a:p>
            <a:pPr eaLnBrk="1" hangingPunct="1">
              <a:lnSpc>
                <a:spcPct val="90000"/>
              </a:lnSpc>
              <a:buFontTx/>
              <a:buNone/>
            </a:pPr>
            <a:endParaRPr lang="pl-PL" altLang="pl-PL"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 calcmode="lin" valueType="num">
                                      <p:cBhvr>
                                        <p:cTn id="7" dur="1000" fill="hold"/>
                                        <p:tgtEl>
                                          <p:spTgt spid="5837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83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8371">
                                            <p:txEl>
                                              <p:pRg st="0" end="0"/>
                                            </p:txEl>
                                          </p:spTgt>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58371">
                                            <p:txEl>
                                              <p:pRg st="1" end="1"/>
                                            </p:txEl>
                                          </p:spTgt>
                                        </p:tgtEl>
                                        <p:attrNameLst>
                                          <p:attrName>style.visibility</p:attrName>
                                        </p:attrNameLst>
                                      </p:cBhvr>
                                      <p:to>
                                        <p:strVal val="visible"/>
                                      </p:to>
                                    </p:set>
                                    <p:anim calcmode="lin" valueType="num">
                                      <p:cBhvr>
                                        <p:cTn id="13" dur="1000" fill="hold"/>
                                        <p:tgtEl>
                                          <p:spTgt spid="58371">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58371">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58371">
                                            <p:txEl>
                                              <p:pRg st="1" end="1"/>
                                            </p:txEl>
                                          </p:spTgt>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58371">
                                            <p:txEl>
                                              <p:pRg st="2" end="2"/>
                                            </p:txEl>
                                          </p:spTgt>
                                        </p:tgtEl>
                                        <p:attrNameLst>
                                          <p:attrName>style.visibility</p:attrName>
                                        </p:attrNameLst>
                                      </p:cBhvr>
                                      <p:to>
                                        <p:strVal val="visible"/>
                                      </p:to>
                                    </p:set>
                                    <p:anim calcmode="lin" valueType="num">
                                      <p:cBhvr>
                                        <p:cTn id="19" dur="1000" fill="hold"/>
                                        <p:tgtEl>
                                          <p:spTgt spid="58371">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58371">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58371">
                                            <p:txEl>
                                              <p:pRg st="2" end="2"/>
                                            </p:txEl>
                                          </p:spTgt>
                                        </p:tgtEl>
                                      </p:cBhvr>
                                    </p:animEffect>
                                  </p:child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58371">
                                            <p:txEl>
                                              <p:pRg st="3" end="3"/>
                                            </p:txEl>
                                          </p:spTgt>
                                        </p:tgtEl>
                                        <p:attrNameLst>
                                          <p:attrName>style.visibility</p:attrName>
                                        </p:attrNameLst>
                                      </p:cBhvr>
                                      <p:to>
                                        <p:strVal val="visible"/>
                                      </p:to>
                                    </p:set>
                                    <p:anim calcmode="lin" valueType="num">
                                      <p:cBhvr>
                                        <p:cTn id="25" dur="1000" fill="hold"/>
                                        <p:tgtEl>
                                          <p:spTgt spid="58371">
                                            <p:txEl>
                                              <p:pRg st="3" end="3"/>
                                            </p:txEl>
                                          </p:spTgt>
                                        </p:tgtEl>
                                        <p:attrNameLst>
                                          <p:attrName>ppt_w</p:attrName>
                                        </p:attrNameLst>
                                      </p:cBhvr>
                                      <p:tavLst>
                                        <p:tav tm="0">
                                          <p:val>
                                            <p:strVal val="#ppt_w*0.70"/>
                                          </p:val>
                                        </p:tav>
                                        <p:tav tm="100000">
                                          <p:val>
                                            <p:strVal val="#ppt_w"/>
                                          </p:val>
                                        </p:tav>
                                      </p:tavLst>
                                    </p:anim>
                                    <p:anim calcmode="lin" valueType="num">
                                      <p:cBhvr>
                                        <p:cTn id="26" dur="1000" fill="hold"/>
                                        <p:tgtEl>
                                          <p:spTgt spid="58371">
                                            <p:txEl>
                                              <p:pRg st="3" end="3"/>
                                            </p:txEl>
                                          </p:spTgt>
                                        </p:tgtEl>
                                        <p:attrNameLst>
                                          <p:attrName>ppt_h</p:attrName>
                                        </p:attrNameLst>
                                      </p:cBhvr>
                                      <p:tavLst>
                                        <p:tav tm="0">
                                          <p:val>
                                            <p:strVal val="#ppt_h"/>
                                          </p:val>
                                        </p:tav>
                                        <p:tav tm="100000">
                                          <p:val>
                                            <p:strVal val="#ppt_h"/>
                                          </p:val>
                                        </p:tav>
                                      </p:tavLst>
                                    </p:anim>
                                    <p:animEffect transition="in" filter="fade">
                                      <p:cBhvr>
                                        <p:cTn id="27" dur="1000"/>
                                        <p:tgtEl>
                                          <p:spTgt spid="58371">
                                            <p:txEl>
                                              <p:pRg st="3" end="3"/>
                                            </p:txEl>
                                          </p:spTgt>
                                        </p:tgtEl>
                                      </p:cBhvr>
                                    </p:animEffect>
                                  </p:child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58371">
                                            <p:txEl>
                                              <p:pRg st="4" end="4"/>
                                            </p:txEl>
                                          </p:spTgt>
                                        </p:tgtEl>
                                        <p:attrNameLst>
                                          <p:attrName>style.visibility</p:attrName>
                                        </p:attrNameLst>
                                      </p:cBhvr>
                                      <p:to>
                                        <p:strVal val="visible"/>
                                      </p:to>
                                    </p:set>
                                    <p:anim calcmode="lin" valueType="num">
                                      <p:cBhvr>
                                        <p:cTn id="31" dur="1000" fill="hold"/>
                                        <p:tgtEl>
                                          <p:spTgt spid="58371">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58371">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58371">
                                            <p:txEl>
                                              <p:pRg st="4" end="4"/>
                                            </p:txEl>
                                          </p:spTgt>
                                        </p:tgtEl>
                                      </p:cBhvr>
                                    </p:animEffect>
                                  </p:childTnLst>
                                </p:cTn>
                              </p:par>
                            </p:childTnLst>
                          </p:cTn>
                        </p:par>
                        <p:par>
                          <p:cTn id="34" fill="hold" nodeType="afterGroup">
                            <p:stCondLst>
                              <p:cond delay="5000"/>
                            </p:stCondLst>
                            <p:childTnLst>
                              <p:par>
                                <p:cTn id="35" presetID="55" presetClass="entr" presetSubtype="0" fill="hold" grpId="0" nodeType="afterEffect">
                                  <p:stCondLst>
                                    <p:cond delay="0"/>
                                  </p:stCondLst>
                                  <p:childTnLst>
                                    <p:set>
                                      <p:cBhvr>
                                        <p:cTn id="36" dur="1" fill="hold">
                                          <p:stCondLst>
                                            <p:cond delay="0"/>
                                          </p:stCondLst>
                                        </p:cTn>
                                        <p:tgtEl>
                                          <p:spTgt spid="58371">
                                            <p:txEl>
                                              <p:pRg st="5" end="5"/>
                                            </p:txEl>
                                          </p:spTgt>
                                        </p:tgtEl>
                                        <p:attrNameLst>
                                          <p:attrName>style.visibility</p:attrName>
                                        </p:attrNameLst>
                                      </p:cBhvr>
                                      <p:to>
                                        <p:strVal val="visible"/>
                                      </p:to>
                                    </p:set>
                                    <p:anim calcmode="lin" valueType="num">
                                      <p:cBhvr>
                                        <p:cTn id="37" dur="1000" fill="hold"/>
                                        <p:tgtEl>
                                          <p:spTgt spid="58371">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58371">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58371">
                                            <p:txEl>
                                              <p:pRg st="5" end="5"/>
                                            </p:txEl>
                                          </p:spTgt>
                                        </p:tgtEl>
                                      </p:cBhvr>
                                    </p:animEffect>
                                  </p:childTnLst>
                                </p:cTn>
                              </p:par>
                            </p:childTnLst>
                          </p:cTn>
                        </p:par>
                        <p:par>
                          <p:cTn id="40" fill="hold" nodeType="afterGroup">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58371">
                                            <p:txEl>
                                              <p:pRg st="6" end="6"/>
                                            </p:txEl>
                                          </p:spTgt>
                                        </p:tgtEl>
                                        <p:attrNameLst>
                                          <p:attrName>style.visibility</p:attrName>
                                        </p:attrNameLst>
                                      </p:cBhvr>
                                      <p:to>
                                        <p:strVal val="visible"/>
                                      </p:to>
                                    </p:set>
                                    <p:anim calcmode="lin" valueType="num">
                                      <p:cBhvr>
                                        <p:cTn id="43" dur="1000" fill="hold"/>
                                        <p:tgtEl>
                                          <p:spTgt spid="58371">
                                            <p:txEl>
                                              <p:pRg st="6" end="6"/>
                                            </p:txEl>
                                          </p:spTgt>
                                        </p:tgtEl>
                                        <p:attrNameLst>
                                          <p:attrName>ppt_w</p:attrName>
                                        </p:attrNameLst>
                                      </p:cBhvr>
                                      <p:tavLst>
                                        <p:tav tm="0">
                                          <p:val>
                                            <p:strVal val="#ppt_w*0.70"/>
                                          </p:val>
                                        </p:tav>
                                        <p:tav tm="100000">
                                          <p:val>
                                            <p:strVal val="#ppt_w"/>
                                          </p:val>
                                        </p:tav>
                                      </p:tavLst>
                                    </p:anim>
                                    <p:anim calcmode="lin" valueType="num">
                                      <p:cBhvr>
                                        <p:cTn id="44" dur="1000" fill="hold"/>
                                        <p:tgtEl>
                                          <p:spTgt spid="58371">
                                            <p:txEl>
                                              <p:pRg st="6" end="6"/>
                                            </p:txEl>
                                          </p:spTgt>
                                        </p:tgtEl>
                                        <p:attrNameLst>
                                          <p:attrName>ppt_h</p:attrName>
                                        </p:attrNameLst>
                                      </p:cBhvr>
                                      <p:tavLst>
                                        <p:tav tm="0">
                                          <p:val>
                                            <p:strVal val="#ppt_h"/>
                                          </p:val>
                                        </p:tav>
                                        <p:tav tm="100000">
                                          <p:val>
                                            <p:strVal val="#ppt_h"/>
                                          </p:val>
                                        </p:tav>
                                      </p:tavLst>
                                    </p:anim>
                                    <p:animEffect transition="in" filter="fade">
                                      <p:cBhvr>
                                        <p:cTn id="45" dur="1000"/>
                                        <p:tgtEl>
                                          <p:spTgt spid="58371">
                                            <p:txEl>
                                              <p:pRg st="6" end="6"/>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58372">
                                            <p:txEl>
                                              <p:pRg st="0" end="0"/>
                                            </p:txEl>
                                          </p:spTgt>
                                        </p:tgtEl>
                                        <p:attrNameLst>
                                          <p:attrName>style.visibility</p:attrName>
                                        </p:attrNameLst>
                                      </p:cBhvr>
                                      <p:to>
                                        <p:strVal val="visible"/>
                                      </p:to>
                                    </p:set>
                                    <p:anim calcmode="lin" valueType="num">
                                      <p:cBhvr>
                                        <p:cTn id="50" dur="1000" fill="hold"/>
                                        <p:tgtEl>
                                          <p:spTgt spid="58372">
                                            <p:txEl>
                                              <p:pRg st="0" end="0"/>
                                            </p:txEl>
                                          </p:spTgt>
                                        </p:tgtEl>
                                        <p:attrNameLst>
                                          <p:attrName>ppt_w</p:attrName>
                                        </p:attrNameLst>
                                      </p:cBhvr>
                                      <p:tavLst>
                                        <p:tav tm="0">
                                          <p:val>
                                            <p:strVal val="#ppt_w*0.70"/>
                                          </p:val>
                                        </p:tav>
                                        <p:tav tm="100000">
                                          <p:val>
                                            <p:strVal val="#ppt_w"/>
                                          </p:val>
                                        </p:tav>
                                      </p:tavLst>
                                    </p:anim>
                                    <p:anim calcmode="lin" valueType="num">
                                      <p:cBhvr>
                                        <p:cTn id="51" dur="1000" fill="hold"/>
                                        <p:tgtEl>
                                          <p:spTgt spid="58372">
                                            <p:txEl>
                                              <p:pRg st="0" end="0"/>
                                            </p:txEl>
                                          </p:spTgt>
                                        </p:tgtEl>
                                        <p:attrNameLst>
                                          <p:attrName>ppt_h</p:attrName>
                                        </p:attrNameLst>
                                      </p:cBhvr>
                                      <p:tavLst>
                                        <p:tav tm="0">
                                          <p:val>
                                            <p:strVal val="#ppt_h"/>
                                          </p:val>
                                        </p:tav>
                                        <p:tav tm="100000">
                                          <p:val>
                                            <p:strVal val="#ppt_h"/>
                                          </p:val>
                                        </p:tav>
                                      </p:tavLst>
                                    </p:anim>
                                    <p:animEffect transition="in" filter="fade">
                                      <p:cBhvr>
                                        <p:cTn id="52" dur="1000"/>
                                        <p:tgtEl>
                                          <p:spTgt spid="58372">
                                            <p:txEl>
                                              <p:pRg st="0" end="0"/>
                                            </p:txEl>
                                          </p:spTgt>
                                        </p:tgtEl>
                                      </p:cBhvr>
                                    </p:animEffect>
                                  </p:childTnLst>
                                </p:cTn>
                              </p:par>
                            </p:childTnLst>
                          </p:cTn>
                        </p:par>
                        <p:par>
                          <p:cTn id="53" fill="hold" nodeType="afterGroup">
                            <p:stCondLst>
                              <p:cond delay="1000"/>
                            </p:stCondLst>
                            <p:childTnLst>
                              <p:par>
                                <p:cTn id="54" presetID="55" presetClass="entr" presetSubtype="0" fill="hold" grpId="0" nodeType="afterEffect">
                                  <p:stCondLst>
                                    <p:cond delay="0"/>
                                  </p:stCondLst>
                                  <p:childTnLst>
                                    <p:set>
                                      <p:cBhvr>
                                        <p:cTn id="55" dur="1" fill="hold">
                                          <p:stCondLst>
                                            <p:cond delay="0"/>
                                          </p:stCondLst>
                                        </p:cTn>
                                        <p:tgtEl>
                                          <p:spTgt spid="58372">
                                            <p:txEl>
                                              <p:pRg st="1" end="1"/>
                                            </p:txEl>
                                          </p:spTgt>
                                        </p:tgtEl>
                                        <p:attrNameLst>
                                          <p:attrName>style.visibility</p:attrName>
                                        </p:attrNameLst>
                                      </p:cBhvr>
                                      <p:to>
                                        <p:strVal val="visible"/>
                                      </p:to>
                                    </p:set>
                                    <p:anim calcmode="lin" valueType="num">
                                      <p:cBhvr>
                                        <p:cTn id="56" dur="1000" fill="hold"/>
                                        <p:tgtEl>
                                          <p:spTgt spid="58372">
                                            <p:txEl>
                                              <p:pRg st="1" end="1"/>
                                            </p:txEl>
                                          </p:spTgt>
                                        </p:tgtEl>
                                        <p:attrNameLst>
                                          <p:attrName>ppt_w</p:attrName>
                                        </p:attrNameLst>
                                      </p:cBhvr>
                                      <p:tavLst>
                                        <p:tav tm="0">
                                          <p:val>
                                            <p:strVal val="#ppt_w*0.70"/>
                                          </p:val>
                                        </p:tav>
                                        <p:tav tm="100000">
                                          <p:val>
                                            <p:strVal val="#ppt_w"/>
                                          </p:val>
                                        </p:tav>
                                      </p:tavLst>
                                    </p:anim>
                                    <p:anim calcmode="lin" valueType="num">
                                      <p:cBhvr>
                                        <p:cTn id="57" dur="1000" fill="hold"/>
                                        <p:tgtEl>
                                          <p:spTgt spid="58372">
                                            <p:txEl>
                                              <p:pRg st="1" end="1"/>
                                            </p:txEl>
                                          </p:spTgt>
                                        </p:tgtEl>
                                        <p:attrNameLst>
                                          <p:attrName>ppt_h</p:attrName>
                                        </p:attrNameLst>
                                      </p:cBhvr>
                                      <p:tavLst>
                                        <p:tav tm="0">
                                          <p:val>
                                            <p:strVal val="#ppt_h"/>
                                          </p:val>
                                        </p:tav>
                                        <p:tav tm="100000">
                                          <p:val>
                                            <p:strVal val="#ppt_h"/>
                                          </p:val>
                                        </p:tav>
                                      </p:tavLst>
                                    </p:anim>
                                    <p:animEffect transition="in" filter="fade">
                                      <p:cBhvr>
                                        <p:cTn id="58" dur="1000"/>
                                        <p:tgtEl>
                                          <p:spTgt spid="58372">
                                            <p:txEl>
                                              <p:pRg st="1" end="1"/>
                                            </p:txEl>
                                          </p:spTgt>
                                        </p:tgtEl>
                                      </p:cBhvr>
                                    </p:animEffect>
                                  </p:childTnLst>
                                </p:cTn>
                              </p:par>
                            </p:childTnLst>
                          </p:cTn>
                        </p:par>
                        <p:par>
                          <p:cTn id="59" fill="hold" nodeType="afterGroup">
                            <p:stCondLst>
                              <p:cond delay="2000"/>
                            </p:stCondLst>
                            <p:childTnLst>
                              <p:par>
                                <p:cTn id="60" presetID="55" presetClass="entr" presetSubtype="0" fill="hold" grpId="0" nodeType="afterEffect">
                                  <p:stCondLst>
                                    <p:cond delay="0"/>
                                  </p:stCondLst>
                                  <p:childTnLst>
                                    <p:set>
                                      <p:cBhvr>
                                        <p:cTn id="61" dur="1" fill="hold">
                                          <p:stCondLst>
                                            <p:cond delay="0"/>
                                          </p:stCondLst>
                                        </p:cTn>
                                        <p:tgtEl>
                                          <p:spTgt spid="58372">
                                            <p:txEl>
                                              <p:pRg st="2" end="2"/>
                                            </p:txEl>
                                          </p:spTgt>
                                        </p:tgtEl>
                                        <p:attrNameLst>
                                          <p:attrName>style.visibility</p:attrName>
                                        </p:attrNameLst>
                                      </p:cBhvr>
                                      <p:to>
                                        <p:strVal val="visible"/>
                                      </p:to>
                                    </p:set>
                                    <p:anim calcmode="lin" valueType="num">
                                      <p:cBhvr>
                                        <p:cTn id="62" dur="1000" fill="hold"/>
                                        <p:tgtEl>
                                          <p:spTgt spid="58372">
                                            <p:txEl>
                                              <p:pRg st="2" end="2"/>
                                            </p:txEl>
                                          </p:spTgt>
                                        </p:tgtEl>
                                        <p:attrNameLst>
                                          <p:attrName>ppt_w</p:attrName>
                                        </p:attrNameLst>
                                      </p:cBhvr>
                                      <p:tavLst>
                                        <p:tav tm="0">
                                          <p:val>
                                            <p:strVal val="#ppt_w*0.70"/>
                                          </p:val>
                                        </p:tav>
                                        <p:tav tm="100000">
                                          <p:val>
                                            <p:strVal val="#ppt_w"/>
                                          </p:val>
                                        </p:tav>
                                      </p:tavLst>
                                    </p:anim>
                                    <p:anim calcmode="lin" valueType="num">
                                      <p:cBhvr>
                                        <p:cTn id="63" dur="1000" fill="hold"/>
                                        <p:tgtEl>
                                          <p:spTgt spid="58372">
                                            <p:txEl>
                                              <p:pRg st="2" end="2"/>
                                            </p:txEl>
                                          </p:spTgt>
                                        </p:tgtEl>
                                        <p:attrNameLst>
                                          <p:attrName>ppt_h</p:attrName>
                                        </p:attrNameLst>
                                      </p:cBhvr>
                                      <p:tavLst>
                                        <p:tav tm="0">
                                          <p:val>
                                            <p:strVal val="#ppt_h"/>
                                          </p:val>
                                        </p:tav>
                                        <p:tav tm="100000">
                                          <p:val>
                                            <p:strVal val="#ppt_h"/>
                                          </p:val>
                                        </p:tav>
                                      </p:tavLst>
                                    </p:anim>
                                    <p:animEffect transition="in" filter="fade">
                                      <p:cBhvr>
                                        <p:cTn id="64" dur="1000"/>
                                        <p:tgtEl>
                                          <p:spTgt spid="58372">
                                            <p:txEl>
                                              <p:pRg st="2" end="2"/>
                                            </p:txEl>
                                          </p:spTgt>
                                        </p:tgtEl>
                                      </p:cBhvr>
                                    </p:animEffect>
                                  </p:childTnLst>
                                </p:cTn>
                              </p:par>
                            </p:childTnLst>
                          </p:cTn>
                        </p:par>
                        <p:par>
                          <p:cTn id="65" fill="hold" nodeType="afterGroup">
                            <p:stCondLst>
                              <p:cond delay="3000"/>
                            </p:stCondLst>
                            <p:childTnLst>
                              <p:par>
                                <p:cTn id="66" presetID="55" presetClass="entr" presetSubtype="0" fill="hold" grpId="0" nodeType="afterEffect">
                                  <p:stCondLst>
                                    <p:cond delay="0"/>
                                  </p:stCondLst>
                                  <p:childTnLst>
                                    <p:set>
                                      <p:cBhvr>
                                        <p:cTn id="67" dur="1" fill="hold">
                                          <p:stCondLst>
                                            <p:cond delay="0"/>
                                          </p:stCondLst>
                                        </p:cTn>
                                        <p:tgtEl>
                                          <p:spTgt spid="58372">
                                            <p:txEl>
                                              <p:pRg st="3" end="3"/>
                                            </p:txEl>
                                          </p:spTgt>
                                        </p:tgtEl>
                                        <p:attrNameLst>
                                          <p:attrName>style.visibility</p:attrName>
                                        </p:attrNameLst>
                                      </p:cBhvr>
                                      <p:to>
                                        <p:strVal val="visible"/>
                                      </p:to>
                                    </p:set>
                                    <p:anim calcmode="lin" valueType="num">
                                      <p:cBhvr>
                                        <p:cTn id="68" dur="1000" fill="hold"/>
                                        <p:tgtEl>
                                          <p:spTgt spid="58372">
                                            <p:txEl>
                                              <p:pRg st="3" end="3"/>
                                            </p:txEl>
                                          </p:spTgt>
                                        </p:tgtEl>
                                        <p:attrNameLst>
                                          <p:attrName>ppt_w</p:attrName>
                                        </p:attrNameLst>
                                      </p:cBhvr>
                                      <p:tavLst>
                                        <p:tav tm="0">
                                          <p:val>
                                            <p:strVal val="#ppt_w*0.70"/>
                                          </p:val>
                                        </p:tav>
                                        <p:tav tm="100000">
                                          <p:val>
                                            <p:strVal val="#ppt_w"/>
                                          </p:val>
                                        </p:tav>
                                      </p:tavLst>
                                    </p:anim>
                                    <p:anim calcmode="lin" valueType="num">
                                      <p:cBhvr>
                                        <p:cTn id="69" dur="1000" fill="hold"/>
                                        <p:tgtEl>
                                          <p:spTgt spid="58372">
                                            <p:txEl>
                                              <p:pRg st="3" end="3"/>
                                            </p:txEl>
                                          </p:spTgt>
                                        </p:tgtEl>
                                        <p:attrNameLst>
                                          <p:attrName>ppt_h</p:attrName>
                                        </p:attrNameLst>
                                      </p:cBhvr>
                                      <p:tavLst>
                                        <p:tav tm="0">
                                          <p:val>
                                            <p:strVal val="#ppt_h"/>
                                          </p:val>
                                        </p:tav>
                                        <p:tav tm="100000">
                                          <p:val>
                                            <p:strVal val="#ppt_h"/>
                                          </p:val>
                                        </p:tav>
                                      </p:tavLst>
                                    </p:anim>
                                    <p:animEffect transition="in" filter="fade">
                                      <p:cBhvr>
                                        <p:cTn id="70" dur="1000"/>
                                        <p:tgtEl>
                                          <p:spTgt spid="58372">
                                            <p:txEl>
                                              <p:pRg st="3" end="3"/>
                                            </p:txEl>
                                          </p:spTgt>
                                        </p:tgtEl>
                                      </p:cBhvr>
                                    </p:animEffect>
                                  </p:childTnLst>
                                </p:cTn>
                              </p:par>
                            </p:childTnLst>
                          </p:cTn>
                        </p:par>
                        <p:par>
                          <p:cTn id="71" fill="hold" nodeType="afterGroup">
                            <p:stCondLst>
                              <p:cond delay="4000"/>
                            </p:stCondLst>
                            <p:childTnLst>
                              <p:par>
                                <p:cTn id="72" presetID="55" presetClass="entr" presetSubtype="0" fill="hold" grpId="0" nodeType="afterEffect">
                                  <p:stCondLst>
                                    <p:cond delay="0"/>
                                  </p:stCondLst>
                                  <p:childTnLst>
                                    <p:set>
                                      <p:cBhvr>
                                        <p:cTn id="73" dur="1" fill="hold">
                                          <p:stCondLst>
                                            <p:cond delay="0"/>
                                          </p:stCondLst>
                                        </p:cTn>
                                        <p:tgtEl>
                                          <p:spTgt spid="58372">
                                            <p:txEl>
                                              <p:pRg st="4" end="4"/>
                                            </p:txEl>
                                          </p:spTgt>
                                        </p:tgtEl>
                                        <p:attrNameLst>
                                          <p:attrName>style.visibility</p:attrName>
                                        </p:attrNameLst>
                                      </p:cBhvr>
                                      <p:to>
                                        <p:strVal val="visible"/>
                                      </p:to>
                                    </p:set>
                                    <p:anim calcmode="lin" valueType="num">
                                      <p:cBhvr>
                                        <p:cTn id="74" dur="1000" fill="hold"/>
                                        <p:tgtEl>
                                          <p:spTgt spid="58372">
                                            <p:txEl>
                                              <p:pRg st="4" end="4"/>
                                            </p:txEl>
                                          </p:spTgt>
                                        </p:tgtEl>
                                        <p:attrNameLst>
                                          <p:attrName>ppt_w</p:attrName>
                                        </p:attrNameLst>
                                      </p:cBhvr>
                                      <p:tavLst>
                                        <p:tav tm="0">
                                          <p:val>
                                            <p:strVal val="#ppt_w*0.70"/>
                                          </p:val>
                                        </p:tav>
                                        <p:tav tm="100000">
                                          <p:val>
                                            <p:strVal val="#ppt_w"/>
                                          </p:val>
                                        </p:tav>
                                      </p:tavLst>
                                    </p:anim>
                                    <p:anim calcmode="lin" valueType="num">
                                      <p:cBhvr>
                                        <p:cTn id="75" dur="1000" fill="hold"/>
                                        <p:tgtEl>
                                          <p:spTgt spid="58372">
                                            <p:txEl>
                                              <p:pRg st="4" end="4"/>
                                            </p:txEl>
                                          </p:spTgt>
                                        </p:tgtEl>
                                        <p:attrNameLst>
                                          <p:attrName>ppt_h</p:attrName>
                                        </p:attrNameLst>
                                      </p:cBhvr>
                                      <p:tavLst>
                                        <p:tav tm="0">
                                          <p:val>
                                            <p:strVal val="#ppt_h"/>
                                          </p:val>
                                        </p:tav>
                                        <p:tav tm="100000">
                                          <p:val>
                                            <p:strVal val="#ppt_h"/>
                                          </p:val>
                                        </p:tav>
                                      </p:tavLst>
                                    </p:anim>
                                    <p:animEffect transition="in" filter="fade">
                                      <p:cBhvr>
                                        <p:cTn id="76" dur="1000"/>
                                        <p:tgtEl>
                                          <p:spTgt spid="58372">
                                            <p:txEl>
                                              <p:pRg st="4" end="4"/>
                                            </p:txEl>
                                          </p:spTgt>
                                        </p:tgtEl>
                                      </p:cBhvr>
                                    </p:animEffect>
                                  </p:childTnLst>
                                </p:cTn>
                              </p:par>
                            </p:childTnLst>
                          </p:cTn>
                        </p:par>
                        <p:par>
                          <p:cTn id="77" fill="hold" nodeType="afterGroup">
                            <p:stCondLst>
                              <p:cond delay="5000"/>
                            </p:stCondLst>
                            <p:childTnLst>
                              <p:par>
                                <p:cTn id="78" presetID="55" presetClass="entr" presetSubtype="0" fill="hold" grpId="0" nodeType="afterEffect">
                                  <p:stCondLst>
                                    <p:cond delay="0"/>
                                  </p:stCondLst>
                                  <p:childTnLst>
                                    <p:set>
                                      <p:cBhvr>
                                        <p:cTn id="79" dur="1" fill="hold">
                                          <p:stCondLst>
                                            <p:cond delay="0"/>
                                          </p:stCondLst>
                                        </p:cTn>
                                        <p:tgtEl>
                                          <p:spTgt spid="58372">
                                            <p:txEl>
                                              <p:pRg st="5" end="5"/>
                                            </p:txEl>
                                          </p:spTgt>
                                        </p:tgtEl>
                                        <p:attrNameLst>
                                          <p:attrName>style.visibility</p:attrName>
                                        </p:attrNameLst>
                                      </p:cBhvr>
                                      <p:to>
                                        <p:strVal val="visible"/>
                                      </p:to>
                                    </p:set>
                                    <p:anim calcmode="lin" valueType="num">
                                      <p:cBhvr>
                                        <p:cTn id="80" dur="1000" fill="hold"/>
                                        <p:tgtEl>
                                          <p:spTgt spid="58372">
                                            <p:txEl>
                                              <p:pRg st="5" end="5"/>
                                            </p:txEl>
                                          </p:spTgt>
                                        </p:tgtEl>
                                        <p:attrNameLst>
                                          <p:attrName>ppt_w</p:attrName>
                                        </p:attrNameLst>
                                      </p:cBhvr>
                                      <p:tavLst>
                                        <p:tav tm="0">
                                          <p:val>
                                            <p:strVal val="#ppt_w*0.70"/>
                                          </p:val>
                                        </p:tav>
                                        <p:tav tm="100000">
                                          <p:val>
                                            <p:strVal val="#ppt_w"/>
                                          </p:val>
                                        </p:tav>
                                      </p:tavLst>
                                    </p:anim>
                                    <p:anim calcmode="lin" valueType="num">
                                      <p:cBhvr>
                                        <p:cTn id="81" dur="1000" fill="hold"/>
                                        <p:tgtEl>
                                          <p:spTgt spid="58372">
                                            <p:txEl>
                                              <p:pRg st="5" end="5"/>
                                            </p:txEl>
                                          </p:spTgt>
                                        </p:tgtEl>
                                        <p:attrNameLst>
                                          <p:attrName>ppt_h</p:attrName>
                                        </p:attrNameLst>
                                      </p:cBhvr>
                                      <p:tavLst>
                                        <p:tav tm="0">
                                          <p:val>
                                            <p:strVal val="#ppt_h"/>
                                          </p:val>
                                        </p:tav>
                                        <p:tav tm="100000">
                                          <p:val>
                                            <p:strVal val="#ppt_h"/>
                                          </p:val>
                                        </p:tav>
                                      </p:tavLst>
                                    </p:anim>
                                    <p:animEffect transition="in" filter="fade">
                                      <p:cBhvr>
                                        <p:cTn id="82" dur="1000"/>
                                        <p:tgtEl>
                                          <p:spTgt spid="58372">
                                            <p:txEl>
                                              <p:pRg st="5" end="5"/>
                                            </p:txEl>
                                          </p:spTgt>
                                        </p:tgtEl>
                                      </p:cBhvr>
                                    </p:animEffect>
                                  </p:childTnLst>
                                </p:cTn>
                              </p:par>
                            </p:childTnLst>
                          </p:cTn>
                        </p:par>
                        <p:par>
                          <p:cTn id="83" fill="hold" nodeType="afterGroup">
                            <p:stCondLst>
                              <p:cond delay="6000"/>
                            </p:stCondLst>
                            <p:childTnLst>
                              <p:par>
                                <p:cTn id="84" presetID="55" presetClass="entr" presetSubtype="0" fill="hold" grpId="0" nodeType="afterEffect">
                                  <p:stCondLst>
                                    <p:cond delay="0"/>
                                  </p:stCondLst>
                                  <p:childTnLst>
                                    <p:set>
                                      <p:cBhvr>
                                        <p:cTn id="85" dur="1" fill="hold">
                                          <p:stCondLst>
                                            <p:cond delay="0"/>
                                          </p:stCondLst>
                                        </p:cTn>
                                        <p:tgtEl>
                                          <p:spTgt spid="58372">
                                            <p:txEl>
                                              <p:pRg st="6" end="6"/>
                                            </p:txEl>
                                          </p:spTgt>
                                        </p:tgtEl>
                                        <p:attrNameLst>
                                          <p:attrName>style.visibility</p:attrName>
                                        </p:attrNameLst>
                                      </p:cBhvr>
                                      <p:to>
                                        <p:strVal val="visible"/>
                                      </p:to>
                                    </p:set>
                                    <p:anim calcmode="lin" valueType="num">
                                      <p:cBhvr>
                                        <p:cTn id="86" dur="1000" fill="hold"/>
                                        <p:tgtEl>
                                          <p:spTgt spid="58372">
                                            <p:txEl>
                                              <p:pRg st="6" end="6"/>
                                            </p:txEl>
                                          </p:spTgt>
                                        </p:tgtEl>
                                        <p:attrNameLst>
                                          <p:attrName>ppt_w</p:attrName>
                                        </p:attrNameLst>
                                      </p:cBhvr>
                                      <p:tavLst>
                                        <p:tav tm="0">
                                          <p:val>
                                            <p:strVal val="#ppt_w*0.70"/>
                                          </p:val>
                                        </p:tav>
                                        <p:tav tm="100000">
                                          <p:val>
                                            <p:strVal val="#ppt_w"/>
                                          </p:val>
                                        </p:tav>
                                      </p:tavLst>
                                    </p:anim>
                                    <p:anim calcmode="lin" valueType="num">
                                      <p:cBhvr>
                                        <p:cTn id="87" dur="1000" fill="hold"/>
                                        <p:tgtEl>
                                          <p:spTgt spid="58372">
                                            <p:txEl>
                                              <p:pRg st="6" end="6"/>
                                            </p:txEl>
                                          </p:spTgt>
                                        </p:tgtEl>
                                        <p:attrNameLst>
                                          <p:attrName>ppt_h</p:attrName>
                                        </p:attrNameLst>
                                      </p:cBhvr>
                                      <p:tavLst>
                                        <p:tav tm="0">
                                          <p:val>
                                            <p:strVal val="#ppt_h"/>
                                          </p:val>
                                        </p:tav>
                                        <p:tav tm="100000">
                                          <p:val>
                                            <p:strVal val="#ppt_h"/>
                                          </p:val>
                                        </p:tav>
                                      </p:tavLst>
                                    </p:anim>
                                    <p:animEffect transition="in" filter="fade">
                                      <p:cBhvr>
                                        <p:cTn id="88" dur="1000"/>
                                        <p:tgtEl>
                                          <p:spTgt spid="58372">
                                            <p:txEl>
                                              <p:pRg st="6" end="6"/>
                                            </p:txEl>
                                          </p:spTgt>
                                        </p:tgtEl>
                                      </p:cBhvr>
                                    </p:animEffect>
                                  </p:childTnLst>
                                </p:cTn>
                              </p:par>
                            </p:childTnLst>
                          </p:cTn>
                        </p:par>
                        <p:par>
                          <p:cTn id="89" fill="hold" nodeType="afterGroup">
                            <p:stCondLst>
                              <p:cond delay="7000"/>
                            </p:stCondLst>
                            <p:childTnLst>
                              <p:par>
                                <p:cTn id="90" presetID="55" presetClass="entr" presetSubtype="0" fill="hold" grpId="0" nodeType="afterEffect">
                                  <p:stCondLst>
                                    <p:cond delay="0"/>
                                  </p:stCondLst>
                                  <p:childTnLst>
                                    <p:set>
                                      <p:cBhvr>
                                        <p:cTn id="91" dur="1" fill="hold">
                                          <p:stCondLst>
                                            <p:cond delay="0"/>
                                          </p:stCondLst>
                                        </p:cTn>
                                        <p:tgtEl>
                                          <p:spTgt spid="58372">
                                            <p:txEl>
                                              <p:pRg st="7" end="7"/>
                                            </p:txEl>
                                          </p:spTgt>
                                        </p:tgtEl>
                                        <p:attrNameLst>
                                          <p:attrName>style.visibility</p:attrName>
                                        </p:attrNameLst>
                                      </p:cBhvr>
                                      <p:to>
                                        <p:strVal val="visible"/>
                                      </p:to>
                                    </p:set>
                                    <p:anim calcmode="lin" valueType="num">
                                      <p:cBhvr>
                                        <p:cTn id="92" dur="1000" fill="hold"/>
                                        <p:tgtEl>
                                          <p:spTgt spid="58372">
                                            <p:txEl>
                                              <p:pRg st="7" end="7"/>
                                            </p:txEl>
                                          </p:spTgt>
                                        </p:tgtEl>
                                        <p:attrNameLst>
                                          <p:attrName>ppt_w</p:attrName>
                                        </p:attrNameLst>
                                      </p:cBhvr>
                                      <p:tavLst>
                                        <p:tav tm="0">
                                          <p:val>
                                            <p:strVal val="#ppt_w*0.70"/>
                                          </p:val>
                                        </p:tav>
                                        <p:tav tm="100000">
                                          <p:val>
                                            <p:strVal val="#ppt_w"/>
                                          </p:val>
                                        </p:tav>
                                      </p:tavLst>
                                    </p:anim>
                                    <p:anim calcmode="lin" valueType="num">
                                      <p:cBhvr>
                                        <p:cTn id="93" dur="1000" fill="hold"/>
                                        <p:tgtEl>
                                          <p:spTgt spid="58372">
                                            <p:txEl>
                                              <p:pRg st="7" end="7"/>
                                            </p:txEl>
                                          </p:spTgt>
                                        </p:tgtEl>
                                        <p:attrNameLst>
                                          <p:attrName>ppt_h</p:attrName>
                                        </p:attrNameLst>
                                      </p:cBhvr>
                                      <p:tavLst>
                                        <p:tav tm="0">
                                          <p:val>
                                            <p:strVal val="#ppt_h"/>
                                          </p:val>
                                        </p:tav>
                                        <p:tav tm="100000">
                                          <p:val>
                                            <p:strVal val="#ppt_h"/>
                                          </p:val>
                                        </p:tav>
                                      </p:tavLst>
                                    </p:anim>
                                    <p:animEffect transition="in" filter="fade">
                                      <p:cBhvr>
                                        <p:cTn id="94" dur="1000"/>
                                        <p:tgtEl>
                                          <p:spTgt spid="5837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p:bldP spid="5837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9CA8700-6E71-4308-93B0-70C8A6947540}"/>
              </a:ext>
            </a:extLst>
          </p:cNvPr>
          <p:cNvSpPr>
            <a:spLocks noGrp="1" noChangeArrowheads="1"/>
          </p:cNvSpPr>
          <p:nvPr>
            <p:ph type="title"/>
          </p:nvPr>
        </p:nvSpPr>
        <p:spPr>
          <a:xfrm>
            <a:off x="0" y="44450"/>
            <a:ext cx="9144000" cy="576263"/>
          </a:xfrm>
        </p:spPr>
        <p:txBody>
          <a:bodyPr/>
          <a:lstStyle/>
          <a:p>
            <a:pPr eaLnBrk="1" hangingPunct="1"/>
            <a:r>
              <a:rPr lang="pl-PL" altLang="pl-PL" sz="3600"/>
              <a:t>Język UML – definiuje zestaw diagramów</a:t>
            </a:r>
            <a:r>
              <a:rPr lang="pl-PL" altLang="pl-PL" sz="4000"/>
              <a:t> </a:t>
            </a:r>
          </a:p>
        </p:txBody>
      </p:sp>
      <p:sp>
        <p:nvSpPr>
          <p:cNvPr id="59395" name="Rectangle 3">
            <a:extLst>
              <a:ext uri="{FF2B5EF4-FFF2-40B4-BE49-F238E27FC236}">
                <a16:creationId xmlns:a16="http://schemas.microsoft.com/office/drawing/2014/main" id="{39F80609-BE87-4BDE-ADE3-9F6CACACBF1A}"/>
              </a:ext>
            </a:extLst>
          </p:cNvPr>
          <p:cNvSpPr>
            <a:spLocks noGrp="1" noChangeArrowheads="1"/>
          </p:cNvSpPr>
          <p:nvPr>
            <p:ph type="body" idx="1"/>
          </p:nvPr>
        </p:nvSpPr>
        <p:spPr>
          <a:xfrm>
            <a:off x="0" y="936625"/>
            <a:ext cx="9144000" cy="6021388"/>
          </a:xfrm>
        </p:spPr>
        <p:txBody>
          <a:bodyPr/>
          <a:lstStyle/>
          <a:p>
            <a:pPr eaLnBrk="1" hangingPunct="1">
              <a:lnSpc>
                <a:spcPct val="80000"/>
              </a:lnSpc>
            </a:pPr>
            <a:r>
              <a:rPr lang="pl-PL" altLang="pl-PL" sz="2400">
                <a:solidFill>
                  <a:srgbClr val="0000CC"/>
                </a:solidFill>
              </a:rPr>
              <a:t>Diagram przypadków użycia</a:t>
            </a:r>
            <a:r>
              <a:rPr lang="pl-PL" altLang="pl-PL" sz="2400"/>
              <a:t> – służy do modelowania funkcjonalności systemu z punktu widzenia jego przyszłych użytkowników</a:t>
            </a:r>
          </a:p>
          <a:p>
            <a:pPr eaLnBrk="1" hangingPunct="1">
              <a:lnSpc>
                <a:spcPct val="80000"/>
              </a:lnSpc>
            </a:pPr>
            <a:r>
              <a:rPr lang="pl-PL" altLang="pl-PL" sz="2400">
                <a:solidFill>
                  <a:srgbClr val="0000CC"/>
                </a:solidFill>
              </a:rPr>
              <a:t>Diagram klas</a:t>
            </a:r>
            <a:r>
              <a:rPr lang="pl-PL" altLang="pl-PL" sz="2400"/>
              <a:t> - służy do modelowania struktury danych przechowywanych w systemie, zawiera klasy i może zawierać obiekty</a:t>
            </a:r>
          </a:p>
          <a:p>
            <a:pPr eaLnBrk="1" hangingPunct="1">
              <a:lnSpc>
                <a:spcPct val="80000"/>
              </a:lnSpc>
            </a:pPr>
            <a:r>
              <a:rPr lang="pl-PL" altLang="pl-PL" sz="2400">
                <a:solidFill>
                  <a:srgbClr val="0000CC"/>
                </a:solidFill>
              </a:rPr>
              <a:t>Diagram obiektów</a:t>
            </a:r>
            <a:r>
              <a:rPr lang="pl-PL" altLang="pl-PL" sz="2400"/>
              <a:t> - służy do modelowania struktury danych przechowywanych w systemie; zawiera wyłącznie obiekty</a:t>
            </a:r>
          </a:p>
          <a:p>
            <a:pPr eaLnBrk="1" hangingPunct="1">
              <a:lnSpc>
                <a:spcPct val="80000"/>
              </a:lnSpc>
            </a:pPr>
            <a:r>
              <a:rPr lang="pl-PL" altLang="pl-PL" sz="2400">
                <a:solidFill>
                  <a:srgbClr val="0000CC"/>
                </a:solidFill>
              </a:rPr>
              <a:t>Diagramy dynamiczne</a:t>
            </a:r>
            <a:r>
              <a:rPr lang="pl-PL" altLang="pl-PL" sz="2400"/>
              <a:t> - służą do modelowania zachowań:</a:t>
            </a:r>
          </a:p>
          <a:p>
            <a:pPr lvl="1" eaLnBrk="1" hangingPunct="1">
              <a:lnSpc>
                <a:spcPct val="80000"/>
              </a:lnSpc>
            </a:pPr>
            <a:r>
              <a:rPr lang="pl-PL" altLang="pl-PL" sz="2000"/>
              <a:t>Diagram stanów</a:t>
            </a:r>
          </a:p>
          <a:p>
            <a:pPr lvl="1" eaLnBrk="1" hangingPunct="1">
              <a:lnSpc>
                <a:spcPct val="80000"/>
              </a:lnSpc>
            </a:pPr>
            <a:r>
              <a:rPr lang="pl-PL" altLang="pl-PL" sz="2000"/>
              <a:t>Diagram aktywności</a:t>
            </a:r>
          </a:p>
          <a:p>
            <a:pPr lvl="1" eaLnBrk="1" hangingPunct="1">
              <a:lnSpc>
                <a:spcPct val="80000"/>
              </a:lnSpc>
            </a:pPr>
            <a:r>
              <a:rPr lang="pl-PL" altLang="pl-PL" sz="2000"/>
              <a:t>Diagram interakcji: diagram sekwencji oraz diagram współpracy</a:t>
            </a:r>
          </a:p>
          <a:p>
            <a:pPr eaLnBrk="1" hangingPunct="1">
              <a:lnSpc>
                <a:spcPct val="80000"/>
              </a:lnSpc>
            </a:pPr>
            <a:r>
              <a:rPr lang="pl-PL" altLang="pl-PL" sz="2400">
                <a:solidFill>
                  <a:srgbClr val="0000CC"/>
                </a:solidFill>
              </a:rPr>
              <a:t>Diagramy implementacyjne</a:t>
            </a:r>
            <a:r>
              <a:rPr lang="pl-PL" altLang="pl-PL" sz="2400"/>
              <a:t>:</a:t>
            </a:r>
          </a:p>
          <a:p>
            <a:pPr lvl="1" eaLnBrk="1" hangingPunct="1">
              <a:lnSpc>
                <a:spcPct val="80000"/>
              </a:lnSpc>
            </a:pPr>
            <a:r>
              <a:rPr lang="pl-PL" altLang="pl-PL" sz="2000"/>
              <a:t>Diagram komponentów</a:t>
            </a:r>
          </a:p>
          <a:p>
            <a:pPr lvl="1" eaLnBrk="1" hangingPunct="1">
              <a:lnSpc>
                <a:spcPct val="80000"/>
              </a:lnSpc>
            </a:pPr>
            <a:r>
              <a:rPr lang="pl-PL" altLang="pl-PL" sz="2000"/>
              <a:t>Diagram wdrożeniowy</a:t>
            </a:r>
          </a:p>
          <a:p>
            <a:pPr eaLnBrk="1" hangingPunct="1">
              <a:lnSpc>
                <a:spcPct val="80000"/>
              </a:lnSpc>
            </a:pPr>
            <a:r>
              <a:rPr lang="pl-PL" altLang="pl-PL" sz="2400">
                <a:solidFill>
                  <a:srgbClr val="0000CC"/>
                </a:solidFill>
              </a:rPr>
              <a:t>Diagram pakietów</a:t>
            </a:r>
            <a:r>
              <a:rPr lang="pl-PL" altLang="pl-PL" sz="2400"/>
              <a:t> - służy do celów organizacyjnych.</a:t>
            </a:r>
          </a:p>
          <a:p>
            <a:pPr eaLnBrk="1" hangingPunct="1">
              <a:lnSpc>
                <a:spcPct val="80000"/>
              </a:lnSpc>
            </a:pPr>
            <a:r>
              <a:rPr lang="pl-PL" altLang="pl-PL" sz="2400"/>
              <a:t>Diagramy te pozwalają opisać projektowany system z wielu perspektyw, razem składają się na jego szczegółowy opis.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 calcmode="lin" valueType="num">
                                      <p:cBhvr>
                                        <p:cTn id="7" dur="1000" fill="hold"/>
                                        <p:tgtEl>
                                          <p:spTgt spid="593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93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939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9395">
                                            <p:txEl>
                                              <p:pRg st="1" end="1"/>
                                            </p:txEl>
                                          </p:spTgt>
                                        </p:tgtEl>
                                        <p:attrNameLst>
                                          <p:attrName>style.visibility</p:attrName>
                                        </p:attrNameLst>
                                      </p:cBhvr>
                                      <p:to>
                                        <p:strVal val="visible"/>
                                      </p:to>
                                    </p:set>
                                    <p:anim calcmode="lin" valueType="num">
                                      <p:cBhvr>
                                        <p:cTn id="14" dur="1000" fill="hold"/>
                                        <p:tgtEl>
                                          <p:spTgt spid="5939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939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939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9395">
                                            <p:txEl>
                                              <p:pRg st="2" end="2"/>
                                            </p:txEl>
                                          </p:spTgt>
                                        </p:tgtEl>
                                        <p:attrNameLst>
                                          <p:attrName>style.visibility</p:attrName>
                                        </p:attrNameLst>
                                      </p:cBhvr>
                                      <p:to>
                                        <p:strVal val="visible"/>
                                      </p:to>
                                    </p:set>
                                    <p:anim calcmode="lin" valueType="num">
                                      <p:cBhvr>
                                        <p:cTn id="21" dur="1000" fill="hold"/>
                                        <p:tgtEl>
                                          <p:spTgt spid="5939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939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93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9395">
                                            <p:txEl>
                                              <p:pRg st="3" end="3"/>
                                            </p:txEl>
                                          </p:spTgt>
                                        </p:tgtEl>
                                        <p:attrNameLst>
                                          <p:attrName>style.visibility</p:attrName>
                                        </p:attrNameLst>
                                      </p:cBhvr>
                                      <p:to>
                                        <p:strVal val="visible"/>
                                      </p:to>
                                    </p:set>
                                    <p:anim calcmode="lin" valueType="num">
                                      <p:cBhvr>
                                        <p:cTn id="28" dur="1000" fill="hold"/>
                                        <p:tgtEl>
                                          <p:spTgt spid="5939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939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939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9395">
                                            <p:txEl>
                                              <p:pRg st="4" end="4"/>
                                            </p:txEl>
                                          </p:spTgt>
                                        </p:tgtEl>
                                        <p:attrNameLst>
                                          <p:attrName>style.visibility</p:attrName>
                                        </p:attrNameLst>
                                      </p:cBhvr>
                                      <p:to>
                                        <p:strVal val="visible"/>
                                      </p:to>
                                    </p:set>
                                    <p:anim calcmode="lin" valueType="num">
                                      <p:cBhvr>
                                        <p:cTn id="35" dur="1000" fill="hold"/>
                                        <p:tgtEl>
                                          <p:spTgt spid="5939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5939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5939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59395">
                                            <p:txEl>
                                              <p:pRg st="5" end="5"/>
                                            </p:txEl>
                                          </p:spTgt>
                                        </p:tgtEl>
                                        <p:attrNameLst>
                                          <p:attrName>style.visibility</p:attrName>
                                        </p:attrNameLst>
                                      </p:cBhvr>
                                      <p:to>
                                        <p:strVal val="visible"/>
                                      </p:to>
                                    </p:set>
                                    <p:anim calcmode="lin" valueType="num">
                                      <p:cBhvr>
                                        <p:cTn id="42" dur="1000" fill="hold"/>
                                        <p:tgtEl>
                                          <p:spTgt spid="59395">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5939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59395">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59395">
                                            <p:txEl>
                                              <p:pRg st="6" end="6"/>
                                            </p:txEl>
                                          </p:spTgt>
                                        </p:tgtEl>
                                        <p:attrNameLst>
                                          <p:attrName>style.visibility</p:attrName>
                                        </p:attrNameLst>
                                      </p:cBhvr>
                                      <p:to>
                                        <p:strVal val="visible"/>
                                      </p:to>
                                    </p:set>
                                    <p:anim calcmode="lin" valueType="num">
                                      <p:cBhvr>
                                        <p:cTn id="49" dur="1000" fill="hold"/>
                                        <p:tgtEl>
                                          <p:spTgt spid="59395">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59395">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59395">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59395">
                                            <p:txEl>
                                              <p:pRg st="7" end="7"/>
                                            </p:txEl>
                                          </p:spTgt>
                                        </p:tgtEl>
                                        <p:attrNameLst>
                                          <p:attrName>style.visibility</p:attrName>
                                        </p:attrNameLst>
                                      </p:cBhvr>
                                      <p:to>
                                        <p:strVal val="visible"/>
                                      </p:to>
                                    </p:set>
                                    <p:anim calcmode="lin" valueType="num">
                                      <p:cBhvr>
                                        <p:cTn id="56" dur="1000" fill="hold"/>
                                        <p:tgtEl>
                                          <p:spTgt spid="59395">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59395">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59395">
                                            <p:txEl>
                                              <p:pRg st="7" end="7"/>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59395">
                                            <p:txEl>
                                              <p:pRg st="8" end="8"/>
                                            </p:txEl>
                                          </p:spTgt>
                                        </p:tgtEl>
                                        <p:attrNameLst>
                                          <p:attrName>style.visibility</p:attrName>
                                        </p:attrNameLst>
                                      </p:cBhvr>
                                      <p:to>
                                        <p:strVal val="visible"/>
                                      </p:to>
                                    </p:set>
                                    <p:anim calcmode="lin" valueType="num">
                                      <p:cBhvr>
                                        <p:cTn id="63" dur="1000" fill="hold"/>
                                        <p:tgtEl>
                                          <p:spTgt spid="59395">
                                            <p:txEl>
                                              <p:pRg st="8" end="8"/>
                                            </p:txEl>
                                          </p:spTgt>
                                        </p:tgtEl>
                                        <p:attrNameLst>
                                          <p:attrName>ppt_w</p:attrName>
                                        </p:attrNameLst>
                                      </p:cBhvr>
                                      <p:tavLst>
                                        <p:tav tm="0">
                                          <p:val>
                                            <p:strVal val="#ppt_w*0.70"/>
                                          </p:val>
                                        </p:tav>
                                        <p:tav tm="100000">
                                          <p:val>
                                            <p:strVal val="#ppt_w"/>
                                          </p:val>
                                        </p:tav>
                                      </p:tavLst>
                                    </p:anim>
                                    <p:anim calcmode="lin" valueType="num">
                                      <p:cBhvr>
                                        <p:cTn id="64" dur="1000" fill="hold"/>
                                        <p:tgtEl>
                                          <p:spTgt spid="59395">
                                            <p:txEl>
                                              <p:pRg st="8" end="8"/>
                                            </p:txEl>
                                          </p:spTgt>
                                        </p:tgtEl>
                                        <p:attrNameLst>
                                          <p:attrName>ppt_h</p:attrName>
                                        </p:attrNameLst>
                                      </p:cBhvr>
                                      <p:tavLst>
                                        <p:tav tm="0">
                                          <p:val>
                                            <p:strVal val="#ppt_h"/>
                                          </p:val>
                                        </p:tav>
                                        <p:tav tm="100000">
                                          <p:val>
                                            <p:strVal val="#ppt_h"/>
                                          </p:val>
                                        </p:tav>
                                      </p:tavLst>
                                    </p:anim>
                                    <p:animEffect transition="in" filter="fade">
                                      <p:cBhvr>
                                        <p:cTn id="65" dur="1000"/>
                                        <p:tgtEl>
                                          <p:spTgt spid="59395">
                                            <p:txEl>
                                              <p:pRg st="8" end="8"/>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59395">
                                            <p:txEl>
                                              <p:pRg st="9" end="9"/>
                                            </p:txEl>
                                          </p:spTgt>
                                        </p:tgtEl>
                                        <p:attrNameLst>
                                          <p:attrName>style.visibility</p:attrName>
                                        </p:attrNameLst>
                                      </p:cBhvr>
                                      <p:to>
                                        <p:strVal val="visible"/>
                                      </p:to>
                                    </p:set>
                                    <p:anim calcmode="lin" valueType="num">
                                      <p:cBhvr>
                                        <p:cTn id="70" dur="1000" fill="hold"/>
                                        <p:tgtEl>
                                          <p:spTgt spid="59395">
                                            <p:txEl>
                                              <p:pRg st="9" end="9"/>
                                            </p:txEl>
                                          </p:spTgt>
                                        </p:tgtEl>
                                        <p:attrNameLst>
                                          <p:attrName>ppt_w</p:attrName>
                                        </p:attrNameLst>
                                      </p:cBhvr>
                                      <p:tavLst>
                                        <p:tav tm="0">
                                          <p:val>
                                            <p:strVal val="#ppt_w*0.70"/>
                                          </p:val>
                                        </p:tav>
                                        <p:tav tm="100000">
                                          <p:val>
                                            <p:strVal val="#ppt_w"/>
                                          </p:val>
                                        </p:tav>
                                      </p:tavLst>
                                    </p:anim>
                                    <p:anim calcmode="lin" valueType="num">
                                      <p:cBhvr>
                                        <p:cTn id="71" dur="1000" fill="hold"/>
                                        <p:tgtEl>
                                          <p:spTgt spid="59395">
                                            <p:txEl>
                                              <p:pRg st="9" end="9"/>
                                            </p:txEl>
                                          </p:spTgt>
                                        </p:tgtEl>
                                        <p:attrNameLst>
                                          <p:attrName>ppt_h</p:attrName>
                                        </p:attrNameLst>
                                      </p:cBhvr>
                                      <p:tavLst>
                                        <p:tav tm="0">
                                          <p:val>
                                            <p:strVal val="#ppt_h"/>
                                          </p:val>
                                        </p:tav>
                                        <p:tav tm="100000">
                                          <p:val>
                                            <p:strVal val="#ppt_h"/>
                                          </p:val>
                                        </p:tav>
                                      </p:tavLst>
                                    </p:anim>
                                    <p:animEffect transition="in" filter="fade">
                                      <p:cBhvr>
                                        <p:cTn id="72" dur="1000"/>
                                        <p:tgtEl>
                                          <p:spTgt spid="59395">
                                            <p:txEl>
                                              <p:pRg st="9" end="9"/>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59395">
                                            <p:txEl>
                                              <p:pRg st="10" end="10"/>
                                            </p:txEl>
                                          </p:spTgt>
                                        </p:tgtEl>
                                        <p:attrNameLst>
                                          <p:attrName>style.visibility</p:attrName>
                                        </p:attrNameLst>
                                      </p:cBhvr>
                                      <p:to>
                                        <p:strVal val="visible"/>
                                      </p:to>
                                    </p:set>
                                    <p:anim calcmode="lin" valueType="num">
                                      <p:cBhvr>
                                        <p:cTn id="77" dur="1000" fill="hold"/>
                                        <p:tgtEl>
                                          <p:spTgt spid="59395">
                                            <p:txEl>
                                              <p:pRg st="10" end="10"/>
                                            </p:txEl>
                                          </p:spTgt>
                                        </p:tgtEl>
                                        <p:attrNameLst>
                                          <p:attrName>ppt_w</p:attrName>
                                        </p:attrNameLst>
                                      </p:cBhvr>
                                      <p:tavLst>
                                        <p:tav tm="0">
                                          <p:val>
                                            <p:strVal val="#ppt_w*0.70"/>
                                          </p:val>
                                        </p:tav>
                                        <p:tav tm="100000">
                                          <p:val>
                                            <p:strVal val="#ppt_w"/>
                                          </p:val>
                                        </p:tav>
                                      </p:tavLst>
                                    </p:anim>
                                    <p:anim calcmode="lin" valueType="num">
                                      <p:cBhvr>
                                        <p:cTn id="78" dur="1000" fill="hold"/>
                                        <p:tgtEl>
                                          <p:spTgt spid="59395">
                                            <p:txEl>
                                              <p:pRg st="10" end="10"/>
                                            </p:txEl>
                                          </p:spTgt>
                                        </p:tgtEl>
                                        <p:attrNameLst>
                                          <p:attrName>ppt_h</p:attrName>
                                        </p:attrNameLst>
                                      </p:cBhvr>
                                      <p:tavLst>
                                        <p:tav tm="0">
                                          <p:val>
                                            <p:strVal val="#ppt_h"/>
                                          </p:val>
                                        </p:tav>
                                        <p:tav tm="100000">
                                          <p:val>
                                            <p:strVal val="#ppt_h"/>
                                          </p:val>
                                        </p:tav>
                                      </p:tavLst>
                                    </p:anim>
                                    <p:animEffect transition="in" filter="fade">
                                      <p:cBhvr>
                                        <p:cTn id="79" dur="1000"/>
                                        <p:tgtEl>
                                          <p:spTgt spid="59395">
                                            <p:txEl>
                                              <p:pRg st="10" end="10"/>
                                            </p:txEl>
                                          </p:spTgt>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55" presetClass="entr" presetSubtype="0" fill="hold" grpId="0" nodeType="clickEffect">
                                  <p:stCondLst>
                                    <p:cond delay="0"/>
                                  </p:stCondLst>
                                  <p:childTnLst>
                                    <p:set>
                                      <p:cBhvr>
                                        <p:cTn id="83" dur="1" fill="hold">
                                          <p:stCondLst>
                                            <p:cond delay="0"/>
                                          </p:stCondLst>
                                        </p:cTn>
                                        <p:tgtEl>
                                          <p:spTgt spid="59395">
                                            <p:txEl>
                                              <p:pRg st="11" end="11"/>
                                            </p:txEl>
                                          </p:spTgt>
                                        </p:tgtEl>
                                        <p:attrNameLst>
                                          <p:attrName>style.visibility</p:attrName>
                                        </p:attrNameLst>
                                      </p:cBhvr>
                                      <p:to>
                                        <p:strVal val="visible"/>
                                      </p:to>
                                    </p:set>
                                    <p:anim calcmode="lin" valueType="num">
                                      <p:cBhvr>
                                        <p:cTn id="84" dur="1000" fill="hold"/>
                                        <p:tgtEl>
                                          <p:spTgt spid="59395">
                                            <p:txEl>
                                              <p:pRg st="11" end="11"/>
                                            </p:txEl>
                                          </p:spTgt>
                                        </p:tgtEl>
                                        <p:attrNameLst>
                                          <p:attrName>ppt_w</p:attrName>
                                        </p:attrNameLst>
                                      </p:cBhvr>
                                      <p:tavLst>
                                        <p:tav tm="0">
                                          <p:val>
                                            <p:strVal val="#ppt_w*0.70"/>
                                          </p:val>
                                        </p:tav>
                                        <p:tav tm="100000">
                                          <p:val>
                                            <p:strVal val="#ppt_w"/>
                                          </p:val>
                                        </p:tav>
                                      </p:tavLst>
                                    </p:anim>
                                    <p:anim calcmode="lin" valueType="num">
                                      <p:cBhvr>
                                        <p:cTn id="85" dur="1000" fill="hold"/>
                                        <p:tgtEl>
                                          <p:spTgt spid="59395">
                                            <p:txEl>
                                              <p:pRg st="11" end="11"/>
                                            </p:txEl>
                                          </p:spTgt>
                                        </p:tgtEl>
                                        <p:attrNameLst>
                                          <p:attrName>ppt_h</p:attrName>
                                        </p:attrNameLst>
                                      </p:cBhvr>
                                      <p:tavLst>
                                        <p:tav tm="0">
                                          <p:val>
                                            <p:strVal val="#ppt_h"/>
                                          </p:val>
                                        </p:tav>
                                        <p:tav tm="100000">
                                          <p:val>
                                            <p:strVal val="#ppt_h"/>
                                          </p:val>
                                        </p:tav>
                                      </p:tavLst>
                                    </p:anim>
                                    <p:animEffect transition="in" filter="fade">
                                      <p:cBhvr>
                                        <p:cTn id="86" dur="1000"/>
                                        <p:tgtEl>
                                          <p:spTgt spid="5939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1074E0F6-624B-463F-A4E8-C4C7D1543810}"/>
              </a:ext>
            </a:extLst>
          </p:cNvPr>
          <p:cNvSpPr>
            <a:spLocks noGrp="1" noChangeArrowheads="1"/>
          </p:cNvSpPr>
          <p:nvPr>
            <p:ph type="title"/>
          </p:nvPr>
        </p:nvSpPr>
        <p:spPr>
          <a:xfrm>
            <a:off x="395288" y="115888"/>
            <a:ext cx="8229600" cy="365125"/>
          </a:xfrm>
        </p:spPr>
        <p:txBody>
          <a:bodyPr/>
          <a:lstStyle/>
          <a:p>
            <a:pPr eaLnBrk="1" hangingPunct="1"/>
            <a:r>
              <a:rPr lang="pl-PL" altLang="pl-PL" sz="2800"/>
              <a:t>Modele a diagramy</a:t>
            </a:r>
          </a:p>
        </p:txBody>
      </p:sp>
      <p:graphicFrame>
        <p:nvGraphicFramePr>
          <p:cNvPr id="55299" name="Group 3">
            <a:extLst>
              <a:ext uri="{FF2B5EF4-FFF2-40B4-BE49-F238E27FC236}">
                <a16:creationId xmlns:a16="http://schemas.microsoft.com/office/drawing/2014/main" id="{210A1770-E328-4CC3-93BF-C0F0B68F60AB}"/>
              </a:ext>
            </a:extLst>
          </p:cNvPr>
          <p:cNvGraphicFramePr>
            <a:graphicFrameLocks noGrp="1"/>
          </p:cNvGraphicFramePr>
          <p:nvPr>
            <p:ph type="tbl" idx="1"/>
          </p:nvPr>
        </p:nvGraphicFramePr>
        <p:xfrm>
          <a:off x="250825" y="681038"/>
          <a:ext cx="8640763" cy="5988050"/>
        </p:xfrm>
        <a:graphic>
          <a:graphicData uri="http://schemas.openxmlformats.org/drawingml/2006/table">
            <a:tbl>
              <a:tblPr/>
              <a:tblGrid>
                <a:gridCol w="1512134">
                  <a:extLst>
                    <a:ext uri="{9D8B030D-6E8A-4147-A177-3AD203B41FA5}">
                      <a16:colId xmlns:a16="http://schemas.microsoft.com/office/drawing/2014/main" val="20000"/>
                    </a:ext>
                  </a:extLst>
                </a:gridCol>
                <a:gridCol w="1368121">
                  <a:extLst>
                    <a:ext uri="{9D8B030D-6E8A-4147-A177-3AD203B41FA5}">
                      <a16:colId xmlns:a16="http://schemas.microsoft.com/office/drawing/2014/main" val="20001"/>
                    </a:ext>
                  </a:extLst>
                </a:gridCol>
                <a:gridCol w="2304204">
                  <a:extLst>
                    <a:ext uri="{9D8B030D-6E8A-4147-A177-3AD203B41FA5}">
                      <a16:colId xmlns:a16="http://schemas.microsoft.com/office/drawing/2014/main" val="20002"/>
                    </a:ext>
                  </a:extLst>
                </a:gridCol>
                <a:gridCol w="3456305">
                  <a:extLst>
                    <a:ext uri="{9D8B030D-6E8A-4147-A177-3AD203B41FA5}">
                      <a16:colId xmlns:a16="http://schemas.microsoft.com/office/drawing/2014/main" val="20003"/>
                    </a:ext>
                  </a:extLst>
                </a:gridCol>
              </a:tblGrid>
              <a:tr h="5791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600" b="1" i="0" u="none" strike="noStrike" cap="none" normalizeH="0" baseline="0" dirty="0">
                          <a:ln>
                            <a:noFill/>
                          </a:ln>
                          <a:solidFill>
                            <a:schemeClr val="tx1"/>
                          </a:solidFill>
                          <a:effectLst/>
                          <a:latin typeface="Times New Roman" pitchFamily="18" charset="0"/>
                        </a:rPr>
                        <a:t>Główny obszar działania</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600" b="1" i="0" u="none" strike="noStrike" cap="none" normalizeH="0" baseline="0" dirty="0">
                          <a:ln>
                            <a:noFill/>
                          </a:ln>
                          <a:solidFill>
                            <a:schemeClr val="tx1"/>
                          </a:solidFill>
                          <a:effectLst/>
                          <a:latin typeface="Times New Roman" pitchFamily="18" charset="0"/>
                        </a:rPr>
                        <a:t>Modele</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600" b="1" i="0" u="none" strike="noStrike" cap="none" normalizeH="0" baseline="0" dirty="0">
                          <a:ln>
                            <a:noFill/>
                          </a:ln>
                          <a:solidFill>
                            <a:schemeClr val="tx1"/>
                          </a:solidFill>
                          <a:effectLst/>
                          <a:latin typeface="Times New Roman" pitchFamily="18" charset="0"/>
                        </a:rPr>
                        <a:t>Diagramy UML</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l-PL" sz="1600" b="1" i="0" u="none" strike="noStrike" cap="none" normalizeH="0" baseline="0" dirty="0">
                          <a:ln>
                            <a:noFill/>
                          </a:ln>
                          <a:solidFill>
                            <a:schemeClr val="tx1"/>
                          </a:solidFill>
                          <a:effectLst/>
                          <a:latin typeface="Times New Roman" pitchFamily="18" charset="0"/>
                        </a:rPr>
                        <a:t>Podstawowe pojęcia</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81762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dirty="0">
                          <a:ln>
                            <a:noFill/>
                          </a:ln>
                          <a:solidFill>
                            <a:schemeClr val="tx1"/>
                          </a:solidFill>
                          <a:effectLst/>
                          <a:latin typeface="Times New Roman" pitchFamily="18" charset="0"/>
                        </a:rPr>
                        <a:t>Struktura</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dirty="0">
                          <a:ln>
                            <a:noFill/>
                          </a:ln>
                          <a:solidFill>
                            <a:schemeClr val="tx1"/>
                          </a:solidFill>
                          <a:effectLst/>
                          <a:latin typeface="Times New Roman" pitchFamily="18" charset="0"/>
                        </a:rPr>
                        <a:t>Model obiektowy</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1" i="0" u="none" strike="noStrike" cap="none" normalizeH="0" baseline="0">
                          <a:ln>
                            <a:noFill/>
                          </a:ln>
                          <a:solidFill>
                            <a:srgbClr val="0000CC"/>
                          </a:solidFill>
                          <a:effectLst/>
                          <a:latin typeface="Times New Roman" pitchFamily="18" charset="0"/>
                        </a:rPr>
                        <a:t>Diagram klas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1" i="0" u="none" strike="noStrike" cap="none" normalizeH="0" baseline="0">
                          <a:ln>
                            <a:noFill/>
                          </a:ln>
                          <a:solidFill>
                            <a:srgbClr val="0000CC"/>
                          </a:solidFill>
                          <a:effectLst/>
                          <a:latin typeface="Times New Roman" pitchFamily="18" charset="0"/>
                        </a:rPr>
                        <a:t>Diagram obiektów</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dirty="0">
                          <a:ln>
                            <a:noFill/>
                          </a:ln>
                          <a:solidFill>
                            <a:schemeClr val="tx1"/>
                          </a:solidFill>
                          <a:effectLst/>
                          <a:latin typeface="Times New Roman" pitchFamily="18" charset="0"/>
                        </a:rPr>
                        <a:t>Klasa, obiekt, asocjacja, generalizacja, zależność, realizacja, interfejs</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2298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l-PL" sz="1600" b="0" i="0" u="none" strike="noStrike" cap="none" normalizeH="0" baseline="0" dirty="0">
                          <a:ln>
                            <a:noFill/>
                          </a:ln>
                          <a:solidFill>
                            <a:schemeClr val="tx1"/>
                          </a:solidFill>
                          <a:effectLst/>
                          <a:latin typeface="Times New Roman" pitchFamily="18" charset="0"/>
                        </a:rPr>
                        <a:t>Struktura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1600" b="0" i="0" u="none" strike="noStrike" cap="none" normalizeH="0" baseline="0" dirty="0">
                        <a:ln>
                          <a:noFill/>
                        </a:ln>
                        <a:solidFill>
                          <a:schemeClr val="tx1"/>
                        </a:solidFill>
                        <a:effectLst/>
                        <a:latin typeface="Times New Roman" pitchFamily="18" charset="0"/>
                      </a:endParaRP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dirty="0">
                          <a:ln>
                            <a:noFill/>
                          </a:ln>
                          <a:solidFill>
                            <a:schemeClr val="tx1"/>
                          </a:solidFill>
                          <a:effectLst/>
                          <a:latin typeface="Times New Roman" pitchFamily="18" charset="0"/>
                        </a:rPr>
                        <a:t>Model przypadków użycia</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1" i="0" u="none" strike="noStrike" cap="none" normalizeH="0" baseline="0">
                          <a:ln>
                            <a:noFill/>
                          </a:ln>
                          <a:solidFill>
                            <a:srgbClr val="0000CC"/>
                          </a:solidFill>
                          <a:effectLst/>
                          <a:latin typeface="Times New Roman" pitchFamily="18" charset="0"/>
                        </a:rPr>
                        <a:t>Diagram przypadków użycia</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rPr>
                        <a:t>Aktor, przypadek użycia, inkluzja, ekstensja, generalizacja</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7175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pl-PL" sz="1600" b="0" i="0" u="none" strike="noStrike" cap="none" normalizeH="0" baseline="0" dirty="0">
                          <a:ln>
                            <a:noFill/>
                          </a:ln>
                          <a:solidFill>
                            <a:schemeClr val="tx1"/>
                          </a:solidFill>
                          <a:effectLst/>
                          <a:latin typeface="Times New Roman" pitchFamily="18" charset="0"/>
                        </a:rPr>
                        <a:t>Struktura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1600" b="0" i="0" u="none" strike="noStrike" cap="none" normalizeH="0" baseline="0" dirty="0">
                        <a:ln>
                          <a:noFill/>
                        </a:ln>
                        <a:solidFill>
                          <a:schemeClr val="tx1"/>
                        </a:solidFill>
                        <a:effectLst/>
                        <a:latin typeface="Times New Roman" pitchFamily="18" charset="0"/>
                      </a:endParaRP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rPr>
                        <a:t>Model implementacji</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1" i="0" u="none" strike="noStrike" cap="none" normalizeH="0" baseline="0" dirty="0">
                          <a:ln>
                            <a:noFill/>
                          </a:ln>
                          <a:solidFill>
                            <a:srgbClr val="0000CC"/>
                          </a:solidFill>
                          <a:effectLst/>
                          <a:latin typeface="Times New Roman" pitchFamily="18" charset="0"/>
                        </a:rPr>
                        <a:t>Diagram komponentów</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1200" b="1" i="0" u="none" strike="noStrike" cap="none" normalizeH="0" baseline="0" dirty="0">
                        <a:ln>
                          <a:noFill/>
                        </a:ln>
                        <a:solidFill>
                          <a:srgbClr val="0000CC"/>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1" i="0" u="none" strike="noStrike" cap="none" normalizeH="0" baseline="0" dirty="0">
                          <a:ln>
                            <a:noFill/>
                          </a:ln>
                          <a:solidFill>
                            <a:srgbClr val="0000CC"/>
                          </a:solidFill>
                          <a:effectLst/>
                          <a:latin typeface="Times New Roman" pitchFamily="18" charset="0"/>
                        </a:rPr>
                        <a:t>Diagram wdrożeniowy</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rPr>
                        <a:t>Komponent, interfejs, zależność, realizacja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rPr>
                        <a:t>Węzeł, komponent, zależność, lokacja</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65205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rPr>
                        <a:t>Dynamika</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dirty="0">
                          <a:ln>
                            <a:noFill/>
                          </a:ln>
                          <a:solidFill>
                            <a:schemeClr val="tx1"/>
                          </a:solidFill>
                          <a:effectLst/>
                          <a:latin typeface="Times New Roman" pitchFamily="18" charset="0"/>
                        </a:rPr>
                        <a:t>Model dynamiczny</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1" i="0" u="none" strike="noStrike" cap="none" normalizeH="0" baseline="0">
                          <a:ln>
                            <a:noFill/>
                          </a:ln>
                          <a:solidFill>
                            <a:srgbClr val="0000CC"/>
                          </a:solidFill>
                          <a:effectLst/>
                          <a:latin typeface="Times New Roman" pitchFamily="18" charset="0"/>
                        </a:rPr>
                        <a:t>Diagram stanów</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1600" b="1" i="0" u="none" strike="noStrike" cap="none" normalizeH="0" baseline="0">
                        <a:ln>
                          <a:noFill/>
                        </a:ln>
                        <a:solidFill>
                          <a:srgbClr val="0000CC"/>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1" i="0" u="none" strike="noStrike" cap="none" normalizeH="0" baseline="0">
                          <a:ln>
                            <a:noFill/>
                          </a:ln>
                          <a:solidFill>
                            <a:srgbClr val="0000CC"/>
                          </a:solidFill>
                          <a:effectLst/>
                          <a:latin typeface="Times New Roman" pitchFamily="18" charset="0"/>
                        </a:rPr>
                        <a:t>Diagram aktywności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1600" b="1" i="0" u="none" strike="noStrike" cap="none" normalizeH="0" baseline="0">
                        <a:ln>
                          <a:noFill/>
                        </a:ln>
                        <a:solidFill>
                          <a:srgbClr val="0000CC"/>
                        </a:solidFill>
                        <a:effectLst/>
                        <a:latin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1" i="0" u="none" strike="noStrike" cap="none" normalizeH="0" baseline="0">
                          <a:ln>
                            <a:noFill/>
                          </a:ln>
                          <a:solidFill>
                            <a:srgbClr val="0000CC"/>
                          </a:solidFill>
                          <a:effectLst/>
                          <a:latin typeface="Times New Roman" pitchFamily="18" charset="0"/>
                        </a:rPr>
                        <a:t>Diagram interakcji</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rPr>
                        <a:t>Stan, zdarzenie, przejście, akcja, aktywność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rPr>
                        <a:t>Stan, aktywność, fork, join, romb decyzyjny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rPr>
                        <a:t>Interakcja, współpraca, komunikat, aktywacja</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127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rPr>
                        <a:t>Zarządzanie</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rPr>
                        <a:t>Model zarządzania</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1" i="0" u="none" strike="noStrike" cap="none" normalizeH="0" baseline="0">
                          <a:ln>
                            <a:noFill/>
                          </a:ln>
                          <a:solidFill>
                            <a:srgbClr val="0000CC"/>
                          </a:solidFill>
                          <a:effectLst/>
                          <a:latin typeface="Times New Roman" pitchFamily="18" charset="0"/>
                        </a:rPr>
                        <a:t>Diagram pakietów</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rPr>
                        <a:t>Pakiet, podsystem</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17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rPr>
                        <a:t>Rozszerzalność</a:t>
                      </a:r>
                    </a:p>
                  </a:txBody>
                  <a:tcPr marL="91438" marR="91438"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dirty="0">
                          <a:ln>
                            <a:noFill/>
                          </a:ln>
                          <a:solidFill>
                            <a:schemeClr val="tx1"/>
                          </a:solidFill>
                          <a:effectLst/>
                          <a:latin typeface="Times New Roman" pitchFamily="18" charset="0"/>
                        </a:rPr>
                        <a:t>Wszystkie modele</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a:ln>
                            <a:noFill/>
                          </a:ln>
                          <a:solidFill>
                            <a:schemeClr val="tx1"/>
                          </a:solidFill>
                          <a:effectLst/>
                          <a:latin typeface="Times New Roman" pitchFamily="18" charset="0"/>
                        </a:rPr>
                        <a:t>Wszystkie diagramy</a:t>
                      </a:r>
                    </a:p>
                  </a:txBody>
                  <a:tcPr marL="91438" marR="91438"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600" b="0" i="0" u="none" strike="noStrike" cap="none" normalizeH="0" baseline="0" dirty="0">
                          <a:ln>
                            <a:noFill/>
                          </a:ln>
                          <a:solidFill>
                            <a:schemeClr val="tx1"/>
                          </a:solidFill>
                          <a:effectLst/>
                          <a:latin typeface="Times New Roman" pitchFamily="18" charset="0"/>
                        </a:rPr>
                        <a:t>Stereotyp, wartość etykietowana, ograniczenie</a:t>
                      </a:r>
                    </a:p>
                  </a:txBody>
                  <a:tcPr marL="91438" marR="91438"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B5FDE4E-146D-4E79-90F8-FEC4CCF26EC3}"/>
              </a:ext>
            </a:extLst>
          </p:cNvPr>
          <p:cNvSpPr>
            <a:spLocks noGrp="1" noChangeArrowheads="1"/>
          </p:cNvSpPr>
          <p:nvPr>
            <p:ph type="title"/>
          </p:nvPr>
        </p:nvSpPr>
        <p:spPr>
          <a:xfrm>
            <a:off x="468313" y="188913"/>
            <a:ext cx="8229600" cy="360362"/>
          </a:xfrm>
        </p:spPr>
        <p:txBody>
          <a:bodyPr/>
          <a:lstStyle/>
          <a:p>
            <a:pPr eaLnBrk="1" hangingPunct="1"/>
            <a:r>
              <a:rPr lang="pl-PL" altLang="pl-PL" sz="1600" b="1"/>
              <a:t>Modele obiektowe (UML 2.1)</a:t>
            </a:r>
          </a:p>
        </p:txBody>
      </p:sp>
      <p:graphicFrame>
        <p:nvGraphicFramePr>
          <p:cNvPr id="58418" name="Group 50">
            <a:extLst>
              <a:ext uri="{FF2B5EF4-FFF2-40B4-BE49-F238E27FC236}">
                <a16:creationId xmlns:a16="http://schemas.microsoft.com/office/drawing/2014/main" id="{113B9907-03AB-48F6-ADFD-6C54C58EA73E}"/>
              </a:ext>
            </a:extLst>
          </p:cNvPr>
          <p:cNvGraphicFramePr>
            <a:graphicFrameLocks noGrp="1"/>
          </p:cNvGraphicFramePr>
          <p:nvPr>
            <p:ph type="tbl" idx="1"/>
          </p:nvPr>
        </p:nvGraphicFramePr>
        <p:xfrm>
          <a:off x="250825" y="620713"/>
          <a:ext cx="8713788" cy="6167437"/>
        </p:xfrm>
        <a:graphic>
          <a:graphicData uri="http://schemas.openxmlformats.org/drawingml/2006/table">
            <a:tbl>
              <a:tblPr/>
              <a:tblGrid>
                <a:gridCol w="2451100">
                  <a:extLst>
                    <a:ext uri="{9D8B030D-6E8A-4147-A177-3AD203B41FA5}">
                      <a16:colId xmlns:a16="http://schemas.microsoft.com/office/drawing/2014/main" val="20000"/>
                    </a:ext>
                  </a:extLst>
                </a:gridCol>
                <a:gridCol w="6262688">
                  <a:extLst>
                    <a:ext uri="{9D8B030D-6E8A-4147-A177-3AD203B41FA5}">
                      <a16:colId xmlns:a16="http://schemas.microsoft.com/office/drawing/2014/main" val="20001"/>
                    </a:ext>
                  </a:extLst>
                </a:gridCol>
              </a:tblGrid>
              <a:tr h="3048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Rodzaj diagramu</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Przeznaczenie </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9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rgbClr val="660033"/>
                          </a:solidFill>
                          <a:effectLst/>
                          <a:latin typeface="Times New Roman" pitchFamily="18" charset="0"/>
                        </a:rPr>
                        <a:t>Diagram przypadków użycia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rgbClr val="660033"/>
                          </a:solidFill>
                          <a:effectLst/>
                          <a:latin typeface="Times New Roman" pitchFamily="18" charset="0"/>
                        </a:rPr>
                        <a:t>Identyfikacja kategorii użytkowników oraz sposobów używania przez nich systemu</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chemeClr val="accent2"/>
                          </a:solidFill>
                          <a:effectLst/>
                          <a:latin typeface="Times New Roman" pitchFamily="18" charset="0"/>
                        </a:rPr>
                        <a:t>Diagram klas</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chemeClr val="accent2"/>
                          </a:solidFill>
                          <a:effectLst/>
                          <a:latin typeface="Times New Roman" pitchFamily="18" charset="0"/>
                        </a:rPr>
                        <a:t>Modelowanie klas obiektów i ich wzajemnych relacji</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rgbClr val="660033"/>
                          </a:solidFill>
                          <a:effectLst/>
                          <a:latin typeface="Times New Roman" pitchFamily="18" charset="0"/>
                        </a:rPr>
                        <a:t>Diagram czynności (diagram aktywności)</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rgbClr val="660033"/>
                          </a:solidFill>
                          <a:effectLst/>
                          <a:latin typeface="Times New Roman" pitchFamily="18" charset="0"/>
                        </a:rPr>
                        <a:t>Modelowanie procesów biznesowych, scenariuszy przypadków użycia lub algorytmów</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rgbClr val="660033"/>
                          </a:solidFill>
                          <a:effectLst/>
                          <a:latin typeface="Times New Roman" pitchFamily="18" charset="0"/>
                        </a:rPr>
                        <a:t>Diagram maszyny stanowej</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rgbClr val="660033"/>
                          </a:solidFill>
                          <a:effectLst/>
                          <a:latin typeface="Times New Roman" pitchFamily="18" charset="0"/>
                        </a:rPr>
                        <a:t>Modelowanie historii życia obiektu – jego stanów i możliwych przejść między stanami</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97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chemeClr val="accent2"/>
                          </a:solidFill>
                          <a:effectLst/>
                          <a:latin typeface="Times New Roman" pitchFamily="18" charset="0"/>
                        </a:rPr>
                        <a:t>Diagram komponentów</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chemeClr val="accent2"/>
                          </a:solidFill>
                          <a:effectLst/>
                          <a:latin typeface="Times New Roman" pitchFamily="18" charset="0"/>
                        </a:rPr>
                        <a:t>Modelowanie fizycznych składników oprogramowania, ich zależności i interfejsów</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8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chemeClr val="accent2"/>
                          </a:solidFill>
                          <a:effectLst/>
                          <a:latin typeface="Times New Roman" pitchFamily="18" charset="0"/>
                        </a:rPr>
                        <a:t>Diagram pakietów</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chemeClr val="accent2"/>
                          </a:solidFill>
                          <a:effectLst/>
                          <a:latin typeface="Times New Roman" pitchFamily="18" charset="0"/>
                        </a:rPr>
                        <a:t>Grupowanie elementów modelu w pakiety i pokazanie wzajemnych zależności pakietów</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18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chemeClr val="accent2"/>
                          </a:solidFill>
                          <a:effectLst/>
                          <a:latin typeface="Times New Roman" pitchFamily="18" charset="0"/>
                        </a:rPr>
                        <a:t>Diagram rozmieszczenia (diagram wdrożenia)</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chemeClr val="accent2"/>
                          </a:solidFill>
                          <a:effectLst/>
                          <a:latin typeface="Times New Roman" pitchFamily="18" charset="0"/>
                        </a:rPr>
                        <a:t>Modelowanie konfiguracji sprzętowych i programowych komponentów systemu</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8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rgbClr val="660033"/>
                          </a:solidFill>
                          <a:effectLst/>
                          <a:latin typeface="Times New Roman" pitchFamily="18" charset="0"/>
                        </a:rPr>
                        <a:t>Diagram sekwencji (diagram przebiegu)</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rgbClr val="660033"/>
                          </a:solidFill>
                          <a:effectLst/>
                          <a:latin typeface="Times New Roman" pitchFamily="18" charset="0"/>
                        </a:rPr>
                        <a:t>Modelowanie czasowej sekwencji wymiany komunikatów podczas współpracy obiektów, pakietów lub komponentów</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rgbClr val="660033"/>
                          </a:solidFill>
                          <a:effectLst/>
                          <a:latin typeface="Times New Roman" pitchFamily="18" charset="0"/>
                        </a:rPr>
                        <a:t>Diagram komunikacji</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rgbClr val="660033"/>
                          </a:solidFill>
                          <a:effectLst/>
                          <a:latin typeface="Times New Roman" pitchFamily="18" charset="0"/>
                        </a:rPr>
                        <a:t>Modelowanie przepływu komunikatów podczas współpracy obiektów, pakietów lub komponentów</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5181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chemeClr val="accent2"/>
                          </a:solidFill>
                          <a:effectLst/>
                          <a:latin typeface="Times New Roman" pitchFamily="18" charset="0"/>
                        </a:rPr>
                        <a:t>Diagram struktury złożonej</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chemeClr val="accent2"/>
                          </a:solidFill>
                          <a:effectLst/>
                          <a:latin typeface="Times New Roman" pitchFamily="18" charset="0"/>
                        </a:rPr>
                        <a:t>Modelowanie wewnętrznej struktury złożonej klasy, komponentu lub przypadku użycia</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8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rgbClr val="660033"/>
                          </a:solidFill>
                          <a:effectLst/>
                          <a:latin typeface="Times New Roman" pitchFamily="18" charset="0"/>
                        </a:rPr>
                        <a:t>Diagram przeglądu interakcji</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rgbClr val="660033"/>
                          </a:solidFill>
                          <a:effectLst/>
                          <a:latin typeface="Times New Roman" pitchFamily="18" charset="0"/>
                        </a:rPr>
                        <a:t>Modelowanie przepływu sterowania w procesie biznesowym lub systemie</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8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chemeClr val="accent2"/>
                          </a:solidFill>
                          <a:effectLst/>
                          <a:latin typeface="Times New Roman" pitchFamily="18" charset="0"/>
                        </a:rPr>
                        <a:t>Diagram obiektów</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chemeClr val="accent2"/>
                          </a:solidFill>
                          <a:effectLst/>
                          <a:latin typeface="Times New Roman" pitchFamily="18" charset="0"/>
                        </a:rPr>
                        <a:t>Modelowanie chwilowej konfiguracji obiektów oprogramowania</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44134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rgbClr val="660033"/>
                          </a:solidFill>
                          <a:effectLst/>
                          <a:latin typeface="Times New Roman" pitchFamily="18" charset="0"/>
                        </a:rPr>
                        <a:t>Diagram czasowy</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1400" b="0" i="0" u="none" strike="noStrike" cap="none" normalizeH="0" baseline="0">
                          <a:ln>
                            <a:noFill/>
                          </a:ln>
                          <a:solidFill>
                            <a:srgbClr val="660033"/>
                          </a:solidFill>
                          <a:effectLst/>
                          <a:latin typeface="Times New Roman" pitchFamily="18" charset="0"/>
                        </a:rPr>
                        <a:t>Modelowanie uzależnień czasowych</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A62C790E-7840-4337-9848-B252BD763957}"/>
              </a:ext>
            </a:extLst>
          </p:cNvPr>
          <p:cNvSpPr>
            <a:spLocks noGrp="1" noChangeArrowheads="1"/>
          </p:cNvSpPr>
          <p:nvPr>
            <p:ph type="title"/>
          </p:nvPr>
        </p:nvSpPr>
        <p:spPr>
          <a:xfrm>
            <a:off x="685800" y="260350"/>
            <a:ext cx="7772400" cy="1143000"/>
          </a:xfrm>
        </p:spPr>
        <p:txBody>
          <a:bodyPr/>
          <a:lstStyle/>
          <a:p>
            <a:pPr eaLnBrk="1" hangingPunct="1"/>
            <a:r>
              <a:rPr lang="pl-PL" altLang="pl-PL"/>
              <a:t>Diagram przypadków użycia </a:t>
            </a:r>
          </a:p>
        </p:txBody>
      </p:sp>
      <p:sp>
        <p:nvSpPr>
          <p:cNvPr id="56323" name="Rectangle 3">
            <a:extLst>
              <a:ext uri="{FF2B5EF4-FFF2-40B4-BE49-F238E27FC236}">
                <a16:creationId xmlns:a16="http://schemas.microsoft.com/office/drawing/2014/main" id="{E1B9231B-4B5B-4879-85E7-5CCBD38612FF}"/>
              </a:ext>
            </a:extLst>
          </p:cNvPr>
          <p:cNvSpPr>
            <a:spLocks noGrp="1" noChangeArrowheads="1"/>
          </p:cNvSpPr>
          <p:nvPr>
            <p:ph type="body" sz="half" idx="1"/>
          </p:nvPr>
        </p:nvSpPr>
        <p:spPr>
          <a:xfrm>
            <a:off x="34925" y="1628775"/>
            <a:ext cx="8640763" cy="4968875"/>
          </a:xfrm>
        </p:spPr>
        <p:txBody>
          <a:bodyPr/>
          <a:lstStyle/>
          <a:p>
            <a:pPr marL="908050" lvl="1" eaLnBrk="1" hangingPunct="1">
              <a:buFont typeface="Arial" panose="020B0604020202020204" pitchFamily="34" charset="0"/>
              <a:buChar char="•"/>
            </a:pPr>
            <a:r>
              <a:rPr lang="pl-PL" altLang="pl-PL" sz="3200"/>
              <a:t>Służy do modelowania dynamiki systemu</a:t>
            </a:r>
          </a:p>
          <a:p>
            <a:pPr marL="908050" lvl="1" eaLnBrk="1" hangingPunct="1">
              <a:buFont typeface="Arial" panose="020B0604020202020204" pitchFamily="34" charset="0"/>
              <a:buChar char="•"/>
            </a:pPr>
            <a:r>
              <a:rPr lang="pl-PL" altLang="pl-PL" sz="3200"/>
              <a:t>Przedstawia zbiór przypadków użycia, aktorów oraz związki między nimi</a:t>
            </a:r>
          </a:p>
          <a:p>
            <a:pPr marL="908050" lvl="1" eaLnBrk="1" hangingPunct="1">
              <a:buFont typeface="Arial" panose="020B0604020202020204" pitchFamily="34" charset="0"/>
              <a:buChar char="•"/>
            </a:pPr>
            <a:r>
              <a:rPr lang="pl-PL" altLang="pl-PL" sz="3200"/>
              <a:t>Jest szczególnie przydatny w obrazowaniu, specyfikowaniu i dokumentowaniu zachowania</a:t>
            </a:r>
          </a:p>
          <a:p>
            <a:pPr marL="908050" lvl="1" eaLnBrk="1" hangingPunct="1">
              <a:buFont typeface="Arial" panose="020B0604020202020204" pitchFamily="34" charset="0"/>
              <a:buChar char="•"/>
            </a:pPr>
            <a:r>
              <a:rPr lang="pl-PL" altLang="pl-PL" sz="3200"/>
              <a:t>Przedstawia byty z zewnątrz (wnętrze pozostaje ukryte)</a:t>
            </a:r>
          </a:p>
        </p:txBody>
      </p:sp>
      <p:sp>
        <p:nvSpPr>
          <p:cNvPr id="40964" name="pole tekstowe 3">
            <a:extLst>
              <a:ext uri="{FF2B5EF4-FFF2-40B4-BE49-F238E27FC236}">
                <a16:creationId xmlns:a16="http://schemas.microsoft.com/office/drawing/2014/main" id="{F47CE63B-F233-4311-B6B5-104C8D597F69}"/>
              </a:ext>
            </a:extLst>
          </p:cNvPr>
          <p:cNvSpPr txBox="1">
            <a:spLocks noChangeArrowheads="1"/>
          </p:cNvSpPr>
          <p:nvPr/>
        </p:nvSpPr>
        <p:spPr bwMode="auto">
          <a:xfrm>
            <a:off x="8351838" y="1125538"/>
            <a:ext cx="792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1/5</a:t>
            </a:r>
          </a:p>
        </p:txBody>
      </p:sp>
      <p:sp>
        <p:nvSpPr>
          <p:cNvPr id="40965" name="pole tekstowe 4">
            <a:extLst>
              <a:ext uri="{FF2B5EF4-FFF2-40B4-BE49-F238E27FC236}">
                <a16:creationId xmlns:a16="http://schemas.microsoft.com/office/drawing/2014/main" id="{2D50D4CC-5598-4CDE-BDCA-28685D4E997F}"/>
              </a:ext>
            </a:extLst>
          </p:cNvPr>
          <p:cNvSpPr txBox="1">
            <a:spLocks noChangeArrowheads="1"/>
          </p:cNvSpPr>
          <p:nvPr/>
        </p:nvSpPr>
        <p:spPr bwMode="auto">
          <a:xfrm>
            <a:off x="7920038" y="0"/>
            <a:ext cx="12239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1/25</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p:cTn id="7" dur="1000" fill="hold"/>
                                        <p:tgtEl>
                                          <p:spTgt spid="563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563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5632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6323">
                                            <p:txEl>
                                              <p:pRg st="1" end="1"/>
                                            </p:txEl>
                                          </p:spTgt>
                                        </p:tgtEl>
                                        <p:attrNameLst>
                                          <p:attrName>style.visibility</p:attrName>
                                        </p:attrNameLst>
                                      </p:cBhvr>
                                      <p:to>
                                        <p:strVal val="visible"/>
                                      </p:to>
                                    </p:set>
                                    <p:anim calcmode="lin" valueType="num">
                                      <p:cBhvr>
                                        <p:cTn id="14" dur="1000" fill="hold"/>
                                        <p:tgtEl>
                                          <p:spTgt spid="5632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5632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5632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6323">
                                            <p:txEl>
                                              <p:pRg st="2" end="2"/>
                                            </p:txEl>
                                          </p:spTgt>
                                        </p:tgtEl>
                                        <p:attrNameLst>
                                          <p:attrName>style.visibility</p:attrName>
                                        </p:attrNameLst>
                                      </p:cBhvr>
                                      <p:to>
                                        <p:strVal val="visible"/>
                                      </p:to>
                                    </p:set>
                                    <p:anim calcmode="lin" valueType="num">
                                      <p:cBhvr>
                                        <p:cTn id="21" dur="1000" fill="hold"/>
                                        <p:tgtEl>
                                          <p:spTgt spid="5632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5632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5632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6323">
                                            <p:txEl>
                                              <p:pRg st="3" end="3"/>
                                            </p:txEl>
                                          </p:spTgt>
                                        </p:tgtEl>
                                        <p:attrNameLst>
                                          <p:attrName>style.visibility</p:attrName>
                                        </p:attrNameLst>
                                      </p:cBhvr>
                                      <p:to>
                                        <p:strVal val="visible"/>
                                      </p:to>
                                    </p:set>
                                    <p:anim calcmode="lin" valueType="num">
                                      <p:cBhvr>
                                        <p:cTn id="28" dur="1000" fill="hold"/>
                                        <p:tgtEl>
                                          <p:spTgt spid="5632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5632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563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a:extLst>
              <a:ext uri="{FF2B5EF4-FFF2-40B4-BE49-F238E27FC236}">
                <a16:creationId xmlns:a16="http://schemas.microsoft.com/office/drawing/2014/main" id="{9E9DDF7A-AF0D-43D6-9BFC-6061FE55B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765175"/>
            <a:ext cx="8931275"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5">
            <a:extLst>
              <a:ext uri="{FF2B5EF4-FFF2-40B4-BE49-F238E27FC236}">
                <a16:creationId xmlns:a16="http://schemas.microsoft.com/office/drawing/2014/main" id="{1C2B19FC-ECEF-41BD-8CF9-C48BE0E30B41}"/>
              </a:ext>
            </a:extLst>
          </p:cNvPr>
          <p:cNvSpPr txBox="1">
            <a:spLocks noChangeArrowheads="1"/>
          </p:cNvSpPr>
          <p:nvPr/>
        </p:nvSpPr>
        <p:spPr bwMode="auto">
          <a:xfrm>
            <a:off x="971550" y="188913"/>
            <a:ext cx="7345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Diagram przypadków użycia firmy ubezpieczeniowej</a:t>
            </a:r>
          </a:p>
        </p:txBody>
      </p:sp>
      <p:sp>
        <p:nvSpPr>
          <p:cNvPr id="63492" name="Text Box 6">
            <a:extLst>
              <a:ext uri="{FF2B5EF4-FFF2-40B4-BE49-F238E27FC236}">
                <a16:creationId xmlns:a16="http://schemas.microsoft.com/office/drawing/2014/main" id="{0B2BCEBF-6ACA-4F8D-8637-4627503C7B7A}"/>
              </a:ext>
            </a:extLst>
          </p:cNvPr>
          <p:cNvSpPr txBox="1">
            <a:spLocks noChangeArrowheads="1"/>
          </p:cNvSpPr>
          <p:nvPr/>
        </p:nvSpPr>
        <p:spPr bwMode="auto">
          <a:xfrm>
            <a:off x="71438" y="6372225"/>
            <a:ext cx="8964612" cy="3698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800"/>
              <a:t>Aktorzy diagramu PU modelują zewnętrzne obiekty współpracujące z budowanym systemem.</a:t>
            </a:r>
          </a:p>
        </p:txBody>
      </p:sp>
      <p:sp>
        <p:nvSpPr>
          <p:cNvPr id="5" name="pole tekstowe 4">
            <a:extLst>
              <a:ext uri="{FF2B5EF4-FFF2-40B4-BE49-F238E27FC236}">
                <a16:creationId xmlns:a16="http://schemas.microsoft.com/office/drawing/2014/main" id="{DB8882DF-02DB-4862-9ACA-E5C2AAF8240E}"/>
              </a:ext>
            </a:extLst>
          </p:cNvPr>
          <p:cNvSpPr txBox="1">
            <a:spLocks noChangeArrowheads="1"/>
          </p:cNvSpPr>
          <p:nvPr/>
        </p:nvSpPr>
        <p:spPr bwMode="auto">
          <a:xfrm>
            <a:off x="107950" y="4483100"/>
            <a:ext cx="2303463" cy="17541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pl-PL" altLang="pl-PL" sz="1800"/>
              <a:t>Aktora inicjującego wykonanie przypadku użycia można wyróżnić dodatkową strzałką umieszczoną na końcu linii relacji.</a:t>
            </a:r>
          </a:p>
        </p:txBody>
      </p:sp>
      <p:sp>
        <p:nvSpPr>
          <p:cNvPr id="41990" name="pole tekstowe 5">
            <a:extLst>
              <a:ext uri="{FF2B5EF4-FFF2-40B4-BE49-F238E27FC236}">
                <a16:creationId xmlns:a16="http://schemas.microsoft.com/office/drawing/2014/main" id="{DD9C9C59-2E64-4B1A-B6C3-0C4B8D3E0C19}"/>
              </a:ext>
            </a:extLst>
          </p:cNvPr>
          <p:cNvSpPr txBox="1">
            <a:spLocks noChangeArrowheads="1"/>
          </p:cNvSpPr>
          <p:nvPr/>
        </p:nvSpPr>
        <p:spPr bwMode="auto">
          <a:xfrm>
            <a:off x="8351838" y="333375"/>
            <a:ext cx="792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p:cTn id="7" dur="1000" fill="hold"/>
                                        <p:tgtEl>
                                          <p:spTgt spid="63492"/>
                                        </p:tgtEl>
                                        <p:attrNameLst>
                                          <p:attrName>ppt_w</p:attrName>
                                        </p:attrNameLst>
                                      </p:cBhvr>
                                      <p:tavLst>
                                        <p:tav tm="0">
                                          <p:val>
                                            <p:strVal val="#ppt_w*0.70"/>
                                          </p:val>
                                        </p:tav>
                                        <p:tav tm="100000">
                                          <p:val>
                                            <p:strVal val="#ppt_w"/>
                                          </p:val>
                                        </p:tav>
                                      </p:tavLst>
                                    </p:anim>
                                    <p:anim calcmode="lin" valueType="num">
                                      <p:cBhvr>
                                        <p:cTn id="8" dur="1000" fill="hold"/>
                                        <p:tgtEl>
                                          <p:spTgt spid="63492"/>
                                        </p:tgtEl>
                                        <p:attrNameLst>
                                          <p:attrName>ppt_h</p:attrName>
                                        </p:attrNameLst>
                                      </p:cBhvr>
                                      <p:tavLst>
                                        <p:tav tm="0">
                                          <p:val>
                                            <p:strVal val="#ppt_h"/>
                                          </p:val>
                                        </p:tav>
                                        <p:tav tm="100000">
                                          <p:val>
                                            <p:strVal val="#ppt_h"/>
                                          </p:val>
                                        </p:tav>
                                      </p:tavLst>
                                    </p:anim>
                                    <p:animEffect transition="in" filter="fade">
                                      <p:cBhvr>
                                        <p:cTn id="9" dur="1000"/>
                                        <p:tgtEl>
                                          <p:spTgt spid="6349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D364D13-304D-4CE4-A886-8143AFF61BAF}"/>
              </a:ext>
            </a:extLst>
          </p:cNvPr>
          <p:cNvSpPr>
            <a:spLocks noGrp="1" noChangeArrowheads="1"/>
          </p:cNvSpPr>
          <p:nvPr>
            <p:ph type="title"/>
          </p:nvPr>
        </p:nvSpPr>
        <p:spPr>
          <a:xfrm>
            <a:off x="685800" y="333375"/>
            <a:ext cx="7772400" cy="1143000"/>
          </a:xfrm>
        </p:spPr>
        <p:txBody>
          <a:bodyPr/>
          <a:lstStyle/>
          <a:p>
            <a:r>
              <a:rPr lang="pl-PL" altLang="pl-PL"/>
              <a:t>Diagram przypadków użycia</a:t>
            </a:r>
          </a:p>
        </p:txBody>
      </p:sp>
      <p:sp>
        <p:nvSpPr>
          <p:cNvPr id="64515" name="Rectangle 3">
            <a:extLst>
              <a:ext uri="{FF2B5EF4-FFF2-40B4-BE49-F238E27FC236}">
                <a16:creationId xmlns:a16="http://schemas.microsoft.com/office/drawing/2014/main" id="{9F4E73B1-1989-4700-A464-0EBFA9016F91}"/>
              </a:ext>
            </a:extLst>
          </p:cNvPr>
          <p:cNvSpPr>
            <a:spLocks noGrp="1" noChangeArrowheads="1"/>
          </p:cNvSpPr>
          <p:nvPr>
            <p:ph type="body" idx="1"/>
          </p:nvPr>
        </p:nvSpPr>
        <p:spPr>
          <a:xfrm>
            <a:off x="685800" y="1700213"/>
            <a:ext cx="7989888" cy="4400550"/>
          </a:xfrm>
        </p:spPr>
        <p:txBody>
          <a:bodyPr/>
          <a:lstStyle/>
          <a:p>
            <a:r>
              <a:rPr lang="pl-PL" altLang="pl-PL" sz="2800"/>
              <a:t>Diagram przypadków użycia (ang. </a:t>
            </a:r>
            <a:r>
              <a:rPr lang="pl-PL" altLang="pl-PL" sz="2800" i="1"/>
              <a:t>Use Case Diagram</a:t>
            </a:r>
            <a:r>
              <a:rPr lang="pl-PL" altLang="pl-PL" sz="2800"/>
              <a:t>) jest diagramem, który </a:t>
            </a:r>
            <a:r>
              <a:rPr lang="pl-PL" altLang="pl-PL" sz="2800" b="1" i="1">
                <a:solidFill>
                  <a:srgbClr val="990033"/>
                </a:solidFill>
              </a:rPr>
              <a:t>przedstawia funkcjonalność systemu wraz z jego otoczeniem</a:t>
            </a:r>
          </a:p>
          <a:p>
            <a:r>
              <a:rPr lang="pl-PL" altLang="pl-PL" sz="2800"/>
              <a:t>Diagramy przypadków użycia pozwalają na </a:t>
            </a:r>
            <a:r>
              <a:rPr lang="pl-PL" altLang="pl-PL" sz="2800" b="1" i="1"/>
              <a:t>graficzne zaprezentowanie własności systemu tak, jak są one widziane po stronie użytkownika</a:t>
            </a:r>
          </a:p>
          <a:p>
            <a:r>
              <a:rPr lang="pl-PL" altLang="pl-PL" sz="2800"/>
              <a:t>Diagramy przypadków użycia służą do </a:t>
            </a:r>
            <a:r>
              <a:rPr lang="pl-PL" altLang="pl-PL" sz="2800" b="1" i="1">
                <a:solidFill>
                  <a:srgbClr val="990033"/>
                </a:solidFill>
              </a:rPr>
              <a:t>zobrazowania usług, jakie są widoczne z zewnątrz systemu</a:t>
            </a:r>
          </a:p>
        </p:txBody>
      </p:sp>
      <p:sp>
        <p:nvSpPr>
          <p:cNvPr id="43012" name="pole tekstowe 3">
            <a:extLst>
              <a:ext uri="{FF2B5EF4-FFF2-40B4-BE49-F238E27FC236}">
                <a16:creationId xmlns:a16="http://schemas.microsoft.com/office/drawing/2014/main" id="{8C6D80C0-0C5B-4A2C-96D3-D503F2F5E687}"/>
              </a:ext>
            </a:extLst>
          </p:cNvPr>
          <p:cNvSpPr txBox="1">
            <a:spLocks noChangeArrowheads="1"/>
          </p:cNvSpPr>
          <p:nvPr/>
        </p:nvSpPr>
        <p:spPr bwMode="auto">
          <a:xfrm>
            <a:off x="8351838" y="1125538"/>
            <a:ext cx="792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p:cTn id="7" dur="1000" fill="hold"/>
                                        <p:tgtEl>
                                          <p:spTgt spid="6451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451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45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4515">
                                            <p:txEl>
                                              <p:pRg st="1" end="1"/>
                                            </p:txEl>
                                          </p:spTgt>
                                        </p:tgtEl>
                                        <p:attrNameLst>
                                          <p:attrName>style.visibility</p:attrName>
                                        </p:attrNameLst>
                                      </p:cBhvr>
                                      <p:to>
                                        <p:strVal val="visible"/>
                                      </p:to>
                                    </p:set>
                                    <p:anim calcmode="lin" valueType="num">
                                      <p:cBhvr>
                                        <p:cTn id="14" dur="1000" fill="hold"/>
                                        <p:tgtEl>
                                          <p:spTgt spid="6451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451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451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4515">
                                            <p:txEl>
                                              <p:pRg st="2" end="2"/>
                                            </p:txEl>
                                          </p:spTgt>
                                        </p:tgtEl>
                                        <p:attrNameLst>
                                          <p:attrName>style.visibility</p:attrName>
                                        </p:attrNameLst>
                                      </p:cBhvr>
                                      <p:to>
                                        <p:strVal val="visible"/>
                                      </p:to>
                                    </p:set>
                                    <p:anim calcmode="lin" valueType="num">
                                      <p:cBhvr>
                                        <p:cTn id="21" dur="1000" fill="hold"/>
                                        <p:tgtEl>
                                          <p:spTgt spid="6451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451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F4E954B-E984-4B14-A0E8-A303A50CEAD8}"/>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Diagramy przypadków użycia</a:t>
            </a:r>
          </a:p>
        </p:txBody>
      </p:sp>
      <p:sp>
        <p:nvSpPr>
          <p:cNvPr id="65539" name="Rectangle 3">
            <a:extLst>
              <a:ext uri="{FF2B5EF4-FFF2-40B4-BE49-F238E27FC236}">
                <a16:creationId xmlns:a16="http://schemas.microsoft.com/office/drawing/2014/main" id="{4A0D19DF-6FED-4D1B-A348-2FB884508075}"/>
              </a:ext>
            </a:extLst>
          </p:cNvPr>
          <p:cNvSpPr>
            <a:spLocks noChangeArrowheads="1"/>
          </p:cNvSpPr>
          <p:nvPr/>
        </p:nvSpPr>
        <p:spPr bwMode="auto">
          <a:xfrm>
            <a:off x="611188" y="1412875"/>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pPr>
            <a:r>
              <a:rPr lang="pl-PL" altLang="pl-PL" sz="3000"/>
              <a:t>specyfikują </a:t>
            </a:r>
            <a:r>
              <a:rPr lang="pl-PL" altLang="pl-PL" sz="3000" b="1" i="1">
                <a:solidFill>
                  <a:srgbClr val="990033"/>
                </a:solidFill>
              </a:rPr>
              <a:t>wymagania stawiane systemowi</a:t>
            </a:r>
          </a:p>
          <a:p>
            <a:pPr eaLnBrk="1" hangingPunct="1">
              <a:lnSpc>
                <a:spcPct val="90000"/>
              </a:lnSpc>
            </a:pPr>
            <a:r>
              <a:rPr lang="pl-PL" altLang="pl-PL" sz="3000"/>
              <a:t>obrazują </a:t>
            </a:r>
            <a:r>
              <a:rPr lang="pl-PL" altLang="pl-PL" sz="3000" b="1" i="1">
                <a:solidFill>
                  <a:srgbClr val="990033"/>
                </a:solidFill>
              </a:rPr>
              <a:t>zachowanie systemu</a:t>
            </a:r>
          </a:p>
          <a:p>
            <a:pPr eaLnBrk="1" hangingPunct="1">
              <a:lnSpc>
                <a:spcPct val="90000"/>
              </a:lnSpc>
            </a:pPr>
            <a:r>
              <a:rPr lang="pl-PL" altLang="pl-PL" sz="3000"/>
              <a:t>modelują </a:t>
            </a:r>
            <a:r>
              <a:rPr lang="pl-PL" altLang="pl-PL" sz="3000" b="1" i="1">
                <a:solidFill>
                  <a:srgbClr val="990033"/>
                </a:solidFill>
              </a:rPr>
              <a:t>otoczenie systemu</a:t>
            </a:r>
          </a:p>
          <a:p>
            <a:pPr eaLnBrk="1" hangingPunct="1">
              <a:lnSpc>
                <a:spcPct val="90000"/>
              </a:lnSpc>
            </a:pPr>
            <a:r>
              <a:rPr lang="pl-PL" altLang="pl-PL" sz="3000"/>
              <a:t>nie definiują sposobu implementacji systemu</a:t>
            </a:r>
          </a:p>
          <a:p>
            <a:pPr eaLnBrk="1" hangingPunct="1">
              <a:lnSpc>
                <a:spcPct val="90000"/>
              </a:lnSpc>
            </a:pPr>
            <a:r>
              <a:rPr lang="pl-PL" altLang="pl-PL" sz="3000"/>
              <a:t>opisują jedynie najważniejsze aspekty zachowania systemu</a:t>
            </a:r>
          </a:p>
          <a:p>
            <a:pPr eaLnBrk="1" hangingPunct="1">
              <a:lnSpc>
                <a:spcPct val="90000"/>
              </a:lnSpc>
            </a:pPr>
            <a:r>
              <a:rPr lang="pl-PL" altLang="pl-PL" sz="3000"/>
              <a:t>nie są przesadnie szczegółowe</a:t>
            </a:r>
          </a:p>
          <a:p>
            <a:pPr eaLnBrk="1" hangingPunct="1">
              <a:lnSpc>
                <a:spcPct val="90000"/>
              </a:lnSpc>
            </a:pPr>
            <a:r>
              <a:rPr lang="pl-PL" altLang="pl-PL" sz="3000"/>
              <a:t>są </a:t>
            </a:r>
            <a:r>
              <a:rPr lang="pl-PL" altLang="pl-PL" sz="3000" b="1" i="1">
                <a:solidFill>
                  <a:srgbClr val="990033"/>
                </a:solidFill>
              </a:rPr>
              <a:t>platformą do komunikacji analityka z klientem</a:t>
            </a:r>
          </a:p>
          <a:p>
            <a:pPr eaLnBrk="1" hangingPunct="1">
              <a:lnSpc>
                <a:spcPct val="90000"/>
              </a:lnSpc>
            </a:pPr>
            <a:endParaRPr lang="pl-PL" altLang="pl-PL" sz="3000"/>
          </a:p>
        </p:txBody>
      </p:sp>
      <p:sp>
        <p:nvSpPr>
          <p:cNvPr id="44036" name="pole tekstowe 3">
            <a:extLst>
              <a:ext uri="{FF2B5EF4-FFF2-40B4-BE49-F238E27FC236}">
                <a16:creationId xmlns:a16="http://schemas.microsoft.com/office/drawing/2014/main" id="{4F8B4364-6DBD-472B-86D6-C291B92D0F6D}"/>
              </a:ext>
            </a:extLst>
          </p:cNvPr>
          <p:cNvSpPr txBox="1">
            <a:spLocks noChangeArrowheads="1"/>
          </p:cNvSpPr>
          <p:nvPr/>
        </p:nvSpPr>
        <p:spPr bwMode="auto">
          <a:xfrm>
            <a:off x="8351838" y="1125538"/>
            <a:ext cx="792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4/5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p:cTn id="7" dur="1000" fill="hold"/>
                                        <p:tgtEl>
                                          <p:spTgt spid="6553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553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55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5539">
                                            <p:txEl>
                                              <p:pRg st="1" end="1"/>
                                            </p:txEl>
                                          </p:spTgt>
                                        </p:tgtEl>
                                        <p:attrNameLst>
                                          <p:attrName>style.visibility</p:attrName>
                                        </p:attrNameLst>
                                      </p:cBhvr>
                                      <p:to>
                                        <p:strVal val="visible"/>
                                      </p:to>
                                    </p:set>
                                    <p:anim calcmode="lin" valueType="num">
                                      <p:cBhvr>
                                        <p:cTn id="14" dur="1000" fill="hold"/>
                                        <p:tgtEl>
                                          <p:spTgt spid="6553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553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553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5539">
                                            <p:txEl>
                                              <p:pRg st="2" end="2"/>
                                            </p:txEl>
                                          </p:spTgt>
                                        </p:tgtEl>
                                        <p:attrNameLst>
                                          <p:attrName>style.visibility</p:attrName>
                                        </p:attrNameLst>
                                      </p:cBhvr>
                                      <p:to>
                                        <p:strVal val="visible"/>
                                      </p:to>
                                    </p:set>
                                    <p:anim calcmode="lin" valueType="num">
                                      <p:cBhvr>
                                        <p:cTn id="21" dur="1000" fill="hold"/>
                                        <p:tgtEl>
                                          <p:spTgt spid="6553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553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553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5539">
                                            <p:txEl>
                                              <p:pRg st="3" end="3"/>
                                            </p:txEl>
                                          </p:spTgt>
                                        </p:tgtEl>
                                        <p:attrNameLst>
                                          <p:attrName>style.visibility</p:attrName>
                                        </p:attrNameLst>
                                      </p:cBhvr>
                                      <p:to>
                                        <p:strVal val="visible"/>
                                      </p:to>
                                    </p:set>
                                    <p:anim calcmode="lin" valueType="num">
                                      <p:cBhvr>
                                        <p:cTn id="28" dur="1000" fill="hold"/>
                                        <p:tgtEl>
                                          <p:spTgt spid="6553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553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553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5539">
                                            <p:txEl>
                                              <p:pRg st="4" end="4"/>
                                            </p:txEl>
                                          </p:spTgt>
                                        </p:tgtEl>
                                        <p:attrNameLst>
                                          <p:attrName>style.visibility</p:attrName>
                                        </p:attrNameLst>
                                      </p:cBhvr>
                                      <p:to>
                                        <p:strVal val="visible"/>
                                      </p:to>
                                    </p:set>
                                    <p:anim calcmode="lin" valueType="num">
                                      <p:cBhvr>
                                        <p:cTn id="35" dur="1000" fill="hold"/>
                                        <p:tgtEl>
                                          <p:spTgt spid="65539">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553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553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5539">
                                            <p:txEl>
                                              <p:pRg st="5" end="5"/>
                                            </p:txEl>
                                          </p:spTgt>
                                        </p:tgtEl>
                                        <p:attrNameLst>
                                          <p:attrName>style.visibility</p:attrName>
                                        </p:attrNameLst>
                                      </p:cBhvr>
                                      <p:to>
                                        <p:strVal val="visible"/>
                                      </p:to>
                                    </p:set>
                                    <p:anim calcmode="lin" valueType="num">
                                      <p:cBhvr>
                                        <p:cTn id="42" dur="1000" fill="hold"/>
                                        <p:tgtEl>
                                          <p:spTgt spid="65539">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65539">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65539">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5539">
                                            <p:txEl>
                                              <p:pRg st="6" end="6"/>
                                            </p:txEl>
                                          </p:spTgt>
                                        </p:tgtEl>
                                        <p:attrNameLst>
                                          <p:attrName>style.visibility</p:attrName>
                                        </p:attrNameLst>
                                      </p:cBhvr>
                                      <p:to>
                                        <p:strVal val="visible"/>
                                      </p:to>
                                    </p:set>
                                    <p:anim calcmode="lin" valueType="num">
                                      <p:cBhvr>
                                        <p:cTn id="49" dur="1000" fill="hold"/>
                                        <p:tgtEl>
                                          <p:spTgt spid="65539">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65539">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6553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885F20D-B7C1-4065-A85D-138DFED6F82F}"/>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000">
                <a:solidFill>
                  <a:schemeClr val="tx2"/>
                </a:solidFill>
              </a:rPr>
              <a:t>Projektowanie systemów informatycznych</a:t>
            </a:r>
          </a:p>
        </p:txBody>
      </p:sp>
      <p:sp>
        <p:nvSpPr>
          <p:cNvPr id="6147" name="Rectangle 3">
            <a:extLst>
              <a:ext uri="{FF2B5EF4-FFF2-40B4-BE49-F238E27FC236}">
                <a16:creationId xmlns:a16="http://schemas.microsoft.com/office/drawing/2014/main" id="{BB448019-8FCA-4E1C-8BED-D5893DD517A7}"/>
              </a:ext>
            </a:extLst>
          </p:cNvPr>
          <p:cNvSpPr>
            <a:spLocks noChangeArrowheads="1"/>
          </p:cNvSpPr>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pl-PL" altLang="pl-PL" sz="2800"/>
              <a:t>Co nam daje UML?</a:t>
            </a:r>
          </a:p>
          <a:p>
            <a:pPr eaLnBrk="1" hangingPunct="1"/>
            <a:r>
              <a:rPr lang="pl-PL" altLang="pl-PL" sz="2800" b="1" i="1">
                <a:solidFill>
                  <a:srgbClr val="660033"/>
                </a:solidFill>
              </a:rPr>
              <a:t>wspólny język</a:t>
            </a:r>
            <a:r>
              <a:rPr lang="pl-PL" altLang="pl-PL" sz="2800"/>
              <a:t> dla wszystkich grup zawodowych zaangażowanych w proces rozwoju systemu</a:t>
            </a:r>
          </a:p>
          <a:p>
            <a:pPr eaLnBrk="1" hangingPunct="1"/>
            <a:r>
              <a:rPr lang="pl-PL" altLang="pl-PL" sz="2800"/>
              <a:t>modelowanie systemów (nie tylko oprogramowania) z </a:t>
            </a:r>
            <a:r>
              <a:rPr lang="pl-PL" altLang="pl-PL" sz="2800" b="1" i="1">
                <a:solidFill>
                  <a:srgbClr val="660033"/>
                </a:solidFill>
              </a:rPr>
              <a:t>użyciem pojęć obiektowych</a:t>
            </a:r>
          </a:p>
          <a:p>
            <a:pPr eaLnBrk="1" hangingPunct="1"/>
            <a:r>
              <a:rPr lang="pl-PL" altLang="pl-PL" sz="2800" b="1" i="1">
                <a:solidFill>
                  <a:srgbClr val="660033"/>
                </a:solidFill>
              </a:rPr>
              <a:t>język modelowania</a:t>
            </a:r>
            <a:r>
              <a:rPr lang="pl-PL" altLang="pl-PL" sz="2800"/>
              <a:t>, użyteczny zarówno dla ludzi jak i dla maszyn</a:t>
            </a:r>
          </a:p>
          <a:p>
            <a:pPr eaLnBrk="1" hangingPunct="1"/>
            <a:r>
              <a:rPr lang="pl-PL" altLang="pl-PL" sz="2800" b="1" i="1">
                <a:solidFill>
                  <a:srgbClr val="660033"/>
                </a:solidFill>
              </a:rPr>
              <a:t>notacja pośrednia</a:t>
            </a:r>
            <a:r>
              <a:rPr lang="pl-PL" altLang="pl-PL" sz="2800"/>
              <a:t>, pomost pomiędzy ludzkim rozumieniem struktury i działania programów, a kodem programów</a:t>
            </a:r>
          </a:p>
          <a:p>
            <a:pPr eaLnBrk="1" hangingPunct="1"/>
            <a:endParaRPr lang="pl-PL" altLang="pl-PL" sz="2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 calcmode="lin" valueType="num">
                                      <p:cBhvr>
                                        <p:cTn id="7" dur="1000" fill="hold"/>
                                        <p:tgtEl>
                                          <p:spTgt spid="61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1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1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147">
                                            <p:txEl>
                                              <p:pRg st="1" end="1"/>
                                            </p:txEl>
                                          </p:spTgt>
                                        </p:tgtEl>
                                        <p:attrNameLst>
                                          <p:attrName>style.visibility</p:attrName>
                                        </p:attrNameLst>
                                      </p:cBhvr>
                                      <p:to>
                                        <p:strVal val="visible"/>
                                      </p:to>
                                    </p:set>
                                    <p:anim calcmode="lin" valueType="num">
                                      <p:cBhvr>
                                        <p:cTn id="14" dur="1000" fill="hold"/>
                                        <p:tgtEl>
                                          <p:spTgt spid="61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1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1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147">
                                            <p:txEl>
                                              <p:pRg st="2" end="2"/>
                                            </p:txEl>
                                          </p:spTgt>
                                        </p:tgtEl>
                                        <p:attrNameLst>
                                          <p:attrName>style.visibility</p:attrName>
                                        </p:attrNameLst>
                                      </p:cBhvr>
                                      <p:to>
                                        <p:strVal val="visible"/>
                                      </p:to>
                                    </p:set>
                                    <p:anim calcmode="lin" valueType="num">
                                      <p:cBhvr>
                                        <p:cTn id="21" dur="1000" fill="hold"/>
                                        <p:tgtEl>
                                          <p:spTgt spid="614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14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1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147">
                                            <p:txEl>
                                              <p:pRg st="3" end="3"/>
                                            </p:txEl>
                                          </p:spTgt>
                                        </p:tgtEl>
                                        <p:attrNameLst>
                                          <p:attrName>style.visibility</p:attrName>
                                        </p:attrNameLst>
                                      </p:cBhvr>
                                      <p:to>
                                        <p:strVal val="visible"/>
                                      </p:to>
                                    </p:set>
                                    <p:anim calcmode="lin" valueType="num">
                                      <p:cBhvr>
                                        <p:cTn id="28" dur="1000" fill="hold"/>
                                        <p:tgtEl>
                                          <p:spTgt spid="614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14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14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147">
                                            <p:txEl>
                                              <p:pRg st="4" end="4"/>
                                            </p:txEl>
                                          </p:spTgt>
                                        </p:tgtEl>
                                        <p:attrNameLst>
                                          <p:attrName>style.visibility</p:attrName>
                                        </p:attrNameLst>
                                      </p:cBhvr>
                                      <p:to>
                                        <p:strVal val="visible"/>
                                      </p:to>
                                    </p:set>
                                    <p:anim calcmode="lin" valueType="num">
                                      <p:cBhvr>
                                        <p:cTn id="35" dur="1000" fill="hold"/>
                                        <p:tgtEl>
                                          <p:spTgt spid="614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14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DA0E406B-4113-4E19-9842-4148DDC62CB4}"/>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Diagram przypadków użycia</a:t>
            </a:r>
          </a:p>
        </p:txBody>
      </p:sp>
      <p:sp>
        <p:nvSpPr>
          <p:cNvPr id="66563" name="Rectangle 3">
            <a:extLst>
              <a:ext uri="{FF2B5EF4-FFF2-40B4-BE49-F238E27FC236}">
                <a16:creationId xmlns:a16="http://schemas.microsoft.com/office/drawing/2014/main" id="{4FCA24A3-D4D3-4AA8-8BF2-D9AD8897F041}"/>
              </a:ext>
            </a:extLst>
          </p:cNvPr>
          <p:cNvSpPr>
            <a:spLocks noChangeArrowheads="1"/>
          </p:cNvSpPr>
          <p:nvPr/>
        </p:nvSpPr>
        <p:spPr bwMode="auto">
          <a:xfrm>
            <a:off x="1763713" y="1527175"/>
            <a:ext cx="6562725"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Tx/>
              <a:buNone/>
            </a:pPr>
            <a:r>
              <a:rPr lang="pl-PL" altLang="pl-PL" b="1" i="1">
                <a:solidFill>
                  <a:srgbClr val="990033"/>
                </a:solidFill>
              </a:rPr>
              <a:t>Kluczowymi elementami są</a:t>
            </a:r>
            <a:r>
              <a:rPr lang="pl-PL" altLang="pl-PL"/>
              <a:t>:</a:t>
            </a:r>
          </a:p>
          <a:p>
            <a:pPr eaLnBrk="1" hangingPunct="1">
              <a:lnSpc>
                <a:spcPct val="90000"/>
              </a:lnSpc>
            </a:pPr>
            <a:r>
              <a:rPr lang="pl-PL" altLang="pl-PL"/>
              <a:t>aktorzy (</a:t>
            </a:r>
            <a:r>
              <a:rPr lang="pl-PL" altLang="pl-PL" i="1"/>
              <a:t>actor</a:t>
            </a:r>
            <a:r>
              <a:rPr lang="pl-PL" altLang="pl-PL"/>
              <a:t>)</a:t>
            </a:r>
          </a:p>
          <a:p>
            <a:pPr eaLnBrk="1" hangingPunct="1">
              <a:lnSpc>
                <a:spcPct val="90000"/>
              </a:lnSpc>
            </a:pPr>
            <a:r>
              <a:rPr lang="pl-PL" altLang="pl-PL"/>
              <a:t>przypadki użycia (</a:t>
            </a:r>
            <a:r>
              <a:rPr lang="pl-PL" altLang="pl-PL" i="1"/>
              <a:t>use case</a:t>
            </a:r>
            <a:r>
              <a:rPr lang="pl-PL" altLang="pl-PL"/>
              <a:t>)</a:t>
            </a:r>
          </a:p>
          <a:p>
            <a:pPr eaLnBrk="1" hangingPunct="1">
              <a:lnSpc>
                <a:spcPct val="90000"/>
              </a:lnSpc>
            </a:pPr>
            <a:r>
              <a:rPr lang="pl-PL" altLang="pl-PL"/>
              <a:t>związki (</a:t>
            </a:r>
            <a:r>
              <a:rPr lang="pl-PL" altLang="pl-PL" i="1"/>
              <a:t>association</a:t>
            </a:r>
            <a:r>
              <a:rPr lang="pl-PL" altLang="pl-PL"/>
              <a:t>)</a:t>
            </a:r>
          </a:p>
          <a:p>
            <a:pPr eaLnBrk="1" hangingPunct="1">
              <a:lnSpc>
                <a:spcPct val="90000"/>
              </a:lnSpc>
              <a:buFontTx/>
              <a:buNone/>
            </a:pPr>
            <a:endParaRPr lang="pl-PL" altLang="pl-PL"/>
          </a:p>
          <a:p>
            <a:pPr eaLnBrk="1" hangingPunct="1">
              <a:lnSpc>
                <a:spcPct val="90000"/>
              </a:lnSpc>
              <a:buFontTx/>
              <a:buNone/>
            </a:pPr>
            <a:r>
              <a:rPr lang="pl-PL" altLang="pl-PL" b="1" i="1">
                <a:solidFill>
                  <a:srgbClr val="990033"/>
                </a:solidFill>
              </a:rPr>
              <a:t>Dodatkowo</a:t>
            </a:r>
            <a:r>
              <a:rPr lang="pl-PL" altLang="pl-PL"/>
              <a:t> diagram może zwierać:</a:t>
            </a:r>
          </a:p>
          <a:p>
            <a:pPr eaLnBrk="1" hangingPunct="1">
              <a:lnSpc>
                <a:spcPct val="90000"/>
              </a:lnSpc>
            </a:pPr>
            <a:r>
              <a:rPr lang="pl-PL" altLang="pl-PL"/>
              <a:t>notatki (</a:t>
            </a:r>
            <a:r>
              <a:rPr lang="pl-PL" altLang="pl-PL" i="1"/>
              <a:t>note</a:t>
            </a:r>
            <a:r>
              <a:rPr lang="pl-PL" altLang="pl-PL"/>
              <a:t>)</a:t>
            </a:r>
          </a:p>
          <a:p>
            <a:pPr eaLnBrk="1" hangingPunct="1">
              <a:lnSpc>
                <a:spcPct val="90000"/>
              </a:lnSpc>
            </a:pPr>
            <a:r>
              <a:rPr lang="pl-PL" altLang="pl-PL"/>
              <a:t>ograniczenia (</a:t>
            </a:r>
            <a:r>
              <a:rPr lang="pl-PL" altLang="pl-PL" i="1"/>
              <a:t>constraints</a:t>
            </a:r>
            <a:r>
              <a:rPr lang="pl-PL" altLang="pl-PL"/>
              <a:t>)</a:t>
            </a:r>
          </a:p>
          <a:p>
            <a:pPr eaLnBrk="1" hangingPunct="1">
              <a:lnSpc>
                <a:spcPct val="90000"/>
              </a:lnSpc>
            </a:pPr>
            <a:r>
              <a:rPr lang="pl-PL" altLang="pl-PL"/>
              <a:t>pakiety (</a:t>
            </a:r>
            <a:r>
              <a:rPr lang="pl-PL" altLang="pl-PL" i="1"/>
              <a:t>packages</a:t>
            </a:r>
            <a:r>
              <a:rPr lang="pl-PL" altLang="pl-PL"/>
              <a:t>)</a:t>
            </a:r>
          </a:p>
        </p:txBody>
      </p:sp>
      <p:sp>
        <p:nvSpPr>
          <p:cNvPr id="45060" name="pole tekstowe 3">
            <a:extLst>
              <a:ext uri="{FF2B5EF4-FFF2-40B4-BE49-F238E27FC236}">
                <a16:creationId xmlns:a16="http://schemas.microsoft.com/office/drawing/2014/main" id="{B0D7A90F-C2C7-4C03-A78C-00F36E754983}"/>
              </a:ext>
            </a:extLst>
          </p:cNvPr>
          <p:cNvSpPr txBox="1">
            <a:spLocks noChangeArrowheads="1"/>
          </p:cNvSpPr>
          <p:nvPr/>
        </p:nvSpPr>
        <p:spPr bwMode="auto">
          <a:xfrm>
            <a:off x="8351838" y="1125538"/>
            <a:ext cx="792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5/5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p:cTn id="7" dur="1000" fill="hold"/>
                                        <p:tgtEl>
                                          <p:spTgt spid="665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65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65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6563">
                                            <p:txEl>
                                              <p:pRg st="1" end="1"/>
                                            </p:txEl>
                                          </p:spTgt>
                                        </p:tgtEl>
                                        <p:attrNameLst>
                                          <p:attrName>style.visibility</p:attrName>
                                        </p:attrNameLst>
                                      </p:cBhvr>
                                      <p:to>
                                        <p:strVal val="visible"/>
                                      </p:to>
                                    </p:set>
                                    <p:anim calcmode="lin" valueType="num">
                                      <p:cBhvr>
                                        <p:cTn id="14" dur="1000" fill="hold"/>
                                        <p:tgtEl>
                                          <p:spTgt spid="6656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656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656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6563">
                                            <p:txEl>
                                              <p:pRg st="2" end="2"/>
                                            </p:txEl>
                                          </p:spTgt>
                                        </p:tgtEl>
                                        <p:attrNameLst>
                                          <p:attrName>style.visibility</p:attrName>
                                        </p:attrNameLst>
                                      </p:cBhvr>
                                      <p:to>
                                        <p:strVal val="visible"/>
                                      </p:to>
                                    </p:set>
                                    <p:anim calcmode="lin" valueType="num">
                                      <p:cBhvr>
                                        <p:cTn id="21" dur="1000" fill="hold"/>
                                        <p:tgtEl>
                                          <p:spTgt spid="6656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656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656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6563">
                                            <p:txEl>
                                              <p:pRg st="3" end="3"/>
                                            </p:txEl>
                                          </p:spTgt>
                                        </p:tgtEl>
                                        <p:attrNameLst>
                                          <p:attrName>style.visibility</p:attrName>
                                        </p:attrNameLst>
                                      </p:cBhvr>
                                      <p:to>
                                        <p:strVal val="visible"/>
                                      </p:to>
                                    </p:set>
                                    <p:anim calcmode="lin" valueType="num">
                                      <p:cBhvr>
                                        <p:cTn id="28" dur="1000" fill="hold"/>
                                        <p:tgtEl>
                                          <p:spTgt spid="6656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656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656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6563">
                                            <p:txEl>
                                              <p:pRg st="5" end="5"/>
                                            </p:txEl>
                                          </p:spTgt>
                                        </p:tgtEl>
                                        <p:attrNameLst>
                                          <p:attrName>style.visibility</p:attrName>
                                        </p:attrNameLst>
                                      </p:cBhvr>
                                      <p:to>
                                        <p:strVal val="visible"/>
                                      </p:to>
                                    </p:set>
                                    <p:anim calcmode="lin" valueType="num">
                                      <p:cBhvr>
                                        <p:cTn id="35" dur="1000" fill="hold"/>
                                        <p:tgtEl>
                                          <p:spTgt spid="66563">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66563">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6656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6563">
                                            <p:txEl>
                                              <p:pRg st="6" end="6"/>
                                            </p:txEl>
                                          </p:spTgt>
                                        </p:tgtEl>
                                        <p:attrNameLst>
                                          <p:attrName>style.visibility</p:attrName>
                                        </p:attrNameLst>
                                      </p:cBhvr>
                                      <p:to>
                                        <p:strVal val="visible"/>
                                      </p:to>
                                    </p:set>
                                    <p:anim calcmode="lin" valueType="num">
                                      <p:cBhvr>
                                        <p:cTn id="42" dur="1000" fill="hold"/>
                                        <p:tgtEl>
                                          <p:spTgt spid="66563">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66563">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66563">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6563">
                                            <p:txEl>
                                              <p:pRg st="7" end="7"/>
                                            </p:txEl>
                                          </p:spTgt>
                                        </p:tgtEl>
                                        <p:attrNameLst>
                                          <p:attrName>style.visibility</p:attrName>
                                        </p:attrNameLst>
                                      </p:cBhvr>
                                      <p:to>
                                        <p:strVal val="visible"/>
                                      </p:to>
                                    </p:set>
                                    <p:anim calcmode="lin" valueType="num">
                                      <p:cBhvr>
                                        <p:cTn id="49" dur="1000" fill="hold"/>
                                        <p:tgtEl>
                                          <p:spTgt spid="66563">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66563">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66563">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66563">
                                            <p:txEl>
                                              <p:pRg st="8" end="8"/>
                                            </p:txEl>
                                          </p:spTgt>
                                        </p:tgtEl>
                                        <p:attrNameLst>
                                          <p:attrName>style.visibility</p:attrName>
                                        </p:attrNameLst>
                                      </p:cBhvr>
                                      <p:to>
                                        <p:strVal val="visible"/>
                                      </p:to>
                                    </p:set>
                                    <p:anim calcmode="lin" valueType="num">
                                      <p:cBhvr>
                                        <p:cTn id="56" dur="1000" fill="hold"/>
                                        <p:tgtEl>
                                          <p:spTgt spid="66563">
                                            <p:txEl>
                                              <p:pRg st="8" end="8"/>
                                            </p:txEl>
                                          </p:spTgt>
                                        </p:tgtEl>
                                        <p:attrNameLst>
                                          <p:attrName>ppt_w</p:attrName>
                                        </p:attrNameLst>
                                      </p:cBhvr>
                                      <p:tavLst>
                                        <p:tav tm="0">
                                          <p:val>
                                            <p:strVal val="#ppt_w*0.70"/>
                                          </p:val>
                                        </p:tav>
                                        <p:tav tm="100000">
                                          <p:val>
                                            <p:strVal val="#ppt_w"/>
                                          </p:val>
                                        </p:tav>
                                      </p:tavLst>
                                    </p:anim>
                                    <p:anim calcmode="lin" valueType="num">
                                      <p:cBhvr>
                                        <p:cTn id="57" dur="1000" fill="hold"/>
                                        <p:tgtEl>
                                          <p:spTgt spid="66563">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6656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1A18D8A-62B3-4E9E-B56F-3A12F89D8950}"/>
              </a:ext>
            </a:extLst>
          </p:cNvPr>
          <p:cNvSpPr>
            <a:spLocks noGrp="1" noChangeArrowheads="1"/>
          </p:cNvSpPr>
          <p:nvPr>
            <p:ph type="title"/>
          </p:nvPr>
        </p:nvSpPr>
        <p:spPr>
          <a:xfrm>
            <a:off x="611188" y="333375"/>
            <a:ext cx="7772400" cy="1143000"/>
          </a:xfrm>
        </p:spPr>
        <p:txBody>
          <a:bodyPr/>
          <a:lstStyle/>
          <a:p>
            <a:r>
              <a:rPr lang="pl-PL" altLang="pl-PL"/>
              <a:t>Aktor</a:t>
            </a:r>
          </a:p>
        </p:txBody>
      </p:sp>
      <p:sp>
        <p:nvSpPr>
          <p:cNvPr id="67587" name="Rectangle 3">
            <a:extLst>
              <a:ext uri="{FF2B5EF4-FFF2-40B4-BE49-F238E27FC236}">
                <a16:creationId xmlns:a16="http://schemas.microsoft.com/office/drawing/2014/main" id="{41DA73BB-969F-48A8-B861-98A3E642ED44}"/>
              </a:ext>
            </a:extLst>
          </p:cNvPr>
          <p:cNvSpPr>
            <a:spLocks noGrp="1" noChangeArrowheads="1"/>
          </p:cNvSpPr>
          <p:nvPr>
            <p:ph type="body" idx="1"/>
          </p:nvPr>
        </p:nvSpPr>
        <p:spPr>
          <a:xfrm>
            <a:off x="468313" y="1557338"/>
            <a:ext cx="8351837" cy="4895850"/>
          </a:xfrm>
        </p:spPr>
        <p:txBody>
          <a:bodyPr/>
          <a:lstStyle/>
          <a:p>
            <a:r>
              <a:rPr lang="pl-PL" altLang="pl-PL" sz="2800"/>
              <a:t>Aktor (ang. </a:t>
            </a:r>
            <a:r>
              <a:rPr lang="pl-PL" altLang="pl-PL" sz="2800" i="1"/>
              <a:t>actor</a:t>
            </a:r>
            <a:r>
              <a:rPr lang="pl-PL" altLang="pl-PL" sz="2800"/>
              <a:t>) jest </a:t>
            </a:r>
            <a:r>
              <a:rPr lang="pl-PL" altLang="pl-PL" sz="2800" b="1" i="1">
                <a:solidFill>
                  <a:schemeClr val="accent2"/>
                </a:solidFill>
              </a:rPr>
              <a:t>funkcją, jaką pełni użytkownik w stosunku do systemu oraz przypadków użycia</a:t>
            </a:r>
            <a:r>
              <a:rPr lang="pl-PL" altLang="pl-PL" sz="2800"/>
              <a:t>.</a:t>
            </a:r>
          </a:p>
          <a:p>
            <a:r>
              <a:rPr lang="pl-PL" altLang="pl-PL" sz="2800"/>
              <a:t>Aktor reprezentuje </a:t>
            </a:r>
            <a:r>
              <a:rPr lang="pl-PL" altLang="pl-PL" sz="2800" b="1" i="1">
                <a:solidFill>
                  <a:schemeClr val="accent2"/>
                </a:solidFill>
              </a:rPr>
              <a:t>spójny zbiór ról, które są odgrywane przez użytkowników przypadku użycia w czasie interakcji z tym przypadkiem</a:t>
            </a:r>
            <a:r>
              <a:rPr lang="pl-PL" altLang="pl-PL" sz="2800"/>
              <a:t>.</a:t>
            </a:r>
          </a:p>
          <a:p>
            <a:r>
              <a:rPr lang="pl-PL" altLang="pl-PL" sz="2800"/>
              <a:t>Aktorem może być </a:t>
            </a:r>
            <a:r>
              <a:rPr lang="pl-PL" altLang="pl-PL" sz="2800" b="1" i="1">
                <a:solidFill>
                  <a:srgbClr val="990033"/>
                </a:solidFill>
              </a:rPr>
              <a:t>człowiek, urządzenie, inny system lub czas</a:t>
            </a:r>
            <a:r>
              <a:rPr lang="pl-PL" altLang="pl-PL" sz="2800"/>
              <a:t>.</a:t>
            </a:r>
          </a:p>
          <a:p>
            <a:r>
              <a:rPr lang="pl-PL" altLang="pl-PL" sz="2800"/>
              <a:t>Aktor nie musi być fizycznym obiektem. Istotne by pełnił określoną funkcję wobec systemu i przypadku użycia, którego używa.</a:t>
            </a:r>
          </a:p>
        </p:txBody>
      </p:sp>
      <p:sp>
        <p:nvSpPr>
          <p:cNvPr id="46084" name="pole tekstowe 3">
            <a:extLst>
              <a:ext uri="{FF2B5EF4-FFF2-40B4-BE49-F238E27FC236}">
                <a16:creationId xmlns:a16="http://schemas.microsoft.com/office/drawing/2014/main" id="{41646FFF-C4B9-42EB-BFFB-E1637E10FBEC}"/>
              </a:ext>
            </a:extLst>
          </p:cNvPr>
          <p:cNvSpPr txBox="1">
            <a:spLocks noChangeArrowheads="1"/>
          </p:cNvSpPr>
          <p:nvPr/>
        </p:nvSpPr>
        <p:spPr bwMode="auto">
          <a:xfrm>
            <a:off x="8351838" y="908050"/>
            <a:ext cx="79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 calcmode="lin" valueType="num">
                                      <p:cBhvr>
                                        <p:cTn id="7" dur="1000" fill="hold"/>
                                        <p:tgtEl>
                                          <p:spTgt spid="675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75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75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7587">
                                            <p:txEl>
                                              <p:pRg st="1" end="1"/>
                                            </p:txEl>
                                          </p:spTgt>
                                        </p:tgtEl>
                                        <p:attrNameLst>
                                          <p:attrName>style.visibility</p:attrName>
                                        </p:attrNameLst>
                                      </p:cBhvr>
                                      <p:to>
                                        <p:strVal val="visible"/>
                                      </p:to>
                                    </p:set>
                                    <p:anim calcmode="lin" valueType="num">
                                      <p:cBhvr>
                                        <p:cTn id="14" dur="1000" fill="hold"/>
                                        <p:tgtEl>
                                          <p:spTgt spid="6758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758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758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7587">
                                            <p:txEl>
                                              <p:pRg st="2" end="2"/>
                                            </p:txEl>
                                          </p:spTgt>
                                        </p:tgtEl>
                                        <p:attrNameLst>
                                          <p:attrName>style.visibility</p:attrName>
                                        </p:attrNameLst>
                                      </p:cBhvr>
                                      <p:to>
                                        <p:strVal val="visible"/>
                                      </p:to>
                                    </p:set>
                                    <p:anim calcmode="lin" valueType="num">
                                      <p:cBhvr>
                                        <p:cTn id="21" dur="1000" fill="hold"/>
                                        <p:tgtEl>
                                          <p:spTgt spid="6758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758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758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7587">
                                            <p:txEl>
                                              <p:pRg st="3" end="3"/>
                                            </p:txEl>
                                          </p:spTgt>
                                        </p:tgtEl>
                                        <p:attrNameLst>
                                          <p:attrName>style.visibility</p:attrName>
                                        </p:attrNameLst>
                                      </p:cBhvr>
                                      <p:to>
                                        <p:strVal val="visible"/>
                                      </p:to>
                                    </p:set>
                                    <p:anim calcmode="lin" valueType="num">
                                      <p:cBhvr>
                                        <p:cTn id="28" dur="1000" fill="hold"/>
                                        <p:tgtEl>
                                          <p:spTgt spid="6758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758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75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FB140F0-3676-43A3-B886-F6C1766B3202}"/>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Aktor</a:t>
            </a:r>
          </a:p>
        </p:txBody>
      </p:sp>
      <p:sp>
        <p:nvSpPr>
          <p:cNvPr id="47107" name="Rectangle 3">
            <a:extLst>
              <a:ext uri="{FF2B5EF4-FFF2-40B4-BE49-F238E27FC236}">
                <a16:creationId xmlns:a16="http://schemas.microsoft.com/office/drawing/2014/main" id="{DB39FB55-714F-45CB-9487-3BA9838D6920}"/>
              </a:ext>
            </a:extLst>
          </p:cNvPr>
          <p:cNvSpPr>
            <a:spLocks noChangeArrowheads="1"/>
          </p:cNvSpPr>
          <p:nvPr/>
        </p:nvSpPr>
        <p:spPr bwMode="auto">
          <a:xfrm>
            <a:off x="457200" y="1268413"/>
            <a:ext cx="8002588"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pl-PL" altLang="pl-PL"/>
              <a:t>Aktor to </a:t>
            </a:r>
            <a:r>
              <a:rPr lang="pl-PL" altLang="pl-PL" b="1" i="1">
                <a:solidFill>
                  <a:srgbClr val="990033"/>
                </a:solidFill>
              </a:rPr>
              <a:t>użytkownik</a:t>
            </a:r>
            <a:r>
              <a:rPr lang="pl-PL" altLang="pl-PL"/>
              <a:t> lub </a:t>
            </a:r>
            <a:r>
              <a:rPr lang="pl-PL" altLang="pl-PL" b="1" i="1" u="sng">
                <a:solidFill>
                  <a:srgbClr val="990033"/>
                </a:solidFill>
              </a:rPr>
              <a:t>inny system</a:t>
            </a:r>
            <a:r>
              <a:rPr lang="pl-PL" altLang="pl-PL"/>
              <a:t>, który wchodzi w </a:t>
            </a:r>
            <a:r>
              <a:rPr lang="pl-PL" altLang="pl-PL" b="1" i="1">
                <a:solidFill>
                  <a:schemeClr val="accent2"/>
                </a:solidFill>
              </a:rPr>
              <a:t>interakcję</a:t>
            </a:r>
            <a:r>
              <a:rPr lang="pl-PL" altLang="pl-PL"/>
              <a:t> z naszym systemem.</a:t>
            </a:r>
          </a:p>
        </p:txBody>
      </p:sp>
      <p:graphicFrame>
        <p:nvGraphicFramePr>
          <p:cNvPr id="47108" name="Object 4">
            <a:extLst>
              <a:ext uri="{FF2B5EF4-FFF2-40B4-BE49-F238E27FC236}">
                <a16:creationId xmlns:a16="http://schemas.microsoft.com/office/drawing/2014/main" id="{C6641DF9-C314-410F-AED1-47FC139FF438}"/>
              </a:ext>
            </a:extLst>
          </p:cNvPr>
          <p:cNvGraphicFramePr>
            <a:graphicFrameLocks noChangeAspect="1"/>
          </p:cNvGraphicFramePr>
          <p:nvPr/>
        </p:nvGraphicFramePr>
        <p:xfrm>
          <a:off x="5364163" y="3213100"/>
          <a:ext cx="1873250" cy="1647825"/>
        </p:xfrm>
        <a:graphic>
          <a:graphicData uri="http://schemas.openxmlformats.org/presentationml/2006/ole">
            <mc:AlternateContent xmlns:mc="http://schemas.openxmlformats.org/markup-compatibility/2006">
              <mc:Choice xmlns:v="urn:schemas-microsoft-com:vml" Requires="v">
                <p:oleObj spid="_x0000_s47113" name="Obraz - mapa bitowa" r:id="rId3" imgW="952633" imgH="838095" progId="Paint.Picture">
                  <p:embed/>
                </p:oleObj>
              </mc:Choice>
              <mc:Fallback>
                <p:oleObj name="Obraz - mapa bitowa" r:id="rId3" imgW="952633" imgH="838095"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3213100"/>
                        <a:ext cx="1873250"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09" name="Object 5">
            <a:extLst>
              <a:ext uri="{FF2B5EF4-FFF2-40B4-BE49-F238E27FC236}">
                <a16:creationId xmlns:a16="http://schemas.microsoft.com/office/drawing/2014/main" id="{0EAFC438-269B-4A24-89D0-51D9339A7685}"/>
              </a:ext>
            </a:extLst>
          </p:cNvPr>
          <p:cNvGraphicFramePr>
            <a:graphicFrameLocks noChangeAspect="1"/>
          </p:cNvGraphicFramePr>
          <p:nvPr/>
        </p:nvGraphicFramePr>
        <p:xfrm>
          <a:off x="2339975" y="2997200"/>
          <a:ext cx="1219200" cy="2160588"/>
        </p:xfrm>
        <a:graphic>
          <a:graphicData uri="http://schemas.openxmlformats.org/presentationml/2006/ole">
            <mc:AlternateContent xmlns:mc="http://schemas.openxmlformats.org/markup-compatibility/2006">
              <mc:Choice xmlns:v="urn:schemas-microsoft-com:vml" Requires="v">
                <p:oleObj spid="_x0000_s47114" name="Obraz - mapa bitowa" r:id="rId5" imgW="542857" imgH="961905" progId="Paint.Picture">
                  <p:embed/>
                </p:oleObj>
              </mc:Choice>
              <mc:Fallback>
                <p:oleObj name="Obraz - mapa bitowa" r:id="rId5" imgW="542857" imgH="961905"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975" y="2997200"/>
                        <a:ext cx="1219200" cy="216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Oval 6">
            <a:extLst>
              <a:ext uri="{FF2B5EF4-FFF2-40B4-BE49-F238E27FC236}">
                <a16:creationId xmlns:a16="http://schemas.microsoft.com/office/drawing/2014/main" id="{364164C1-18B2-4F39-BACA-4F9424881091}"/>
              </a:ext>
            </a:extLst>
          </p:cNvPr>
          <p:cNvSpPr>
            <a:spLocks noChangeArrowheads="1"/>
          </p:cNvSpPr>
          <p:nvPr/>
        </p:nvSpPr>
        <p:spPr bwMode="auto">
          <a:xfrm>
            <a:off x="1835150" y="2781300"/>
            <a:ext cx="2232025" cy="2735263"/>
          </a:xfrm>
          <a:prstGeom prst="ellipse">
            <a:avLst/>
          </a:prstGeom>
          <a:noFill/>
          <a:ln w="50800">
            <a:solidFill>
              <a:srgbClr val="FF66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5127" name="AutoShape 7">
            <a:extLst>
              <a:ext uri="{FF2B5EF4-FFF2-40B4-BE49-F238E27FC236}">
                <a16:creationId xmlns:a16="http://schemas.microsoft.com/office/drawing/2014/main" id="{0F2572AE-0FDA-4CFC-BA80-B4563136BD03}"/>
              </a:ext>
            </a:extLst>
          </p:cNvPr>
          <p:cNvSpPr>
            <a:spLocks noChangeArrowheads="1"/>
          </p:cNvSpPr>
          <p:nvPr/>
        </p:nvSpPr>
        <p:spPr bwMode="auto">
          <a:xfrm>
            <a:off x="3779838" y="5949950"/>
            <a:ext cx="2735262" cy="719138"/>
          </a:xfrm>
          <a:prstGeom prst="wedgeRoundRectCallout">
            <a:avLst>
              <a:gd name="adj1" fmla="val -61954"/>
              <a:gd name="adj2" fmla="val -124833"/>
              <a:gd name="adj3" fmla="val 16667"/>
            </a:avLst>
          </a:prstGeom>
          <a:solidFill>
            <a:srgbClr val="FF6600"/>
          </a:solidFill>
          <a:ln w="9525">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1800" b="1">
                <a:solidFill>
                  <a:schemeClr val="bg1"/>
                </a:solidFill>
                <a:latin typeface="Arial" panose="020B0604020202020204" pitchFamily="34" charset="0"/>
              </a:rPr>
              <a:t>Najczęściej używany symbol</a:t>
            </a:r>
          </a:p>
        </p:txBody>
      </p:sp>
      <p:sp>
        <p:nvSpPr>
          <p:cNvPr id="47112" name="pole tekstowe 7">
            <a:extLst>
              <a:ext uri="{FF2B5EF4-FFF2-40B4-BE49-F238E27FC236}">
                <a16:creationId xmlns:a16="http://schemas.microsoft.com/office/drawing/2014/main" id="{DF0AC2BB-1CE0-4DAE-B375-2883A2FAA5DD}"/>
              </a:ext>
            </a:extLst>
          </p:cNvPr>
          <p:cNvSpPr txBox="1">
            <a:spLocks noChangeArrowheads="1"/>
          </p:cNvSpPr>
          <p:nvPr/>
        </p:nvSpPr>
        <p:spPr bwMode="auto">
          <a:xfrm>
            <a:off x="8351838" y="765175"/>
            <a:ext cx="79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2/5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500"/>
                                        <p:tgtEl>
                                          <p:spTgt spid="5126"/>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Effect transition="in" filter="box(in)">
                                      <p:cBhvr>
                                        <p:cTn id="11" dur="5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A64822E-5E39-4113-8217-DC832E3C76C0}"/>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Aktor</a:t>
            </a:r>
          </a:p>
        </p:txBody>
      </p:sp>
      <p:sp>
        <p:nvSpPr>
          <p:cNvPr id="68611" name="Rectangle 3">
            <a:extLst>
              <a:ext uri="{FF2B5EF4-FFF2-40B4-BE49-F238E27FC236}">
                <a16:creationId xmlns:a16="http://schemas.microsoft.com/office/drawing/2014/main" id="{F23708F9-6E9B-4EEE-9F3B-CDA3EF91034D}"/>
              </a:ext>
            </a:extLst>
          </p:cNvPr>
          <p:cNvSpPr>
            <a:spLocks noChangeArrowheads="1"/>
          </p:cNvSpPr>
          <p:nvPr/>
        </p:nvSpPr>
        <p:spPr bwMode="auto">
          <a:xfrm>
            <a:off x="879475" y="1484313"/>
            <a:ext cx="8013700" cy="50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pPr>
            <a:r>
              <a:rPr lang="pl-PL" altLang="pl-PL"/>
              <a:t>Aktorzy stanowią otoczenie systemu </a:t>
            </a:r>
            <a:r>
              <a:rPr lang="pl-PL" altLang="pl-PL" sz="2800"/>
              <a:t>(nie są częścią systemu)</a:t>
            </a:r>
            <a:endParaRPr lang="pl-PL" altLang="pl-PL"/>
          </a:p>
          <a:p>
            <a:pPr eaLnBrk="1" hangingPunct="1">
              <a:lnSpc>
                <a:spcPct val="90000"/>
              </a:lnSpc>
            </a:pPr>
            <a:r>
              <a:rPr lang="pl-PL" altLang="pl-PL"/>
              <a:t>Aktor może aktywnie wymieniać informacje z systemem </a:t>
            </a:r>
            <a:r>
              <a:rPr lang="pl-PL" altLang="pl-PL" sz="2800"/>
              <a:t>(dostarczać informacje i pobierać)</a:t>
            </a:r>
          </a:p>
          <a:p>
            <a:pPr eaLnBrk="1" hangingPunct="1">
              <a:lnSpc>
                <a:spcPct val="90000"/>
              </a:lnSpc>
            </a:pPr>
            <a:r>
              <a:rPr lang="pl-PL" altLang="pl-PL"/>
              <a:t>Aktor może wywoływać akcje w systemie</a:t>
            </a:r>
          </a:p>
          <a:p>
            <a:pPr eaLnBrk="1" hangingPunct="1">
              <a:lnSpc>
                <a:spcPct val="90000"/>
              </a:lnSpc>
            </a:pPr>
            <a:r>
              <a:rPr lang="pl-PL" altLang="pl-PL" b="1">
                <a:solidFill>
                  <a:srgbClr val="990033"/>
                </a:solidFill>
              </a:rPr>
              <a:t>Aktorami mogą być</a:t>
            </a:r>
            <a:r>
              <a:rPr lang="pl-PL" altLang="pl-PL"/>
              <a:t>:</a:t>
            </a:r>
          </a:p>
          <a:p>
            <a:pPr lvl="1" eaLnBrk="1" hangingPunct="1">
              <a:lnSpc>
                <a:spcPct val="90000"/>
              </a:lnSpc>
              <a:buFont typeface="Arial" panose="020B0604020202020204" pitchFamily="34" charset="0"/>
              <a:buChar char="•"/>
            </a:pPr>
            <a:r>
              <a:rPr lang="pl-PL" altLang="pl-PL"/>
              <a:t> człowiek</a:t>
            </a:r>
          </a:p>
          <a:p>
            <a:pPr lvl="1" eaLnBrk="1" hangingPunct="1">
              <a:lnSpc>
                <a:spcPct val="90000"/>
              </a:lnSpc>
              <a:buFont typeface="Arial" panose="020B0604020202020204" pitchFamily="34" charset="0"/>
              <a:buChar char="•"/>
            </a:pPr>
            <a:r>
              <a:rPr lang="pl-PL" altLang="pl-PL"/>
              <a:t> urządzenie</a:t>
            </a:r>
          </a:p>
          <a:p>
            <a:pPr lvl="1" eaLnBrk="1" hangingPunct="1">
              <a:lnSpc>
                <a:spcPct val="90000"/>
              </a:lnSpc>
              <a:buFont typeface="Arial" panose="020B0604020202020204" pitchFamily="34" charset="0"/>
              <a:buChar char="•"/>
            </a:pPr>
            <a:r>
              <a:rPr lang="pl-PL" altLang="pl-PL"/>
              <a:t> inny system</a:t>
            </a:r>
          </a:p>
          <a:p>
            <a:pPr eaLnBrk="1" hangingPunct="1">
              <a:lnSpc>
                <a:spcPct val="90000"/>
              </a:lnSpc>
              <a:buFontTx/>
              <a:buNone/>
            </a:pPr>
            <a:endParaRPr lang="pl-PL" altLang="pl-PL"/>
          </a:p>
        </p:txBody>
      </p:sp>
      <p:sp>
        <p:nvSpPr>
          <p:cNvPr id="48132" name="pole tekstowe 3">
            <a:extLst>
              <a:ext uri="{FF2B5EF4-FFF2-40B4-BE49-F238E27FC236}">
                <a16:creationId xmlns:a16="http://schemas.microsoft.com/office/drawing/2014/main" id="{AA05843F-935A-4F49-81A6-280D69C3057A}"/>
              </a:ext>
            </a:extLst>
          </p:cNvPr>
          <p:cNvSpPr txBox="1">
            <a:spLocks noChangeArrowheads="1"/>
          </p:cNvSpPr>
          <p:nvPr/>
        </p:nvSpPr>
        <p:spPr bwMode="auto">
          <a:xfrm>
            <a:off x="8351838" y="836613"/>
            <a:ext cx="7921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3/5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p:cTn id="7" dur="1000" fill="hold"/>
                                        <p:tgtEl>
                                          <p:spTgt spid="6861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6861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686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8611">
                                            <p:txEl>
                                              <p:pRg st="1" end="1"/>
                                            </p:txEl>
                                          </p:spTgt>
                                        </p:tgtEl>
                                        <p:attrNameLst>
                                          <p:attrName>style.visibility</p:attrName>
                                        </p:attrNameLst>
                                      </p:cBhvr>
                                      <p:to>
                                        <p:strVal val="visible"/>
                                      </p:to>
                                    </p:set>
                                    <p:anim calcmode="lin" valueType="num">
                                      <p:cBhvr>
                                        <p:cTn id="14" dur="1000" fill="hold"/>
                                        <p:tgtEl>
                                          <p:spTgt spid="6861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6861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686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8611">
                                            <p:txEl>
                                              <p:pRg st="2" end="2"/>
                                            </p:txEl>
                                          </p:spTgt>
                                        </p:tgtEl>
                                        <p:attrNameLst>
                                          <p:attrName>style.visibility</p:attrName>
                                        </p:attrNameLst>
                                      </p:cBhvr>
                                      <p:to>
                                        <p:strVal val="visible"/>
                                      </p:to>
                                    </p:set>
                                    <p:anim calcmode="lin" valueType="num">
                                      <p:cBhvr>
                                        <p:cTn id="21" dur="1000" fill="hold"/>
                                        <p:tgtEl>
                                          <p:spTgt spid="6861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6861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6861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8611">
                                            <p:txEl>
                                              <p:pRg st="3" end="3"/>
                                            </p:txEl>
                                          </p:spTgt>
                                        </p:tgtEl>
                                        <p:attrNameLst>
                                          <p:attrName>style.visibility</p:attrName>
                                        </p:attrNameLst>
                                      </p:cBhvr>
                                      <p:to>
                                        <p:strVal val="visible"/>
                                      </p:to>
                                    </p:set>
                                    <p:anim calcmode="lin" valueType="num">
                                      <p:cBhvr>
                                        <p:cTn id="28" dur="1000" fill="hold"/>
                                        <p:tgtEl>
                                          <p:spTgt spid="6861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6861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6861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8611">
                                            <p:txEl>
                                              <p:pRg st="4" end="4"/>
                                            </p:txEl>
                                          </p:spTgt>
                                        </p:tgtEl>
                                        <p:attrNameLst>
                                          <p:attrName>style.visibility</p:attrName>
                                        </p:attrNameLst>
                                      </p:cBhvr>
                                      <p:to>
                                        <p:strVal val="visible"/>
                                      </p:to>
                                    </p:set>
                                    <p:anim calcmode="lin" valueType="num">
                                      <p:cBhvr>
                                        <p:cTn id="35" dur="1000" fill="hold"/>
                                        <p:tgtEl>
                                          <p:spTgt spid="6861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6861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68611">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68611">
                                            <p:txEl>
                                              <p:pRg st="5" end="5"/>
                                            </p:txEl>
                                          </p:spTgt>
                                        </p:tgtEl>
                                        <p:attrNameLst>
                                          <p:attrName>style.visibility</p:attrName>
                                        </p:attrNameLst>
                                      </p:cBhvr>
                                      <p:to>
                                        <p:strVal val="visible"/>
                                      </p:to>
                                    </p:set>
                                    <p:anim calcmode="lin" valueType="num">
                                      <p:cBhvr>
                                        <p:cTn id="42" dur="1000" fill="hold"/>
                                        <p:tgtEl>
                                          <p:spTgt spid="68611">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68611">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68611">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68611">
                                            <p:txEl>
                                              <p:pRg st="6" end="6"/>
                                            </p:txEl>
                                          </p:spTgt>
                                        </p:tgtEl>
                                        <p:attrNameLst>
                                          <p:attrName>style.visibility</p:attrName>
                                        </p:attrNameLst>
                                      </p:cBhvr>
                                      <p:to>
                                        <p:strVal val="visible"/>
                                      </p:to>
                                    </p:set>
                                    <p:anim calcmode="lin" valueType="num">
                                      <p:cBhvr>
                                        <p:cTn id="49" dur="1000" fill="hold"/>
                                        <p:tgtEl>
                                          <p:spTgt spid="68611">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68611">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686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25A70F9-D5DC-4E25-8633-9414912C245D}"/>
              </a:ext>
            </a:extLst>
          </p:cNvPr>
          <p:cNvSpPr>
            <a:spLocks noChangeArrowheads="1"/>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Aktor</a:t>
            </a:r>
          </a:p>
        </p:txBody>
      </p:sp>
      <p:sp>
        <p:nvSpPr>
          <p:cNvPr id="49155" name="Rectangle 3">
            <a:extLst>
              <a:ext uri="{FF2B5EF4-FFF2-40B4-BE49-F238E27FC236}">
                <a16:creationId xmlns:a16="http://schemas.microsoft.com/office/drawing/2014/main" id="{B047AEE6-D835-49C5-86EB-8A248610BE03}"/>
              </a:ext>
            </a:extLst>
          </p:cNvPr>
          <p:cNvSpPr>
            <a:spLocks noChangeArrowheads="1"/>
          </p:cNvSpPr>
          <p:nvPr/>
        </p:nvSpPr>
        <p:spPr bwMode="auto">
          <a:xfrm>
            <a:off x="744538" y="1052513"/>
            <a:ext cx="7859712"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pl-PL" altLang="pl-PL" b="1">
                <a:solidFill>
                  <a:schemeClr val="accent2"/>
                </a:solidFill>
              </a:rPr>
              <a:t>Aktor</a:t>
            </a:r>
            <a:r>
              <a:rPr lang="pl-PL" altLang="pl-PL"/>
              <a:t> reprezentuje </a:t>
            </a:r>
            <a:r>
              <a:rPr lang="pl-PL" altLang="pl-PL" b="1" i="1">
                <a:solidFill>
                  <a:schemeClr val="accent2"/>
                </a:solidFill>
              </a:rPr>
              <a:t>rolę</a:t>
            </a:r>
            <a:r>
              <a:rPr lang="pl-PL" altLang="pl-PL"/>
              <a:t> w jakiej człowiek, inny system bądź urządzenie może się wcielić w interakcji z naszym systemem.</a:t>
            </a:r>
          </a:p>
        </p:txBody>
      </p:sp>
      <p:pic>
        <p:nvPicPr>
          <p:cNvPr id="3077" name="Picture 4" descr="j0292020">
            <a:extLst>
              <a:ext uri="{FF2B5EF4-FFF2-40B4-BE49-F238E27FC236}">
                <a16:creationId xmlns:a16="http://schemas.microsoft.com/office/drawing/2014/main" id="{46B884D0-3880-4409-9E6E-DE7CA2CC79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429000"/>
            <a:ext cx="1863725"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4" name="Object 5">
            <a:extLst>
              <a:ext uri="{FF2B5EF4-FFF2-40B4-BE49-F238E27FC236}">
                <a16:creationId xmlns:a16="http://schemas.microsoft.com/office/drawing/2014/main" id="{5EEAA102-CA38-49E6-882E-B21E55BBCC3C}"/>
              </a:ext>
            </a:extLst>
          </p:cNvPr>
          <p:cNvGraphicFramePr>
            <a:graphicFrameLocks noChangeAspect="1"/>
          </p:cNvGraphicFramePr>
          <p:nvPr/>
        </p:nvGraphicFramePr>
        <p:xfrm>
          <a:off x="2547938" y="2492375"/>
          <a:ext cx="6656387" cy="4365625"/>
        </p:xfrm>
        <a:graphic>
          <a:graphicData uri="http://schemas.openxmlformats.org/presentationml/2006/ole">
            <mc:AlternateContent xmlns:mc="http://schemas.openxmlformats.org/markup-compatibility/2006">
              <mc:Choice xmlns:v="urn:schemas-microsoft-com:vml" Requires="v">
                <p:oleObj spid="_x0000_s49160" name="Obraz - mapa bitowa" r:id="rId4" imgW="4210638" imgH="2762636" progId="Paint.Picture">
                  <p:embed/>
                </p:oleObj>
              </mc:Choice>
              <mc:Fallback>
                <p:oleObj name="Obraz - mapa bitowa" r:id="rId4" imgW="4210638" imgH="2762636"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7938" y="2492375"/>
                        <a:ext cx="6656387" cy="436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Text Box 6">
            <a:extLst>
              <a:ext uri="{FF2B5EF4-FFF2-40B4-BE49-F238E27FC236}">
                <a16:creationId xmlns:a16="http://schemas.microsoft.com/office/drawing/2014/main" id="{D2FE22AE-ECF9-4539-BE6B-D95B24A6164C}"/>
              </a:ext>
            </a:extLst>
          </p:cNvPr>
          <p:cNvSpPr txBox="1">
            <a:spLocks noChangeArrowheads="1"/>
          </p:cNvSpPr>
          <p:nvPr/>
        </p:nvSpPr>
        <p:spPr bwMode="auto">
          <a:xfrm>
            <a:off x="-36513" y="5373688"/>
            <a:ext cx="27352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800" i="1">
                <a:latin typeface="Arial" panose="020B0604020202020204" pitchFamily="34" charset="0"/>
              </a:rPr>
              <a:t>Jeden Kowalski w wielu rolach</a:t>
            </a:r>
          </a:p>
        </p:txBody>
      </p:sp>
      <p:sp>
        <p:nvSpPr>
          <p:cNvPr id="49159" name="pole tekstowe 6">
            <a:extLst>
              <a:ext uri="{FF2B5EF4-FFF2-40B4-BE49-F238E27FC236}">
                <a16:creationId xmlns:a16="http://schemas.microsoft.com/office/drawing/2014/main" id="{ADCAE10B-A62D-4639-B64D-6001B853B65D}"/>
              </a:ext>
            </a:extLst>
          </p:cNvPr>
          <p:cNvSpPr txBox="1">
            <a:spLocks noChangeArrowheads="1"/>
          </p:cNvSpPr>
          <p:nvPr/>
        </p:nvSpPr>
        <p:spPr bwMode="auto">
          <a:xfrm>
            <a:off x="8351838" y="549275"/>
            <a:ext cx="7921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4/5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3077"/>
                                        </p:tgtEl>
                                        <p:attrNameLst>
                                          <p:attrName>style.visibility</p:attrName>
                                        </p:attrNameLst>
                                      </p:cBhvr>
                                      <p:to>
                                        <p:strVal val="visible"/>
                                      </p:to>
                                    </p:set>
                                    <p:anim calcmode="lin" valueType="num">
                                      <p:cBhvr>
                                        <p:cTn id="7" dur="1000" fill="hold"/>
                                        <p:tgtEl>
                                          <p:spTgt spid="3077"/>
                                        </p:tgtEl>
                                        <p:attrNameLst>
                                          <p:attrName>ppt_w</p:attrName>
                                        </p:attrNameLst>
                                      </p:cBhvr>
                                      <p:tavLst>
                                        <p:tav tm="0">
                                          <p:val>
                                            <p:strVal val="#ppt_w*0.70"/>
                                          </p:val>
                                        </p:tav>
                                        <p:tav tm="100000">
                                          <p:val>
                                            <p:strVal val="#ppt_w"/>
                                          </p:val>
                                        </p:tav>
                                      </p:tavLst>
                                    </p:anim>
                                    <p:anim calcmode="lin" valueType="num">
                                      <p:cBhvr>
                                        <p:cTn id="8" dur="1000" fill="hold"/>
                                        <p:tgtEl>
                                          <p:spTgt spid="3077"/>
                                        </p:tgtEl>
                                        <p:attrNameLst>
                                          <p:attrName>ppt_h</p:attrName>
                                        </p:attrNameLst>
                                      </p:cBhvr>
                                      <p:tavLst>
                                        <p:tav tm="0">
                                          <p:val>
                                            <p:strVal val="#ppt_h"/>
                                          </p:val>
                                        </p:tav>
                                        <p:tav tm="100000">
                                          <p:val>
                                            <p:strVal val="#ppt_h"/>
                                          </p:val>
                                        </p:tav>
                                      </p:tavLst>
                                    </p:anim>
                                    <p:animEffect transition="in" filter="fade">
                                      <p:cBhvr>
                                        <p:cTn id="9" dur="1000"/>
                                        <p:tgtEl>
                                          <p:spTgt spid="3077"/>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078"/>
                                        </p:tgtEl>
                                        <p:attrNameLst>
                                          <p:attrName>style.visibility</p:attrName>
                                        </p:attrNameLst>
                                      </p:cBhvr>
                                      <p:to>
                                        <p:strVal val="visible"/>
                                      </p:to>
                                    </p:set>
                                    <p:anim calcmode="lin" valueType="num">
                                      <p:cBhvr>
                                        <p:cTn id="12" dur="1000" fill="hold"/>
                                        <p:tgtEl>
                                          <p:spTgt spid="3078"/>
                                        </p:tgtEl>
                                        <p:attrNameLst>
                                          <p:attrName>ppt_w</p:attrName>
                                        </p:attrNameLst>
                                      </p:cBhvr>
                                      <p:tavLst>
                                        <p:tav tm="0">
                                          <p:val>
                                            <p:strVal val="#ppt_w*0.70"/>
                                          </p:val>
                                        </p:tav>
                                        <p:tav tm="100000">
                                          <p:val>
                                            <p:strVal val="#ppt_w"/>
                                          </p:val>
                                        </p:tav>
                                      </p:tavLst>
                                    </p:anim>
                                    <p:anim calcmode="lin" valueType="num">
                                      <p:cBhvr>
                                        <p:cTn id="13" dur="1000" fill="hold"/>
                                        <p:tgtEl>
                                          <p:spTgt spid="3078"/>
                                        </p:tgtEl>
                                        <p:attrNameLst>
                                          <p:attrName>ppt_h</p:attrName>
                                        </p:attrNameLst>
                                      </p:cBhvr>
                                      <p:tavLst>
                                        <p:tav tm="0">
                                          <p:val>
                                            <p:strVal val="#ppt_h"/>
                                          </p:val>
                                        </p:tav>
                                        <p:tav tm="100000">
                                          <p:val>
                                            <p:strVal val="#ppt_h"/>
                                          </p:val>
                                        </p:tav>
                                      </p:tavLst>
                                    </p:anim>
                                    <p:animEffect transition="in" filter="fade">
                                      <p:cBhvr>
                                        <p:cTn id="14" dur="1000"/>
                                        <p:tgtEl>
                                          <p:spTgt spid="3078"/>
                                        </p:tgtEl>
                                      </p:cBhvr>
                                    </p:animEffect>
                                  </p:childTnLst>
                                </p:cTn>
                              </p:par>
                            </p:childTnLst>
                          </p:cTn>
                        </p:par>
                        <p:par>
                          <p:cTn id="15" fill="hold" nodeType="afterGroup">
                            <p:stCondLst>
                              <p:cond delay="1000"/>
                            </p:stCondLst>
                            <p:childTnLst>
                              <p:par>
                                <p:cTn id="16" presetID="55" presetClass="entr" presetSubtype="0" fill="hold" nodeType="afterEffect">
                                  <p:stCondLst>
                                    <p:cond delay="0"/>
                                  </p:stCondLst>
                                  <p:childTnLst>
                                    <p:set>
                                      <p:cBhvr>
                                        <p:cTn id="17" dur="1" fill="hold">
                                          <p:stCondLst>
                                            <p:cond delay="0"/>
                                          </p:stCondLst>
                                        </p:cTn>
                                        <p:tgtEl>
                                          <p:spTgt spid="3074"/>
                                        </p:tgtEl>
                                        <p:attrNameLst>
                                          <p:attrName>style.visibility</p:attrName>
                                        </p:attrNameLst>
                                      </p:cBhvr>
                                      <p:to>
                                        <p:strVal val="visible"/>
                                      </p:to>
                                    </p:set>
                                    <p:anim calcmode="lin" valueType="num">
                                      <p:cBhvr>
                                        <p:cTn id="18" dur="1000" fill="hold"/>
                                        <p:tgtEl>
                                          <p:spTgt spid="3074"/>
                                        </p:tgtEl>
                                        <p:attrNameLst>
                                          <p:attrName>ppt_w</p:attrName>
                                        </p:attrNameLst>
                                      </p:cBhvr>
                                      <p:tavLst>
                                        <p:tav tm="0">
                                          <p:val>
                                            <p:strVal val="#ppt_w*0.70"/>
                                          </p:val>
                                        </p:tav>
                                        <p:tav tm="100000">
                                          <p:val>
                                            <p:strVal val="#ppt_w"/>
                                          </p:val>
                                        </p:tav>
                                      </p:tavLst>
                                    </p:anim>
                                    <p:anim calcmode="lin" valueType="num">
                                      <p:cBhvr>
                                        <p:cTn id="19" dur="1000" fill="hold"/>
                                        <p:tgtEl>
                                          <p:spTgt spid="3074"/>
                                        </p:tgtEl>
                                        <p:attrNameLst>
                                          <p:attrName>ppt_h</p:attrName>
                                        </p:attrNameLst>
                                      </p:cBhvr>
                                      <p:tavLst>
                                        <p:tav tm="0">
                                          <p:val>
                                            <p:strVal val="#ppt_h"/>
                                          </p:val>
                                        </p:tav>
                                        <p:tav tm="100000">
                                          <p:val>
                                            <p:strVal val="#ppt_h"/>
                                          </p:val>
                                        </p:tav>
                                      </p:tavLst>
                                    </p:anim>
                                    <p:animEffect transition="in" filter="fade">
                                      <p:cBhvr>
                                        <p:cTn id="20"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5">
            <a:extLst>
              <a:ext uri="{FF2B5EF4-FFF2-40B4-BE49-F238E27FC236}">
                <a16:creationId xmlns:a16="http://schemas.microsoft.com/office/drawing/2014/main" id="{BCDD50C0-A7FB-4193-9B23-74DCC9932EFF}"/>
              </a:ext>
            </a:extLst>
          </p:cNvPr>
          <p:cNvSpPr txBox="1">
            <a:spLocks noChangeArrowheads="1"/>
          </p:cNvSpPr>
          <p:nvPr/>
        </p:nvSpPr>
        <p:spPr bwMode="auto">
          <a:xfrm>
            <a:off x="395288" y="188913"/>
            <a:ext cx="8424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4000"/>
              <a:t>Generalizacja</a:t>
            </a:r>
          </a:p>
        </p:txBody>
      </p:sp>
      <p:grpSp>
        <p:nvGrpSpPr>
          <p:cNvPr id="2" name="Group 11">
            <a:extLst>
              <a:ext uri="{FF2B5EF4-FFF2-40B4-BE49-F238E27FC236}">
                <a16:creationId xmlns:a16="http://schemas.microsoft.com/office/drawing/2014/main" id="{258BDC2E-9EB5-4781-A26B-1897913C9DC2}"/>
              </a:ext>
            </a:extLst>
          </p:cNvPr>
          <p:cNvGrpSpPr>
            <a:grpSpLocks/>
          </p:cNvGrpSpPr>
          <p:nvPr/>
        </p:nvGrpSpPr>
        <p:grpSpPr bwMode="auto">
          <a:xfrm>
            <a:off x="1116013" y="1557338"/>
            <a:ext cx="503237" cy="1079500"/>
            <a:chOff x="703" y="981"/>
            <a:chExt cx="453" cy="680"/>
          </a:xfrm>
        </p:grpSpPr>
        <p:sp>
          <p:nvSpPr>
            <p:cNvPr id="50195" name="Oval 6">
              <a:extLst>
                <a:ext uri="{FF2B5EF4-FFF2-40B4-BE49-F238E27FC236}">
                  <a16:creationId xmlns:a16="http://schemas.microsoft.com/office/drawing/2014/main" id="{ED5A6550-03E6-4BAE-A4E0-906A19A84C50}"/>
                </a:ext>
              </a:extLst>
            </p:cNvPr>
            <p:cNvSpPr>
              <a:spLocks noChangeArrowheads="1"/>
            </p:cNvSpPr>
            <p:nvPr/>
          </p:nvSpPr>
          <p:spPr bwMode="auto">
            <a:xfrm>
              <a:off x="748" y="981"/>
              <a:ext cx="363" cy="27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50196" name="Line 7">
              <a:extLst>
                <a:ext uri="{FF2B5EF4-FFF2-40B4-BE49-F238E27FC236}">
                  <a16:creationId xmlns:a16="http://schemas.microsoft.com/office/drawing/2014/main" id="{D7FBDC2F-C39C-4919-92BF-CF8A5BD5FDB7}"/>
                </a:ext>
              </a:extLst>
            </p:cNvPr>
            <p:cNvSpPr>
              <a:spLocks noChangeShapeType="1"/>
            </p:cNvSpPr>
            <p:nvPr/>
          </p:nvSpPr>
          <p:spPr bwMode="auto">
            <a:xfrm>
              <a:off x="930" y="1253"/>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0197" name="Line 8">
              <a:extLst>
                <a:ext uri="{FF2B5EF4-FFF2-40B4-BE49-F238E27FC236}">
                  <a16:creationId xmlns:a16="http://schemas.microsoft.com/office/drawing/2014/main" id="{9F932C73-C171-43BE-856E-FED689197853}"/>
                </a:ext>
              </a:extLst>
            </p:cNvPr>
            <p:cNvSpPr>
              <a:spLocks noChangeShapeType="1"/>
            </p:cNvSpPr>
            <p:nvPr/>
          </p:nvSpPr>
          <p:spPr bwMode="auto">
            <a:xfrm>
              <a:off x="793" y="1344"/>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0198" name="Line 9">
              <a:extLst>
                <a:ext uri="{FF2B5EF4-FFF2-40B4-BE49-F238E27FC236}">
                  <a16:creationId xmlns:a16="http://schemas.microsoft.com/office/drawing/2014/main" id="{BE3377DC-648E-4E82-9A40-5CB95B0D4BD1}"/>
                </a:ext>
              </a:extLst>
            </p:cNvPr>
            <p:cNvSpPr>
              <a:spLocks noChangeShapeType="1"/>
            </p:cNvSpPr>
            <p:nvPr/>
          </p:nvSpPr>
          <p:spPr bwMode="auto">
            <a:xfrm flipH="1">
              <a:off x="703" y="1480"/>
              <a:ext cx="227"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0199" name="Line 10">
              <a:extLst>
                <a:ext uri="{FF2B5EF4-FFF2-40B4-BE49-F238E27FC236}">
                  <a16:creationId xmlns:a16="http://schemas.microsoft.com/office/drawing/2014/main" id="{AC298E89-D459-4DFF-839C-9D480C423570}"/>
                </a:ext>
              </a:extLst>
            </p:cNvPr>
            <p:cNvSpPr>
              <a:spLocks noChangeShapeType="1"/>
            </p:cNvSpPr>
            <p:nvPr/>
          </p:nvSpPr>
          <p:spPr bwMode="auto">
            <a:xfrm>
              <a:off x="930" y="1480"/>
              <a:ext cx="22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3" name="Group 12">
            <a:extLst>
              <a:ext uri="{FF2B5EF4-FFF2-40B4-BE49-F238E27FC236}">
                <a16:creationId xmlns:a16="http://schemas.microsoft.com/office/drawing/2014/main" id="{ED0E27A3-4C82-419F-BEDB-F6E14F81DC4D}"/>
              </a:ext>
            </a:extLst>
          </p:cNvPr>
          <p:cNvGrpSpPr>
            <a:grpSpLocks/>
          </p:cNvGrpSpPr>
          <p:nvPr/>
        </p:nvGrpSpPr>
        <p:grpSpPr bwMode="auto">
          <a:xfrm>
            <a:off x="3203575" y="1557338"/>
            <a:ext cx="504825" cy="1079500"/>
            <a:chOff x="703" y="981"/>
            <a:chExt cx="453" cy="680"/>
          </a:xfrm>
        </p:grpSpPr>
        <p:sp>
          <p:nvSpPr>
            <p:cNvPr id="50190" name="Oval 13">
              <a:extLst>
                <a:ext uri="{FF2B5EF4-FFF2-40B4-BE49-F238E27FC236}">
                  <a16:creationId xmlns:a16="http://schemas.microsoft.com/office/drawing/2014/main" id="{3F5EE25A-AF9C-4D58-9EA5-520C17AD6EF6}"/>
                </a:ext>
              </a:extLst>
            </p:cNvPr>
            <p:cNvSpPr>
              <a:spLocks noChangeArrowheads="1"/>
            </p:cNvSpPr>
            <p:nvPr/>
          </p:nvSpPr>
          <p:spPr bwMode="auto">
            <a:xfrm>
              <a:off x="748" y="981"/>
              <a:ext cx="363" cy="27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50191" name="Line 14">
              <a:extLst>
                <a:ext uri="{FF2B5EF4-FFF2-40B4-BE49-F238E27FC236}">
                  <a16:creationId xmlns:a16="http://schemas.microsoft.com/office/drawing/2014/main" id="{42973509-C960-4EB0-8351-848F92BD48E7}"/>
                </a:ext>
              </a:extLst>
            </p:cNvPr>
            <p:cNvSpPr>
              <a:spLocks noChangeShapeType="1"/>
            </p:cNvSpPr>
            <p:nvPr/>
          </p:nvSpPr>
          <p:spPr bwMode="auto">
            <a:xfrm>
              <a:off x="930" y="1253"/>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0192" name="Line 15">
              <a:extLst>
                <a:ext uri="{FF2B5EF4-FFF2-40B4-BE49-F238E27FC236}">
                  <a16:creationId xmlns:a16="http://schemas.microsoft.com/office/drawing/2014/main" id="{CFEA5AAA-B1E1-442A-94D1-54C2A9551886}"/>
                </a:ext>
              </a:extLst>
            </p:cNvPr>
            <p:cNvSpPr>
              <a:spLocks noChangeShapeType="1"/>
            </p:cNvSpPr>
            <p:nvPr/>
          </p:nvSpPr>
          <p:spPr bwMode="auto">
            <a:xfrm>
              <a:off x="793" y="1344"/>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0193" name="Line 16">
              <a:extLst>
                <a:ext uri="{FF2B5EF4-FFF2-40B4-BE49-F238E27FC236}">
                  <a16:creationId xmlns:a16="http://schemas.microsoft.com/office/drawing/2014/main" id="{552F2A2E-83D8-4A97-96D2-AD8350F96F3A}"/>
                </a:ext>
              </a:extLst>
            </p:cNvPr>
            <p:cNvSpPr>
              <a:spLocks noChangeShapeType="1"/>
            </p:cNvSpPr>
            <p:nvPr/>
          </p:nvSpPr>
          <p:spPr bwMode="auto">
            <a:xfrm flipH="1">
              <a:off x="703" y="1480"/>
              <a:ext cx="227"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0194" name="Line 17">
              <a:extLst>
                <a:ext uri="{FF2B5EF4-FFF2-40B4-BE49-F238E27FC236}">
                  <a16:creationId xmlns:a16="http://schemas.microsoft.com/office/drawing/2014/main" id="{4910B9EC-C5C0-444D-AFB1-60D2855B3634}"/>
                </a:ext>
              </a:extLst>
            </p:cNvPr>
            <p:cNvSpPr>
              <a:spLocks noChangeShapeType="1"/>
            </p:cNvSpPr>
            <p:nvPr/>
          </p:nvSpPr>
          <p:spPr bwMode="auto">
            <a:xfrm>
              <a:off x="930" y="1480"/>
              <a:ext cx="22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grpSp>
      <p:sp>
        <p:nvSpPr>
          <p:cNvPr id="69637" name="Line 18">
            <a:extLst>
              <a:ext uri="{FF2B5EF4-FFF2-40B4-BE49-F238E27FC236}">
                <a16:creationId xmlns:a16="http://schemas.microsoft.com/office/drawing/2014/main" id="{AD978334-31C8-4213-B9E4-8455D73398D8}"/>
              </a:ext>
            </a:extLst>
          </p:cNvPr>
          <p:cNvSpPr>
            <a:spLocks noChangeShapeType="1"/>
          </p:cNvSpPr>
          <p:nvPr/>
        </p:nvSpPr>
        <p:spPr bwMode="auto">
          <a:xfrm>
            <a:off x="1835150" y="2133600"/>
            <a:ext cx="115252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69638" name="Text Box 24">
            <a:extLst>
              <a:ext uri="{FF2B5EF4-FFF2-40B4-BE49-F238E27FC236}">
                <a16:creationId xmlns:a16="http://schemas.microsoft.com/office/drawing/2014/main" id="{E06CDA16-0BE7-4012-9D09-804252787349}"/>
              </a:ext>
            </a:extLst>
          </p:cNvPr>
          <p:cNvSpPr txBox="1">
            <a:spLocks noChangeArrowheads="1"/>
          </p:cNvSpPr>
          <p:nvPr/>
        </p:nvSpPr>
        <p:spPr bwMode="auto">
          <a:xfrm>
            <a:off x="827088" y="2781300"/>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Student</a:t>
            </a:r>
          </a:p>
        </p:txBody>
      </p:sp>
      <p:sp>
        <p:nvSpPr>
          <p:cNvPr id="69639" name="Text Box 25">
            <a:extLst>
              <a:ext uri="{FF2B5EF4-FFF2-40B4-BE49-F238E27FC236}">
                <a16:creationId xmlns:a16="http://schemas.microsoft.com/office/drawing/2014/main" id="{560BEEF4-08EB-451D-A4D5-72CA895B59C6}"/>
              </a:ext>
            </a:extLst>
          </p:cNvPr>
          <p:cNvSpPr txBox="1">
            <a:spLocks noChangeArrowheads="1"/>
          </p:cNvSpPr>
          <p:nvPr/>
        </p:nvSpPr>
        <p:spPr bwMode="auto">
          <a:xfrm>
            <a:off x="2627313" y="27813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Użytkownik</a:t>
            </a:r>
          </a:p>
        </p:txBody>
      </p:sp>
      <p:sp>
        <p:nvSpPr>
          <p:cNvPr id="69640" name="Text Box 26">
            <a:extLst>
              <a:ext uri="{FF2B5EF4-FFF2-40B4-BE49-F238E27FC236}">
                <a16:creationId xmlns:a16="http://schemas.microsoft.com/office/drawing/2014/main" id="{F3320D5E-F0D4-4B3A-B74B-D61A3AAC30EA}"/>
              </a:ext>
            </a:extLst>
          </p:cNvPr>
          <p:cNvSpPr txBox="1">
            <a:spLocks noChangeArrowheads="1"/>
          </p:cNvSpPr>
          <p:nvPr/>
        </p:nvSpPr>
        <p:spPr bwMode="auto">
          <a:xfrm>
            <a:off x="755650" y="3284538"/>
            <a:ext cx="165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solidFill>
                  <a:schemeClr val="accent2"/>
                </a:solidFill>
              </a:rPr>
              <a:t>potomek</a:t>
            </a:r>
          </a:p>
        </p:txBody>
      </p:sp>
      <p:sp>
        <p:nvSpPr>
          <p:cNvPr id="69641" name="Text Box 27">
            <a:extLst>
              <a:ext uri="{FF2B5EF4-FFF2-40B4-BE49-F238E27FC236}">
                <a16:creationId xmlns:a16="http://schemas.microsoft.com/office/drawing/2014/main" id="{2C54503B-C313-4A3C-95C3-87A5E526343E}"/>
              </a:ext>
            </a:extLst>
          </p:cNvPr>
          <p:cNvSpPr txBox="1">
            <a:spLocks noChangeArrowheads="1"/>
          </p:cNvSpPr>
          <p:nvPr/>
        </p:nvSpPr>
        <p:spPr bwMode="auto">
          <a:xfrm>
            <a:off x="2843213" y="3284538"/>
            <a:ext cx="1800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solidFill>
                  <a:schemeClr val="accent2"/>
                </a:solidFill>
              </a:rPr>
              <a:t>przodek</a:t>
            </a:r>
          </a:p>
        </p:txBody>
      </p:sp>
      <p:sp>
        <p:nvSpPr>
          <p:cNvPr id="69642" name="Text Box 28">
            <a:extLst>
              <a:ext uri="{FF2B5EF4-FFF2-40B4-BE49-F238E27FC236}">
                <a16:creationId xmlns:a16="http://schemas.microsoft.com/office/drawing/2014/main" id="{860232B4-7215-4C92-93AB-B8877E5D9FA6}"/>
              </a:ext>
            </a:extLst>
          </p:cNvPr>
          <p:cNvSpPr txBox="1">
            <a:spLocks noChangeArrowheads="1"/>
          </p:cNvSpPr>
          <p:nvPr/>
        </p:nvSpPr>
        <p:spPr bwMode="auto">
          <a:xfrm>
            <a:off x="250825" y="3865563"/>
            <a:ext cx="5689600" cy="4270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200"/>
              <a:t>Grot strzałki wskazuje na przodka (klasę ogólną)</a:t>
            </a:r>
          </a:p>
        </p:txBody>
      </p:sp>
      <p:sp>
        <p:nvSpPr>
          <p:cNvPr id="50187" name="Text Box 29">
            <a:extLst>
              <a:ext uri="{FF2B5EF4-FFF2-40B4-BE49-F238E27FC236}">
                <a16:creationId xmlns:a16="http://schemas.microsoft.com/office/drawing/2014/main" id="{8CFB0F74-BF62-4392-837D-8662FA284FE8}"/>
              </a:ext>
            </a:extLst>
          </p:cNvPr>
          <p:cNvSpPr txBox="1">
            <a:spLocks noChangeArrowheads="1"/>
          </p:cNvSpPr>
          <p:nvPr/>
        </p:nvSpPr>
        <p:spPr bwMode="auto">
          <a:xfrm>
            <a:off x="323850" y="4459288"/>
            <a:ext cx="8569325" cy="22828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b="1">
                <a:solidFill>
                  <a:srgbClr val="990033"/>
                </a:solidFill>
              </a:rPr>
              <a:t>Związek generalizacji</a:t>
            </a:r>
            <a:r>
              <a:rPr lang="pl-PL" altLang="pl-PL" sz="2400"/>
              <a:t> to związek pomiędzy elementem ogólnym (</a:t>
            </a:r>
            <a:r>
              <a:rPr lang="pl-PL" altLang="pl-PL" sz="2400" b="1" i="1"/>
              <a:t>nadklasa</a:t>
            </a:r>
            <a:r>
              <a:rPr lang="pl-PL" altLang="pl-PL" sz="2400"/>
              <a:t> lub </a:t>
            </a:r>
            <a:r>
              <a:rPr lang="pl-PL" altLang="pl-PL" sz="2400" b="1" i="1"/>
              <a:t>przodek</a:t>
            </a:r>
            <a:r>
              <a:rPr lang="pl-PL" altLang="pl-PL" sz="2400"/>
              <a:t>) a specyficznym jego rodzajem zwanym </a:t>
            </a:r>
            <a:r>
              <a:rPr lang="pl-PL" altLang="pl-PL" sz="2400" b="1" i="1"/>
              <a:t>podklasą</a:t>
            </a:r>
            <a:r>
              <a:rPr lang="pl-PL" altLang="pl-PL" sz="2400"/>
              <a:t> lub </a:t>
            </a:r>
            <a:r>
              <a:rPr lang="pl-PL" altLang="pl-PL" sz="2400" b="1" i="1"/>
              <a:t>potomkiem</a:t>
            </a:r>
            <a:r>
              <a:rPr lang="pl-PL" altLang="pl-PL" sz="2400"/>
              <a:t>. Element specyficzny jest całkowicie zgodny z elementem ogólnym i zawiera dodatkową informację. Egzemplarz elementu specyficznego może być użyty wszędzie tam, gdzie dopuszcza się egzemplarz elementu ogólnego.</a:t>
            </a:r>
          </a:p>
        </p:txBody>
      </p:sp>
      <p:sp>
        <p:nvSpPr>
          <p:cNvPr id="69644" name="Text Box 30">
            <a:extLst>
              <a:ext uri="{FF2B5EF4-FFF2-40B4-BE49-F238E27FC236}">
                <a16:creationId xmlns:a16="http://schemas.microsoft.com/office/drawing/2014/main" id="{40645D9E-DE79-44EB-8B16-C309D078BD13}"/>
              </a:ext>
            </a:extLst>
          </p:cNvPr>
          <p:cNvSpPr txBox="1">
            <a:spLocks noChangeArrowheads="1"/>
          </p:cNvSpPr>
          <p:nvPr/>
        </p:nvSpPr>
        <p:spPr bwMode="auto">
          <a:xfrm>
            <a:off x="250825" y="836613"/>
            <a:ext cx="4752975" cy="43021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200"/>
              <a:t>Potomek zawsze może zastąpić przodka</a:t>
            </a:r>
          </a:p>
        </p:txBody>
      </p:sp>
      <p:pic>
        <p:nvPicPr>
          <p:cNvPr id="69645" name="Picture 32">
            <a:extLst>
              <a:ext uri="{FF2B5EF4-FFF2-40B4-BE49-F238E27FC236}">
                <a16:creationId xmlns:a16="http://schemas.microsoft.com/office/drawing/2014/main" id="{B66176A5-2691-43FB-8BD6-6D45BBA8D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60338"/>
            <a:ext cx="3744913" cy="384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69638"/>
                                        </p:tgtEl>
                                        <p:attrNameLst>
                                          <p:attrName>style.visibility</p:attrName>
                                        </p:attrNameLst>
                                      </p:cBhvr>
                                      <p:to>
                                        <p:strVal val="visible"/>
                                      </p:to>
                                    </p:set>
                                    <p:anim calcmode="lin" valueType="num">
                                      <p:cBhvr>
                                        <p:cTn id="13" dur="1000" fill="hold"/>
                                        <p:tgtEl>
                                          <p:spTgt spid="69638"/>
                                        </p:tgtEl>
                                        <p:attrNameLst>
                                          <p:attrName>ppt_w</p:attrName>
                                        </p:attrNameLst>
                                      </p:cBhvr>
                                      <p:tavLst>
                                        <p:tav tm="0">
                                          <p:val>
                                            <p:strVal val="#ppt_w*0.70"/>
                                          </p:val>
                                        </p:tav>
                                        <p:tav tm="100000">
                                          <p:val>
                                            <p:strVal val="#ppt_w"/>
                                          </p:val>
                                        </p:tav>
                                      </p:tavLst>
                                    </p:anim>
                                    <p:anim calcmode="lin" valueType="num">
                                      <p:cBhvr>
                                        <p:cTn id="14" dur="1000" fill="hold"/>
                                        <p:tgtEl>
                                          <p:spTgt spid="69638"/>
                                        </p:tgtEl>
                                        <p:attrNameLst>
                                          <p:attrName>ppt_h</p:attrName>
                                        </p:attrNameLst>
                                      </p:cBhvr>
                                      <p:tavLst>
                                        <p:tav tm="0">
                                          <p:val>
                                            <p:strVal val="#ppt_h"/>
                                          </p:val>
                                        </p:tav>
                                        <p:tav tm="100000">
                                          <p:val>
                                            <p:strVal val="#ppt_h"/>
                                          </p:val>
                                        </p:tav>
                                      </p:tavLst>
                                    </p:anim>
                                    <p:animEffect transition="in" filter="fade">
                                      <p:cBhvr>
                                        <p:cTn id="15" dur="1000"/>
                                        <p:tgtEl>
                                          <p:spTgt spid="69638"/>
                                        </p:tgtEl>
                                      </p:cBhvr>
                                    </p:animEffect>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69637"/>
                                        </p:tgtEl>
                                        <p:attrNameLst>
                                          <p:attrName>style.visibility</p:attrName>
                                        </p:attrNameLst>
                                      </p:cBhvr>
                                      <p:to>
                                        <p:strVal val="visible"/>
                                      </p:to>
                                    </p:set>
                                    <p:anim calcmode="lin" valueType="num">
                                      <p:cBhvr>
                                        <p:cTn id="19" dur="1000" fill="hold"/>
                                        <p:tgtEl>
                                          <p:spTgt spid="69637"/>
                                        </p:tgtEl>
                                        <p:attrNameLst>
                                          <p:attrName>ppt_w</p:attrName>
                                        </p:attrNameLst>
                                      </p:cBhvr>
                                      <p:tavLst>
                                        <p:tav tm="0">
                                          <p:val>
                                            <p:strVal val="#ppt_w*0.70"/>
                                          </p:val>
                                        </p:tav>
                                        <p:tav tm="100000">
                                          <p:val>
                                            <p:strVal val="#ppt_w"/>
                                          </p:val>
                                        </p:tav>
                                      </p:tavLst>
                                    </p:anim>
                                    <p:anim calcmode="lin" valueType="num">
                                      <p:cBhvr>
                                        <p:cTn id="20" dur="1000" fill="hold"/>
                                        <p:tgtEl>
                                          <p:spTgt spid="69637"/>
                                        </p:tgtEl>
                                        <p:attrNameLst>
                                          <p:attrName>ppt_h</p:attrName>
                                        </p:attrNameLst>
                                      </p:cBhvr>
                                      <p:tavLst>
                                        <p:tav tm="0">
                                          <p:val>
                                            <p:strVal val="#ppt_h"/>
                                          </p:val>
                                        </p:tav>
                                        <p:tav tm="100000">
                                          <p:val>
                                            <p:strVal val="#ppt_h"/>
                                          </p:val>
                                        </p:tav>
                                      </p:tavLst>
                                    </p:anim>
                                    <p:animEffect transition="in" filter="fade">
                                      <p:cBhvr>
                                        <p:cTn id="21" dur="1000"/>
                                        <p:tgtEl>
                                          <p:spTgt spid="69637"/>
                                        </p:tgtEl>
                                      </p:cBhvr>
                                    </p:animEffect>
                                  </p:childTnLst>
                                </p:cTn>
                              </p:par>
                            </p:childTnLst>
                          </p:cTn>
                        </p:par>
                        <p:par>
                          <p:cTn id="22" fill="hold" nodeType="afterGroup">
                            <p:stCondLst>
                              <p:cond delay="3000"/>
                            </p:stCondLst>
                            <p:childTnLst>
                              <p:par>
                                <p:cTn id="23" presetID="55" presetClass="entr" presetSubtype="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strVal val="#ppt_w*0.70"/>
                                          </p:val>
                                        </p:tav>
                                        <p:tav tm="100000">
                                          <p:val>
                                            <p:strVal val="#ppt_w"/>
                                          </p:val>
                                        </p:tav>
                                      </p:tavLst>
                                    </p:anim>
                                    <p:anim calcmode="lin" valueType="num">
                                      <p:cBhvr>
                                        <p:cTn id="26" dur="1000" fill="hold"/>
                                        <p:tgtEl>
                                          <p:spTgt spid="3"/>
                                        </p:tgtEl>
                                        <p:attrNameLst>
                                          <p:attrName>ppt_h</p:attrName>
                                        </p:attrNameLst>
                                      </p:cBhvr>
                                      <p:tavLst>
                                        <p:tav tm="0">
                                          <p:val>
                                            <p:strVal val="#ppt_h"/>
                                          </p:val>
                                        </p:tav>
                                        <p:tav tm="100000">
                                          <p:val>
                                            <p:strVal val="#ppt_h"/>
                                          </p:val>
                                        </p:tav>
                                      </p:tavLst>
                                    </p:anim>
                                    <p:animEffect transition="in" filter="fade">
                                      <p:cBhvr>
                                        <p:cTn id="27" dur="1000"/>
                                        <p:tgtEl>
                                          <p:spTgt spid="3"/>
                                        </p:tgtEl>
                                      </p:cBhvr>
                                    </p:animEffect>
                                  </p:child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69639"/>
                                        </p:tgtEl>
                                        <p:attrNameLst>
                                          <p:attrName>style.visibility</p:attrName>
                                        </p:attrNameLst>
                                      </p:cBhvr>
                                      <p:to>
                                        <p:strVal val="visible"/>
                                      </p:to>
                                    </p:set>
                                    <p:anim calcmode="lin" valueType="num">
                                      <p:cBhvr>
                                        <p:cTn id="31" dur="1000" fill="hold"/>
                                        <p:tgtEl>
                                          <p:spTgt spid="69639"/>
                                        </p:tgtEl>
                                        <p:attrNameLst>
                                          <p:attrName>ppt_w</p:attrName>
                                        </p:attrNameLst>
                                      </p:cBhvr>
                                      <p:tavLst>
                                        <p:tav tm="0">
                                          <p:val>
                                            <p:strVal val="#ppt_w*0.70"/>
                                          </p:val>
                                        </p:tav>
                                        <p:tav tm="100000">
                                          <p:val>
                                            <p:strVal val="#ppt_w"/>
                                          </p:val>
                                        </p:tav>
                                      </p:tavLst>
                                    </p:anim>
                                    <p:anim calcmode="lin" valueType="num">
                                      <p:cBhvr>
                                        <p:cTn id="32" dur="1000" fill="hold"/>
                                        <p:tgtEl>
                                          <p:spTgt spid="69639"/>
                                        </p:tgtEl>
                                        <p:attrNameLst>
                                          <p:attrName>ppt_h</p:attrName>
                                        </p:attrNameLst>
                                      </p:cBhvr>
                                      <p:tavLst>
                                        <p:tav tm="0">
                                          <p:val>
                                            <p:strVal val="#ppt_h"/>
                                          </p:val>
                                        </p:tav>
                                        <p:tav tm="100000">
                                          <p:val>
                                            <p:strVal val="#ppt_h"/>
                                          </p:val>
                                        </p:tav>
                                      </p:tavLst>
                                    </p:anim>
                                    <p:animEffect transition="in" filter="fade">
                                      <p:cBhvr>
                                        <p:cTn id="33" dur="1000"/>
                                        <p:tgtEl>
                                          <p:spTgt spid="69639"/>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grpId="0" nodeType="clickEffect">
                                  <p:stCondLst>
                                    <p:cond delay="0"/>
                                  </p:stCondLst>
                                  <p:childTnLst>
                                    <p:set>
                                      <p:cBhvr>
                                        <p:cTn id="37" dur="1" fill="hold">
                                          <p:stCondLst>
                                            <p:cond delay="0"/>
                                          </p:stCondLst>
                                        </p:cTn>
                                        <p:tgtEl>
                                          <p:spTgt spid="69642"/>
                                        </p:tgtEl>
                                        <p:attrNameLst>
                                          <p:attrName>style.visibility</p:attrName>
                                        </p:attrNameLst>
                                      </p:cBhvr>
                                      <p:to>
                                        <p:strVal val="visible"/>
                                      </p:to>
                                    </p:set>
                                    <p:anim calcmode="lin" valueType="num">
                                      <p:cBhvr>
                                        <p:cTn id="38" dur="1000" fill="hold"/>
                                        <p:tgtEl>
                                          <p:spTgt spid="69642"/>
                                        </p:tgtEl>
                                        <p:attrNameLst>
                                          <p:attrName>ppt_w</p:attrName>
                                        </p:attrNameLst>
                                      </p:cBhvr>
                                      <p:tavLst>
                                        <p:tav tm="0">
                                          <p:val>
                                            <p:strVal val="#ppt_w*0.70"/>
                                          </p:val>
                                        </p:tav>
                                        <p:tav tm="100000">
                                          <p:val>
                                            <p:strVal val="#ppt_w"/>
                                          </p:val>
                                        </p:tav>
                                      </p:tavLst>
                                    </p:anim>
                                    <p:anim calcmode="lin" valueType="num">
                                      <p:cBhvr>
                                        <p:cTn id="39" dur="1000" fill="hold"/>
                                        <p:tgtEl>
                                          <p:spTgt spid="69642"/>
                                        </p:tgtEl>
                                        <p:attrNameLst>
                                          <p:attrName>ppt_h</p:attrName>
                                        </p:attrNameLst>
                                      </p:cBhvr>
                                      <p:tavLst>
                                        <p:tav tm="0">
                                          <p:val>
                                            <p:strVal val="#ppt_h"/>
                                          </p:val>
                                        </p:tav>
                                        <p:tav tm="100000">
                                          <p:val>
                                            <p:strVal val="#ppt_h"/>
                                          </p:val>
                                        </p:tav>
                                      </p:tavLst>
                                    </p:anim>
                                    <p:animEffect transition="in" filter="fade">
                                      <p:cBhvr>
                                        <p:cTn id="40" dur="1000"/>
                                        <p:tgtEl>
                                          <p:spTgt spid="69642"/>
                                        </p:tgtEl>
                                      </p:cBhvr>
                                    </p:animEffect>
                                  </p:childTnLst>
                                </p:cTn>
                              </p:par>
                            </p:childTnLst>
                          </p:cTn>
                        </p:par>
                        <p:par>
                          <p:cTn id="41" fill="hold" nodeType="afterGroup">
                            <p:stCondLst>
                              <p:cond delay="1000"/>
                            </p:stCondLst>
                            <p:childTnLst>
                              <p:par>
                                <p:cTn id="42" presetID="55" presetClass="entr" presetSubtype="0" fill="hold" grpId="0" nodeType="afterEffect">
                                  <p:stCondLst>
                                    <p:cond delay="0"/>
                                  </p:stCondLst>
                                  <p:childTnLst>
                                    <p:set>
                                      <p:cBhvr>
                                        <p:cTn id="43" dur="1" fill="hold">
                                          <p:stCondLst>
                                            <p:cond delay="0"/>
                                          </p:stCondLst>
                                        </p:cTn>
                                        <p:tgtEl>
                                          <p:spTgt spid="69640"/>
                                        </p:tgtEl>
                                        <p:attrNameLst>
                                          <p:attrName>style.visibility</p:attrName>
                                        </p:attrNameLst>
                                      </p:cBhvr>
                                      <p:to>
                                        <p:strVal val="visible"/>
                                      </p:to>
                                    </p:set>
                                    <p:anim calcmode="lin" valueType="num">
                                      <p:cBhvr>
                                        <p:cTn id="44" dur="1000" fill="hold"/>
                                        <p:tgtEl>
                                          <p:spTgt spid="69640"/>
                                        </p:tgtEl>
                                        <p:attrNameLst>
                                          <p:attrName>ppt_w</p:attrName>
                                        </p:attrNameLst>
                                      </p:cBhvr>
                                      <p:tavLst>
                                        <p:tav tm="0">
                                          <p:val>
                                            <p:strVal val="#ppt_w*0.70"/>
                                          </p:val>
                                        </p:tav>
                                        <p:tav tm="100000">
                                          <p:val>
                                            <p:strVal val="#ppt_w"/>
                                          </p:val>
                                        </p:tav>
                                      </p:tavLst>
                                    </p:anim>
                                    <p:anim calcmode="lin" valueType="num">
                                      <p:cBhvr>
                                        <p:cTn id="45" dur="1000" fill="hold"/>
                                        <p:tgtEl>
                                          <p:spTgt spid="69640"/>
                                        </p:tgtEl>
                                        <p:attrNameLst>
                                          <p:attrName>ppt_h</p:attrName>
                                        </p:attrNameLst>
                                      </p:cBhvr>
                                      <p:tavLst>
                                        <p:tav tm="0">
                                          <p:val>
                                            <p:strVal val="#ppt_h"/>
                                          </p:val>
                                        </p:tav>
                                        <p:tav tm="100000">
                                          <p:val>
                                            <p:strVal val="#ppt_h"/>
                                          </p:val>
                                        </p:tav>
                                      </p:tavLst>
                                    </p:anim>
                                    <p:animEffect transition="in" filter="fade">
                                      <p:cBhvr>
                                        <p:cTn id="46" dur="1000"/>
                                        <p:tgtEl>
                                          <p:spTgt spid="69640"/>
                                        </p:tgtEl>
                                      </p:cBhvr>
                                    </p:animEffect>
                                  </p:childTnLst>
                                </p:cTn>
                              </p:par>
                            </p:childTnLst>
                          </p:cTn>
                        </p:par>
                        <p:par>
                          <p:cTn id="47" fill="hold" nodeType="afterGroup">
                            <p:stCondLst>
                              <p:cond delay="2000"/>
                            </p:stCondLst>
                            <p:childTnLst>
                              <p:par>
                                <p:cTn id="48" presetID="55" presetClass="entr" presetSubtype="0" fill="hold" grpId="0" nodeType="afterEffect">
                                  <p:stCondLst>
                                    <p:cond delay="0"/>
                                  </p:stCondLst>
                                  <p:childTnLst>
                                    <p:set>
                                      <p:cBhvr>
                                        <p:cTn id="49" dur="1" fill="hold">
                                          <p:stCondLst>
                                            <p:cond delay="0"/>
                                          </p:stCondLst>
                                        </p:cTn>
                                        <p:tgtEl>
                                          <p:spTgt spid="69641"/>
                                        </p:tgtEl>
                                        <p:attrNameLst>
                                          <p:attrName>style.visibility</p:attrName>
                                        </p:attrNameLst>
                                      </p:cBhvr>
                                      <p:to>
                                        <p:strVal val="visible"/>
                                      </p:to>
                                    </p:set>
                                    <p:anim calcmode="lin" valueType="num">
                                      <p:cBhvr>
                                        <p:cTn id="50" dur="1000" fill="hold"/>
                                        <p:tgtEl>
                                          <p:spTgt spid="69641"/>
                                        </p:tgtEl>
                                        <p:attrNameLst>
                                          <p:attrName>ppt_w</p:attrName>
                                        </p:attrNameLst>
                                      </p:cBhvr>
                                      <p:tavLst>
                                        <p:tav tm="0">
                                          <p:val>
                                            <p:strVal val="#ppt_w*0.70"/>
                                          </p:val>
                                        </p:tav>
                                        <p:tav tm="100000">
                                          <p:val>
                                            <p:strVal val="#ppt_w"/>
                                          </p:val>
                                        </p:tav>
                                      </p:tavLst>
                                    </p:anim>
                                    <p:anim calcmode="lin" valueType="num">
                                      <p:cBhvr>
                                        <p:cTn id="51" dur="1000" fill="hold"/>
                                        <p:tgtEl>
                                          <p:spTgt spid="69641"/>
                                        </p:tgtEl>
                                        <p:attrNameLst>
                                          <p:attrName>ppt_h</p:attrName>
                                        </p:attrNameLst>
                                      </p:cBhvr>
                                      <p:tavLst>
                                        <p:tav tm="0">
                                          <p:val>
                                            <p:strVal val="#ppt_h"/>
                                          </p:val>
                                        </p:tav>
                                        <p:tav tm="100000">
                                          <p:val>
                                            <p:strVal val="#ppt_h"/>
                                          </p:val>
                                        </p:tav>
                                      </p:tavLst>
                                    </p:anim>
                                    <p:animEffect transition="in" filter="fade">
                                      <p:cBhvr>
                                        <p:cTn id="52" dur="1000"/>
                                        <p:tgtEl>
                                          <p:spTgt spid="6964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32" fill="hold" nodeType="clickEffect">
                                  <p:stCondLst>
                                    <p:cond delay="0"/>
                                  </p:stCondLst>
                                  <p:childTnLst>
                                    <p:set>
                                      <p:cBhvr>
                                        <p:cTn id="56" dur="1" fill="hold">
                                          <p:stCondLst>
                                            <p:cond delay="0"/>
                                          </p:stCondLst>
                                        </p:cTn>
                                        <p:tgtEl>
                                          <p:spTgt spid="69645"/>
                                        </p:tgtEl>
                                        <p:attrNameLst>
                                          <p:attrName>style.visibility</p:attrName>
                                        </p:attrNameLst>
                                      </p:cBhvr>
                                      <p:to>
                                        <p:strVal val="visible"/>
                                      </p:to>
                                    </p:set>
                                    <p:animEffect transition="in" filter="box(out)">
                                      <p:cBhvr>
                                        <p:cTn id="57" dur="1000"/>
                                        <p:tgtEl>
                                          <p:spTgt spid="69645"/>
                                        </p:tgtEl>
                                      </p:cBhvr>
                                    </p:animEffect>
                                  </p:childTnLst>
                                </p:cTn>
                              </p:par>
                            </p:childTnLst>
                          </p:cTn>
                        </p:par>
                        <p:par>
                          <p:cTn id="58" fill="hold" nodeType="afterGroup">
                            <p:stCondLst>
                              <p:cond delay="1000"/>
                            </p:stCondLst>
                            <p:childTnLst>
                              <p:par>
                                <p:cTn id="59" presetID="55" presetClass="entr" presetSubtype="0" fill="hold" grpId="0" nodeType="afterEffect">
                                  <p:stCondLst>
                                    <p:cond delay="0"/>
                                  </p:stCondLst>
                                  <p:childTnLst>
                                    <p:set>
                                      <p:cBhvr>
                                        <p:cTn id="60" dur="1" fill="hold">
                                          <p:stCondLst>
                                            <p:cond delay="0"/>
                                          </p:stCondLst>
                                        </p:cTn>
                                        <p:tgtEl>
                                          <p:spTgt spid="69644"/>
                                        </p:tgtEl>
                                        <p:attrNameLst>
                                          <p:attrName>style.visibility</p:attrName>
                                        </p:attrNameLst>
                                      </p:cBhvr>
                                      <p:to>
                                        <p:strVal val="visible"/>
                                      </p:to>
                                    </p:set>
                                    <p:anim calcmode="lin" valueType="num">
                                      <p:cBhvr>
                                        <p:cTn id="61" dur="1000" fill="hold"/>
                                        <p:tgtEl>
                                          <p:spTgt spid="69644"/>
                                        </p:tgtEl>
                                        <p:attrNameLst>
                                          <p:attrName>ppt_w</p:attrName>
                                        </p:attrNameLst>
                                      </p:cBhvr>
                                      <p:tavLst>
                                        <p:tav tm="0">
                                          <p:val>
                                            <p:strVal val="#ppt_w*0.70"/>
                                          </p:val>
                                        </p:tav>
                                        <p:tav tm="100000">
                                          <p:val>
                                            <p:strVal val="#ppt_w"/>
                                          </p:val>
                                        </p:tav>
                                      </p:tavLst>
                                    </p:anim>
                                    <p:anim calcmode="lin" valueType="num">
                                      <p:cBhvr>
                                        <p:cTn id="62" dur="1000" fill="hold"/>
                                        <p:tgtEl>
                                          <p:spTgt spid="69644"/>
                                        </p:tgtEl>
                                        <p:attrNameLst>
                                          <p:attrName>ppt_h</p:attrName>
                                        </p:attrNameLst>
                                      </p:cBhvr>
                                      <p:tavLst>
                                        <p:tav tm="0">
                                          <p:val>
                                            <p:strVal val="#ppt_h"/>
                                          </p:val>
                                        </p:tav>
                                        <p:tav tm="100000">
                                          <p:val>
                                            <p:strVal val="#ppt_h"/>
                                          </p:val>
                                        </p:tav>
                                      </p:tavLst>
                                    </p:anim>
                                    <p:animEffect transition="in" filter="fade">
                                      <p:cBhvr>
                                        <p:cTn id="63" dur="1000"/>
                                        <p:tgtEl>
                                          <p:spTgt spid="69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8" grpId="0"/>
      <p:bldP spid="69639" grpId="0"/>
      <p:bldP spid="69640" grpId="0"/>
      <p:bldP spid="69641" grpId="0"/>
      <p:bldP spid="69642" grpId="0" animBg="1"/>
      <p:bldP spid="6964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CD865FA8-A438-4AEE-984F-3D0F3DA02BD4}"/>
              </a:ext>
            </a:extLst>
          </p:cNvPr>
          <p:cNvSpPr>
            <a:spLocks noGrp="1" noChangeArrowheads="1"/>
          </p:cNvSpPr>
          <p:nvPr>
            <p:ph type="title"/>
          </p:nvPr>
        </p:nvSpPr>
        <p:spPr>
          <a:xfrm>
            <a:off x="685800" y="260350"/>
            <a:ext cx="7772400" cy="1143000"/>
          </a:xfrm>
        </p:spPr>
        <p:txBody>
          <a:bodyPr/>
          <a:lstStyle/>
          <a:p>
            <a:r>
              <a:rPr lang="pl-PL" altLang="pl-PL"/>
              <a:t>Przypadek użycia</a:t>
            </a:r>
          </a:p>
        </p:txBody>
      </p:sp>
      <p:sp>
        <p:nvSpPr>
          <p:cNvPr id="70659" name="Rectangle 3">
            <a:extLst>
              <a:ext uri="{FF2B5EF4-FFF2-40B4-BE49-F238E27FC236}">
                <a16:creationId xmlns:a16="http://schemas.microsoft.com/office/drawing/2014/main" id="{C5CDBF07-6DCB-4DB2-B5C6-BABD5696BC34}"/>
              </a:ext>
            </a:extLst>
          </p:cNvPr>
          <p:cNvSpPr>
            <a:spLocks noGrp="1" noChangeArrowheads="1"/>
          </p:cNvSpPr>
          <p:nvPr>
            <p:ph type="body" idx="1"/>
          </p:nvPr>
        </p:nvSpPr>
        <p:spPr>
          <a:xfrm>
            <a:off x="685800" y="1557338"/>
            <a:ext cx="7989888" cy="4608512"/>
          </a:xfrm>
        </p:spPr>
        <p:txBody>
          <a:bodyPr/>
          <a:lstStyle/>
          <a:p>
            <a:r>
              <a:rPr lang="pl-PL" altLang="pl-PL"/>
              <a:t>Przypadek użycia (PU) jest </a:t>
            </a:r>
            <a:r>
              <a:rPr lang="pl-PL" altLang="pl-PL" b="1" i="1">
                <a:solidFill>
                  <a:srgbClr val="990033"/>
                </a:solidFill>
              </a:rPr>
              <a:t>graficzną reprezentacją wymagań funkcjonalnych</a:t>
            </a:r>
          </a:p>
          <a:p>
            <a:r>
              <a:rPr lang="pl-PL" altLang="pl-PL"/>
              <a:t>Definiuje zachowanie systemu bez informowania o wewnętrznej strukturze i narzucania sposobu implementacji</a:t>
            </a:r>
          </a:p>
          <a:p>
            <a:r>
              <a:rPr lang="pl-PL" altLang="pl-PL"/>
              <a:t>Przypadek użycia pozwala na zdefiniowanie przyszłego, spodziewanego zachowania systemu</a:t>
            </a:r>
          </a:p>
        </p:txBody>
      </p:sp>
      <p:sp>
        <p:nvSpPr>
          <p:cNvPr id="70660" name="Oval 4">
            <a:extLst>
              <a:ext uri="{FF2B5EF4-FFF2-40B4-BE49-F238E27FC236}">
                <a16:creationId xmlns:a16="http://schemas.microsoft.com/office/drawing/2014/main" id="{02CEE974-68D9-43CF-A3B8-84A6EAB4CA35}"/>
              </a:ext>
            </a:extLst>
          </p:cNvPr>
          <p:cNvSpPr>
            <a:spLocks noChangeArrowheads="1"/>
          </p:cNvSpPr>
          <p:nvPr/>
        </p:nvSpPr>
        <p:spPr bwMode="auto">
          <a:xfrm>
            <a:off x="4716463" y="5373688"/>
            <a:ext cx="3240087" cy="1079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70661" name="Text Box 5">
            <a:extLst>
              <a:ext uri="{FF2B5EF4-FFF2-40B4-BE49-F238E27FC236}">
                <a16:creationId xmlns:a16="http://schemas.microsoft.com/office/drawing/2014/main" id="{67B3544D-CAC7-4FFB-9D49-0DFA14F0F16C}"/>
              </a:ext>
            </a:extLst>
          </p:cNvPr>
          <p:cNvSpPr txBox="1">
            <a:spLocks noChangeArrowheads="1"/>
          </p:cNvSpPr>
          <p:nvPr/>
        </p:nvSpPr>
        <p:spPr bwMode="auto">
          <a:xfrm>
            <a:off x="5435600" y="5661025"/>
            <a:ext cx="218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400"/>
              <a:t>Dodaj słuchacza</a:t>
            </a:r>
          </a:p>
        </p:txBody>
      </p:sp>
      <p:sp>
        <p:nvSpPr>
          <p:cNvPr id="51206" name="pole tekstowe 5">
            <a:extLst>
              <a:ext uri="{FF2B5EF4-FFF2-40B4-BE49-F238E27FC236}">
                <a16:creationId xmlns:a16="http://schemas.microsoft.com/office/drawing/2014/main" id="{8AA88FB5-3C54-4FB3-8FB3-2FD3F0213098}"/>
              </a:ext>
            </a:extLst>
          </p:cNvPr>
          <p:cNvSpPr txBox="1">
            <a:spLocks noChangeArrowheads="1"/>
          </p:cNvSpPr>
          <p:nvPr/>
        </p:nvSpPr>
        <p:spPr bwMode="auto">
          <a:xfrm>
            <a:off x="8351838" y="908050"/>
            <a:ext cx="79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p:cTn id="7" dur="1000" fill="hold"/>
                                        <p:tgtEl>
                                          <p:spTgt spid="7065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065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06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0659">
                                            <p:txEl>
                                              <p:pRg st="1" end="1"/>
                                            </p:txEl>
                                          </p:spTgt>
                                        </p:tgtEl>
                                        <p:attrNameLst>
                                          <p:attrName>style.visibility</p:attrName>
                                        </p:attrNameLst>
                                      </p:cBhvr>
                                      <p:to>
                                        <p:strVal val="visible"/>
                                      </p:to>
                                    </p:set>
                                    <p:anim calcmode="lin" valueType="num">
                                      <p:cBhvr>
                                        <p:cTn id="14" dur="1000" fill="hold"/>
                                        <p:tgtEl>
                                          <p:spTgt spid="7065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065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065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0659">
                                            <p:txEl>
                                              <p:pRg st="2" end="2"/>
                                            </p:txEl>
                                          </p:spTgt>
                                        </p:tgtEl>
                                        <p:attrNameLst>
                                          <p:attrName>style.visibility</p:attrName>
                                        </p:attrNameLst>
                                      </p:cBhvr>
                                      <p:to>
                                        <p:strVal val="visible"/>
                                      </p:to>
                                    </p:set>
                                    <p:anim calcmode="lin" valueType="num">
                                      <p:cBhvr>
                                        <p:cTn id="21" dur="1000" fill="hold"/>
                                        <p:tgtEl>
                                          <p:spTgt spid="7065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065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0659">
                                            <p:txEl>
                                              <p:pRg st="2" end="2"/>
                                            </p:txEl>
                                          </p:spTgt>
                                        </p:tgtEl>
                                      </p:cBhvr>
                                    </p:animEffect>
                                  </p:childTnLst>
                                </p:cTn>
                              </p:par>
                            </p:childTnLst>
                          </p:cTn>
                        </p:par>
                        <p:par>
                          <p:cTn id="24" fill="hold" nodeType="afterGroup">
                            <p:stCondLst>
                              <p:cond delay="1000"/>
                            </p:stCondLst>
                            <p:childTnLst>
                              <p:par>
                                <p:cTn id="25" presetID="55" presetClass="entr" presetSubtype="0" fill="hold" grpId="0" nodeType="afterEffect">
                                  <p:stCondLst>
                                    <p:cond delay="0"/>
                                  </p:stCondLst>
                                  <p:childTnLst>
                                    <p:set>
                                      <p:cBhvr>
                                        <p:cTn id="26" dur="1" fill="hold">
                                          <p:stCondLst>
                                            <p:cond delay="0"/>
                                          </p:stCondLst>
                                        </p:cTn>
                                        <p:tgtEl>
                                          <p:spTgt spid="70660"/>
                                        </p:tgtEl>
                                        <p:attrNameLst>
                                          <p:attrName>style.visibility</p:attrName>
                                        </p:attrNameLst>
                                      </p:cBhvr>
                                      <p:to>
                                        <p:strVal val="visible"/>
                                      </p:to>
                                    </p:set>
                                    <p:anim calcmode="lin" valueType="num">
                                      <p:cBhvr>
                                        <p:cTn id="27" dur="1000" fill="hold"/>
                                        <p:tgtEl>
                                          <p:spTgt spid="70660"/>
                                        </p:tgtEl>
                                        <p:attrNameLst>
                                          <p:attrName>ppt_w</p:attrName>
                                        </p:attrNameLst>
                                      </p:cBhvr>
                                      <p:tavLst>
                                        <p:tav tm="0">
                                          <p:val>
                                            <p:strVal val="#ppt_w*0.70"/>
                                          </p:val>
                                        </p:tav>
                                        <p:tav tm="100000">
                                          <p:val>
                                            <p:strVal val="#ppt_w"/>
                                          </p:val>
                                        </p:tav>
                                      </p:tavLst>
                                    </p:anim>
                                    <p:anim calcmode="lin" valueType="num">
                                      <p:cBhvr>
                                        <p:cTn id="28" dur="1000" fill="hold"/>
                                        <p:tgtEl>
                                          <p:spTgt spid="70660"/>
                                        </p:tgtEl>
                                        <p:attrNameLst>
                                          <p:attrName>ppt_h</p:attrName>
                                        </p:attrNameLst>
                                      </p:cBhvr>
                                      <p:tavLst>
                                        <p:tav tm="0">
                                          <p:val>
                                            <p:strVal val="#ppt_h"/>
                                          </p:val>
                                        </p:tav>
                                        <p:tav tm="100000">
                                          <p:val>
                                            <p:strVal val="#ppt_h"/>
                                          </p:val>
                                        </p:tav>
                                      </p:tavLst>
                                    </p:anim>
                                    <p:animEffect transition="in" filter="fade">
                                      <p:cBhvr>
                                        <p:cTn id="29" dur="1000"/>
                                        <p:tgtEl>
                                          <p:spTgt spid="70660"/>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70661"/>
                                        </p:tgtEl>
                                        <p:attrNameLst>
                                          <p:attrName>style.visibility</p:attrName>
                                        </p:attrNameLst>
                                      </p:cBhvr>
                                      <p:to>
                                        <p:strVal val="visible"/>
                                      </p:to>
                                    </p:set>
                                    <p:anim calcmode="lin" valueType="num">
                                      <p:cBhvr>
                                        <p:cTn id="32" dur="1000" fill="hold"/>
                                        <p:tgtEl>
                                          <p:spTgt spid="70661"/>
                                        </p:tgtEl>
                                        <p:attrNameLst>
                                          <p:attrName>ppt_w</p:attrName>
                                        </p:attrNameLst>
                                      </p:cBhvr>
                                      <p:tavLst>
                                        <p:tav tm="0">
                                          <p:val>
                                            <p:strVal val="#ppt_w*0.70"/>
                                          </p:val>
                                        </p:tav>
                                        <p:tav tm="100000">
                                          <p:val>
                                            <p:strVal val="#ppt_w"/>
                                          </p:val>
                                        </p:tav>
                                      </p:tavLst>
                                    </p:anim>
                                    <p:anim calcmode="lin" valueType="num">
                                      <p:cBhvr>
                                        <p:cTn id="33" dur="1000" fill="hold"/>
                                        <p:tgtEl>
                                          <p:spTgt spid="70661"/>
                                        </p:tgtEl>
                                        <p:attrNameLst>
                                          <p:attrName>ppt_h</p:attrName>
                                        </p:attrNameLst>
                                      </p:cBhvr>
                                      <p:tavLst>
                                        <p:tav tm="0">
                                          <p:val>
                                            <p:strVal val="#ppt_h"/>
                                          </p:val>
                                        </p:tav>
                                        <p:tav tm="100000">
                                          <p:val>
                                            <p:strVal val="#ppt_h"/>
                                          </p:val>
                                        </p:tav>
                                      </p:tavLst>
                                    </p:anim>
                                    <p:animEffect transition="in" filter="fade">
                                      <p:cBhvr>
                                        <p:cTn id="34" dur="1000"/>
                                        <p:tgtEl>
                                          <p:spTgt spid="70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70660" grpId="0" animBg="1"/>
      <p:bldP spid="7066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197834EB-CC65-4C34-9822-D56C6FC656B6}"/>
              </a:ext>
            </a:extLst>
          </p:cNvPr>
          <p:cNvSpPr>
            <a:spLocks noGrp="1" noChangeArrowheads="1"/>
          </p:cNvSpPr>
          <p:nvPr>
            <p:ph type="title"/>
          </p:nvPr>
        </p:nvSpPr>
        <p:spPr>
          <a:xfrm>
            <a:off x="685800" y="404813"/>
            <a:ext cx="7772400" cy="1143000"/>
          </a:xfrm>
        </p:spPr>
        <p:txBody>
          <a:bodyPr/>
          <a:lstStyle/>
          <a:p>
            <a:r>
              <a:rPr lang="pl-PL" altLang="pl-PL"/>
              <a:t>Przypadek użycia</a:t>
            </a:r>
          </a:p>
        </p:txBody>
      </p:sp>
      <p:sp>
        <p:nvSpPr>
          <p:cNvPr id="71683" name="Rectangle 3">
            <a:extLst>
              <a:ext uri="{FF2B5EF4-FFF2-40B4-BE49-F238E27FC236}">
                <a16:creationId xmlns:a16="http://schemas.microsoft.com/office/drawing/2014/main" id="{4F87C93A-1C42-4F31-9292-1A26B3B583E1}"/>
              </a:ext>
            </a:extLst>
          </p:cNvPr>
          <p:cNvSpPr>
            <a:spLocks noGrp="1" noChangeArrowheads="1"/>
          </p:cNvSpPr>
          <p:nvPr>
            <p:ph type="body" idx="1"/>
          </p:nvPr>
        </p:nvSpPr>
        <p:spPr>
          <a:xfrm>
            <a:off x="685800" y="1700213"/>
            <a:ext cx="7772400" cy="4259262"/>
          </a:xfrm>
        </p:spPr>
        <p:txBody>
          <a:bodyPr/>
          <a:lstStyle/>
          <a:p>
            <a:pPr>
              <a:lnSpc>
                <a:spcPct val="90000"/>
              </a:lnSpc>
            </a:pPr>
            <a:r>
              <a:rPr lang="pl-PL" altLang="pl-PL"/>
              <a:t>Kwant funkcjonalności systemu dostarczający aktorowi usług o mierzalnej wartości (</a:t>
            </a:r>
            <a:r>
              <a:rPr lang="pl-PL" altLang="pl-PL" i="1"/>
              <a:t>I. Jacobson</a:t>
            </a:r>
            <a:r>
              <a:rPr lang="pl-PL" altLang="pl-PL"/>
              <a:t>).</a:t>
            </a:r>
          </a:p>
          <a:p>
            <a:pPr>
              <a:lnSpc>
                <a:spcPct val="90000"/>
              </a:lnSpc>
            </a:pPr>
            <a:r>
              <a:rPr lang="pl-PL" altLang="pl-PL"/>
              <a:t>Czynność, której wykonanie bezpośrednio świadczy o efektywności pracy</a:t>
            </a:r>
          </a:p>
          <a:p>
            <a:pPr>
              <a:lnSpc>
                <a:spcPct val="90000"/>
              </a:lnSpc>
            </a:pPr>
            <a:r>
              <a:rPr lang="pl-PL" altLang="pl-PL"/>
              <a:t>Nazwana lub dobrze określona interakcja pomiędzy użytkownikiem a systemem komputerowym</a:t>
            </a:r>
          </a:p>
        </p:txBody>
      </p:sp>
      <p:sp>
        <p:nvSpPr>
          <p:cNvPr id="52228" name="pole tekstowe 3">
            <a:extLst>
              <a:ext uri="{FF2B5EF4-FFF2-40B4-BE49-F238E27FC236}">
                <a16:creationId xmlns:a16="http://schemas.microsoft.com/office/drawing/2014/main" id="{0DF27DD8-0202-4AB7-AB68-95E0C5D015F1}"/>
              </a:ext>
            </a:extLst>
          </p:cNvPr>
          <p:cNvSpPr txBox="1">
            <a:spLocks noChangeArrowheads="1"/>
          </p:cNvSpPr>
          <p:nvPr/>
        </p:nvSpPr>
        <p:spPr bwMode="auto">
          <a:xfrm>
            <a:off x="8351838" y="908050"/>
            <a:ext cx="79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p:cTn id="7" dur="1000" fill="hold"/>
                                        <p:tgtEl>
                                          <p:spTgt spid="716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16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6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1683">
                                            <p:txEl>
                                              <p:pRg st="1" end="1"/>
                                            </p:txEl>
                                          </p:spTgt>
                                        </p:tgtEl>
                                        <p:attrNameLst>
                                          <p:attrName>style.visibility</p:attrName>
                                        </p:attrNameLst>
                                      </p:cBhvr>
                                      <p:to>
                                        <p:strVal val="visible"/>
                                      </p:to>
                                    </p:set>
                                    <p:anim calcmode="lin" valueType="num">
                                      <p:cBhvr>
                                        <p:cTn id="14" dur="1000" fill="hold"/>
                                        <p:tgtEl>
                                          <p:spTgt spid="716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16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168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1683">
                                            <p:txEl>
                                              <p:pRg st="2" end="2"/>
                                            </p:txEl>
                                          </p:spTgt>
                                        </p:tgtEl>
                                        <p:attrNameLst>
                                          <p:attrName>style.visibility</p:attrName>
                                        </p:attrNameLst>
                                      </p:cBhvr>
                                      <p:to>
                                        <p:strVal val="visible"/>
                                      </p:to>
                                    </p:set>
                                    <p:anim calcmode="lin" valueType="num">
                                      <p:cBhvr>
                                        <p:cTn id="21" dur="1000" fill="hold"/>
                                        <p:tgtEl>
                                          <p:spTgt spid="716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16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16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19F8CE6A-EAF1-4345-9649-6639778212F6}"/>
              </a:ext>
            </a:extLst>
          </p:cNvPr>
          <p:cNvSpPr>
            <a:spLocks noGrp="1" noChangeArrowheads="1"/>
          </p:cNvSpPr>
          <p:nvPr>
            <p:ph type="title"/>
          </p:nvPr>
        </p:nvSpPr>
        <p:spPr>
          <a:xfrm>
            <a:off x="611188" y="260350"/>
            <a:ext cx="7772400" cy="1143000"/>
          </a:xfrm>
        </p:spPr>
        <p:txBody>
          <a:bodyPr/>
          <a:lstStyle/>
          <a:p>
            <a:r>
              <a:rPr lang="pl-PL" altLang="pl-PL"/>
              <a:t>Przypadek użycia</a:t>
            </a:r>
          </a:p>
        </p:txBody>
      </p:sp>
      <p:sp>
        <p:nvSpPr>
          <p:cNvPr id="72707" name="Rectangle 3">
            <a:extLst>
              <a:ext uri="{FF2B5EF4-FFF2-40B4-BE49-F238E27FC236}">
                <a16:creationId xmlns:a16="http://schemas.microsoft.com/office/drawing/2014/main" id="{C5328BC7-0C94-4518-AD0F-9E39297B6F3A}"/>
              </a:ext>
            </a:extLst>
          </p:cNvPr>
          <p:cNvSpPr>
            <a:spLocks noGrp="1" noChangeArrowheads="1"/>
          </p:cNvSpPr>
          <p:nvPr>
            <p:ph type="body" idx="1"/>
          </p:nvPr>
        </p:nvSpPr>
        <p:spPr>
          <a:xfrm>
            <a:off x="685800" y="1628775"/>
            <a:ext cx="8062913" cy="4248150"/>
          </a:xfrm>
        </p:spPr>
        <p:txBody>
          <a:bodyPr/>
          <a:lstStyle/>
          <a:p>
            <a:r>
              <a:rPr lang="pl-PL" altLang="pl-PL" b="1" i="1">
                <a:solidFill>
                  <a:srgbClr val="660033"/>
                </a:solidFill>
              </a:rPr>
              <a:t>Przypadek użycia musi być w interakcji, chociaż z jednym aktorem</a:t>
            </a:r>
            <a:r>
              <a:rPr lang="pl-PL" altLang="pl-PL"/>
              <a:t>. Wyjątek stanowi sytuacja, gdy przypadek użycia jest połączony z innym przypadkiem użycia związkiem rozszerzenia lub zawierania.</a:t>
            </a:r>
          </a:p>
          <a:p>
            <a:r>
              <a:rPr lang="pl-PL" altLang="pl-PL"/>
              <a:t>Przypadek użycia to </a:t>
            </a:r>
            <a:r>
              <a:rPr lang="pl-PL" altLang="pl-PL" b="1" i="1">
                <a:solidFill>
                  <a:srgbClr val="990033"/>
                </a:solidFill>
              </a:rPr>
              <a:t>zbiór scenariuszy powiązanych ze sobą wspólnym celem użytkownika</a:t>
            </a:r>
            <a:r>
              <a:rPr lang="pl-PL" altLang="pl-PL"/>
              <a:t>.</a:t>
            </a:r>
          </a:p>
        </p:txBody>
      </p:sp>
      <p:sp>
        <p:nvSpPr>
          <p:cNvPr id="72708" name="Oval 4">
            <a:extLst>
              <a:ext uri="{FF2B5EF4-FFF2-40B4-BE49-F238E27FC236}">
                <a16:creationId xmlns:a16="http://schemas.microsoft.com/office/drawing/2014/main" id="{B2C08BEB-4CE9-494C-99C4-2227A73A1232}"/>
              </a:ext>
            </a:extLst>
          </p:cNvPr>
          <p:cNvSpPr>
            <a:spLocks noChangeArrowheads="1"/>
          </p:cNvSpPr>
          <p:nvPr/>
        </p:nvSpPr>
        <p:spPr bwMode="auto">
          <a:xfrm>
            <a:off x="5508625" y="5445125"/>
            <a:ext cx="3168650" cy="10795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72709" name="Text Box 5">
            <a:extLst>
              <a:ext uri="{FF2B5EF4-FFF2-40B4-BE49-F238E27FC236}">
                <a16:creationId xmlns:a16="http://schemas.microsoft.com/office/drawing/2014/main" id="{BC6818AF-FC00-415A-B466-C16DD1203E45}"/>
              </a:ext>
            </a:extLst>
          </p:cNvPr>
          <p:cNvSpPr txBox="1">
            <a:spLocks noChangeArrowheads="1"/>
          </p:cNvSpPr>
          <p:nvPr/>
        </p:nvSpPr>
        <p:spPr bwMode="auto">
          <a:xfrm>
            <a:off x="6084888" y="5734050"/>
            <a:ext cx="2036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400"/>
              <a:t>Sprawdź ocenę</a:t>
            </a:r>
          </a:p>
        </p:txBody>
      </p:sp>
      <p:sp>
        <p:nvSpPr>
          <p:cNvPr id="53254" name="pole tekstowe 5">
            <a:extLst>
              <a:ext uri="{FF2B5EF4-FFF2-40B4-BE49-F238E27FC236}">
                <a16:creationId xmlns:a16="http://schemas.microsoft.com/office/drawing/2014/main" id="{AB71272A-C9F8-4ABD-BA3E-FFD195E6ED9D}"/>
              </a:ext>
            </a:extLst>
          </p:cNvPr>
          <p:cNvSpPr txBox="1">
            <a:spLocks noChangeArrowheads="1"/>
          </p:cNvSpPr>
          <p:nvPr/>
        </p:nvSpPr>
        <p:spPr bwMode="auto">
          <a:xfrm>
            <a:off x="8351838" y="908050"/>
            <a:ext cx="79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3/3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p:cTn id="7" dur="1000" fill="hold"/>
                                        <p:tgtEl>
                                          <p:spTgt spid="7270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270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270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2707">
                                            <p:txEl>
                                              <p:pRg st="1" end="1"/>
                                            </p:txEl>
                                          </p:spTgt>
                                        </p:tgtEl>
                                        <p:attrNameLst>
                                          <p:attrName>style.visibility</p:attrName>
                                        </p:attrNameLst>
                                      </p:cBhvr>
                                      <p:to>
                                        <p:strVal val="visible"/>
                                      </p:to>
                                    </p:set>
                                    <p:anim calcmode="lin" valueType="num">
                                      <p:cBhvr>
                                        <p:cTn id="14" dur="1000" fill="hold"/>
                                        <p:tgtEl>
                                          <p:spTgt spid="7270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270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2707">
                                            <p:txEl>
                                              <p:pRg st="1" end="1"/>
                                            </p:txEl>
                                          </p:spTgt>
                                        </p:tgtEl>
                                      </p:cBhvr>
                                    </p:animEffect>
                                  </p:childTnLst>
                                </p:cTn>
                              </p:par>
                            </p:childTnLst>
                          </p:cTn>
                        </p:par>
                        <p:par>
                          <p:cTn id="17" fill="hold" nodeType="afterGroup">
                            <p:stCondLst>
                              <p:cond delay="1000"/>
                            </p:stCondLst>
                            <p:childTnLst>
                              <p:par>
                                <p:cTn id="18" presetID="55" presetClass="entr" presetSubtype="0" fill="hold" grpId="0" nodeType="afterEffect">
                                  <p:stCondLst>
                                    <p:cond delay="0"/>
                                  </p:stCondLst>
                                  <p:childTnLst>
                                    <p:set>
                                      <p:cBhvr>
                                        <p:cTn id="19" dur="1" fill="hold">
                                          <p:stCondLst>
                                            <p:cond delay="0"/>
                                          </p:stCondLst>
                                        </p:cTn>
                                        <p:tgtEl>
                                          <p:spTgt spid="72708"/>
                                        </p:tgtEl>
                                        <p:attrNameLst>
                                          <p:attrName>style.visibility</p:attrName>
                                        </p:attrNameLst>
                                      </p:cBhvr>
                                      <p:to>
                                        <p:strVal val="visible"/>
                                      </p:to>
                                    </p:set>
                                    <p:anim calcmode="lin" valueType="num">
                                      <p:cBhvr>
                                        <p:cTn id="20" dur="1000" fill="hold"/>
                                        <p:tgtEl>
                                          <p:spTgt spid="72708"/>
                                        </p:tgtEl>
                                        <p:attrNameLst>
                                          <p:attrName>ppt_w</p:attrName>
                                        </p:attrNameLst>
                                      </p:cBhvr>
                                      <p:tavLst>
                                        <p:tav tm="0">
                                          <p:val>
                                            <p:strVal val="#ppt_w*0.70"/>
                                          </p:val>
                                        </p:tav>
                                        <p:tav tm="100000">
                                          <p:val>
                                            <p:strVal val="#ppt_w"/>
                                          </p:val>
                                        </p:tav>
                                      </p:tavLst>
                                    </p:anim>
                                    <p:anim calcmode="lin" valueType="num">
                                      <p:cBhvr>
                                        <p:cTn id="21" dur="1000" fill="hold"/>
                                        <p:tgtEl>
                                          <p:spTgt spid="72708"/>
                                        </p:tgtEl>
                                        <p:attrNameLst>
                                          <p:attrName>ppt_h</p:attrName>
                                        </p:attrNameLst>
                                      </p:cBhvr>
                                      <p:tavLst>
                                        <p:tav tm="0">
                                          <p:val>
                                            <p:strVal val="#ppt_h"/>
                                          </p:val>
                                        </p:tav>
                                        <p:tav tm="100000">
                                          <p:val>
                                            <p:strVal val="#ppt_h"/>
                                          </p:val>
                                        </p:tav>
                                      </p:tavLst>
                                    </p:anim>
                                    <p:animEffect transition="in" filter="fade">
                                      <p:cBhvr>
                                        <p:cTn id="22" dur="1000"/>
                                        <p:tgtEl>
                                          <p:spTgt spid="72708"/>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72709"/>
                                        </p:tgtEl>
                                        <p:attrNameLst>
                                          <p:attrName>style.visibility</p:attrName>
                                        </p:attrNameLst>
                                      </p:cBhvr>
                                      <p:to>
                                        <p:strVal val="visible"/>
                                      </p:to>
                                    </p:set>
                                    <p:anim calcmode="lin" valueType="num">
                                      <p:cBhvr>
                                        <p:cTn id="25" dur="1000" fill="hold"/>
                                        <p:tgtEl>
                                          <p:spTgt spid="72709"/>
                                        </p:tgtEl>
                                        <p:attrNameLst>
                                          <p:attrName>ppt_w</p:attrName>
                                        </p:attrNameLst>
                                      </p:cBhvr>
                                      <p:tavLst>
                                        <p:tav tm="0">
                                          <p:val>
                                            <p:strVal val="#ppt_w*0.70"/>
                                          </p:val>
                                        </p:tav>
                                        <p:tav tm="100000">
                                          <p:val>
                                            <p:strVal val="#ppt_w"/>
                                          </p:val>
                                        </p:tav>
                                      </p:tavLst>
                                    </p:anim>
                                    <p:anim calcmode="lin" valueType="num">
                                      <p:cBhvr>
                                        <p:cTn id="26" dur="1000" fill="hold"/>
                                        <p:tgtEl>
                                          <p:spTgt spid="72709"/>
                                        </p:tgtEl>
                                        <p:attrNameLst>
                                          <p:attrName>ppt_h</p:attrName>
                                        </p:attrNameLst>
                                      </p:cBhvr>
                                      <p:tavLst>
                                        <p:tav tm="0">
                                          <p:val>
                                            <p:strVal val="#ppt_h"/>
                                          </p:val>
                                        </p:tav>
                                        <p:tav tm="100000">
                                          <p:val>
                                            <p:strVal val="#ppt_h"/>
                                          </p:val>
                                        </p:tav>
                                      </p:tavLst>
                                    </p:anim>
                                    <p:animEffect transition="in" filter="fade">
                                      <p:cBhvr>
                                        <p:cTn id="27" dur="10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P spid="72708" grpId="0" animBg="1"/>
      <p:bldP spid="7270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8A2FA632-BF28-4C53-B575-06731C59E0CE}"/>
              </a:ext>
            </a:extLst>
          </p:cNvPr>
          <p:cNvSpPr>
            <a:spLocks noChangeArrowheads="1"/>
          </p:cNvSpPr>
          <p:nvPr/>
        </p:nvSpPr>
        <p:spPr bwMode="auto">
          <a:xfrm>
            <a:off x="457200" y="1158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Związki </a:t>
            </a:r>
          </a:p>
          <a:p>
            <a:pPr algn="ctr" eaLnBrk="1" hangingPunct="1">
              <a:spcBef>
                <a:spcPct val="0"/>
              </a:spcBef>
              <a:buFontTx/>
              <a:buNone/>
            </a:pPr>
            <a:r>
              <a:rPr lang="pl-PL" altLang="pl-PL" sz="2400">
                <a:solidFill>
                  <a:srgbClr val="990033"/>
                </a:solidFill>
              </a:rPr>
              <a:t>w diagramach przypadków użycia</a:t>
            </a:r>
            <a:endParaRPr lang="pl-PL" altLang="pl-PL" sz="2400">
              <a:solidFill>
                <a:schemeClr val="tx2"/>
              </a:solidFill>
            </a:endParaRPr>
          </a:p>
        </p:txBody>
      </p:sp>
      <p:sp>
        <p:nvSpPr>
          <p:cNvPr id="4103" name="Rectangle 4">
            <a:extLst>
              <a:ext uri="{FF2B5EF4-FFF2-40B4-BE49-F238E27FC236}">
                <a16:creationId xmlns:a16="http://schemas.microsoft.com/office/drawing/2014/main" id="{6F81A9E9-4337-4F54-8995-7D52491A9AF3}"/>
              </a:ext>
            </a:extLst>
          </p:cNvPr>
          <p:cNvSpPr>
            <a:spLocks noChangeArrowheads="1"/>
          </p:cNvSpPr>
          <p:nvPr/>
        </p:nvSpPr>
        <p:spPr bwMode="auto">
          <a:xfrm>
            <a:off x="457200" y="1600200"/>
            <a:ext cx="483552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r>
              <a:rPr lang="pl-PL" altLang="pl-PL"/>
              <a:t>powiązania </a:t>
            </a:r>
            <a:r>
              <a:rPr lang="pl-PL" altLang="pl-PL" sz="2600"/>
              <a:t>(</a:t>
            </a:r>
            <a:r>
              <a:rPr lang="pl-PL" altLang="pl-PL" sz="2000"/>
              <a:t>tylko między </a:t>
            </a:r>
          </a:p>
          <a:p>
            <a:pPr eaLnBrk="1" hangingPunct="1">
              <a:buFontTx/>
              <a:buNone/>
            </a:pPr>
            <a:r>
              <a:rPr lang="pl-PL" altLang="pl-PL" sz="2000"/>
              <a:t>	aktorem a przypadkiem użycia</a:t>
            </a:r>
            <a:r>
              <a:rPr lang="pl-PL" altLang="pl-PL" sz="2600"/>
              <a:t>)</a:t>
            </a:r>
          </a:p>
          <a:p>
            <a:pPr eaLnBrk="1" hangingPunct="1">
              <a:buFontTx/>
              <a:buNone/>
            </a:pPr>
            <a:endParaRPr lang="pl-PL" altLang="pl-PL" sz="2600"/>
          </a:p>
          <a:p>
            <a:pPr eaLnBrk="1" hangingPunct="1"/>
            <a:r>
              <a:rPr lang="pl-PL" altLang="pl-PL"/>
              <a:t>uogólnienia</a:t>
            </a:r>
          </a:p>
          <a:p>
            <a:pPr eaLnBrk="1" hangingPunct="1"/>
            <a:endParaRPr lang="pl-PL" altLang="pl-PL"/>
          </a:p>
          <a:p>
            <a:pPr eaLnBrk="1" hangingPunct="1"/>
            <a:r>
              <a:rPr lang="pl-PL" altLang="pl-PL"/>
              <a:t>zawierania – include</a:t>
            </a:r>
          </a:p>
          <a:p>
            <a:pPr eaLnBrk="1" hangingPunct="1"/>
            <a:endParaRPr lang="pl-PL" altLang="pl-PL"/>
          </a:p>
          <a:p>
            <a:pPr eaLnBrk="1" hangingPunct="1"/>
            <a:r>
              <a:rPr lang="pl-PL" altLang="pl-PL"/>
              <a:t>rozszerzenia - extend</a:t>
            </a:r>
          </a:p>
        </p:txBody>
      </p:sp>
      <p:graphicFrame>
        <p:nvGraphicFramePr>
          <p:cNvPr id="4099" name="Object 5">
            <a:extLst>
              <a:ext uri="{FF2B5EF4-FFF2-40B4-BE49-F238E27FC236}">
                <a16:creationId xmlns:a16="http://schemas.microsoft.com/office/drawing/2014/main" id="{48383994-5657-44BF-B45E-B6DE2395A2F0}"/>
              </a:ext>
            </a:extLst>
          </p:cNvPr>
          <p:cNvGraphicFramePr>
            <a:graphicFrameLocks noChangeAspect="1"/>
          </p:cNvGraphicFramePr>
          <p:nvPr/>
        </p:nvGraphicFramePr>
        <p:xfrm>
          <a:off x="4929188" y="1547813"/>
          <a:ext cx="4106862" cy="1520825"/>
        </p:xfrm>
        <a:graphic>
          <a:graphicData uri="http://schemas.openxmlformats.org/presentationml/2006/ole">
            <mc:AlternateContent xmlns:mc="http://schemas.openxmlformats.org/markup-compatibility/2006">
              <mc:Choice xmlns:v="urn:schemas-microsoft-com:vml" Requires="v">
                <p:oleObj spid="_x0000_s54281" name="Obraz - mapa bitowa" r:id="rId3" imgW="3086531" imgH="1142857" progId="Paint.Picture">
                  <p:embed/>
                </p:oleObj>
              </mc:Choice>
              <mc:Fallback>
                <p:oleObj name="Obraz - mapa bitowa" r:id="rId3" imgW="3086531" imgH="1142857"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188" y="1547813"/>
                        <a:ext cx="4106862" cy="152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0" name="Object 6">
            <a:extLst>
              <a:ext uri="{FF2B5EF4-FFF2-40B4-BE49-F238E27FC236}">
                <a16:creationId xmlns:a16="http://schemas.microsoft.com/office/drawing/2014/main" id="{5C3BA01C-B94D-4121-832C-2DF307391DD1}"/>
              </a:ext>
            </a:extLst>
          </p:cNvPr>
          <p:cNvGraphicFramePr>
            <a:graphicFrameLocks noChangeAspect="1"/>
          </p:cNvGraphicFramePr>
          <p:nvPr/>
        </p:nvGraphicFramePr>
        <p:xfrm>
          <a:off x="4729163" y="5661025"/>
          <a:ext cx="4090987" cy="720725"/>
        </p:xfrm>
        <a:graphic>
          <a:graphicData uri="http://schemas.openxmlformats.org/presentationml/2006/ole">
            <mc:AlternateContent xmlns:mc="http://schemas.openxmlformats.org/markup-compatibility/2006">
              <mc:Choice xmlns:v="urn:schemas-microsoft-com:vml" Requires="v">
                <p:oleObj spid="_x0000_s54282" name="Obraz - mapa bitowa" r:id="rId5" imgW="1676634" imgH="295238" progId="Paint.Picture">
                  <p:embed/>
                </p:oleObj>
              </mc:Choice>
              <mc:Fallback>
                <p:oleObj name="Obraz - mapa bitowa" r:id="rId5" imgW="1676634" imgH="295238" progId="Paint.Picture">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9163" y="5661025"/>
                        <a:ext cx="4090987"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1" name="Object 7">
            <a:extLst>
              <a:ext uri="{FF2B5EF4-FFF2-40B4-BE49-F238E27FC236}">
                <a16:creationId xmlns:a16="http://schemas.microsoft.com/office/drawing/2014/main" id="{592572FC-D701-41D6-92DB-B66A26756277}"/>
              </a:ext>
            </a:extLst>
          </p:cNvPr>
          <p:cNvGraphicFramePr>
            <a:graphicFrameLocks noChangeAspect="1"/>
          </p:cNvGraphicFramePr>
          <p:nvPr/>
        </p:nvGraphicFramePr>
        <p:xfrm>
          <a:off x="4716463" y="4652963"/>
          <a:ext cx="4319587" cy="638175"/>
        </p:xfrm>
        <a:graphic>
          <a:graphicData uri="http://schemas.openxmlformats.org/presentationml/2006/ole">
            <mc:AlternateContent xmlns:mc="http://schemas.openxmlformats.org/markup-compatibility/2006">
              <mc:Choice xmlns:v="urn:schemas-microsoft-com:vml" Requires="v">
                <p:oleObj spid="_x0000_s54283" name="Obraz - mapa bitowa" r:id="rId7" imgW="1676634" imgH="247685" progId="Paint.Picture">
                  <p:embed/>
                </p:oleObj>
              </mc:Choice>
              <mc:Fallback>
                <p:oleObj name="Obraz - mapa bitowa" r:id="rId7" imgW="1676634" imgH="247685" progId="Paint.Picture">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463" y="4652963"/>
                        <a:ext cx="4319587"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8" name="Object 2">
            <a:extLst>
              <a:ext uri="{FF2B5EF4-FFF2-40B4-BE49-F238E27FC236}">
                <a16:creationId xmlns:a16="http://schemas.microsoft.com/office/drawing/2014/main" id="{0FDB207A-461A-4D65-B7E1-5C04344E748A}"/>
              </a:ext>
            </a:extLst>
          </p:cNvPr>
          <p:cNvGraphicFramePr>
            <a:graphicFrameLocks noChangeAspect="1"/>
          </p:cNvGraphicFramePr>
          <p:nvPr/>
        </p:nvGraphicFramePr>
        <p:xfrm>
          <a:off x="4859338" y="2924175"/>
          <a:ext cx="4076700" cy="1657350"/>
        </p:xfrm>
        <a:graphic>
          <a:graphicData uri="http://schemas.openxmlformats.org/presentationml/2006/ole">
            <mc:AlternateContent xmlns:mc="http://schemas.openxmlformats.org/markup-compatibility/2006">
              <mc:Choice xmlns:v="urn:schemas-microsoft-com:vml" Requires="v">
                <p:oleObj spid="_x0000_s54284" name="Obraz - mapa bitowa" r:id="rId9" imgW="3285714" imgH="1276190" progId="Paint.Picture">
                  <p:embed/>
                </p:oleObj>
              </mc:Choice>
              <mc:Fallback>
                <p:oleObj name="Obraz - mapa bitowa" r:id="rId9" imgW="3285714" imgH="1276190" progId="Paint.Picture">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9338" y="2924175"/>
                        <a:ext cx="407670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80" name="pole tekstowe 7">
            <a:extLst>
              <a:ext uri="{FF2B5EF4-FFF2-40B4-BE49-F238E27FC236}">
                <a16:creationId xmlns:a16="http://schemas.microsoft.com/office/drawing/2014/main" id="{3DC9E4B0-6E34-406A-9712-ABD6E1583907}"/>
              </a:ext>
            </a:extLst>
          </p:cNvPr>
          <p:cNvSpPr txBox="1">
            <a:spLocks noChangeArrowheads="1"/>
          </p:cNvSpPr>
          <p:nvPr/>
        </p:nvSpPr>
        <p:spPr bwMode="auto">
          <a:xfrm>
            <a:off x="8351838" y="692150"/>
            <a:ext cx="79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anim calcmode="lin" valueType="num">
                                      <p:cBhvr>
                                        <p:cTn id="7" dur="1000" fill="hold"/>
                                        <p:tgtEl>
                                          <p:spTgt spid="410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410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4103">
                                            <p:txEl>
                                              <p:pRg st="0" end="0"/>
                                            </p:txEl>
                                          </p:spTgt>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4103">
                                            <p:txEl>
                                              <p:pRg st="1" end="1"/>
                                            </p:txEl>
                                          </p:spTgt>
                                        </p:tgtEl>
                                        <p:attrNameLst>
                                          <p:attrName>style.visibility</p:attrName>
                                        </p:attrNameLst>
                                      </p:cBhvr>
                                      <p:to>
                                        <p:strVal val="visible"/>
                                      </p:to>
                                    </p:set>
                                    <p:anim calcmode="lin" valueType="num">
                                      <p:cBhvr>
                                        <p:cTn id="13" dur="1000" fill="hold"/>
                                        <p:tgtEl>
                                          <p:spTgt spid="4103">
                                            <p:txEl>
                                              <p:pRg st="1" end="1"/>
                                            </p:txEl>
                                          </p:spTgt>
                                        </p:tgtEl>
                                        <p:attrNameLst>
                                          <p:attrName>ppt_w</p:attrName>
                                        </p:attrNameLst>
                                      </p:cBhvr>
                                      <p:tavLst>
                                        <p:tav tm="0">
                                          <p:val>
                                            <p:strVal val="#ppt_w*0.70"/>
                                          </p:val>
                                        </p:tav>
                                        <p:tav tm="100000">
                                          <p:val>
                                            <p:strVal val="#ppt_w"/>
                                          </p:val>
                                        </p:tav>
                                      </p:tavLst>
                                    </p:anim>
                                    <p:anim calcmode="lin" valueType="num">
                                      <p:cBhvr>
                                        <p:cTn id="14" dur="1000" fill="hold"/>
                                        <p:tgtEl>
                                          <p:spTgt spid="4103">
                                            <p:txEl>
                                              <p:pRg st="1" end="1"/>
                                            </p:txEl>
                                          </p:spTgt>
                                        </p:tgtEl>
                                        <p:attrNameLst>
                                          <p:attrName>ppt_h</p:attrName>
                                        </p:attrNameLst>
                                      </p:cBhvr>
                                      <p:tavLst>
                                        <p:tav tm="0">
                                          <p:val>
                                            <p:strVal val="#ppt_h"/>
                                          </p:val>
                                        </p:tav>
                                        <p:tav tm="100000">
                                          <p:val>
                                            <p:strVal val="#ppt_h"/>
                                          </p:val>
                                        </p:tav>
                                      </p:tavLst>
                                    </p:anim>
                                    <p:animEffect transition="in" filter="fade">
                                      <p:cBhvr>
                                        <p:cTn id="15" dur="1000"/>
                                        <p:tgtEl>
                                          <p:spTgt spid="4103">
                                            <p:txEl>
                                              <p:pRg st="1" end="1"/>
                                            </p:txEl>
                                          </p:spTgt>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4103">
                                            <p:txEl>
                                              <p:pRg st="3" end="3"/>
                                            </p:txEl>
                                          </p:spTgt>
                                        </p:tgtEl>
                                        <p:attrNameLst>
                                          <p:attrName>style.visibility</p:attrName>
                                        </p:attrNameLst>
                                      </p:cBhvr>
                                      <p:to>
                                        <p:strVal val="visible"/>
                                      </p:to>
                                    </p:set>
                                    <p:anim calcmode="lin" valueType="num">
                                      <p:cBhvr>
                                        <p:cTn id="19" dur="1000" fill="hold"/>
                                        <p:tgtEl>
                                          <p:spTgt spid="4103">
                                            <p:txEl>
                                              <p:pRg st="3" end="3"/>
                                            </p:txEl>
                                          </p:spTgt>
                                        </p:tgtEl>
                                        <p:attrNameLst>
                                          <p:attrName>ppt_w</p:attrName>
                                        </p:attrNameLst>
                                      </p:cBhvr>
                                      <p:tavLst>
                                        <p:tav tm="0">
                                          <p:val>
                                            <p:strVal val="#ppt_w*0.70"/>
                                          </p:val>
                                        </p:tav>
                                        <p:tav tm="100000">
                                          <p:val>
                                            <p:strVal val="#ppt_w"/>
                                          </p:val>
                                        </p:tav>
                                      </p:tavLst>
                                    </p:anim>
                                    <p:anim calcmode="lin" valueType="num">
                                      <p:cBhvr>
                                        <p:cTn id="20" dur="1000" fill="hold"/>
                                        <p:tgtEl>
                                          <p:spTgt spid="4103">
                                            <p:txEl>
                                              <p:pRg st="3" end="3"/>
                                            </p:txEl>
                                          </p:spTgt>
                                        </p:tgtEl>
                                        <p:attrNameLst>
                                          <p:attrName>ppt_h</p:attrName>
                                        </p:attrNameLst>
                                      </p:cBhvr>
                                      <p:tavLst>
                                        <p:tav tm="0">
                                          <p:val>
                                            <p:strVal val="#ppt_h"/>
                                          </p:val>
                                        </p:tav>
                                        <p:tav tm="100000">
                                          <p:val>
                                            <p:strVal val="#ppt_h"/>
                                          </p:val>
                                        </p:tav>
                                      </p:tavLst>
                                    </p:anim>
                                    <p:animEffect transition="in" filter="fade">
                                      <p:cBhvr>
                                        <p:cTn id="21" dur="1000"/>
                                        <p:tgtEl>
                                          <p:spTgt spid="4103">
                                            <p:txEl>
                                              <p:pRg st="3" end="3"/>
                                            </p:txEl>
                                          </p:spTgt>
                                        </p:tgtEl>
                                      </p:cBhvr>
                                    </p:animEffect>
                                  </p:child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4103">
                                            <p:txEl>
                                              <p:pRg st="5" end="5"/>
                                            </p:txEl>
                                          </p:spTgt>
                                        </p:tgtEl>
                                        <p:attrNameLst>
                                          <p:attrName>style.visibility</p:attrName>
                                        </p:attrNameLst>
                                      </p:cBhvr>
                                      <p:to>
                                        <p:strVal val="visible"/>
                                      </p:to>
                                    </p:set>
                                    <p:anim calcmode="lin" valueType="num">
                                      <p:cBhvr>
                                        <p:cTn id="25" dur="1000" fill="hold"/>
                                        <p:tgtEl>
                                          <p:spTgt spid="4103">
                                            <p:txEl>
                                              <p:pRg st="5" end="5"/>
                                            </p:txEl>
                                          </p:spTgt>
                                        </p:tgtEl>
                                        <p:attrNameLst>
                                          <p:attrName>ppt_w</p:attrName>
                                        </p:attrNameLst>
                                      </p:cBhvr>
                                      <p:tavLst>
                                        <p:tav tm="0">
                                          <p:val>
                                            <p:strVal val="#ppt_w*0.70"/>
                                          </p:val>
                                        </p:tav>
                                        <p:tav tm="100000">
                                          <p:val>
                                            <p:strVal val="#ppt_w"/>
                                          </p:val>
                                        </p:tav>
                                      </p:tavLst>
                                    </p:anim>
                                    <p:anim calcmode="lin" valueType="num">
                                      <p:cBhvr>
                                        <p:cTn id="26" dur="1000" fill="hold"/>
                                        <p:tgtEl>
                                          <p:spTgt spid="4103">
                                            <p:txEl>
                                              <p:pRg st="5" end="5"/>
                                            </p:txEl>
                                          </p:spTgt>
                                        </p:tgtEl>
                                        <p:attrNameLst>
                                          <p:attrName>ppt_h</p:attrName>
                                        </p:attrNameLst>
                                      </p:cBhvr>
                                      <p:tavLst>
                                        <p:tav tm="0">
                                          <p:val>
                                            <p:strVal val="#ppt_h"/>
                                          </p:val>
                                        </p:tav>
                                        <p:tav tm="100000">
                                          <p:val>
                                            <p:strVal val="#ppt_h"/>
                                          </p:val>
                                        </p:tav>
                                      </p:tavLst>
                                    </p:anim>
                                    <p:animEffect transition="in" filter="fade">
                                      <p:cBhvr>
                                        <p:cTn id="27" dur="1000"/>
                                        <p:tgtEl>
                                          <p:spTgt spid="4103">
                                            <p:txEl>
                                              <p:pRg st="5" end="5"/>
                                            </p:txEl>
                                          </p:spTgt>
                                        </p:tgtEl>
                                      </p:cBhvr>
                                    </p:animEffect>
                                  </p:child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4103">
                                            <p:txEl>
                                              <p:pRg st="7" end="7"/>
                                            </p:txEl>
                                          </p:spTgt>
                                        </p:tgtEl>
                                        <p:attrNameLst>
                                          <p:attrName>style.visibility</p:attrName>
                                        </p:attrNameLst>
                                      </p:cBhvr>
                                      <p:to>
                                        <p:strVal val="visible"/>
                                      </p:to>
                                    </p:set>
                                    <p:anim calcmode="lin" valueType="num">
                                      <p:cBhvr>
                                        <p:cTn id="31" dur="1000" fill="hold"/>
                                        <p:tgtEl>
                                          <p:spTgt spid="4103">
                                            <p:txEl>
                                              <p:pRg st="7" end="7"/>
                                            </p:txEl>
                                          </p:spTgt>
                                        </p:tgtEl>
                                        <p:attrNameLst>
                                          <p:attrName>ppt_w</p:attrName>
                                        </p:attrNameLst>
                                      </p:cBhvr>
                                      <p:tavLst>
                                        <p:tav tm="0">
                                          <p:val>
                                            <p:strVal val="#ppt_w*0.70"/>
                                          </p:val>
                                        </p:tav>
                                        <p:tav tm="100000">
                                          <p:val>
                                            <p:strVal val="#ppt_w"/>
                                          </p:val>
                                        </p:tav>
                                      </p:tavLst>
                                    </p:anim>
                                    <p:anim calcmode="lin" valueType="num">
                                      <p:cBhvr>
                                        <p:cTn id="32" dur="1000" fill="hold"/>
                                        <p:tgtEl>
                                          <p:spTgt spid="4103">
                                            <p:txEl>
                                              <p:pRg st="7" end="7"/>
                                            </p:txEl>
                                          </p:spTgt>
                                        </p:tgtEl>
                                        <p:attrNameLst>
                                          <p:attrName>ppt_h</p:attrName>
                                        </p:attrNameLst>
                                      </p:cBhvr>
                                      <p:tavLst>
                                        <p:tav tm="0">
                                          <p:val>
                                            <p:strVal val="#ppt_h"/>
                                          </p:val>
                                        </p:tav>
                                        <p:tav tm="100000">
                                          <p:val>
                                            <p:strVal val="#ppt_h"/>
                                          </p:val>
                                        </p:tav>
                                      </p:tavLst>
                                    </p:anim>
                                    <p:animEffect transition="in" filter="fade">
                                      <p:cBhvr>
                                        <p:cTn id="33" dur="1000"/>
                                        <p:tgtEl>
                                          <p:spTgt spid="4103">
                                            <p:txEl>
                                              <p:pRg st="7" end="7"/>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5" presetClass="entr" presetSubtype="0" fill="hold" nodeType="clickEffect">
                                  <p:stCondLst>
                                    <p:cond delay="0"/>
                                  </p:stCondLst>
                                  <p:childTnLst>
                                    <p:set>
                                      <p:cBhvr>
                                        <p:cTn id="37" dur="1" fill="hold">
                                          <p:stCondLst>
                                            <p:cond delay="0"/>
                                          </p:stCondLst>
                                        </p:cTn>
                                        <p:tgtEl>
                                          <p:spTgt spid="4099"/>
                                        </p:tgtEl>
                                        <p:attrNameLst>
                                          <p:attrName>style.visibility</p:attrName>
                                        </p:attrNameLst>
                                      </p:cBhvr>
                                      <p:to>
                                        <p:strVal val="visible"/>
                                      </p:to>
                                    </p:set>
                                    <p:anim calcmode="lin" valueType="num">
                                      <p:cBhvr>
                                        <p:cTn id="38" dur="1000" fill="hold"/>
                                        <p:tgtEl>
                                          <p:spTgt spid="4099"/>
                                        </p:tgtEl>
                                        <p:attrNameLst>
                                          <p:attrName>ppt_w</p:attrName>
                                        </p:attrNameLst>
                                      </p:cBhvr>
                                      <p:tavLst>
                                        <p:tav tm="0">
                                          <p:val>
                                            <p:strVal val="#ppt_w*0.70"/>
                                          </p:val>
                                        </p:tav>
                                        <p:tav tm="100000">
                                          <p:val>
                                            <p:strVal val="#ppt_w"/>
                                          </p:val>
                                        </p:tav>
                                      </p:tavLst>
                                    </p:anim>
                                    <p:anim calcmode="lin" valueType="num">
                                      <p:cBhvr>
                                        <p:cTn id="39" dur="1000" fill="hold"/>
                                        <p:tgtEl>
                                          <p:spTgt spid="4099"/>
                                        </p:tgtEl>
                                        <p:attrNameLst>
                                          <p:attrName>ppt_h</p:attrName>
                                        </p:attrNameLst>
                                      </p:cBhvr>
                                      <p:tavLst>
                                        <p:tav tm="0">
                                          <p:val>
                                            <p:strVal val="#ppt_h"/>
                                          </p:val>
                                        </p:tav>
                                        <p:tav tm="100000">
                                          <p:val>
                                            <p:strVal val="#ppt_h"/>
                                          </p:val>
                                        </p:tav>
                                      </p:tavLst>
                                    </p:anim>
                                    <p:animEffect transition="in" filter="fade">
                                      <p:cBhvr>
                                        <p:cTn id="40" dur="1000"/>
                                        <p:tgtEl>
                                          <p:spTgt spid="4099"/>
                                        </p:tgtEl>
                                      </p:cBhvr>
                                    </p:animEffect>
                                  </p:childTnLst>
                                </p:cTn>
                              </p:par>
                            </p:childTnLst>
                          </p:cTn>
                        </p:par>
                        <p:par>
                          <p:cTn id="41" fill="hold" nodeType="afterGroup">
                            <p:stCondLst>
                              <p:cond delay="1000"/>
                            </p:stCondLst>
                            <p:childTnLst>
                              <p:par>
                                <p:cTn id="42" presetID="55" presetClass="entr" presetSubtype="0" fill="hold" nodeType="afterEffect">
                                  <p:stCondLst>
                                    <p:cond delay="0"/>
                                  </p:stCondLst>
                                  <p:childTnLst>
                                    <p:set>
                                      <p:cBhvr>
                                        <p:cTn id="43" dur="1" fill="hold">
                                          <p:stCondLst>
                                            <p:cond delay="0"/>
                                          </p:stCondLst>
                                        </p:cTn>
                                        <p:tgtEl>
                                          <p:spTgt spid="4098"/>
                                        </p:tgtEl>
                                        <p:attrNameLst>
                                          <p:attrName>style.visibility</p:attrName>
                                        </p:attrNameLst>
                                      </p:cBhvr>
                                      <p:to>
                                        <p:strVal val="visible"/>
                                      </p:to>
                                    </p:set>
                                    <p:anim calcmode="lin" valueType="num">
                                      <p:cBhvr>
                                        <p:cTn id="44" dur="1000" fill="hold"/>
                                        <p:tgtEl>
                                          <p:spTgt spid="4098"/>
                                        </p:tgtEl>
                                        <p:attrNameLst>
                                          <p:attrName>ppt_w</p:attrName>
                                        </p:attrNameLst>
                                      </p:cBhvr>
                                      <p:tavLst>
                                        <p:tav tm="0">
                                          <p:val>
                                            <p:strVal val="#ppt_w*0.70"/>
                                          </p:val>
                                        </p:tav>
                                        <p:tav tm="100000">
                                          <p:val>
                                            <p:strVal val="#ppt_w"/>
                                          </p:val>
                                        </p:tav>
                                      </p:tavLst>
                                    </p:anim>
                                    <p:anim calcmode="lin" valueType="num">
                                      <p:cBhvr>
                                        <p:cTn id="45" dur="1000" fill="hold"/>
                                        <p:tgtEl>
                                          <p:spTgt spid="4098"/>
                                        </p:tgtEl>
                                        <p:attrNameLst>
                                          <p:attrName>ppt_h</p:attrName>
                                        </p:attrNameLst>
                                      </p:cBhvr>
                                      <p:tavLst>
                                        <p:tav tm="0">
                                          <p:val>
                                            <p:strVal val="#ppt_h"/>
                                          </p:val>
                                        </p:tav>
                                        <p:tav tm="100000">
                                          <p:val>
                                            <p:strVal val="#ppt_h"/>
                                          </p:val>
                                        </p:tav>
                                      </p:tavLst>
                                    </p:anim>
                                    <p:animEffect transition="in" filter="fade">
                                      <p:cBhvr>
                                        <p:cTn id="46" dur="1000"/>
                                        <p:tgtEl>
                                          <p:spTgt spid="4098"/>
                                        </p:tgtEl>
                                      </p:cBhvr>
                                    </p:animEffect>
                                  </p:childTnLst>
                                </p:cTn>
                              </p:par>
                            </p:childTnLst>
                          </p:cTn>
                        </p:par>
                        <p:par>
                          <p:cTn id="47" fill="hold" nodeType="afterGroup">
                            <p:stCondLst>
                              <p:cond delay="2000"/>
                            </p:stCondLst>
                            <p:childTnLst>
                              <p:par>
                                <p:cTn id="48" presetID="55" presetClass="entr" presetSubtype="0" fill="hold" nodeType="afterEffect">
                                  <p:stCondLst>
                                    <p:cond delay="0"/>
                                  </p:stCondLst>
                                  <p:childTnLst>
                                    <p:set>
                                      <p:cBhvr>
                                        <p:cTn id="49" dur="1" fill="hold">
                                          <p:stCondLst>
                                            <p:cond delay="0"/>
                                          </p:stCondLst>
                                        </p:cTn>
                                        <p:tgtEl>
                                          <p:spTgt spid="4101"/>
                                        </p:tgtEl>
                                        <p:attrNameLst>
                                          <p:attrName>style.visibility</p:attrName>
                                        </p:attrNameLst>
                                      </p:cBhvr>
                                      <p:to>
                                        <p:strVal val="visible"/>
                                      </p:to>
                                    </p:set>
                                    <p:anim calcmode="lin" valueType="num">
                                      <p:cBhvr>
                                        <p:cTn id="50" dur="1000" fill="hold"/>
                                        <p:tgtEl>
                                          <p:spTgt spid="4101"/>
                                        </p:tgtEl>
                                        <p:attrNameLst>
                                          <p:attrName>ppt_w</p:attrName>
                                        </p:attrNameLst>
                                      </p:cBhvr>
                                      <p:tavLst>
                                        <p:tav tm="0">
                                          <p:val>
                                            <p:strVal val="#ppt_w*0.70"/>
                                          </p:val>
                                        </p:tav>
                                        <p:tav tm="100000">
                                          <p:val>
                                            <p:strVal val="#ppt_w"/>
                                          </p:val>
                                        </p:tav>
                                      </p:tavLst>
                                    </p:anim>
                                    <p:anim calcmode="lin" valueType="num">
                                      <p:cBhvr>
                                        <p:cTn id="51" dur="1000" fill="hold"/>
                                        <p:tgtEl>
                                          <p:spTgt spid="4101"/>
                                        </p:tgtEl>
                                        <p:attrNameLst>
                                          <p:attrName>ppt_h</p:attrName>
                                        </p:attrNameLst>
                                      </p:cBhvr>
                                      <p:tavLst>
                                        <p:tav tm="0">
                                          <p:val>
                                            <p:strVal val="#ppt_h"/>
                                          </p:val>
                                        </p:tav>
                                        <p:tav tm="100000">
                                          <p:val>
                                            <p:strVal val="#ppt_h"/>
                                          </p:val>
                                        </p:tav>
                                      </p:tavLst>
                                    </p:anim>
                                    <p:animEffect transition="in" filter="fade">
                                      <p:cBhvr>
                                        <p:cTn id="52" dur="1000"/>
                                        <p:tgtEl>
                                          <p:spTgt spid="4101"/>
                                        </p:tgtEl>
                                      </p:cBhvr>
                                    </p:animEffect>
                                  </p:childTnLst>
                                </p:cTn>
                              </p:par>
                            </p:childTnLst>
                          </p:cTn>
                        </p:par>
                        <p:par>
                          <p:cTn id="53" fill="hold" nodeType="afterGroup">
                            <p:stCondLst>
                              <p:cond delay="3000"/>
                            </p:stCondLst>
                            <p:childTnLst>
                              <p:par>
                                <p:cTn id="54" presetID="55" presetClass="entr" presetSubtype="0" fill="hold" nodeType="afterEffect">
                                  <p:stCondLst>
                                    <p:cond delay="0"/>
                                  </p:stCondLst>
                                  <p:childTnLst>
                                    <p:set>
                                      <p:cBhvr>
                                        <p:cTn id="55" dur="1" fill="hold">
                                          <p:stCondLst>
                                            <p:cond delay="0"/>
                                          </p:stCondLst>
                                        </p:cTn>
                                        <p:tgtEl>
                                          <p:spTgt spid="4100"/>
                                        </p:tgtEl>
                                        <p:attrNameLst>
                                          <p:attrName>style.visibility</p:attrName>
                                        </p:attrNameLst>
                                      </p:cBhvr>
                                      <p:to>
                                        <p:strVal val="visible"/>
                                      </p:to>
                                    </p:set>
                                    <p:anim calcmode="lin" valueType="num">
                                      <p:cBhvr>
                                        <p:cTn id="56" dur="1000" fill="hold"/>
                                        <p:tgtEl>
                                          <p:spTgt spid="4100"/>
                                        </p:tgtEl>
                                        <p:attrNameLst>
                                          <p:attrName>ppt_w</p:attrName>
                                        </p:attrNameLst>
                                      </p:cBhvr>
                                      <p:tavLst>
                                        <p:tav tm="0">
                                          <p:val>
                                            <p:strVal val="#ppt_w*0.70"/>
                                          </p:val>
                                        </p:tav>
                                        <p:tav tm="100000">
                                          <p:val>
                                            <p:strVal val="#ppt_w"/>
                                          </p:val>
                                        </p:tav>
                                      </p:tavLst>
                                    </p:anim>
                                    <p:anim calcmode="lin" valueType="num">
                                      <p:cBhvr>
                                        <p:cTn id="57" dur="1000" fill="hold"/>
                                        <p:tgtEl>
                                          <p:spTgt spid="4100"/>
                                        </p:tgtEl>
                                        <p:attrNameLst>
                                          <p:attrName>ppt_h</p:attrName>
                                        </p:attrNameLst>
                                      </p:cBhvr>
                                      <p:tavLst>
                                        <p:tav tm="0">
                                          <p:val>
                                            <p:strVal val="#ppt_h"/>
                                          </p:val>
                                        </p:tav>
                                        <p:tav tm="100000">
                                          <p:val>
                                            <p:strVal val="#ppt_h"/>
                                          </p:val>
                                        </p:tav>
                                      </p:tavLst>
                                    </p:anim>
                                    <p:animEffect transition="in" filter="fade">
                                      <p:cBhvr>
                                        <p:cTn id="58"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ytuł 1">
            <a:extLst>
              <a:ext uri="{FF2B5EF4-FFF2-40B4-BE49-F238E27FC236}">
                <a16:creationId xmlns:a16="http://schemas.microsoft.com/office/drawing/2014/main" id="{F62F3645-A164-42A7-8DA7-2D8679311A95}"/>
              </a:ext>
            </a:extLst>
          </p:cNvPr>
          <p:cNvSpPr>
            <a:spLocks noGrp="1" noChangeArrowheads="1"/>
          </p:cNvSpPr>
          <p:nvPr>
            <p:ph type="title"/>
          </p:nvPr>
        </p:nvSpPr>
        <p:spPr>
          <a:xfrm>
            <a:off x="685800" y="260350"/>
            <a:ext cx="7772400" cy="1143000"/>
          </a:xfrm>
        </p:spPr>
        <p:txBody>
          <a:bodyPr/>
          <a:lstStyle/>
          <a:p>
            <a:r>
              <a:rPr lang="pl-PL" altLang="pl-PL"/>
              <a:t>Czym jest zunifikowany język modelowania UML</a:t>
            </a:r>
          </a:p>
        </p:txBody>
      </p:sp>
      <p:sp>
        <p:nvSpPr>
          <p:cNvPr id="7171" name="Symbol zastępczy zawartości 2">
            <a:extLst>
              <a:ext uri="{FF2B5EF4-FFF2-40B4-BE49-F238E27FC236}">
                <a16:creationId xmlns:a16="http://schemas.microsoft.com/office/drawing/2014/main" id="{86F4CD0A-5908-4137-8530-E3EFD0166DFA}"/>
              </a:ext>
            </a:extLst>
          </p:cNvPr>
          <p:cNvSpPr>
            <a:spLocks noGrp="1" noChangeArrowheads="1"/>
          </p:cNvSpPr>
          <p:nvPr>
            <p:ph idx="1"/>
          </p:nvPr>
        </p:nvSpPr>
        <p:spPr>
          <a:xfrm>
            <a:off x="685800" y="1773238"/>
            <a:ext cx="7772400" cy="4608512"/>
          </a:xfrm>
        </p:spPr>
        <p:txBody>
          <a:bodyPr/>
          <a:lstStyle/>
          <a:p>
            <a:r>
              <a:rPr lang="pl-PL" altLang="pl-PL" sz="2400"/>
              <a:t>Zunifikowany język modelowania (</a:t>
            </a:r>
            <a:r>
              <a:rPr lang="pl-PL" altLang="pl-PL" sz="2400" i="1"/>
              <a:t>Unifield Modeling Language</a:t>
            </a:r>
            <a:r>
              <a:rPr lang="pl-PL" altLang="pl-PL" sz="2400"/>
              <a:t> – UML) jest </a:t>
            </a:r>
            <a:r>
              <a:rPr lang="pl-PL" altLang="pl-PL" sz="2400">
                <a:solidFill>
                  <a:srgbClr val="FF0000"/>
                </a:solidFill>
              </a:rPr>
              <a:t>standardowym językiem modelowania graficznego</a:t>
            </a:r>
            <a:r>
              <a:rPr lang="pl-PL" altLang="pl-PL" sz="2400"/>
              <a:t>, używanym do modelowania procesów biznesowych, oprogramowania oraz architektury systemów. </a:t>
            </a:r>
          </a:p>
          <a:p>
            <a:r>
              <a:rPr lang="pl-PL" altLang="pl-PL" sz="2400"/>
              <a:t>UML został stworzony przez grupę </a:t>
            </a:r>
            <a:r>
              <a:rPr lang="pl-PL" altLang="pl-PL" sz="2400" i="1"/>
              <a:t>Object Management Group</a:t>
            </a:r>
            <a:r>
              <a:rPr lang="pl-PL" altLang="pl-PL" sz="2400"/>
              <a:t> (OMG), nie służy jedynie do modelowania rozwiązań zorientowanych obiektowo.</a:t>
            </a:r>
          </a:p>
          <a:p>
            <a:r>
              <a:rPr lang="pl-PL" altLang="pl-PL" sz="2400"/>
              <a:t>Jest on językiem graficznym zaprojektowanym tak, aby </a:t>
            </a:r>
            <a:r>
              <a:rPr lang="pl-PL" altLang="pl-PL" sz="2400">
                <a:solidFill>
                  <a:srgbClr val="FF0000"/>
                </a:solidFill>
              </a:rPr>
              <a:t>osiągnąć jak największą elastyczność i możliwość dostosowania do konkretnych zadań</a:t>
            </a:r>
            <a:r>
              <a:rPr lang="pl-PL" altLang="pl-PL" sz="24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p:cTn id="7" dur="1000" fill="hold"/>
                                        <p:tgtEl>
                                          <p:spTgt spid="717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1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1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 calcmode="lin" valueType="num">
                                      <p:cBhvr>
                                        <p:cTn id="14" dur="1000" fill="hold"/>
                                        <p:tgtEl>
                                          <p:spTgt spid="717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17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17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 calcmode="lin" valueType="num">
                                      <p:cBhvr>
                                        <p:cTn id="21" dur="1000" fill="hold"/>
                                        <p:tgtEl>
                                          <p:spTgt spid="717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17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A5FE2A9-FCED-4551-92AB-A5F4FE0CEE0A}"/>
              </a:ext>
            </a:extLst>
          </p:cNvPr>
          <p:cNvSpPr>
            <a:spLocks noChangeArrowheads="1"/>
          </p:cNvSpPr>
          <p:nvPr/>
        </p:nvSpPr>
        <p:spPr bwMode="auto">
          <a:xfrm>
            <a:off x="457200" y="444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Związki</a:t>
            </a:r>
          </a:p>
        </p:txBody>
      </p:sp>
      <p:sp>
        <p:nvSpPr>
          <p:cNvPr id="55299" name="Rectangle 3">
            <a:extLst>
              <a:ext uri="{FF2B5EF4-FFF2-40B4-BE49-F238E27FC236}">
                <a16:creationId xmlns:a16="http://schemas.microsoft.com/office/drawing/2014/main" id="{84B22194-C639-496E-96EE-8C4CAA741936}"/>
              </a:ext>
            </a:extLst>
          </p:cNvPr>
          <p:cNvSpPr>
            <a:spLocks noChangeArrowheads="1"/>
          </p:cNvSpPr>
          <p:nvPr/>
        </p:nvSpPr>
        <p:spPr bwMode="auto">
          <a:xfrm>
            <a:off x="457200" y="1125538"/>
            <a:ext cx="82296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pl-PL" altLang="pl-PL" b="1" i="1">
                <a:solidFill>
                  <a:srgbClr val="660033"/>
                </a:solidFill>
              </a:rPr>
              <a:t>Związek zawierania</a:t>
            </a:r>
            <a:r>
              <a:rPr lang="pl-PL" altLang="pl-PL"/>
              <a:t> stosuje się w celu uniknięcia wielokrotnego opisywania tego samego ciągu zdarzeń.</a:t>
            </a:r>
          </a:p>
          <a:p>
            <a:pPr eaLnBrk="1" hangingPunct="1">
              <a:buFontTx/>
              <a:buNone/>
            </a:pPr>
            <a:r>
              <a:rPr lang="pl-PL" altLang="pl-PL" sz="2800" i="1"/>
              <a:t>Przyjmij towar... 	</a:t>
            </a:r>
            <a:r>
              <a:rPr lang="pl-PL" altLang="pl-PL" sz="2800" b="1" i="1"/>
              <a:t>zawsze zawiera</a:t>
            </a:r>
            <a:r>
              <a:rPr lang="pl-PL" altLang="pl-PL" sz="2800" i="1"/>
              <a:t> 	Czytaj kod...</a:t>
            </a:r>
          </a:p>
          <a:p>
            <a:pPr eaLnBrk="1" hangingPunct="1">
              <a:buFontTx/>
              <a:buNone/>
            </a:pPr>
            <a:r>
              <a:rPr lang="pl-PL" altLang="pl-PL" sz="2800" i="1"/>
              <a:t>			</a:t>
            </a:r>
            <a:r>
              <a:rPr lang="pl-PL" altLang="pl-PL" sz="2800" b="1" i="1"/>
              <a:t>&lt;&lt; include &gt;&gt;</a:t>
            </a:r>
          </a:p>
        </p:txBody>
      </p:sp>
      <p:graphicFrame>
        <p:nvGraphicFramePr>
          <p:cNvPr id="5122" name="Object 4">
            <a:extLst>
              <a:ext uri="{FF2B5EF4-FFF2-40B4-BE49-F238E27FC236}">
                <a16:creationId xmlns:a16="http://schemas.microsoft.com/office/drawing/2014/main" id="{7A9A6643-0163-4894-883D-36CB986C3C8C}"/>
              </a:ext>
            </a:extLst>
          </p:cNvPr>
          <p:cNvGraphicFramePr>
            <a:graphicFrameLocks noChangeAspect="1"/>
          </p:cNvGraphicFramePr>
          <p:nvPr/>
        </p:nvGraphicFramePr>
        <p:xfrm>
          <a:off x="3803650" y="4005263"/>
          <a:ext cx="5340350" cy="2654300"/>
        </p:xfrm>
        <a:graphic>
          <a:graphicData uri="http://schemas.openxmlformats.org/presentationml/2006/ole">
            <mc:AlternateContent xmlns:mc="http://schemas.openxmlformats.org/markup-compatibility/2006">
              <mc:Choice xmlns:v="urn:schemas-microsoft-com:vml" Requires="v">
                <p:oleObj spid="_x0000_s55304" name="Obraz - mapa bitowa" r:id="rId3" imgW="3333333" imgH="1657581" progId="Paint.Picture">
                  <p:embed/>
                </p:oleObj>
              </mc:Choice>
              <mc:Fallback>
                <p:oleObj name="Obraz - mapa bitowa" r:id="rId3" imgW="3333333" imgH="1657581"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3650" y="4005263"/>
                        <a:ext cx="534035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123" name="Object 5">
            <a:extLst>
              <a:ext uri="{FF2B5EF4-FFF2-40B4-BE49-F238E27FC236}">
                <a16:creationId xmlns:a16="http://schemas.microsoft.com/office/drawing/2014/main" id="{000B18CA-6C40-45B4-90D0-4AF931DA4DC5}"/>
              </a:ext>
            </a:extLst>
          </p:cNvPr>
          <p:cNvGraphicFramePr>
            <a:graphicFrameLocks noChangeAspect="1"/>
          </p:cNvGraphicFramePr>
          <p:nvPr/>
        </p:nvGraphicFramePr>
        <p:xfrm>
          <a:off x="0" y="3860800"/>
          <a:ext cx="3419475" cy="2952750"/>
        </p:xfrm>
        <a:graphic>
          <a:graphicData uri="http://schemas.openxmlformats.org/presentationml/2006/ole">
            <mc:AlternateContent xmlns:mc="http://schemas.openxmlformats.org/markup-compatibility/2006">
              <mc:Choice xmlns:v="urn:schemas-microsoft-com:vml" Requires="v">
                <p:oleObj spid="_x0000_s55305" name="Obraz - mapa bitowa" r:id="rId5" imgW="2152951" imgH="1857143" progId="Paint.Picture">
                  <p:embed/>
                </p:oleObj>
              </mc:Choice>
              <mc:Fallback>
                <p:oleObj name="Obraz - mapa bitowa" r:id="rId5" imgW="2152951" imgH="1857143" progId="Paint.Picture">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860800"/>
                        <a:ext cx="341947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6" name="AutoShape 6">
            <a:extLst>
              <a:ext uri="{FF2B5EF4-FFF2-40B4-BE49-F238E27FC236}">
                <a16:creationId xmlns:a16="http://schemas.microsoft.com/office/drawing/2014/main" id="{7B64EEBB-93A0-40C4-9C7F-B7398C094BA0}"/>
              </a:ext>
            </a:extLst>
          </p:cNvPr>
          <p:cNvSpPr>
            <a:spLocks noChangeArrowheads="1"/>
          </p:cNvSpPr>
          <p:nvPr/>
        </p:nvSpPr>
        <p:spPr bwMode="auto">
          <a:xfrm>
            <a:off x="3059113" y="4868863"/>
            <a:ext cx="1225550" cy="1008062"/>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solidFill>
              <a:schemeClr val="tx1"/>
            </a:solidFill>
            <a:miter lim="800000"/>
            <a:headEnd/>
            <a:tailEnd/>
          </a:ln>
        </p:spPr>
        <p:txBody>
          <a:bodyPr wrap="none" anchor="ctr"/>
          <a:lstStyle/>
          <a:p>
            <a:endParaRPr lang="pl-PL"/>
          </a:p>
        </p:txBody>
      </p:sp>
      <p:sp>
        <p:nvSpPr>
          <p:cNvPr id="55303" name="pole tekstowe 6">
            <a:extLst>
              <a:ext uri="{FF2B5EF4-FFF2-40B4-BE49-F238E27FC236}">
                <a16:creationId xmlns:a16="http://schemas.microsoft.com/office/drawing/2014/main" id="{8B3A8ADD-8AF9-4323-B75F-8A53EBF32A91}"/>
              </a:ext>
            </a:extLst>
          </p:cNvPr>
          <p:cNvSpPr txBox="1">
            <a:spLocks noChangeArrowheads="1"/>
          </p:cNvSpPr>
          <p:nvPr/>
        </p:nvSpPr>
        <p:spPr bwMode="auto">
          <a:xfrm>
            <a:off x="8351838" y="692150"/>
            <a:ext cx="79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ox(out)">
                                      <p:cBhvr>
                                        <p:cTn id="7" dur="1000"/>
                                        <p:tgtEl>
                                          <p:spTgt spid="51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5" presetClass="entr" presetSubtype="0" fill="hold" nodeType="clickEffect">
                                  <p:stCondLst>
                                    <p:cond delay="0"/>
                                  </p:stCondLst>
                                  <p:childTnLst>
                                    <p:set>
                                      <p:cBhvr>
                                        <p:cTn id="11" dur="1" fill="hold">
                                          <p:stCondLst>
                                            <p:cond delay="0"/>
                                          </p:stCondLst>
                                        </p:cTn>
                                        <p:tgtEl>
                                          <p:spTgt spid="5126"/>
                                        </p:tgtEl>
                                        <p:attrNameLst>
                                          <p:attrName>style.visibility</p:attrName>
                                        </p:attrNameLst>
                                      </p:cBhvr>
                                      <p:to>
                                        <p:strVal val="visible"/>
                                      </p:to>
                                    </p:set>
                                    <p:anim calcmode="lin" valueType="num">
                                      <p:cBhvr>
                                        <p:cTn id="12" dur="1000" fill="hold"/>
                                        <p:tgtEl>
                                          <p:spTgt spid="5126"/>
                                        </p:tgtEl>
                                        <p:attrNameLst>
                                          <p:attrName>ppt_w</p:attrName>
                                        </p:attrNameLst>
                                      </p:cBhvr>
                                      <p:tavLst>
                                        <p:tav tm="0">
                                          <p:val>
                                            <p:strVal val="#ppt_w*0.70"/>
                                          </p:val>
                                        </p:tav>
                                        <p:tav tm="100000">
                                          <p:val>
                                            <p:strVal val="#ppt_w"/>
                                          </p:val>
                                        </p:tav>
                                      </p:tavLst>
                                    </p:anim>
                                    <p:anim calcmode="lin" valueType="num">
                                      <p:cBhvr>
                                        <p:cTn id="13" dur="1000" fill="hold"/>
                                        <p:tgtEl>
                                          <p:spTgt spid="5126"/>
                                        </p:tgtEl>
                                        <p:attrNameLst>
                                          <p:attrName>ppt_h</p:attrName>
                                        </p:attrNameLst>
                                      </p:cBhvr>
                                      <p:tavLst>
                                        <p:tav tm="0">
                                          <p:val>
                                            <p:strVal val="#ppt_h"/>
                                          </p:val>
                                        </p:tav>
                                        <p:tav tm="100000">
                                          <p:val>
                                            <p:strVal val="#ppt_h"/>
                                          </p:val>
                                        </p:tav>
                                      </p:tavLst>
                                    </p:anim>
                                    <p:animEffect transition="in" filter="fade">
                                      <p:cBhvr>
                                        <p:cTn id="14" dur="1000"/>
                                        <p:tgtEl>
                                          <p:spTgt spid="512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animEffect transition="in" filter="box(out)">
                                      <p:cBhvr>
                                        <p:cTn id="1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74CD032-9095-4840-9526-A73769454D36}"/>
              </a:ext>
            </a:extLst>
          </p:cNvPr>
          <p:cNvSpPr>
            <a:spLocks noGrp="1" noChangeArrowheads="1"/>
          </p:cNvSpPr>
          <p:nvPr>
            <p:ph type="title" idx="4294967295"/>
          </p:nvPr>
        </p:nvSpPr>
        <p:spPr>
          <a:xfrm>
            <a:off x="323850" y="404813"/>
            <a:ext cx="8101013" cy="874712"/>
          </a:xfrm>
        </p:spPr>
        <p:txBody>
          <a:bodyPr/>
          <a:lstStyle/>
          <a:p>
            <a:r>
              <a:rPr lang="pl-PL" altLang="pl-PL"/>
              <a:t>Związek zawierania</a:t>
            </a:r>
          </a:p>
        </p:txBody>
      </p:sp>
      <p:sp>
        <p:nvSpPr>
          <p:cNvPr id="56323" name="Oval 4">
            <a:extLst>
              <a:ext uri="{FF2B5EF4-FFF2-40B4-BE49-F238E27FC236}">
                <a16:creationId xmlns:a16="http://schemas.microsoft.com/office/drawing/2014/main" id="{C07BE779-F365-4EC8-8366-FBA6F0747AA8}"/>
              </a:ext>
            </a:extLst>
          </p:cNvPr>
          <p:cNvSpPr>
            <a:spLocks noChangeArrowheads="1"/>
          </p:cNvSpPr>
          <p:nvPr/>
        </p:nvSpPr>
        <p:spPr bwMode="auto">
          <a:xfrm>
            <a:off x="1476375" y="1484313"/>
            <a:ext cx="2087563" cy="9366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56324" name="Text Box 5">
            <a:extLst>
              <a:ext uri="{FF2B5EF4-FFF2-40B4-BE49-F238E27FC236}">
                <a16:creationId xmlns:a16="http://schemas.microsoft.com/office/drawing/2014/main" id="{04DA94D5-6A76-4505-8C7D-25326A6B6A20}"/>
              </a:ext>
            </a:extLst>
          </p:cNvPr>
          <p:cNvSpPr txBox="1">
            <a:spLocks noChangeArrowheads="1"/>
          </p:cNvSpPr>
          <p:nvPr/>
        </p:nvSpPr>
        <p:spPr bwMode="auto">
          <a:xfrm>
            <a:off x="1692275" y="1700213"/>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Bazowy PU</a:t>
            </a:r>
          </a:p>
        </p:txBody>
      </p:sp>
      <p:sp>
        <p:nvSpPr>
          <p:cNvPr id="56325" name="Oval 6">
            <a:extLst>
              <a:ext uri="{FF2B5EF4-FFF2-40B4-BE49-F238E27FC236}">
                <a16:creationId xmlns:a16="http://schemas.microsoft.com/office/drawing/2014/main" id="{325C2964-A236-4FC5-B273-05054866784B}"/>
              </a:ext>
            </a:extLst>
          </p:cNvPr>
          <p:cNvSpPr>
            <a:spLocks noChangeArrowheads="1"/>
          </p:cNvSpPr>
          <p:nvPr/>
        </p:nvSpPr>
        <p:spPr bwMode="auto">
          <a:xfrm>
            <a:off x="5003800" y="1484313"/>
            <a:ext cx="2089150" cy="9366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56326" name="Text Box 7">
            <a:extLst>
              <a:ext uri="{FF2B5EF4-FFF2-40B4-BE49-F238E27FC236}">
                <a16:creationId xmlns:a16="http://schemas.microsoft.com/office/drawing/2014/main" id="{2DC82DAB-20A7-4687-9019-24F56202A1B4}"/>
              </a:ext>
            </a:extLst>
          </p:cNvPr>
          <p:cNvSpPr txBox="1">
            <a:spLocks noChangeArrowheads="1"/>
          </p:cNvSpPr>
          <p:nvPr/>
        </p:nvSpPr>
        <p:spPr bwMode="auto">
          <a:xfrm>
            <a:off x="5148263" y="1773238"/>
            <a:ext cx="2016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Zawierany PU</a:t>
            </a:r>
          </a:p>
        </p:txBody>
      </p:sp>
      <p:sp>
        <p:nvSpPr>
          <p:cNvPr id="56327" name="Line 8">
            <a:extLst>
              <a:ext uri="{FF2B5EF4-FFF2-40B4-BE49-F238E27FC236}">
                <a16:creationId xmlns:a16="http://schemas.microsoft.com/office/drawing/2014/main" id="{0E96F7BC-2436-4647-A8FD-F0643E624E79}"/>
              </a:ext>
            </a:extLst>
          </p:cNvPr>
          <p:cNvSpPr>
            <a:spLocks noChangeShapeType="1"/>
          </p:cNvSpPr>
          <p:nvPr/>
        </p:nvSpPr>
        <p:spPr bwMode="auto">
          <a:xfrm>
            <a:off x="3563938" y="1989138"/>
            <a:ext cx="1439862" cy="0"/>
          </a:xfrm>
          <a:prstGeom prst="line">
            <a:avLst/>
          </a:prstGeom>
          <a:noFill/>
          <a:ln w="38100">
            <a:solidFill>
              <a:schemeClr val="tx1"/>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pl-PL"/>
          </a:p>
        </p:txBody>
      </p:sp>
      <p:sp>
        <p:nvSpPr>
          <p:cNvPr id="56328" name="Text Box 9">
            <a:extLst>
              <a:ext uri="{FF2B5EF4-FFF2-40B4-BE49-F238E27FC236}">
                <a16:creationId xmlns:a16="http://schemas.microsoft.com/office/drawing/2014/main" id="{ACB22384-0906-49D1-8215-3116BF19DD37}"/>
              </a:ext>
            </a:extLst>
          </p:cNvPr>
          <p:cNvSpPr txBox="1">
            <a:spLocks noChangeArrowheads="1"/>
          </p:cNvSpPr>
          <p:nvPr/>
        </p:nvSpPr>
        <p:spPr bwMode="auto">
          <a:xfrm>
            <a:off x="3635375" y="1484313"/>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include</a:t>
            </a:r>
          </a:p>
        </p:txBody>
      </p:sp>
      <p:sp>
        <p:nvSpPr>
          <p:cNvPr id="56329" name="Oval 10">
            <a:extLst>
              <a:ext uri="{FF2B5EF4-FFF2-40B4-BE49-F238E27FC236}">
                <a16:creationId xmlns:a16="http://schemas.microsoft.com/office/drawing/2014/main" id="{E6DBFE27-A76E-4F34-837C-E3D538B35745}"/>
              </a:ext>
            </a:extLst>
          </p:cNvPr>
          <p:cNvSpPr>
            <a:spLocks noChangeArrowheads="1"/>
          </p:cNvSpPr>
          <p:nvPr/>
        </p:nvSpPr>
        <p:spPr bwMode="auto">
          <a:xfrm>
            <a:off x="900113" y="4724400"/>
            <a:ext cx="2520950" cy="9366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56330" name="Text Box 11">
            <a:extLst>
              <a:ext uri="{FF2B5EF4-FFF2-40B4-BE49-F238E27FC236}">
                <a16:creationId xmlns:a16="http://schemas.microsoft.com/office/drawing/2014/main" id="{815E14B8-CBF4-4EC5-A201-FECB81BE4A31}"/>
              </a:ext>
            </a:extLst>
          </p:cNvPr>
          <p:cNvSpPr txBox="1">
            <a:spLocks noChangeArrowheads="1"/>
          </p:cNvSpPr>
          <p:nvPr/>
        </p:nvSpPr>
        <p:spPr bwMode="auto">
          <a:xfrm>
            <a:off x="1331913" y="4797425"/>
            <a:ext cx="18748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Zobacz prezentację</a:t>
            </a:r>
          </a:p>
        </p:txBody>
      </p:sp>
      <p:sp>
        <p:nvSpPr>
          <p:cNvPr id="56331" name="Oval 12">
            <a:extLst>
              <a:ext uri="{FF2B5EF4-FFF2-40B4-BE49-F238E27FC236}">
                <a16:creationId xmlns:a16="http://schemas.microsoft.com/office/drawing/2014/main" id="{88228C6D-CA85-4D73-BC7E-08C8D439A275}"/>
              </a:ext>
            </a:extLst>
          </p:cNvPr>
          <p:cNvSpPr>
            <a:spLocks noChangeArrowheads="1"/>
          </p:cNvSpPr>
          <p:nvPr/>
        </p:nvSpPr>
        <p:spPr bwMode="auto">
          <a:xfrm>
            <a:off x="4860925" y="4724400"/>
            <a:ext cx="2305050" cy="9366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56332" name="Text Box 13">
            <a:extLst>
              <a:ext uri="{FF2B5EF4-FFF2-40B4-BE49-F238E27FC236}">
                <a16:creationId xmlns:a16="http://schemas.microsoft.com/office/drawing/2014/main" id="{786465F7-6EA9-4C22-AD34-4ECABC8A445D}"/>
              </a:ext>
            </a:extLst>
          </p:cNvPr>
          <p:cNvSpPr txBox="1">
            <a:spLocks noChangeArrowheads="1"/>
          </p:cNvSpPr>
          <p:nvPr/>
        </p:nvSpPr>
        <p:spPr bwMode="auto">
          <a:xfrm>
            <a:off x="5292725" y="4797425"/>
            <a:ext cx="2016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Wysłuchaj wykładu</a:t>
            </a:r>
          </a:p>
        </p:txBody>
      </p:sp>
      <p:sp>
        <p:nvSpPr>
          <p:cNvPr id="56333" name="Line 14">
            <a:extLst>
              <a:ext uri="{FF2B5EF4-FFF2-40B4-BE49-F238E27FC236}">
                <a16:creationId xmlns:a16="http://schemas.microsoft.com/office/drawing/2014/main" id="{C7F3D3D1-F062-40D5-B479-985840854620}"/>
              </a:ext>
            </a:extLst>
          </p:cNvPr>
          <p:cNvSpPr>
            <a:spLocks noChangeShapeType="1"/>
          </p:cNvSpPr>
          <p:nvPr/>
        </p:nvSpPr>
        <p:spPr bwMode="auto">
          <a:xfrm>
            <a:off x="3421063" y="5229225"/>
            <a:ext cx="1439862" cy="0"/>
          </a:xfrm>
          <a:prstGeom prst="line">
            <a:avLst/>
          </a:prstGeom>
          <a:noFill/>
          <a:ln w="28575">
            <a:solidFill>
              <a:schemeClr val="tx1"/>
            </a:solidFill>
            <a:prstDash val="dash"/>
            <a:round/>
            <a:headEnd type="arrow" w="med" len="med"/>
            <a:tailEnd/>
          </a:ln>
          <a:extLst>
            <a:ext uri="{909E8E84-426E-40DD-AFC4-6F175D3DCCD1}">
              <a14:hiddenFill xmlns:a14="http://schemas.microsoft.com/office/drawing/2010/main">
                <a:noFill/>
              </a14:hiddenFill>
            </a:ext>
          </a:extLst>
        </p:spPr>
        <p:txBody>
          <a:bodyPr/>
          <a:lstStyle/>
          <a:p>
            <a:endParaRPr lang="pl-PL"/>
          </a:p>
        </p:txBody>
      </p:sp>
      <p:sp>
        <p:nvSpPr>
          <p:cNvPr id="56334" name="Text Box 15">
            <a:extLst>
              <a:ext uri="{FF2B5EF4-FFF2-40B4-BE49-F238E27FC236}">
                <a16:creationId xmlns:a16="http://schemas.microsoft.com/office/drawing/2014/main" id="{ED85618C-E98A-4C39-AD67-C95E50B5FD25}"/>
              </a:ext>
            </a:extLst>
          </p:cNvPr>
          <p:cNvSpPr txBox="1">
            <a:spLocks noChangeArrowheads="1"/>
          </p:cNvSpPr>
          <p:nvPr/>
        </p:nvSpPr>
        <p:spPr bwMode="auto">
          <a:xfrm>
            <a:off x="3492500" y="4724400"/>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include</a:t>
            </a:r>
          </a:p>
        </p:txBody>
      </p:sp>
      <p:sp>
        <p:nvSpPr>
          <p:cNvPr id="56335" name="Text Box 16">
            <a:extLst>
              <a:ext uri="{FF2B5EF4-FFF2-40B4-BE49-F238E27FC236}">
                <a16:creationId xmlns:a16="http://schemas.microsoft.com/office/drawing/2014/main" id="{CFE47EA6-1886-4B4F-9A46-64361D55C710}"/>
              </a:ext>
            </a:extLst>
          </p:cNvPr>
          <p:cNvSpPr txBox="1">
            <a:spLocks noChangeArrowheads="1"/>
          </p:cNvSpPr>
          <p:nvPr/>
        </p:nvSpPr>
        <p:spPr bwMode="auto">
          <a:xfrm>
            <a:off x="755650" y="2636838"/>
            <a:ext cx="792003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b="1" i="1">
                <a:solidFill>
                  <a:srgbClr val="660033"/>
                </a:solidFill>
              </a:rPr>
              <a:t>Związek zawierania (ang. Include)</a:t>
            </a:r>
            <a:r>
              <a:rPr lang="pl-PL" altLang="pl-PL" sz="2400"/>
              <a:t> polega na tym, że bazowy przypadek użycia rozszerza swoją funkcjonalność o zachowanie innego przypadku użycia. Zawierany przypadek użycia nie jest autonomiczny.</a:t>
            </a:r>
          </a:p>
        </p:txBody>
      </p:sp>
      <p:sp>
        <p:nvSpPr>
          <p:cNvPr id="56336" name="pole tekstowe 15">
            <a:extLst>
              <a:ext uri="{FF2B5EF4-FFF2-40B4-BE49-F238E27FC236}">
                <a16:creationId xmlns:a16="http://schemas.microsoft.com/office/drawing/2014/main" id="{0E0674B7-5BE8-492C-9141-E14947A99E89}"/>
              </a:ext>
            </a:extLst>
          </p:cNvPr>
          <p:cNvSpPr txBox="1">
            <a:spLocks noChangeArrowheads="1"/>
          </p:cNvSpPr>
          <p:nvPr/>
        </p:nvSpPr>
        <p:spPr bwMode="auto">
          <a:xfrm>
            <a:off x="8351838" y="692150"/>
            <a:ext cx="79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3/8</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964107A2-BB24-4349-842C-DE35955211FB}"/>
              </a:ext>
            </a:extLst>
          </p:cNvPr>
          <p:cNvSpPr>
            <a:spLocks noChangeArrowheads="1"/>
          </p:cNvSpPr>
          <p:nvPr/>
        </p:nvSpPr>
        <p:spPr bwMode="auto">
          <a:xfrm>
            <a:off x="457200" y="1889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Związki</a:t>
            </a:r>
          </a:p>
        </p:txBody>
      </p:sp>
      <p:sp>
        <p:nvSpPr>
          <p:cNvPr id="57347" name="Rectangle 3">
            <a:extLst>
              <a:ext uri="{FF2B5EF4-FFF2-40B4-BE49-F238E27FC236}">
                <a16:creationId xmlns:a16="http://schemas.microsoft.com/office/drawing/2014/main" id="{FFC2023B-32FE-45C7-B6BF-01EDB1FED35E}"/>
              </a:ext>
            </a:extLst>
          </p:cNvPr>
          <p:cNvSpPr>
            <a:spLocks noChangeArrowheads="1"/>
          </p:cNvSpPr>
          <p:nvPr/>
        </p:nvSpPr>
        <p:spPr bwMode="auto">
          <a:xfrm>
            <a:off x="457200" y="1268413"/>
            <a:ext cx="8229600"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328863" algn="l"/>
              </a:tabLst>
              <a:defRPr sz="3200">
                <a:solidFill>
                  <a:schemeClr val="tx1"/>
                </a:solidFill>
                <a:latin typeface="Times New Roman" panose="02020603050405020304" pitchFamily="18" charset="0"/>
              </a:defRPr>
            </a:lvl1pPr>
            <a:lvl2pPr marL="742950" indent="-285750">
              <a:spcBef>
                <a:spcPct val="20000"/>
              </a:spcBef>
              <a:buChar char="–"/>
              <a:tabLst>
                <a:tab pos="2328863" algn="l"/>
              </a:tabLst>
              <a:defRPr sz="2800">
                <a:solidFill>
                  <a:schemeClr val="tx1"/>
                </a:solidFill>
                <a:latin typeface="Times New Roman" panose="02020603050405020304" pitchFamily="18" charset="0"/>
              </a:defRPr>
            </a:lvl2pPr>
            <a:lvl3pPr marL="1143000" indent="-228600">
              <a:spcBef>
                <a:spcPct val="20000"/>
              </a:spcBef>
              <a:buChar char="•"/>
              <a:tabLst>
                <a:tab pos="2328863" algn="l"/>
              </a:tabLst>
              <a:defRPr sz="2400">
                <a:solidFill>
                  <a:schemeClr val="tx1"/>
                </a:solidFill>
                <a:latin typeface="Times New Roman" panose="02020603050405020304" pitchFamily="18" charset="0"/>
              </a:defRPr>
            </a:lvl3pPr>
            <a:lvl4pPr marL="1600200" indent="-228600">
              <a:spcBef>
                <a:spcPct val="20000"/>
              </a:spcBef>
              <a:buChar char="–"/>
              <a:tabLst>
                <a:tab pos="2328863" algn="l"/>
              </a:tabLst>
              <a:defRPr sz="2000">
                <a:solidFill>
                  <a:schemeClr val="tx1"/>
                </a:solidFill>
                <a:latin typeface="Times New Roman" panose="02020603050405020304" pitchFamily="18" charset="0"/>
              </a:defRPr>
            </a:lvl4pPr>
            <a:lvl5pPr marL="2057400" indent="-228600">
              <a:spcBef>
                <a:spcPct val="20000"/>
              </a:spcBef>
              <a:buChar char="»"/>
              <a:tabLst>
                <a:tab pos="2328863"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328863"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328863"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328863"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328863" algn="l"/>
              </a:tabLst>
              <a:defRPr sz="2000">
                <a:solidFill>
                  <a:schemeClr val="tx1"/>
                </a:solidFill>
                <a:latin typeface="Times New Roman" panose="02020603050405020304" pitchFamily="18" charset="0"/>
              </a:defRPr>
            </a:lvl9pPr>
          </a:lstStyle>
          <a:p>
            <a:pPr eaLnBrk="1" hangingPunct="1">
              <a:buFontTx/>
              <a:buNone/>
            </a:pPr>
            <a:r>
              <a:rPr lang="pl-PL" altLang="pl-PL" b="1" i="1">
                <a:solidFill>
                  <a:srgbClr val="660033"/>
                </a:solidFill>
              </a:rPr>
              <a:t>Związek rozszerzenia</a:t>
            </a:r>
            <a:r>
              <a:rPr lang="pl-PL" altLang="pl-PL"/>
              <a:t> służy do modelowania fragmentów przypadku użycia postrzeganych przez użytkownika jako </a:t>
            </a:r>
            <a:r>
              <a:rPr lang="pl-PL" altLang="pl-PL" b="1" i="1">
                <a:solidFill>
                  <a:srgbClr val="990033"/>
                </a:solidFill>
              </a:rPr>
              <a:t>opcjonalne zachowanie systemu</a:t>
            </a:r>
            <a:r>
              <a:rPr lang="pl-PL" altLang="pl-PL"/>
              <a:t>.</a:t>
            </a:r>
          </a:p>
          <a:p>
            <a:pPr eaLnBrk="1" hangingPunct="1">
              <a:buFontTx/>
              <a:buNone/>
            </a:pPr>
            <a:r>
              <a:rPr lang="pl-PL" altLang="pl-PL" sz="2800" i="1"/>
              <a:t>Ekspresowa...	</a:t>
            </a:r>
            <a:r>
              <a:rPr lang="pl-PL" altLang="pl-PL" sz="2800" b="1" i="1"/>
              <a:t>opcjonalnie rozszerza</a:t>
            </a:r>
            <a:r>
              <a:rPr lang="pl-PL" altLang="pl-PL" sz="2800" i="1"/>
              <a:t>      Przesyłkę...</a:t>
            </a:r>
          </a:p>
          <a:p>
            <a:pPr eaLnBrk="1" hangingPunct="1">
              <a:buFontTx/>
              <a:buNone/>
            </a:pPr>
            <a:r>
              <a:rPr lang="pl-PL" altLang="pl-PL" sz="2800" i="1"/>
              <a:t>	</a:t>
            </a:r>
            <a:r>
              <a:rPr lang="pl-PL" altLang="pl-PL" sz="2800" b="1" i="1"/>
              <a:t>&lt;&lt; extend &gt;&gt;</a:t>
            </a:r>
          </a:p>
        </p:txBody>
      </p:sp>
      <p:graphicFrame>
        <p:nvGraphicFramePr>
          <p:cNvPr id="6146" name="Object 4">
            <a:extLst>
              <a:ext uri="{FF2B5EF4-FFF2-40B4-BE49-F238E27FC236}">
                <a16:creationId xmlns:a16="http://schemas.microsoft.com/office/drawing/2014/main" id="{1DCEF9A3-519E-4FAC-BE84-FC649CA460A8}"/>
              </a:ext>
            </a:extLst>
          </p:cNvPr>
          <p:cNvGraphicFramePr>
            <a:graphicFrameLocks noChangeAspect="1"/>
          </p:cNvGraphicFramePr>
          <p:nvPr/>
        </p:nvGraphicFramePr>
        <p:xfrm>
          <a:off x="471488" y="4292600"/>
          <a:ext cx="8277225" cy="2305050"/>
        </p:xfrm>
        <a:graphic>
          <a:graphicData uri="http://schemas.openxmlformats.org/presentationml/2006/ole">
            <mc:AlternateContent xmlns:mc="http://schemas.openxmlformats.org/markup-compatibility/2006">
              <mc:Choice xmlns:v="urn:schemas-microsoft-com:vml" Requires="v">
                <p:oleObj spid="_x0000_s57350" name="Obraz - mapa bitowa" r:id="rId3" imgW="3761905" imgH="1047619" progId="Paint.Picture">
                  <p:embed/>
                </p:oleObj>
              </mc:Choice>
              <mc:Fallback>
                <p:oleObj name="Obraz - mapa bitowa" r:id="rId3" imgW="3761905" imgH="1047619"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488" y="4292600"/>
                        <a:ext cx="8277225"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9" name="pole tekstowe 4">
            <a:extLst>
              <a:ext uri="{FF2B5EF4-FFF2-40B4-BE49-F238E27FC236}">
                <a16:creationId xmlns:a16="http://schemas.microsoft.com/office/drawing/2014/main" id="{11C9D296-51B2-4A17-9ED7-10492DA3026C}"/>
              </a:ext>
            </a:extLst>
          </p:cNvPr>
          <p:cNvSpPr txBox="1">
            <a:spLocks noChangeArrowheads="1"/>
          </p:cNvSpPr>
          <p:nvPr/>
        </p:nvSpPr>
        <p:spPr bwMode="auto">
          <a:xfrm>
            <a:off x="8351838" y="692150"/>
            <a:ext cx="79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4/8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out)">
                                      <p:cBhvr>
                                        <p:cTn id="7"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val 7">
            <a:extLst>
              <a:ext uri="{FF2B5EF4-FFF2-40B4-BE49-F238E27FC236}">
                <a16:creationId xmlns:a16="http://schemas.microsoft.com/office/drawing/2014/main" id="{274D043C-EB62-4AAE-ACEF-D1DB56D858C0}"/>
              </a:ext>
            </a:extLst>
          </p:cNvPr>
          <p:cNvSpPr>
            <a:spLocks noChangeArrowheads="1"/>
          </p:cNvSpPr>
          <p:nvPr/>
        </p:nvSpPr>
        <p:spPr bwMode="auto">
          <a:xfrm>
            <a:off x="1116013" y="1484313"/>
            <a:ext cx="2447925" cy="9366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74755" name="Text Box 8">
            <a:extLst>
              <a:ext uri="{FF2B5EF4-FFF2-40B4-BE49-F238E27FC236}">
                <a16:creationId xmlns:a16="http://schemas.microsoft.com/office/drawing/2014/main" id="{4A8442A8-8047-4B34-846D-6F5FBCBB5096}"/>
              </a:ext>
            </a:extLst>
          </p:cNvPr>
          <p:cNvSpPr txBox="1">
            <a:spLocks noChangeArrowheads="1"/>
          </p:cNvSpPr>
          <p:nvPr/>
        </p:nvSpPr>
        <p:spPr bwMode="auto">
          <a:xfrm>
            <a:off x="1476375" y="1700213"/>
            <a:ext cx="165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Bazowy PU</a:t>
            </a:r>
          </a:p>
        </p:txBody>
      </p:sp>
      <p:sp>
        <p:nvSpPr>
          <p:cNvPr id="74756" name="Oval 9">
            <a:extLst>
              <a:ext uri="{FF2B5EF4-FFF2-40B4-BE49-F238E27FC236}">
                <a16:creationId xmlns:a16="http://schemas.microsoft.com/office/drawing/2014/main" id="{D5BDFD1F-7BA7-4CCA-AAC5-94895B61614E}"/>
              </a:ext>
            </a:extLst>
          </p:cNvPr>
          <p:cNvSpPr>
            <a:spLocks noChangeArrowheads="1"/>
          </p:cNvSpPr>
          <p:nvPr/>
        </p:nvSpPr>
        <p:spPr bwMode="auto">
          <a:xfrm>
            <a:off x="5003800" y="1484313"/>
            <a:ext cx="2808288" cy="9366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74757" name="Text Box 10">
            <a:extLst>
              <a:ext uri="{FF2B5EF4-FFF2-40B4-BE49-F238E27FC236}">
                <a16:creationId xmlns:a16="http://schemas.microsoft.com/office/drawing/2014/main" id="{365DC592-FCCB-4F7E-8F68-2173116ABF28}"/>
              </a:ext>
            </a:extLst>
          </p:cNvPr>
          <p:cNvSpPr txBox="1">
            <a:spLocks noChangeArrowheads="1"/>
          </p:cNvSpPr>
          <p:nvPr/>
        </p:nvSpPr>
        <p:spPr bwMode="auto">
          <a:xfrm>
            <a:off x="5148263" y="1773238"/>
            <a:ext cx="2447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Rozszerzający PU</a:t>
            </a:r>
          </a:p>
        </p:txBody>
      </p:sp>
      <p:sp>
        <p:nvSpPr>
          <p:cNvPr id="74758" name="Line 11">
            <a:extLst>
              <a:ext uri="{FF2B5EF4-FFF2-40B4-BE49-F238E27FC236}">
                <a16:creationId xmlns:a16="http://schemas.microsoft.com/office/drawing/2014/main" id="{1BD282E7-3929-4671-AA06-AE7A39746594}"/>
              </a:ext>
            </a:extLst>
          </p:cNvPr>
          <p:cNvSpPr>
            <a:spLocks noChangeShapeType="1"/>
          </p:cNvSpPr>
          <p:nvPr/>
        </p:nvSpPr>
        <p:spPr bwMode="auto">
          <a:xfrm>
            <a:off x="3563938" y="1989138"/>
            <a:ext cx="1439862" cy="0"/>
          </a:xfrm>
          <a:prstGeom prst="line">
            <a:avLst/>
          </a:prstGeom>
          <a:noFill/>
          <a:ln w="38100">
            <a:solidFill>
              <a:schemeClr val="tx1"/>
            </a:solidFill>
            <a:prstDash val="dash"/>
            <a:round/>
            <a:headEnd type="arrow" w="med" len="med"/>
            <a:tailEnd/>
          </a:ln>
          <a:extLst>
            <a:ext uri="{909E8E84-426E-40DD-AFC4-6F175D3DCCD1}">
              <a14:hiddenFill xmlns:a14="http://schemas.microsoft.com/office/drawing/2010/main">
                <a:noFill/>
              </a14:hiddenFill>
            </a:ext>
          </a:extLst>
        </p:spPr>
        <p:txBody>
          <a:bodyPr/>
          <a:lstStyle/>
          <a:p>
            <a:endParaRPr lang="pl-PL"/>
          </a:p>
        </p:txBody>
      </p:sp>
      <p:sp>
        <p:nvSpPr>
          <p:cNvPr id="74759" name="Text Box 12">
            <a:extLst>
              <a:ext uri="{FF2B5EF4-FFF2-40B4-BE49-F238E27FC236}">
                <a16:creationId xmlns:a16="http://schemas.microsoft.com/office/drawing/2014/main" id="{417A48A4-BC5A-41D8-8293-AEF2E7C12306}"/>
              </a:ext>
            </a:extLst>
          </p:cNvPr>
          <p:cNvSpPr txBox="1">
            <a:spLocks noChangeArrowheads="1"/>
          </p:cNvSpPr>
          <p:nvPr/>
        </p:nvSpPr>
        <p:spPr bwMode="auto">
          <a:xfrm>
            <a:off x="3635375" y="1484313"/>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extend</a:t>
            </a:r>
          </a:p>
        </p:txBody>
      </p:sp>
      <p:sp>
        <p:nvSpPr>
          <p:cNvPr id="74760" name="Oval 13">
            <a:extLst>
              <a:ext uri="{FF2B5EF4-FFF2-40B4-BE49-F238E27FC236}">
                <a16:creationId xmlns:a16="http://schemas.microsoft.com/office/drawing/2014/main" id="{AB7874B5-97AB-4B37-A1B0-A33F81CA514B}"/>
              </a:ext>
            </a:extLst>
          </p:cNvPr>
          <p:cNvSpPr>
            <a:spLocks noChangeArrowheads="1"/>
          </p:cNvSpPr>
          <p:nvPr/>
        </p:nvSpPr>
        <p:spPr bwMode="auto">
          <a:xfrm>
            <a:off x="900113" y="4724400"/>
            <a:ext cx="2520950" cy="9366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74761" name="Text Box 14">
            <a:extLst>
              <a:ext uri="{FF2B5EF4-FFF2-40B4-BE49-F238E27FC236}">
                <a16:creationId xmlns:a16="http://schemas.microsoft.com/office/drawing/2014/main" id="{19E458F3-6463-4FA4-9C36-295AA6BEB7E8}"/>
              </a:ext>
            </a:extLst>
          </p:cNvPr>
          <p:cNvSpPr txBox="1">
            <a:spLocks noChangeArrowheads="1"/>
          </p:cNvSpPr>
          <p:nvPr/>
        </p:nvSpPr>
        <p:spPr bwMode="auto">
          <a:xfrm>
            <a:off x="1331913" y="4797425"/>
            <a:ext cx="18748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Wykonaj ćwiczenie</a:t>
            </a:r>
          </a:p>
        </p:txBody>
      </p:sp>
      <p:sp>
        <p:nvSpPr>
          <p:cNvPr id="74762" name="Oval 15">
            <a:extLst>
              <a:ext uri="{FF2B5EF4-FFF2-40B4-BE49-F238E27FC236}">
                <a16:creationId xmlns:a16="http://schemas.microsoft.com/office/drawing/2014/main" id="{8BEAF74F-CA1D-43A6-AC8B-9443D7FB38EA}"/>
              </a:ext>
            </a:extLst>
          </p:cNvPr>
          <p:cNvSpPr>
            <a:spLocks noChangeArrowheads="1"/>
          </p:cNvSpPr>
          <p:nvPr/>
        </p:nvSpPr>
        <p:spPr bwMode="auto">
          <a:xfrm>
            <a:off x="4860925" y="4724400"/>
            <a:ext cx="2305050" cy="936625"/>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74763" name="Text Box 16">
            <a:extLst>
              <a:ext uri="{FF2B5EF4-FFF2-40B4-BE49-F238E27FC236}">
                <a16:creationId xmlns:a16="http://schemas.microsoft.com/office/drawing/2014/main" id="{4C0757E5-7CBB-412B-B559-AF278F1879D8}"/>
              </a:ext>
            </a:extLst>
          </p:cNvPr>
          <p:cNvSpPr txBox="1">
            <a:spLocks noChangeArrowheads="1"/>
          </p:cNvSpPr>
          <p:nvPr/>
        </p:nvSpPr>
        <p:spPr bwMode="auto">
          <a:xfrm>
            <a:off x="5292725" y="4797425"/>
            <a:ext cx="20161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Wysłuchaj wykładu</a:t>
            </a:r>
          </a:p>
        </p:txBody>
      </p:sp>
      <p:sp>
        <p:nvSpPr>
          <p:cNvPr id="74764" name="Line 17">
            <a:extLst>
              <a:ext uri="{FF2B5EF4-FFF2-40B4-BE49-F238E27FC236}">
                <a16:creationId xmlns:a16="http://schemas.microsoft.com/office/drawing/2014/main" id="{5C5C36E1-2354-471E-A19D-3266A2CDB501}"/>
              </a:ext>
            </a:extLst>
          </p:cNvPr>
          <p:cNvSpPr>
            <a:spLocks noChangeShapeType="1"/>
          </p:cNvSpPr>
          <p:nvPr/>
        </p:nvSpPr>
        <p:spPr bwMode="auto">
          <a:xfrm>
            <a:off x="3421063" y="5229225"/>
            <a:ext cx="1439862" cy="0"/>
          </a:xfrm>
          <a:prstGeom prst="line">
            <a:avLst/>
          </a:prstGeom>
          <a:noFill/>
          <a:ln w="28575">
            <a:solidFill>
              <a:schemeClr val="tx1"/>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pl-PL"/>
          </a:p>
        </p:txBody>
      </p:sp>
      <p:sp>
        <p:nvSpPr>
          <p:cNvPr id="74765" name="Text Box 18">
            <a:extLst>
              <a:ext uri="{FF2B5EF4-FFF2-40B4-BE49-F238E27FC236}">
                <a16:creationId xmlns:a16="http://schemas.microsoft.com/office/drawing/2014/main" id="{9EBE9216-FE84-4599-BA0F-CD11B1212035}"/>
              </a:ext>
            </a:extLst>
          </p:cNvPr>
          <p:cNvSpPr txBox="1">
            <a:spLocks noChangeArrowheads="1"/>
          </p:cNvSpPr>
          <p:nvPr/>
        </p:nvSpPr>
        <p:spPr bwMode="auto">
          <a:xfrm>
            <a:off x="3492500" y="4724400"/>
            <a:ext cx="1152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extend</a:t>
            </a:r>
          </a:p>
        </p:txBody>
      </p:sp>
      <p:sp>
        <p:nvSpPr>
          <p:cNvPr id="74766" name="Text Box 19">
            <a:extLst>
              <a:ext uri="{FF2B5EF4-FFF2-40B4-BE49-F238E27FC236}">
                <a16:creationId xmlns:a16="http://schemas.microsoft.com/office/drawing/2014/main" id="{5509388E-8383-4653-ABAA-E92313D33B59}"/>
              </a:ext>
            </a:extLst>
          </p:cNvPr>
          <p:cNvSpPr txBox="1">
            <a:spLocks noChangeArrowheads="1"/>
          </p:cNvSpPr>
          <p:nvPr/>
        </p:nvSpPr>
        <p:spPr bwMode="auto">
          <a:xfrm>
            <a:off x="755650" y="2565400"/>
            <a:ext cx="792003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b="1" i="1">
                <a:solidFill>
                  <a:srgbClr val="660033"/>
                </a:solidFill>
              </a:rPr>
              <a:t>Związek rozszerzania (ang. Extend)</a:t>
            </a:r>
            <a:r>
              <a:rPr lang="pl-PL" altLang="pl-PL" sz="2400"/>
              <a:t> wskazuje, że dany przypadek użycia opcjonalnie rozszerza funkcjonalność bazowego przypadku użycia. Funkcjonalność bazowego przypadku użycia jest rozszerzana o inny przypadek użycia po spełnieniu określonego warunku.</a:t>
            </a:r>
          </a:p>
        </p:txBody>
      </p:sp>
      <p:sp>
        <p:nvSpPr>
          <p:cNvPr id="58383" name="Text Box 20">
            <a:extLst>
              <a:ext uri="{FF2B5EF4-FFF2-40B4-BE49-F238E27FC236}">
                <a16:creationId xmlns:a16="http://schemas.microsoft.com/office/drawing/2014/main" id="{9B3BE2B7-2566-43B7-A125-7AE6743878B6}"/>
              </a:ext>
            </a:extLst>
          </p:cNvPr>
          <p:cNvSpPr txBox="1">
            <a:spLocks noChangeArrowheads="1"/>
          </p:cNvSpPr>
          <p:nvPr/>
        </p:nvSpPr>
        <p:spPr bwMode="auto">
          <a:xfrm>
            <a:off x="395288" y="260350"/>
            <a:ext cx="8064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4000"/>
              <a:t>Związek rozszerzania</a:t>
            </a:r>
          </a:p>
        </p:txBody>
      </p:sp>
      <p:sp>
        <p:nvSpPr>
          <p:cNvPr id="74768" name="Text Box 21">
            <a:extLst>
              <a:ext uri="{FF2B5EF4-FFF2-40B4-BE49-F238E27FC236}">
                <a16:creationId xmlns:a16="http://schemas.microsoft.com/office/drawing/2014/main" id="{ED1DC2FB-F45B-475B-8D42-70616C823677}"/>
              </a:ext>
            </a:extLst>
          </p:cNvPr>
          <p:cNvSpPr txBox="1">
            <a:spLocks noChangeArrowheads="1"/>
          </p:cNvSpPr>
          <p:nvPr/>
        </p:nvSpPr>
        <p:spPr bwMode="auto">
          <a:xfrm>
            <a:off x="3059113" y="5734050"/>
            <a:ext cx="3889375" cy="8413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Warunek: {standard nauczania wymaga ćwiczeń}</a:t>
            </a:r>
          </a:p>
        </p:txBody>
      </p:sp>
      <p:sp>
        <p:nvSpPr>
          <p:cNvPr id="74769" name="Line 22">
            <a:extLst>
              <a:ext uri="{FF2B5EF4-FFF2-40B4-BE49-F238E27FC236}">
                <a16:creationId xmlns:a16="http://schemas.microsoft.com/office/drawing/2014/main" id="{EA606A48-4CA6-40DC-8FB5-A9DB4B28B6C6}"/>
              </a:ext>
            </a:extLst>
          </p:cNvPr>
          <p:cNvSpPr>
            <a:spLocks noChangeShapeType="1"/>
          </p:cNvSpPr>
          <p:nvPr/>
        </p:nvSpPr>
        <p:spPr bwMode="auto">
          <a:xfrm>
            <a:off x="4140200" y="5229225"/>
            <a:ext cx="0" cy="4318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l-PL"/>
          </a:p>
        </p:txBody>
      </p:sp>
      <p:sp>
        <p:nvSpPr>
          <p:cNvPr id="74770" name="Line 23">
            <a:extLst>
              <a:ext uri="{FF2B5EF4-FFF2-40B4-BE49-F238E27FC236}">
                <a16:creationId xmlns:a16="http://schemas.microsoft.com/office/drawing/2014/main" id="{5835D649-4B75-4E97-A7F3-BF0BB0B807C0}"/>
              </a:ext>
            </a:extLst>
          </p:cNvPr>
          <p:cNvSpPr>
            <a:spLocks noChangeShapeType="1"/>
          </p:cNvSpPr>
          <p:nvPr/>
        </p:nvSpPr>
        <p:spPr bwMode="auto">
          <a:xfrm>
            <a:off x="6659563" y="5734050"/>
            <a:ext cx="288925"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8387" name="pole tekstowe 18">
            <a:extLst>
              <a:ext uri="{FF2B5EF4-FFF2-40B4-BE49-F238E27FC236}">
                <a16:creationId xmlns:a16="http://schemas.microsoft.com/office/drawing/2014/main" id="{8686337C-F04F-42BC-BB10-09FB90B8095E}"/>
              </a:ext>
            </a:extLst>
          </p:cNvPr>
          <p:cNvSpPr txBox="1">
            <a:spLocks noChangeArrowheads="1"/>
          </p:cNvSpPr>
          <p:nvPr/>
        </p:nvSpPr>
        <p:spPr bwMode="auto">
          <a:xfrm>
            <a:off x="8351838" y="692150"/>
            <a:ext cx="79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5/8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1000" fill="hold"/>
                                        <p:tgtEl>
                                          <p:spTgt spid="74754"/>
                                        </p:tgtEl>
                                        <p:attrNameLst>
                                          <p:attrName>ppt_w</p:attrName>
                                        </p:attrNameLst>
                                      </p:cBhvr>
                                      <p:tavLst>
                                        <p:tav tm="0">
                                          <p:val>
                                            <p:strVal val="#ppt_w*0.70"/>
                                          </p:val>
                                        </p:tav>
                                        <p:tav tm="100000">
                                          <p:val>
                                            <p:strVal val="#ppt_w"/>
                                          </p:val>
                                        </p:tav>
                                      </p:tavLst>
                                    </p:anim>
                                    <p:anim calcmode="lin" valueType="num">
                                      <p:cBhvr>
                                        <p:cTn id="8" dur="1000" fill="hold"/>
                                        <p:tgtEl>
                                          <p:spTgt spid="74754"/>
                                        </p:tgtEl>
                                        <p:attrNameLst>
                                          <p:attrName>ppt_h</p:attrName>
                                        </p:attrNameLst>
                                      </p:cBhvr>
                                      <p:tavLst>
                                        <p:tav tm="0">
                                          <p:val>
                                            <p:strVal val="#ppt_h"/>
                                          </p:val>
                                        </p:tav>
                                        <p:tav tm="100000">
                                          <p:val>
                                            <p:strVal val="#ppt_h"/>
                                          </p:val>
                                        </p:tav>
                                      </p:tavLst>
                                    </p:anim>
                                    <p:animEffect transition="in" filter="fade">
                                      <p:cBhvr>
                                        <p:cTn id="9" dur="1000"/>
                                        <p:tgtEl>
                                          <p:spTgt spid="7475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4755"/>
                                        </p:tgtEl>
                                        <p:attrNameLst>
                                          <p:attrName>style.visibility</p:attrName>
                                        </p:attrNameLst>
                                      </p:cBhvr>
                                      <p:to>
                                        <p:strVal val="visible"/>
                                      </p:to>
                                    </p:set>
                                    <p:anim calcmode="lin" valueType="num">
                                      <p:cBhvr>
                                        <p:cTn id="12" dur="1000" fill="hold"/>
                                        <p:tgtEl>
                                          <p:spTgt spid="74755"/>
                                        </p:tgtEl>
                                        <p:attrNameLst>
                                          <p:attrName>ppt_w</p:attrName>
                                        </p:attrNameLst>
                                      </p:cBhvr>
                                      <p:tavLst>
                                        <p:tav tm="0">
                                          <p:val>
                                            <p:strVal val="#ppt_w*0.70"/>
                                          </p:val>
                                        </p:tav>
                                        <p:tav tm="100000">
                                          <p:val>
                                            <p:strVal val="#ppt_w"/>
                                          </p:val>
                                        </p:tav>
                                      </p:tavLst>
                                    </p:anim>
                                    <p:anim calcmode="lin" valueType="num">
                                      <p:cBhvr>
                                        <p:cTn id="13" dur="1000" fill="hold"/>
                                        <p:tgtEl>
                                          <p:spTgt spid="74755"/>
                                        </p:tgtEl>
                                        <p:attrNameLst>
                                          <p:attrName>ppt_h</p:attrName>
                                        </p:attrNameLst>
                                      </p:cBhvr>
                                      <p:tavLst>
                                        <p:tav tm="0">
                                          <p:val>
                                            <p:strVal val="#ppt_h"/>
                                          </p:val>
                                        </p:tav>
                                        <p:tav tm="100000">
                                          <p:val>
                                            <p:strVal val="#ppt_h"/>
                                          </p:val>
                                        </p:tav>
                                      </p:tavLst>
                                    </p:anim>
                                    <p:animEffect transition="in" filter="fade">
                                      <p:cBhvr>
                                        <p:cTn id="14" dur="1000"/>
                                        <p:tgtEl>
                                          <p:spTgt spid="7475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4756"/>
                                        </p:tgtEl>
                                        <p:attrNameLst>
                                          <p:attrName>style.visibility</p:attrName>
                                        </p:attrNameLst>
                                      </p:cBhvr>
                                      <p:to>
                                        <p:strVal val="visible"/>
                                      </p:to>
                                    </p:set>
                                    <p:anim calcmode="lin" valueType="num">
                                      <p:cBhvr>
                                        <p:cTn id="19" dur="1000" fill="hold"/>
                                        <p:tgtEl>
                                          <p:spTgt spid="74756"/>
                                        </p:tgtEl>
                                        <p:attrNameLst>
                                          <p:attrName>ppt_w</p:attrName>
                                        </p:attrNameLst>
                                      </p:cBhvr>
                                      <p:tavLst>
                                        <p:tav tm="0">
                                          <p:val>
                                            <p:strVal val="#ppt_w*0.70"/>
                                          </p:val>
                                        </p:tav>
                                        <p:tav tm="100000">
                                          <p:val>
                                            <p:strVal val="#ppt_w"/>
                                          </p:val>
                                        </p:tav>
                                      </p:tavLst>
                                    </p:anim>
                                    <p:anim calcmode="lin" valueType="num">
                                      <p:cBhvr>
                                        <p:cTn id="20" dur="1000" fill="hold"/>
                                        <p:tgtEl>
                                          <p:spTgt spid="74756"/>
                                        </p:tgtEl>
                                        <p:attrNameLst>
                                          <p:attrName>ppt_h</p:attrName>
                                        </p:attrNameLst>
                                      </p:cBhvr>
                                      <p:tavLst>
                                        <p:tav tm="0">
                                          <p:val>
                                            <p:strVal val="#ppt_h"/>
                                          </p:val>
                                        </p:tav>
                                        <p:tav tm="100000">
                                          <p:val>
                                            <p:strVal val="#ppt_h"/>
                                          </p:val>
                                        </p:tav>
                                      </p:tavLst>
                                    </p:anim>
                                    <p:animEffect transition="in" filter="fade">
                                      <p:cBhvr>
                                        <p:cTn id="21" dur="1000"/>
                                        <p:tgtEl>
                                          <p:spTgt spid="74756"/>
                                        </p:tgtEl>
                                      </p:cBhvr>
                                    </p:animEffect>
                                  </p:childTnLst>
                                </p:cTn>
                              </p:par>
                              <p:par>
                                <p:cTn id="22" presetID="55" presetClass="entr" presetSubtype="0" fill="hold" grpId="0" nodeType="withEffect">
                                  <p:stCondLst>
                                    <p:cond delay="0"/>
                                  </p:stCondLst>
                                  <p:childTnLst>
                                    <p:set>
                                      <p:cBhvr>
                                        <p:cTn id="23" dur="1" fill="hold">
                                          <p:stCondLst>
                                            <p:cond delay="0"/>
                                          </p:stCondLst>
                                        </p:cTn>
                                        <p:tgtEl>
                                          <p:spTgt spid="74757"/>
                                        </p:tgtEl>
                                        <p:attrNameLst>
                                          <p:attrName>style.visibility</p:attrName>
                                        </p:attrNameLst>
                                      </p:cBhvr>
                                      <p:to>
                                        <p:strVal val="visible"/>
                                      </p:to>
                                    </p:set>
                                    <p:anim calcmode="lin" valueType="num">
                                      <p:cBhvr>
                                        <p:cTn id="24" dur="1000" fill="hold"/>
                                        <p:tgtEl>
                                          <p:spTgt spid="74757"/>
                                        </p:tgtEl>
                                        <p:attrNameLst>
                                          <p:attrName>ppt_w</p:attrName>
                                        </p:attrNameLst>
                                      </p:cBhvr>
                                      <p:tavLst>
                                        <p:tav tm="0">
                                          <p:val>
                                            <p:strVal val="#ppt_w*0.70"/>
                                          </p:val>
                                        </p:tav>
                                        <p:tav tm="100000">
                                          <p:val>
                                            <p:strVal val="#ppt_w"/>
                                          </p:val>
                                        </p:tav>
                                      </p:tavLst>
                                    </p:anim>
                                    <p:anim calcmode="lin" valueType="num">
                                      <p:cBhvr>
                                        <p:cTn id="25" dur="1000" fill="hold"/>
                                        <p:tgtEl>
                                          <p:spTgt spid="74757"/>
                                        </p:tgtEl>
                                        <p:attrNameLst>
                                          <p:attrName>ppt_h</p:attrName>
                                        </p:attrNameLst>
                                      </p:cBhvr>
                                      <p:tavLst>
                                        <p:tav tm="0">
                                          <p:val>
                                            <p:strVal val="#ppt_h"/>
                                          </p:val>
                                        </p:tav>
                                        <p:tav tm="100000">
                                          <p:val>
                                            <p:strVal val="#ppt_h"/>
                                          </p:val>
                                        </p:tav>
                                      </p:tavLst>
                                    </p:anim>
                                    <p:animEffect transition="in" filter="fade">
                                      <p:cBhvr>
                                        <p:cTn id="26" dur="1000"/>
                                        <p:tgtEl>
                                          <p:spTgt spid="74757"/>
                                        </p:tgtEl>
                                      </p:cBhvr>
                                    </p:animEffect>
                                  </p:childTnLst>
                                </p:cTn>
                              </p:par>
                            </p:childTnLst>
                          </p:cTn>
                        </p:par>
                        <p:par>
                          <p:cTn id="27" fill="hold" nodeType="afterGroup">
                            <p:stCondLst>
                              <p:cond delay="1000"/>
                            </p:stCondLst>
                            <p:childTnLst>
                              <p:par>
                                <p:cTn id="28" presetID="55" presetClass="entr" presetSubtype="0" fill="hold" nodeType="afterEffect">
                                  <p:stCondLst>
                                    <p:cond delay="0"/>
                                  </p:stCondLst>
                                  <p:childTnLst>
                                    <p:set>
                                      <p:cBhvr>
                                        <p:cTn id="29" dur="1" fill="hold">
                                          <p:stCondLst>
                                            <p:cond delay="0"/>
                                          </p:stCondLst>
                                        </p:cTn>
                                        <p:tgtEl>
                                          <p:spTgt spid="74758"/>
                                        </p:tgtEl>
                                        <p:attrNameLst>
                                          <p:attrName>style.visibility</p:attrName>
                                        </p:attrNameLst>
                                      </p:cBhvr>
                                      <p:to>
                                        <p:strVal val="visible"/>
                                      </p:to>
                                    </p:set>
                                    <p:anim calcmode="lin" valueType="num">
                                      <p:cBhvr>
                                        <p:cTn id="30" dur="1000" fill="hold"/>
                                        <p:tgtEl>
                                          <p:spTgt spid="74758"/>
                                        </p:tgtEl>
                                        <p:attrNameLst>
                                          <p:attrName>ppt_w</p:attrName>
                                        </p:attrNameLst>
                                      </p:cBhvr>
                                      <p:tavLst>
                                        <p:tav tm="0">
                                          <p:val>
                                            <p:strVal val="#ppt_w*0.70"/>
                                          </p:val>
                                        </p:tav>
                                        <p:tav tm="100000">
                                          <p:val>
                                            <p:strVal val="#ppt_w"/>
                                          </p:val>
                                        </p:tav>
                                      </p:tavLst>
                                    </p:anim>
                                    <p:anim calcmode="lin" valueType="num">
                                      <p:cBhvr>
                                        <p:cTn id="31" dur="1000" fill="hold"/>
                                        <p:tgtEl>
                                          <p:spTgt spid="74758"/>
                                        </p:tgtEl>
                                        <p:attrNameLst>
                                          <p:attrName>ppt_h</p:attrName>
                                        </p:attrNameLst>
                                      </p:cBhvr>
                                      <p:tavLst>
                                        <p:tav tm="0">
                                          <p:val>
                                            <p:strVal val="#ppt_h"/>
                                          </p:val>
                                        </p:tav>
                                        <p:tav tm="100000">
                                          <p:val>
                                            <p:strVal val="#ppt_h"/>
                                          </p:val>
                                        </p:tav>
                                      </p:tavLst>
                                    </p:anim>
                                    <p:animEffect transition="in" filter="fade">
                                      <p:cBhvr>
                                        <p:cTn id="32" dur="1000"/>
                                        <p:tgtEl>
                                          <p:spTgt spid="74758"/>
                                        </p:tgtEl>
                                      </p:cBhvr>
                                    </p:animEffect>
                                  </p:childTnLst>
                                </p:cTn>
                              </p:par>
                              <p:par>
                                <p:cTn id="33" presetID="55" presetClass="entr" presetSubtype="0" fill="hold" grpId="0" nodeType="withEffect">
                                  <p:stCondLst>
                                    <p:cond delay="0"/>
                                  </p:stCondLst>
                                  <p:childTnLst>
                                    <p:set>
                                      <p:cBhvr>
                                        <p:cTn id="34" dur="1" fill="hold">
                                          <p:stCondLst>
                                            <p:cond delay="0"/>
                                          </p:stCondLst>
                                        </p:cTn>
                                        <p:tgtEl>
                                          <p:spTgt spid="74759"/>
                                        </p:tgtEl>
                                        <p:attrNameLst>
                                          <p:attrName>style.visibility</p:attrName>
                                        </p:attrNameLst>
                                      </p:cBhvr>
                                      <p:to>
                                        <p:strVal val="visible"/>
                                      </p:to>
                                    </p:set>
                                    <p:anim calcmode="lin" valueType="num">
                                      <p:cBhvr>
                                        <p:cTn id="35" dur="1000" fill="hold"/>
                                        <p:tgtEl>
                                          <p:spTgt spid="74759"/>
                                        </p:tgtEl>
                                        <p:attrNameLst>
                                          <p:attrName>ppt_w</p:attrName>
                                        </p:attrNameLst>
                                      </p:cBhvr>
                                      <p:tavLst>
                                        <p:tav tm="0">
                                          <p:val>
                                            <p:strVal val="#ppt_w*0.70"/>
                                          </p:val>
                                        </p:tav>
                                        <p:tav tm="100000">
                                          <p:val>
                                            <p:strVal val="#ppt_w"/>
                                          </p:val>
                                        </p:tav>
                                      </p:tavLst>
                                    </p:anim>
                                    <p:anim calcmode="lin" valueType="num">
                                      <p:cBhvr>
                                        <p:cTn id="36" dur="1000" fill="hold"/>
                                        <p:tgtEl>
                                          <p:spTgt spid="74759"/>
                                        </p:tgtEl>
                                        <p:attrNameLst>
                                          <p:attrName>ppt_h</p:attrName>
                                        </p:attrNameLst>
                                      </p:cBhvr>
                                      <p:tavLst>
                                        <p:tav tm="0">
                                          <p:val>
                                            <p:strVal val="#ppt_h"/>
                                          </p:val>
                                        </p:tav>
                                        <p:tav tm="100000">
                                          <p:val>
                                            <p:strVal val="#ppt_h"/>
                                          </p:val>
                                        </p:tav>
                                      </p:tavLst>
                                    </p:anim>
                                    <p:animEffect transition="in" filter="fade">
                                      <p:cBhvr>
                                        <p:cTn id="37" dur="1000"/>
                                        <p:tgtEl>
                                          <p:spTgt spid="74759"/>
                                        </p:tgtEl>
                                      </p:cBhvr>
                                    </p:animEffect>
                                  </p:childTnLst>
                                </p:cTn>
                              </p:par>
                            </p:childTnLst>
                          </p:cTn>
                        </p:par>
                        <p:par>
                          <p:cTn id="38" fill="hold" nodeType="afterGroup">
                            <p:stCondLst>
                              <p:cond delay="2000"/>
                            </p:stCondLst>
                            <p:childTnLst>
                              <p:par>
                                <p:cTn id="39" presetID="55" presetClass="entr" presetSubtype="0" fill="hold" grpId="0" nodeType="afterEffect">
                                  <p:stCondLst>
                                    <p:cond delay="0"/>
                                  </p:stCondLst>
                                  <p:childTnLst>
                                    <p:set>
                                      <p:cBhvr>
                                        <p:cTn id="40" dur="1" fill="hold">
                                          <p:stCondLst>
                                            <p:cond delay="0"/>
                                          </p:stCondLst>
                                        </p:cTn>
                                        <p:tgtEl>
                                          <p:spTgt spid="74766"/>
                                        </p:tgtEl>
                                        <p:attrNameLst>
                                          <p:attrName>style.visibility</p:attrName>
                                        </p:attrNameLst>
                                      </p:cBhvr>
                                      <p:to>
                                        <p:strVal val="visible"/>
                                      </p:to>
                                    </p:set>
                                    <p:anim calcmode="lin" valueType="num">
                                      <p:cBhvr>
                                        <p:cTn id="41" dur="1000" fill="hold"/>
                                        <p:tgtEl>
                                          <p:spTgt spid="74766"/>
                                        </p:tgtEl>
                                        <p:attrNameLst>
                                          <p:attrName>ppt_w</p:attrName>
                                        </p:attrNameLst>
                                      </p:cBhvr>
                                      <p:tavLst>
                                        <p:tav tm="0">
                                          <p:val>
                                            <p:strVal val="#ppt_w*0.70"/>
                                          </p:val>
                                        </p:tav>
                                        <p:tav tm="100000">
                                          <p:val>
                                            <p:strVal val="#ppt_w"/>
                                          </p:val>
                                        </p:tav>
                                      </p:tavLst>
                                    </p:anim>
                                    <p:anim calcmode="lin" valueType="num">
                                      <p:cBhvr>
                                        <p:cTn id="42" dur="1000" fill="hold"/>
                                        <p:tgtEl>
                                          <p:spTgt spid="74766"/>
                                        </p:tgtEl>
                                        <p:attrNameLst>
                                          <p:attrName>ppt_h</p:attrName>
                                        </p:attrNameLst>
                                      </p:cBhvr>
                                      <p:tavLst>
                                        <p:tav tm="0">
                                          <p:val>
                                            <p:strVal val="#ppt_h"/>
                                          </p:val>
                                        </p:tav>
                                        <p:tav tm="100000">
                                          <p:val>
                                            <p:strVal val="#ppt_h"/>
                                          </p:val>
                                        </p:tav>
                                      </p:tavLst>
                                    </p:anim>
                                    <p:animEffect transition="in" filter="fade">
                                      <p:cBhvr>
                                        <p:cTn id="43" dur="1000"/>
                                        <p:tgtEl>
                                          <p:spTgt spid="7476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55" presetClass="entr" presetSubtype="0" fill="hold" grpId="0" nodeType="clickEffect">
                                  <p:stCondLst>
                                    <p:cond delay="0"/>
                                  </p:stCondLst>
                                  <p:childTnLst>
                                    <p:set>
                                      <p:cBhvr>
                                        <p:cTn id="47" dur="1" fill="hold">
                                          <p:stCondLst>
                                            <p:cond delay="0"/>
                                          </p:stCondLst>
                                        </p:cTn>
                                        <p:tgtEl>
                                          <p:spTgt spid="74762"/>
                                        </p:tgtEl>
                                        <p:attrNameLst>
                                          <p:attrName>style.visibility</p:attrName>
                                        </p:attrNameLst>
                                      </p:cBhvr>
                                      <p:to>
                                        <p:strVal val="visible"/>
                                      </p:to>
                                    </p:set>
                                    <p:anim calcmode="lin" valueType="num">
                                      <p:cBhvr>
                                        <p:cTn id="48" dur="1000" fill="hold"/>
                                        <p:tgtEl>
                                          <p:spTgt spid="74762"/>
                                        </p:tgtEl>
                                        <p:attrNameLst>
                                          <p:attrName>ppt_w</p:attrName>
                                        </p:attrNameLst>
                                      </p:cBhvr>
                                      <p:tavLst>
                                        <p:tav tm="0">
                                          <p:val>
                                            <p:strVal val="#ppt_w*0.70"/>
                                          </p:val>
                                        </p:tav>
                                        <p:tav tm="100000">
                                          <p:val>
                                            <p:strVal val="#ppt_w"/>
                                          </p:val>
                                        </p:tav>
                                      </p:tavLst>
                                    </p:anim>
                                    <p:anim calcmode="lin" valueType="num">
                                      <p:cBhvr>
                                        <p:cTn id="49" dur="1000" fill="hold"/>
                                        <p:tgtEl>
                                          <p:spTgt spid="74762"/>
                                        </p:tgtEl>
                                        <p:attrNameLst>
                                          <p:attrName>ppt_h</p:attrName>
                                        </p:attrNameLst>
                                      </p:cBhvr>
                                      <p:tavLst>
                                        <p:tav tm="0">
                                          <p:val>
                                            <p:strVal val="#ppt_h"/>
                                          </p:val>
                                        </p:tav>
                                        <p:tav tm="100000">
                                          <p:val>
                                            <p:strVal val="#ppt_h"/>
                                          </p:val>
                                        </p:tav>
                                      </p:tavLst>
                                    </p:anim>
                                    <p:animEffect transition="in" filter="fade">
                                      <p:cBhvr>
                                        <p:cTn id="50" dur="1000"/>
                                        <p:tgtEl>
                                          <p:spTgt spid="74762"/>
                                        </p:tgtEl>
                                      </p:cBhvr>
                                    </p:animEffect>
                                  </p:childTnLst>
                                </p:cTn>
                              </p:par>
                              <p:par>
                                <p:cTn id="51" presetID="55" presetClass="entr" presetSubtype="0" fill="hold" grpId="0" nodeType="withEffect">
                                  <p:stCondLst>
                                    <p:cond delay="0"/>
                                  </p:stCondLst>
                                  <p:childTnLst>
                                    <p:set>
                                      <p:cBhvr>
                                        <p:cTn id="52" dur="1" fill="hold">
                                          <p:stCondLst>
                                            <p:cond delay="0"/>
                                          </p:stCondLst>
                                        </p:cTn>
                                        <p:tgtEl>
                                          <p:spTgt spid="74763"/>
                                        </p:tgtEl>
                                        <p:attrNameLst>
                                          <p:attrName>style.visibility</p:attrName>
                                        </p:attrNameLst>
                                      </p:cBhvr>
                                      <p:to>
                                        <p:strVal val="visible"/>
                                      </p:to>
                                    </p:set>
                                    <p:anim calcmode="lin" valueType="num">
                                      <p:cBhvr>
                                        <p:cTn id="53" dur="1000" fill="hold"/>
                                        <p:tgtEl>
                                          <p:spTgt spid="74763"/>
                                        </p:tgtEl>
                                        <p:attrNameLst>
                                          <p:attrName>ppt_w</p:attrName>
                                        </p:attrNameLst>
                                      </p:cBhvr>
                                      <p:tavLst>
                                        <p:tav tm="0">
                                          <p:val>
                                            <p:strVal val="#ppt_w*0.70"/>
                                          </p:val>
                                        </p:tav>
                                        <p:tav tm="100000">
                                          <p:val>
                                            <p:strVal val="#ppt_w"/>
                                          </p:val>
                                        </p:tav>
                                      </p:tavLst>
                                    </p:anim>
                                    <p:anim calcmode="lin" valueType="num">
                                      <p:cBhvr>
                                        <p:cTn id="54" dur="1000" fill="hold"/>
                                        <p:tgtEl>
                                          <p:spTgt spid="74763"/>
                                        </p:tgtEl>
                                        <p:attrNameLst>
                                          <p:attrName>ppt_h</p:attrName>
                                        </p:attrNameLst>
                                      </p:cBhvr>
                                      <p:tavLst>
                                        <p:tav tm="0">
                                          <p:val>
                                            <p:strVal val="#ppt_h"/>
                                          </p:val>
                                        </p:tav>
                                        <p:tav tm="100000">
                                          <p:val>
                                            <p:strVal val="#ppt_h"/>
                                          </p:val>
                                        </p:tav>
                                      </p:tavLst>
                                    </p:anim>
                                    <p:animEffect transition="in" filter="fade">
                                      <p:cBhvr>
                                        <p:cTn id="55" dur="1000"/>
                                        <p:tgtEl>
                                          <p:spTgt spid="7476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5" presetClass="entr" presetSubtype="0" fill="hold" grpId="0" nodeType="clickEffect">
                                  <p:stCondLst>
                                    <p:cond delay="0"/>
                                  </p:stCondLst>
                                  <p:childTnLst>
                                    <p:set>
                                      <p:cBhvr>
                                        <p:cTn id="59" dur="1" fill="hold">
                                          <p:stCondLst>
                                            <p:cond delay="0"/>
                                          </p:stCondLst>
                                        </p:cTn>
                                        <p:tgtEl>
                                          <p:spTgt spid="74760"/>
                                        </p:tgtEl>
                                        <p:attrNameLst>
                                          <p:attrName>style.visibility</p:attrName>
                                        </p:attrNameLst>
                                      </p:cBhvr>
                                      <p:to>
                                        <p:strVal val="visible"/>
                                      </p:to>
                                    </p:set>
                                    <p:anim calcmode="lin" valueType="num">
                                      <p:cBhvr>
                                        <p:cTn id="60" dur="1000" fill="hold"/>
                                        <p:tgtEl>
                                          <p:spTgt spid="74760"/>
                                        </p:tgtEl>
                                        <p:attrNameLst>
                                          <p:attrName>ppt_w</p:attrName>
                                        </p:attrNameLst>
                                      </p:cBhvr>
                                      <p:tavLst>
                                        <p:tav tm="0">
                                          <p:val>
                                            <p:strVal val="#ppt_w*0.70"/>
                                          </p:val>
                                        </p:tav>
                                        <p:tav tm="100000">
                                          <p:val>
                                            <p:strVal val="#ppt_w"/>
                                          </p:val>
                                        </p:tav>
                                      </p:tavLst>
                                    </p:anim>
                                    <p:anim calcmode="lin" valueType="num">
                                      <p:cBhvr>
                                        <p:cTn id="61" dur="1000" fill="hold"/>
                                        <p:tgtEl>
                                          <p:spTgt spid="74760"/>
                                        </p:tgtEl>
                                        <p:attrNameLst>
                                          <p:attrName>ppt_h</p:attrName>
                                        </p:attrNameLst>
                                      </p:cBhvr>
                                      <p:tavLst>
                                        <p:tav tm="0">
                                          <p:val>
                                            <p:strVal val="#ppt_h"/>
                                          </p:val>
                                        </p:tav>
                                        <p:tav tm="100000">
                                          <p:val>
                                            <p:strVal val="#ppt_h"/>
                                          </p:val>
                                        </p:tav>
                                      </p:tavLst>
                                    </p:anim>
                                    <p:animEffect transition="in" filter="fade">
                                      <p:cBhvr>
                                        <p:cTn id="62" dur="1000"/>
                                        <p:tgtEl>
                                          <p:spTgt spid="74760"/>
                                        </p:tgtEl>
                                      </p:cBhvr>
                                    </p:animEffect>
                                  </p:childTnLst>
                                </p:cTn>
                              </p:par>
                              <p:par>
                                <p:cTn id="63" presetID="55" presetClass="entr" presetSubtype="0" fill="hold" grpId="0" nodeType="withEffect">
                                  <p:stCondLst>
                                    <p:cond delay="0"/>
                                  </p:stCondLst>
                                  <p:childTnLst>
                                    <p:set>
                                      <p:cBhvr>
                                        <p:cTn id="64" dur="1" fill="hold">
                                          <p:stCondLst>
                                            <p:cond delay="0"/>
                                          </p:stCondLst>
                                        </p:cTn>
                                        <p:tgtEl>
                                          <p:spTgt spid="74761"/>
                                        </p:tgtEl>
                                        <p:attrNameLst>
                                          <p:attrName>style.visibility</p:attrName>
                                        </p:attrNameLst>
                                      </p:cBhvr>
                                      <p:to>
                                        <p:strVal val="visible"/>
                                      </p:to>
                                    </p:set>
                                    <p:anim calcmode="lin" valueType="num">
                                      <p:cBhvr>
                                        <p:cTn id="65" dur="1000" fill="hold"/>
                                        <p:tgtEl>
                                          <p:spTgt spid="74761"/>
                                        </p:tgtEl>
                                        <p:attrNameLst>
                                          <p:attrName>ppt_w</p:attrName>
                                        </p:attrNameLst>
                                      </p:cBhvr>
                                      <p:tavLst>
                                        <p:tav tm="0">
                                          <p:val>
                                            <p:strVal val="#ppt_w*0.70"/>
                                          </p:val>
                                        </p:tav>
                                        <p:tav tm="100000">
                                          <p:val>
                                            <p:strVal val="#ppt_w"/>
                                          </p:val>
                                        </p:tav>
                                      </p:tavLst>
                                    </p:anim>
                                    <p:anim calcmode="lin" valueType="num">
                                      <p:cBhvr>
                                        <p:cTn id="66" dur="1000" fill="hold"/>
                                        <p:tgtEl>
                                          <p:spTgt spid="74761"/>
                                        </p:tgtEl>
                                        <p:attrNameLst>
                                          <p:attrName>ppt_h</p:attrName>
                                        </p:attrNameLst>
                                      </p:cBhvr>
                                      <p:tavLst>
                                        <p:tav tm="0">
                                          <p:val>
                                            <p:strVal val="#ppt_h"/>
                                          </p:val>
                                        </p:tav>
                                        <p:tav tm="100000">
                                          <p:val>
                                            <p:strVal val="#ppt_h"/>
                                          </p:val>
                                        </p:tav>
                                      </p:tavLst>
                                    </p:anim>
                                    <p:animEffect transition="in" filter="fade">
                                      <p:cBhvr>
                                        <p:cTn id="67" dur="1000"/>
                                        <p:tgtEl>
                                          <p:spTgt spid="74761"/>
                                        </p:tgtEl>
                                      </p:cBhvr>
                                    </p:animEffect>
                                  </p:childTnLst>
                                </p:cTn>
                              </p:par>
                            </p:childTnLst>
                          </p:cTn>
                        </p:par>
                        <p:par>
                          <p:cTn id="68" fill="hold" nodeType="afterGroup">
                            <p:stCondLst>
                              <p:cond delay="1000"/>
                            </p:stCondLst>
                            <p:childTnLst>
                              <p:par>
                                <p:cTn id="69" presetID="55" presetClass="entr" presetSubtype="0" fill="hold" nodeType="afterEffect">
                                  <p:stCondLst>
                                    <p:cond delay="0"/>
                                  </p:stCondLst>
                                  <p:childTnLst>
                                    <p:set>
                                      <p:cBhvr>
                                        <p:cTn id="70" dur="1" fill="hold">
                                          <p:stCondLst>
                                            <p:cond delay="0"/>
                                          </p:stCondLst>
                                        </p:cTn>
                                        <p:tgtEl>
                                          <p:spTgt spid="74764"/>
                                        </p:tgtEl>
                                        <p:attrNameLst>
                                          <p:attrName>style.visibility</p:attrName>
                                        </p:attrNameLst>
                                      </p:cBhvr>
                                      <p:to>
                                        <p:strVal val="visible"/>
                                      </p:to>
                                    </p:set>
                                    <p:anim calcmode="lin" valueType="num">
                                      <p:cBhvr>
                                        <p:cTn id="71" dur="1000" fill="hold"/>
                                        <p:tgtEl>
                                          <p:spTgt spid="74764"/>
                                        </p:tgtEl>
                                        <p:attrNameLst>
                                          <p:attrName>ppt_w</p:attrName>
                                        </p:attrNameLst>
                                      </p:cBhvr>
                                      <p:tavLst>
                                        <p:tav tm="0">
                                          <p:val>
                                            <p:strVal val="#ppt_w*0.70"/>
                                          </p:val>
                                        </p:tav>
                                        <p:tav tm="100000">
                                          <p:val>
                                            <p:strVal val="#ppt_w"/>
                                          </p:val>
                                        </p:tav>
                                      </p:tavLst>
                                    </p:anim>
                                    <p:anim calcmode="lin" valueType="num">
                                      <p:cBhvr>
                                        <p:cTn id="72" dur="1000" fill="hold"/>
                                        <p:tgtEl>
                                          <p:spTgt spid="74764"/>
                                        </p:tgtEl>
                                        <p:attrNameLst>
                                          <p:attrName>ppt_h</p:attrName>
                                        </p:attrNameLst>
                                      </p:cBhvr>
                                      <p:tavLst>
                                        <p:tav tm="0">
                                          <p:val>
                                            <p:strVal val="#ppt_h"/>
                                          </p:val>
                                        </p:tav>
                                        <p:tav tm="100000">
                                          <p:val>
                                            <p:strVal val="#ppt_h"/>
                                          </p:val>
                                        </p:tav>
                                      </p:tavLst>
                                    </p:anim>
                                    <p:animEffect transition="in" filter="fade">
                                      <p:cBhvr>
                                        <p:cTn id="73" dur="1000"/>
                                        <p:tgtEl>
                                          <p:spTgt spid="74764"/>
                                        </p:tgtEl>
                                      </p:cBhvr>
                                    </p:animEffect>
                                  </p:childTnLst>
                                </p:cTn>
                              </p:par>
                              <p:par>
                                <p:cTn id="74" presetID="55" presetClass="entr" presetSubtype="0" fill="hold" grpId="0" nodeType="withEffect">
                                  <p:stCondLst>
                                    <p:cond delay="0"/>
                                  </p:stCondLst>
                                  <p:childTnLst>
                                    <p:set>
                                      <p:cBhvr>
                                        <p:cTn id="75" dur="1" fill="hold">
                                          <p:stCondLst>
                                            <p:cond delay="0"/>
                                          </p:stCondLst>
                                        </p:cTn>
                                        <p:tgtEl>
                                          <p:spTgt spid="74765"/>
                                        </p:tgtEl>
                                        <p:attrNameLst>
                                          <p:attrName>style.visibility</p:attrName>
                                        </p:attrNameLst>
                                      </p:cBhvr>
                                      <p:to>
                                        <p:strVal val="visible"/>
                                      </p:to>
                                    </p:set>
                                    <p:anim calcmode="lin" valueType="num">
                                      <p:cBhvr>
                                        <p:cTn id="76" dur="1000" fill="hold"/>
                                        <p:tgtEl>
                                          <p:spTgt spid="74765"/>
                                        </p:tgtEl>
                                        <p:attrNameLst>
                                          <p:attrName>ppt_w</p:attrName>
                                        </p:attrNameLst>
                                      </p:cBhvr>
                                      <p:tavLst>
                                        <p:tav tm="0">
                                          <p:val>
                                            <p:strVal val="#ppt_w*0.70"/>
                                          </p:val>
                                        </p:tav>
                                        <p:tav tm="100000">
                                          <p:val>
                                            <p:strVal val="#ppt_w"/>
                                          </p:val>
                                        </p:tav>
                                      </p:tavLst>
                                    </p:anim>
                                    <p:anim calcmode="lin" valueType="num">
                                      <p:cBhvr>
                                        <p:cTn id="77" dur="1000" fill="hold"/>
                                        <p:tgtEl>
                                          <p:spTgt spid="74765"/>
                                        </p:tgtEl>
                                        <p:attrNameLst>
                                          <p:attrName>ppt_h</p:attrName>
                                        </p:attrNameLst>
                                      </p:cBhvr>
                                      <p:tavLst>
                                        <p:tav tm="0">
                                          <p:val>
                                            <p:strVal val="#ppt_h"/>
                                          </p:val>
                                        </p:tav>
                                        <p:tav tm="100000">
                                          <p:val>
                                            <p:strVal val="#ppt_h"/>
                                          </p:val>
                                        </p:tav>
                                      </p:tavLst>
                                    </p:anim>
                                    <p:animEffect transition="in" filter="fade">
                                      <p:cBhvr>
                                        <p:cTn id="78" dur="1000"/>
                                        <p:tgtEl>
                                          <p:spTgt spid="74765"/>
                                        </p:tgtEl>
                                      </p:cBhvr>
                                    </p:animEffect>
                                  </p:childTnLst>
                                </p:cTn>
                              </p:par>
                            </p:childTnLst>
                          </p:cTn>
                        </p:par>
                        <p:par>
                          <p:cTn id="79" fill="hold" nodeType="afterGroup">
                            <p:stCondLst>
                              <p:cond delay="2000"/>
                            </p:stCondLst>
                            <p:childTnLst>
                              <p:par>
                                <p:cTn id="80" presetID="55" presetClass="entr" presetSubtype="0" fill="hold" grpId="0" nodeType="afterEffect">
                                  <p:stCondLst>
                                    <p:cond delay="0"/>
                                  </p:stCondLst>
                                  <p:childTnLst>
                                    <p:set>
                                      <p:cBhvr>
                                        <p:cTn id="81" dur="1" fill="hold">
                                          <p:stCondLst>
                                            <p:cond delay="0"/>
                                          </p:stCondLst>
                                        </p:cTn>
                                        <p:tgtEl>
                                          <p:spTgt spid="74768"/>
                                        </p:tgtEl>
                                        <p:attrNameLst>
                                          <p:attrName>style.visibility</p:attrName>
                                        </p:attrNameLst>
                                      </p:cBhvr>
                                      <p:to>
                                        <p:strVal val="visible"/>
                                      </p:to>
                                    </p:set>
                                    <p:anim calcmode="lin" valueType="num">
                                      <p:cBhvr>
                                        <p:cTn id="82" dur="1000" fill="hold"/>
                                        <p:tgtEl>
                                          <p:spTgt spid="74768"/>
                                        </p:tgtEl>
                                        <p:attrNameLst>
                                          <p:attrName>ppt_w</p:attrName>
                                        </p:attrNameLst>
                                      </p:cBhvr>
                                      <p:tavLst>
                                        <p:tav tm="0">
                                          <p:val>
                                            <p:strVal val="#ppt_w*0.70"/>
                                          </p:val>
                                        </p:tav>
                                        <p:tav tm="100000">
                                          <p:val>
                                            <p:strVal val="#ppt_w"/>
                                          </p:val>
                                        </p:tav>
                                      </p:tavLst>
                                    </p:anim>
                                    <p:anim calcmode="lin" valueType="num">
                                      <p:cBhvr>
                                        <p:cTn id="83" dur="1000" fill="hold"/>
                                        <p:tgtEl>
                                          <p:spTgt spid="74768"/>
                                        </p:tgtEl>
                                        <p:attrNameLst>
                                          <p:attrName>ppt_h</p:attrName>
                                        </p:attrNameLst>
                                      </p:cBhvr>
                                      <p:tavLst>
                                        <p:tav tm="0">
                                          <p:val>
                                            <p:strVal val="#ppt_h"/>
                                          </p:val>
                                        </p:tav>
                                        <p:tav tm="100000">
                                          <p:val>
                                            <p:strVal val="#ppt_h"/>
                                          </p:val>
                                        </p:tav>
                                      </p:tavLst>
                                    </p:anim>
                                    <p:animEffect transition="in" filter="fade">
                                      <p:cBhvr>
                                        <p:cTn id="84" dur="1000"/>
                                        <p:tgtEl>
                                          <p:spTgt spid="74768"/>
                                        </p:tgtEl>
                                      </p:cBhvr>
                                    </p:animEffect>
                                  </p:childTnLst>
                                </p:cTn>
                              </p:par>
                              <p:par>
                                <p:cTn id="85" presetID="55" presetClass="entr" presetSubtype="0" fill="hold" nodeType="withEffect">
                                  <p:stCondLst>
                                    <p:cond delay="0"/>
                                  </p:stCondLst>
                                  <p:childTnLst>
                                    <p:set>
                                      <p:cBhvr>
                                        <p:cTn id="86" dur="1" fill="hold">
                                          <p:stCondLst>
                                            <p:cond delay="0"/>
                                          </p:stCondLst>
                                        </p:cTn>
                                        <p:tgtEl>
                                          <p:spTgt spid="74769"/>
                                        </p:tgtEl>
                                        <p:attrNameLst>
                                          <p:attrName>style.visibility</p:attrName>
                                        </p:attrNameLst>
                                      </p:cBhvr>
                                      <p:to>
                                        <p:strVal val="visible"/>
                                      </p:to>
                                    </p:set>
                                    <p:anim calcmode="lin" valueType="num">
                                      <p:cBhvr>
                                        <p:cTn id="87" dur="1000" fill="hold"/>
                                        <p:tgtEl>
                                          <p:spTgt spid="74769"/>
                                        </p:tgtEl>
                                        <p:attrNameLst>
                                          <p:attrName>ppt_w</p:attrName>
                                        </p:attrNameLst>
                                      </p:cBhvr>
                                      <p:tavLst>
                                        <p:tav tm="0">
                                          <p:val>
                                            <p:strVal val="#ppt_w*0.70"/>
                                          </p:val>
                                        </p:tav>
                                        <p:tav tm="100000">
                                          <p:val>
                                            <p:strVal val="#ppt_w"/>
                                          </p:val>
                                        </p:tav>
                                      </p:tavLst>
                                    </p:anim>
                                    <p:anim calcmode="lin" valueType="num">
                                      <p:cBhvr>
                                        <p:cTn id="88" dur="1000" fill="hold"/>
                                        <p:tgtEl>
                                          <p:spTgt spid="74769"/>
                                        </p:tgtEl>
                                        <p:attrNameLst>
                                          <p:attrName>ppt_h</p:attrName>
                                        </p:attrNameLst>
                                      </p:cBhvr>
                                      <p:tavLst>
                                        <p:tav tm="0">
                                          <p:val>
                                            <p:strVal val="#ppt_h"/>
                                          </p:val>
                                        </p:tav>
                                        <p:tav tm="100000">
                                          <p:val>
                                            <p:strVal val="#ppt_h"/>
                                          </p:val>
                                        </p:tav>
                                      </p:tavLst>
                                    </p:anim>
                                    <p:animEffect transition="in" filter="fade">
                                      <p:cBhvr>
                                        <p:cTn id="89" dur="1000"/>
                                        <p:tgtEl>
                                          <p:spTgt spid="74769"/>
                                        </p:tgtEl>
                                      </p:cBhvr>
                                    </p:animEffect>
                                  </p:childTnLst>
                                </p:cTn>
                              </p:par>
                              <p:par>
                                <p:cTn id="90" presetID="55" presetClass="entr" presetSubtype="0" fill="hold" nodeType="withEffect">
                                  <p:stCondLst>
                                    <p:cond delay="0"/>
                                  </p:stCondLst>
                                  <p:childTnLst>
                                    <p:set>
                                      <p:cBhvr>
                                        <p:cTn id="91" dur="1" fill="hold">
                                          <p:stCondLst>
                                            <p:cond delay="0"/>
                                          </p:stCondLst>
                                        </p:cTn>
                                        <p:tgtEl>
                                          <p:spTgt spid="74770"/>
                                        </p:tgtEl>
                                        <p:attrNameLst>
                                          <p:attrName>style.visibility</p:attrName>
                                        </p:attrNameLst>
                                      </p:cBhvr>
                                      <p:to>
                                        <p:strVal val="visible"/>
                                      </p:to>
                                    </p:set>
                                    <p:anim calcmode="lin" valueType="num">
                                      <p:cBhvr>
                                        <p:cTn id="92" dur="1000" fill="hold"/>
                                        <p:tgtEl>
                                          <p:spTgt spid="74770"/>
                                        </p:tgtEl>
                                        <p:attrNameLst>
                                          <p:attrName>ppt_w</p:attrName>
                                        </p:attrNameLst>
                                      </p:cBhvr>
                                      <p:tavLst>
                                        <p:tav tm="0">
                                          <p:val>
                                            <p:strVal val="#ppt_w*0.70"/>
                                          </p:val>
                                        </p:tav>
                                        <p:tav tm="100000">
                                          <p:val>
                                            <p:strVal val="#ppt_w"/>
                                          </p:val>
                                        </p:tav>
                                      </p:tavLst>
                                    </p:anim>
                                    <p:anim calcmode="lin" valueType="num">
                                      <p:cBhvr>
                                        <p:cTn id="93" dur="1000" fill="hold"/>
                                        <p:tgtEl>
                                          <p:spTgt spid="74770"/>
                                        </p:tgtEl>
                                        <p:attrNameLst>
                                          <p:attrName>ppt_h</p:attrName>
                                        </p:attrNameLst>
                                      </p:cBhvr>
                                      <p:tavLst>
                                        <p:tav tm="0">
                                          <p:val>
                                            <p:strVal val="#ppt_h"/>
                                          </p:val>
                                        </p:tav>
                                        <p:tav tm="100000">
                                          <p:val>
                                            <p:strVal val="#ppt_h"/>
                                          </p:val>
                                        </p:tav>
                                      </p:tavLst>
                                    </p:anim>
                                    <p:animEffect transition="in" filter="fade">
                                      <p:cBhvr>
                                        <p:cTn id="94" dur="1000"/>
                                        <p:tgtEl>
                                          <p:spTgt spid="74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p:bldP spid="74755" grpId="0"/>
      <p:bldP spid="74756" grpId="0" animBg="1"/>
      <p:bldP spid="74757" grpId="0"/>
      <p:bldP spid="74759" grpId="0"/>
      <p:bldP spid="74760" grpId="0" animBg="1"/>
      <p:bldP spid="74761" grpId="0"/>
      <p:bldP spid="74762" grpId="0" animBg="1"/>
      <p:bldP spid="74763" grpId="0"/>
      <p:bldP spid="74765" grpId="0"/>
      <p:bldP spid="74766" grpId="0"/>
      <p:bldP spid="7476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a:extLst>
              <a:ext uri="{FF2B5EF4-FFF2-40B4-BE49-F238E27FC236}">
                <a16:creationId xmlns:a16="http://schemas.microsoft.com/office/drawing/2014/main" id="{3065A1C9-4ED0-466E-B073-8701B549369F}"/>
              </a:ext>
            </a:extLst>
          </p:cNvPr>
          <p:cNvGrpSpPr>
            <a:grpSpLocks/>
          </p:cNvGrpSpPr>
          <p:nvPr/>
        </p:nvGrpSpPr>
        <p:grpSpPr bwMode="auto">
          <a:xfrm>
            <a:off x="1331913" y="1773238"/>
            <a:ext cx="576262" cy="1079500"/>
            <a:chOff x="703" y="981"/>
            <a:chExt cx="453" cy="680"/>
          </a:xfrm>
        </p:grpSpPr>
        <p:sp>
          <p:nvSpPr>
            <p:cNvPr id="59417" name="Oval 5">
              <a:extLst>
                <a:ext uri="{FF2B5EF4-FFF2-40B4-BE49-F238E27FC236}">
                  <a16:creationId xmlns:a16="http://schemas.microsoft.com/office/drawing/2014/main" id="{2DD4551B-0FC0-4CED-B736-C86B194E2C29}"/>
                </a:ext>
              </a:extLst>
            </p:cNvPr>
            <p:cNvSpPr>
              <a:spLocks noChangeArrowheads="1"/>
            </p:cNvSpPr>
            <p:nvPr/>
          </p:nvSpPr>
          <p:spPr bwMode="auto">
            <a:xfrm>
              <a:off x="748" y="981"/>
              <a:ext cx="363" cy="27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59418" name="Line 6">
              <a:extLst>
                <a:ext uri="{FF2B5EF4-FFF2-40B4-BE49-F238E27FC236}">
                  <a16:creationId xmlns:a16="http://schemas.microsoft.com/office/drawing/2014/main" id="{DF6D399F-C831-4ED1-9A64-4388262158D7}"/>
                </a:ext>
              </a:extLst>
            </p:cNvPr>
            <p:cNvSpPr>
              <a:spLocks noChangeShapeType="1"/>
            </p:cNvSpPr>
            <p:nvPr/>
          </p:nvSpPr>
          <p:spPr bwMode="auto">
            <a:xfrm>
              <a:off x="930" y="1253"/>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9419" name="Line 7">
              <a:extLst>
                <a:ext uri="{FF2B5EF4-FFF2-40B4-BE49-F238E27FC236}">
                  <a16:creationId xmlns:a16="http://schemas.microsoft.com/office/drawing/2014/main" id="{B717D947-76C4-4A73-B91D-A0670637949D}"/>
                </a:ext>
              </a:extLst>
            </p:cNvPr>
            <p:cNvSpPr>
              <a:spLocks noChangeShapeType="1"/>
            </p:cNvSpPr>
            <p:nvPr/>
          </p:nvSpPr>
          <p:spPr bwMode="auto">
            <a:xfrm>
              <a:off x="793" y="1344"/>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9420" name="Line 8">
              <a:extLst>
                <a:ext uri="{FF2B5EF4-FFF2-40B4-BE49-F238E27FC236}">
                  <a16:creationId xmlns:a16="http://schemas.microsoft.com/office/drawing/2014/main" id="{300C434D-FE4A-4F8A-8DAD-EDEEE1B7E2A8}"/>
                </a:ext>
              </a:extLst>
            </p:cNvPr>
            <p:cNvSpPr>
              <a:spLocks noChangeShapeType="1"/>
            </p:cNvSpPr>
            <p:nvPr/>
          </p:nvSpPr>
          <p:spPr bwMode="auto">
            <a:xfrm flipH="1">
              <a:off x="703" y="1480"/>
              <a:ext cx="227"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9421" name="Line 9">
              <a:extLst>
                <a:ext uri="{FF2B5EF4-FFF2-40B4-BE49-F238E27FC236}">
                  <a16:creationId xmlns:a16="http://schemas.microsoft.com/office/drawing/2014/main" id="{5CD2A041-5715-47E0-B579-6D842A05CD40}"/>
                </a:ext>
              </a:extLst>
            </p:cNvPr>
            <p:cNvSpPr>
              <a:spLocks noChangeShapeType="1"/>
            </p:cNvSpPr>
            <p:nvPr/>
          </p:nvSpPr>
          <p:spPr bwMode="auto">
            <a:xfrm>
              <a:off x="930" y="1480"/>
              <a:ext cx="22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3" name="Group 10">
            <a:extLst>
              <a:ext uri="{FF2B5EF4-FFF2-40B4-BE49-F238E27FC236}">
                <a16:creationId xmlns:a16="http://schemas.microsoft.com/office/drawing/2014/main" id="{AB12567D-A016-44C2-9E8D-FFE65308A8CC}"/>
              </a:ext>
            </a:extLst>
          </p:cNvPr>
          <p:cNvGrpSpPr>
            <a:grpSpLocks/>
          </p:cNvGrpSpPr>
          <p:nvPr/>
        </p:nvGrpSpPr>
        <p:grpSpPr bwMode="auto">
          <a:xfrm>
            <a:off x="3203575" y="1773238"/>
            <a:ext cx="576263" cy="1079500"/>
            <a:chOff x="703" y="981"/>
            <a:chExt cx="453" cy="680"/>
          </a:xfrm>
        </p:grpSpPr>
        <p:sp>
          <p:nvSpPr>
            <p:cNvPr id="59412" name="Oval 11">
              <a:extLst>
                <a:ext uri="{FF2B5EF4-FFF2-40B4-BE49-F238E27FC236}">
                  <a16:creationId xmlns:a16="http://schemas.microsoft.com/office/drawing/2014/main" id="{BCD16103-4F12-4436-9762-8CEB0E2E42B1}"/>
                </a:ext>
              </a:extLst>
            </p:cNvPr>
            <p:cNvSpPr>
              <a:spLocks noChangeArrowheads="1"/>
            </p:cNvSpPr>
            <p:nvPr/>
          </p:nvSpPr>
          <p:spPr bwMode="auto">
            <a:xfrm>
              <a:off x="748" y="981"/>
              <a:ext cx="363" cy="27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59413" name="Line 12">
              <a:extLst>
                <a:ext uri="{FF2B5EF4-FFF2-40B4-BE49-F238E27FC236}">
                  <a16:creationId xmlns:a16="http://schemas.microsoft.com/office/drawing/2014/main" id="{1BF24702-4BDC-42B6-9B0C-7D3B7A3AF298}"/>
                </a:ext>
              </a:extLst>
            </p:cNvPr>
            <p:cNvSpPr>
              <a:spLocks noChangeShapeType="1"/>
            </p:cNvSpPr>
            <p:nvPr/>
          </p:nvSpPr>
          <p:spPr bwMode="auto">
            <a:xfrm>
              <a:off x="930" y="1253"/>
              <a:ext cx="0"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9414" name="Line 13">
              <a:extLst>
                <a:ext uri="{FF2B5EF4-FFF2-40B4-BE49-F238E27FC236}">
                  <a16:creationId xmlns:a16="http://schemas.microsoft.com/office/drawing/2014/main" id="{180B64A3-54DB-43F1-8E6D-E078C8FE5154}"/>
                </a:ext>
              </a:extLst>
            </p:cNvPr>
            <p:cNvSpPr>
              <a:spLocks noChangeShapeType="1"/>
            </p:cNvSpPr>
            <p:nvPr/>
          </p:nvSpPr>
          <p:spPr bwMode="auto">
            <a:xfrm>
              <a:off x="793" y="1344"/>
              <a:ext cx="27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9415" name="Line 14">
              <a:extLst>
                <a:ext uri="{FF2B5EF4-FFF2-40B4-BE49-F238E27FC236}">
                  <a16:creationId xmlns:a16="http://schemas.microsoft.com/office/drawing/2014/main" id="{85A7237D-375D-49D1-9CDD-A5CEBA799293}"/>
                </a:ext>
              </a:extLst>
            </p:cNvPr>
            <p:cNvSpPr>
              <a:spLocks noChangeShapeType="1"/>
            </p:cNvSpPr>
            <p:nvPr/>
          </p:nvSpPr>
          <p:spPr bwMode="auto">
            <a:xfrm flipH="1">
              <a:off x="703" y="1480"/>
              <a:ext cx="227"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59416" name="Line 15">
              <a:extLst>
                <a:ext uri="{FF2B5EF4-FFF2-40B4-BE49-F238E27FC236}">
                  <a16:creationId xmlns:a16="http://schemas.microsoft.com/office/drawing/2014/main" id="{D5CCFBF8-25F1-40C7-A324-0E704E779DE4}"/>
                </a:ext>
              </a:extLst>
            </p:cNvPr>
            <p:cNvSpPr>
              <a:spLocks noChangeShapeType="1"/>
            </p:cNvSpPr>
            <p:nvPr/>
          </p:nvSpPr>
          <p:spPr bwMode="auto">
            <a:xfrm>
              <a:off x="930" y="1480"/>
              <a:ext cx="226" cy="18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grpSp>
      <p:sp>
        <p:nvSpPr>
          <p:cNvPr id="75780" name="Line 16">
            <a:extLst>
              <a:ext uri="{FF2B5EF4-FFF2-40B4-BE49-F238E27FC236}">
                <a16:creationId xmlns:a16="http://schemas.microsoft.com/office/drawing/2014/main" id="{8126AA87-D0F8-4F55-9D66-AE0688768265}"/>
              </a:ext>
            </a:extLst>
          </p:cNvPr>
          <p:cNvSpPr>
            <a:spLocks noChangeShapeType="1"/>
          </p:cNvSpPr>
          <p:nvPr/>
        </p:nvSpPr>
        <p:spPr bwMode="auto">
          <a:xfrm>
            <a:off x="2051050" y="2349500"/>
            <a:ext cx="1152525"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75781" name="Text Box 17">
            <a:extLst>
              <a:ext uri="{FF2B5EF4-FFF2-40B4-BE49-F238E27FC236}">
                <a16:creationId xmlns:a16="http://schemas.microsoft.com/office/drawing/2014/main" id="{A8F2C83F-92BF-4B89-ABEF-7AEB7D90B403}"/>
              </a:ext>
            </a:extLst>
          </p:cNvPr>
          <p:cNvSpPr txBox="1">
            <a:spLocks noChangeArrowheads="1"/>
          </p:cNvSpPr>
          <p:nvPr/>
        </p:nvSpPr>
        <p:spPr bwMode="auto">
          <a:xfrm>
            <a:off x="1042988" y="2997200"/>
            <a:ext cx="15128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Student</a:t>
            </a:r>
          </a:p>
        </p:txBody>
      </p:sp>
      <p:sp>
        <p:nvSpPr>
          <p:cNvPr id="75782" name="Text Box 18">
            <a:extLst>
              <a:ext uri="{FF2B5EF4-FFF2-40B4-BE49-F238E27FC236}">
                <a16:creationId xmlns:a16="http://schemas.microsoft.com/office/drawing/2014/main" id="{33011198-D9BA-47F8-B2A1-3495AE2D110F}"/>
              </a:ext>
            </a:extLst>
          </p:cNvPr>
          <p:cNvSpPr txBox="1">
            <a:spLocks noChangeArrowheads="1"/>
          </p:cNvSpPr>
          <p:nvPr/>
        </p:nvSpPr>
        <p:spPr bwMode="auto">
          <a:xfrm>
            <a:off x="2843213" y="2997200"/>
            <a:ext cx="1873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Użytkownik</a:t>
            </a:r>
          </a:p>
        </p:txBody>
      </p:sp>
      <p:sp>
        <p:nvSpPr>
          <p:cNvPr id="59399" name="Text Box 19">
            <a:extLst>
              <a:ext uri="{FF2B5EF4-FFF2-40B4-BE49-F238E27FC236}">
                <a16:creationId xmlns:a16="http://schemas.microsoft.com/office/drawing/2014/main" id="{FE7BC2A4-2628-4B64-9CBF-5F1EDC3C78B5}"/>
              </a:ext>
            </a:extLst>
          </p:cNvPr>
          <p:cNvSpPr txBox="1">
            <a:spLocks noChangeArrowheads="1"/>
          </p:cNvSpPr>
          <p:nvPr/>
        </p:nvSpPr>
        <p:spPr bwMode="auto">
          <a:xfrm>
            <a:off x="1049338" y="260350"/>
            <a:ext cx="7194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4000"/>
              <a:t>Związek zawierania i rozszerzania</a:t>
            </a:r>
          </a:p>
        </p:txBody>
      </p:sp>
      <p:sp>
        <p:nvSpPr>
          <p:cNvPr id="75784" name="Oval 20">
            <a:extLst>
              <a:ext uri="{FF2B5EF4-FFF2-40B4-BE49-F238E27FC236}">
                <a16:creationId xmlns:a16="http://schemas.microsoft.com/office/drawing/2014/main" id="{870A3A0B-D674-4483-B08A-62A61D2F5F1F}"/>
              </a:ext>
            </a:extLst>
          </p:cNvPr>
          <p:cNvSpPr>
            <a:spLocks noChangeArrowheads="1"/>
          </p:cNvSpPr>
          <p:nvPr/>
        </p:nvSpPr>
        <p:spPr bwMode="auto">
          <a:xfrm>
            <a:off x="3362325" y="4292600"/>
            <a:ext cx="1944688" cy="8636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75785" name="Text Box 21">
            <a:extLst>
              <a:ext uri="{FF2B5EF4-FFF2-40B4-BE49-F238E27FC236}">
                <a16:creationId xmlns:a16="http://schemas.microsoft.com/office/drawing/2014/main" id="{2EEC81A3-B063-4776-B05D-6B7ACE5DF66D}"/>
              </a:ext>
            </a:extLst>
          </p:cNvPr>
          <p:cNvSpPr txBox="1">
            <a:spLocks noChangeArrowheads="1"/>
          </p:cNvSpPr>
          <p:nvPr/>
        </p:nvSpPr>
        <p:spPr bwMode="auto">
          <a:xfrm>
            <a:off x="3722688" y="4292600"/>
            <a:ext cx="172878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200"/>
              <a:t>Sprawdź ocenę</a:t>
            </a:r>
          </a:p>
        </p:txBody>
      </p:sp>
      <p:sp>
        <p:nvSpPr>
          <p:cNvPr id="75786" name="Oval 22">
            <a:extLst>
              <a:ext uri="{FF2B5EF4-FFF2-40B4-BE49-F238E27FC236}">
                <a16:creationId xmlns:a16="http://schemas.microsoft.com/office/drawing/2014/main" id="{DEE9D4CD-15C7-4897-9D57-7FFAA1527A18}"/>
              </a:ext>
            </a:extLst>
          </p:cNvPr>
          <p:cNvSpPr>
            <a:spLocks noChangeArrowheads="1"/>
          </p:cNvSpPr>
          <p:nvPr/>
        </p:nvSpPr>
        <p:spPr bwMode="auto">
          <a:xfrm>
            <a:off x="6027738" y="4221163"/>
            <a:ext cx="2665412" cy="100806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75787" name="Text Box 23">
            <a:extLst>
              <a:ext uri="{FF2B5EF4-FFF2-40B4-BE49-F238E27FC236}">
                <a16:creationId xmlns:a16="http://schemas.microsoft.com/office/drawing/2014/main" id="{76BF9B20-2D91-498C-AE55-A31D2251EF44}"/>
              </a:ext>
            </a:extLst>
          </p:cNvPr>
          <p:cNvSpPr txBox="1">
            <a:spLocks noChangeArrowheads="1"/>
          </p:cNvSpPr>
          <p:nvPr/>
        </p:nvSpPr>
        <p:spPr bwMode="auto">
          <a:xfrm>
            <a:off x="6315075" y="4292600"/>
            <a:ext cx="2505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200"/>
              <a:t>Zobacz zaległości finansowe</a:t>
            </a:r>
          </a:p>
        </p:txBody>
      </p:sp>
      <p:sp>
        <p:nvSpPr>
          <p:cNvPr id="75788" name="Oval 24">
            <a:extLst>
              <a:ext uri="{FF2B5EF4-FFF2-40B4-BE49-F238E27FC236}">
                <a16:creationId xmlns:a16="http://schemas.microsoft.com/office/drawing/2014/main" id="{F1222435-69A6-4741-983B-554DF6F42F9D}"/>
              </a:ext>
            </a:extLst>
          </p:cNvPr>
          <p:cNvSpPr>
            <a:spLocks noChangeArrowheads="1"/>
          </p:cNvSpPr>
          <p:nvPr/>
        </p:nvSpPr>
        <p:spPr bwMode="auto">
          <a:xfrm>
            <a:off x="250825" y="4221163"/>
            <a:ext cx="2305050" cy="938212"/>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75789" name="Text Box 25">
            <a:extLst>
              <a:ext uri="{FF2B5EF4-FFF2-40B4-BE49-F238E27FC236}">
                <a16:creationId xmlns:a16="http://schemas.microsoft.com/office/drawing/2014/main" id="{28803E6B-F7B7-406A-B758-0449ABB6162A}"/>
              </a:ext>
            </a:extLst>
          </p:cNvPr>
          <p:cNvSpPr txBox="1">
            <a:spLocks noChangeArrowheads="1"/>
          </p:cNvSpPr>
          <p:nvPr/>
        </p:nvSpPr>
        <p:spPr bwMode="auto">
          <a:xfrm>
            <a:off x="539750" y="4294188"/>
            <a:ext cx="208915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100"/>
              <a:t>Wyświetl wszystkie oceny</a:t>
            </a:r>
          </a:p>
        </p:txBody>
      </p:sp>
      <p:sp>
        <p:nvSpPr>
          <p:cNvPr id="75790" name="Line 26">
            <a:extLst>
              <a:ext uri="{FF2B5EF4-FFF2-40B4-BE49-F238E27FC236}">
                <a16:creationId xmlns:a16="http://schemas.microsoft.com/office/drawing/2014/main" id="{93E38F17-DA84-46D8-A949-8733701141CD}"/>
              </a:ext>
            </a:extLst>
          </p:cNvPr>
          <p:cNvSpPr>
            <a:spLocks noChangeShapeType="1"/>
          </p:cNvSpPr>
          <p:nvPr/>
        </p:nvSpPr>
        <p:spPr bwMode="auto">
          <a:xfrm flipV="1">
            <a:off x="2627313" y="4724400"/>
            <a:ext cx="735012" cy="0"/>
          </a:xfrm>
          <a:prstGeom prst="line">
            <a:avLst/>
          </a:prstGeom>
          <a:noFill/>
          <a:ln w="28575">
            <a:solidFill>
              <a:schemeClr val="tx1"/>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pl-PL"/>
          </a:p>
        </p:txBody>
      </p:sp>
      <p:sp>
        <p:nvSpPr>
          <p:cNvPr id="75792" name="Line 28">
            <a:extLst>
              <a:ext uri="{FF2B5EF4-FFF2-40B4-BE49-F238E27FC236}">
                <a16:creationId xmlns:a16="http://schemas.microsoft.com/office/drawing/2014/main" id="{B6384F3C-0857-47B1-8918-10517F122696}"/>
              </a:ext>
            </a:extLst>
          </p:cNvPr>
          <p:cNvSpPr>
            <a:spLocks noChangeShapeType="1"/>
          </p:cNvSpPr>
          <p:nvPr/>
        </p:nvSpPr>
        <p:spPr bwMode="auto">
          <a:xfrm>
            <a:off x="3635375" y="3573463"/>
            <a:ext cx="431800" cy="719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75793" name="Text Box 29">
            <a:extLst>
              <a:ext uri="{FF2B5EF4-FFF2-40B4-BE49-F238E27FC236}">
                <a16:creationId xmlns:a16="http://schemas.microsoft.com/office/drawing/2014/main" id="{D94D7BC9-AB2C-4E59-82F8-66948004269A}"/>
              </a:ext>
            </a:extLst>
          </p:cNvPr>
          <p:cNvSpPr txBox="1">
            <a:spLocks noChangeArrowheads="1"/>
          </p:cNvSpPr>
          <p:nvPr/>
        </p:nvSpPr>
        <p:spPr bwMode="auto">
          <a:xfrm>
            <a:off x="2571750" y="4076700"/>
            <a:ext cx="1441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extend</a:t>
            </a:r>
          </a:p>
        </p:txBody>
      </p:sp>
      <p:sp>
        <p:nvSpPr>
          <p:cNvPr id="75794" name="Text Box 30">
            <a:extLst>
              <a:ext uri="{FF2B5EF4-FFF2-40B4-BE49-F238E27FC236}">
                <a16:creationId xmlns:a16="http://schemas.microsoft.com/office/drawing/2014/main" id="{F9D7F699-0897-493C-BE88-86C73F9E359F}"/>
              </a:ext>
            </a:extLst>
          </p:cNvPr>
          <p:cNvSpPr txBox="1">
            <a:spLocks noChangeArrowheads="1"/>
          </p:cNvSpPr>
          <p:nvPr/>
        </p:nvSpPr>
        <p:spPr bwMode="auto">
          <a:xfrm>
            <a:off x="5148263" y="4124325"/>
            <a:ext cx="1223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include</a:t>
            </a:r>
          </a:p>
        </p:txBody>
      </p:sp>
      <p:sp>
        <p:nvSpPr>
          <p:cNvPr id="59410" name="pole tekstowe 28">
            <a:extLst>
              <a:ext uri="{FF2B5EF4-FFF2-40B4-BE49-F238E27FC236}">
                <a16:creationId xmlns:a16="http://schemas.microsoft.com/office/drawing/2014/main" id="{93961295-172D-4D2F-9C01-7BCAF94B030B}"/>
              </a:ext>
            </a:extLst>
          </p:cNvPr>
          <p:cNvSpPr txBox="1">
            <a:spLocks noChangeArrowheads="1"/>
          </p:cNvSpPr>
          <p:nvPr/>
        </p:nvSpPr>
        <p:spPr bwMode="auto">
          <a:xfrm>
            <a:off x="8351838" y="692150"/>
            <a:ext cx="79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6/8</a:t>
            </a:r>
          </a:p>
        </p:txBody>
      </p:sp>
      <p:sp>
        <p:nvSpPr>
          <p:cNvPr id="30" name="Line 26">
            <a:extLst>
              <a:ext uri="{FF2B5EF4-FFF2-40B4-BE49-F238E27FC236}">
                <a16:creationId xmlns:a16="http://schemas.microsoft.com/office/drawing/2014/main" id="{01E6B13A-8338-4AFD-9230-BDD44C242B13}"/>
              </a:ext>
            </a:extLst>
          </p:cNvPr>
          <p:cNvSpPr>
            <a:spLocks noChangeShapeType="1"/>
          </p:cNvSpPr>
          <p:nvPr/>
        </p:nvSpPr>
        <p:spPr bwMode="auto">
          <a:xfrm flipV="1">
            <a:off x="5276850" y="4724400"/>
            <a:ext cx="735013" cy="1588"/>
          </a:xfrm>
          <a:prstGeom prst="line">
            <a:avLst/>
          </a:prstGeom>
          <a:noFill/>
          <a:ln w="28575">
            <a:solidFill>
              <a:schemeClr val="tx1"/>
            </a:solidFill>
            <a:prstDash val="dash"/>
            <a:round/>
            <a:headEnd/>
            <a:tailEnd type="arrow" w="med" len="med"/>
          </a:ln>
          <a:extLst>
            <a:ext uri="{909E8E84-426E-40DD-AFC4-6F175D3DCCD1}">
              <a14:hiddenFill xmlns:a14="http://schemas.microsoft.com/office/drawing/2010/main">
                <a:noFill/>
              </a14:hiddenFill>
            </a:ext>
          </a:extLst>
        </p:spPr>
        <p:txBody>
          <a:bodyPr/>
          <a:lstStyle/>
          <a:p>
            <a:endParaRPr lang="pl-P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75781"/>
                                        </p:tgtEl>
                                        <p:attrNameLst>
                                          <p:attrName>style.visibility</p:attrName>
                                        </p:attrNameLst>
                                      </p:cBhvr>
                                      <p:to>
                                        <p:strVal val="visible"/>
                                      </p:to>
                                    </p:set>
                                    <p:anim calcmode="lin" valueType="num">
                                      <p:cBhvr>
                                        <p:cTn id="12" dur="1000" fill="hold"/>
                                        <p:tgtEl>
                                          <p:spTgt spid="75781"/>
                                        </p:tgtEl>
                                        <p:attrNameLst>
                                          <p:attrName>ppt_w</p:attrName>
                                        </p:attrNameLst>
                                      </p:cBhvr>
                                      <p:tavLst>
                                        <p:tav tm="0">
                                          <p:val>
                                            <p:strVal val="#ppt_w*0.70"/>
                                          </p:val>
                                        </p:tav>
                                        <p:tav tm="100000">
                                          <p:val>
                                            <p:strVal val="#ppt_w"/>
                                          </p:val>
                                        </p:tav>
                                      </p:tavLst>
                                    </p:anim>
                                    <p:anim calcmode="lin" valueType="num">
                                      <p:cBhvr>
                                        <p:cTn id="13" dur="1000" fill="hold"/>
                                        <p:tgtEl>
                                          <p:spTgt spid="75781"/>
                                        </p:tgtEl>
                                        <p:attrNameLst>
                                          <p:attrName>ppt_h</p:attrName>
                                        </p:attrNameLst>
                                      </p:cBhvr>
                                      <p:tavLst>
                                        <p:tav tm="0">
                                          <p:val>
                                            <p:strVal val="#ppt_h"/>
                                          </p:val>
                                        </p:tav>
                                        <p:tav tm="100000">
                                          <p:val>
                                            <p:strVal val="#ppt_h"/>
                                          </p:val>
                                        </p:tav>
                                      </p:tavLst>
                                    </p:anim>
                                    <p:animEffect transition="in" filter="fade">
                                      <p:cBhvr>
                                        <p:cTn id="14" dur="1000"/>
                                        <p:tgtEl>
                                          <p:spTgt spid="75781"/>
                                        </p:tgtEl>
                                      </p:cBhvr>
                                    </p:animEffect>
                                  </p:childTnLst>
                                </p:cTn>
                              </p:par>
                            </p:childTnLst>
                          </p:cTn>
                        </p:par>
                        <p:par>
                          <p:cTn id="15" fill="hold" nodeType="afterGroup">
                            <p:stCondLst>
                              <p:cond delay="1000"/>
                            </p:stCondLst>
                            <p:childTnLst>
                              <p:par>
                                <p:cTn id="16" presetID="55" presetClass="entr" presetSubtype="0" fill="hold" nodeType="afterEffect">
                                  <p:stCondLst>
                                    <p:cond delay="0"/>
                                  </p:stCondLst>
                                  <p:childTnLst>
                                    <p:set>
                                      <p:cBhvr>
                                        <p:cTn id="17" dur="1" fill="hold">
                                          <p:stCondLst>
                                            <p:cond delay="0"/>
                                          </p:stCondLst>
                                        </p:cTn>
                                        <p:tgtEl>
                                          <p:spTgt spid="75780"/>
                                        </p:tgtEl>
                                        <p:attrNameLst>
                                          <p:attrName>style.visibility</p:attrName>
                                        </p:attrNameLst>
                                      </p:cBhvr>
                                      <p:to>
                                        <p:strVal val="visible"/>
                                      </p:to>
                                    </p:set>
                                    <p:anim calcmode="lin" valueType="num">
                                      <p:cBhvr>
                                        <p:cTn id="18" dur="1000" fill="hold"/>
                                        <p:tgtEl>
                                          <p:spTgt spid="75780"/>
                                        </p:tgtEl>
                                        <p:attrNameLst>
                                          <p:attrName>ppt_w</p:attrName>
                                        </p:attrNameLst>
                                      </p:cBhvr>
                                      <p:tavLst>
                                        <p:tav tm="0">
                                          <p:val>
                                            <p:strVal val="#ppt_w*0.70"/>
                                          </p:val>
                                        </p:tav>
                                        <p:tav tm="100000">
                                          <p:val>
                                            <p:strVal val="#ppt_w"/>
                                          </p:val>
                                        </p:tav>
                                      </p:tavLst>
                                    </p:anim>
                                    <p:anim calcmode="lin" valueType="num">
                                      <p:cBhvr>
                                        <p:cTn id="19" dur="1000" fill="hold"/>
                                        <p:tgtEl>
                                          <p:spTgt spid="75780"/>
                                        </p:tgtEl>
                                        <p:attrNameLst>
                                          <p:attrName>ppt_h</p:attrName>
                                        </p:attrNameLst>
                                      </p:cBhvr>
                                      <p:tavLst>
                                        <p:tav tm="0">
                                          <p:val>
                                            <p:strVal val="#ppt_h"/>
                                          </p:val>
                                        </p:tav>
                                        <p:tav tm="100000">
                                          <p:val>
                                            <p:strVal val="#ppt_h"/>
                                          </p:val>
                                        </p:tav>
                                      </p:tavLst>
                                    </p:anim>
                                    <p:animEffect transition="in" filter="fade">
                                      <p:cBhvr>
                                        <p:cTn id="20" dur="1000"/>
                                        <p:tgtEl>
                                          <p:spTgt spid="75780"/>
                                        </p:tgtEl>
                                      </p:cBhvr>
                                    </p:animEffect>
                                  </p:childTnLst>
                                </p:cTn>
                              </p:par>
                            </p:childTnLst>
                          </p:cTn>
                        </p:par>
                        <p:par>
                          <p:cTn id="21" fill="hold" nodeType="afterGroup">
                            <p:stCondLst>
                              <p:cond delay="2000"/>
                            </p:stCondLst>
                            <p:childTnLst>
                              <p:par>
                                <p:cTn id="22" presetID="55"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strVal val="#ppt_w*0.70"/>
                                          </p:val>
                                        </p:tav>
                                        <p:tav tm="100000">
                                          <p:val>
                                            <p:strVal val="#ppt_w"/>
                                          </p:val>
                                        </p:tav>
                                      </p:tavLst>
                                    </p:anim>
                                    <p:anim calcmode="lin" valueType="num">
                                      <p:cBhvr>
                                        <p:cTn id="25" dur="1000" fill="hold"/>
                                        <p:tgtEl>
                                          <p:spTgt spid="3"/>
                                        </p:tgtEl>
                                        <p:attrNameLst>
                                          <p:attrName>ppt_h</p:attrName>
                                        </p:attrNameLst>
                                      </p:cBhvr>
                                      <p:tavLst>
                                        <p:tav tm="0">
                                          <p:val>
                                            <p:strVal val="#ppt_h"/>
                                          </p:val>
                                        </p:tav>
                                        <p:tav tm="100000">
                                          <p:val>
                                            <p:strVal val="#ppt_h"/>
                                          </p:val>
                                        </p:tav>
                                      </p:tavLst>
                                    </p:anim>
                                    <p:animEffect transition="in" filter="fade">
                                      <p:cBhvr>
                                        <p:cTn id="26" dur="1000"/>
                                        <p:tgtEl>
                                          <p:spTgt spid="3"/>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75782"/>
                                        </p:tgtEl>
                                        <p:attrNameLst>
                                          <p:attrName>style.visibility</p:attrName>
                                        </p:attrNameLst>
                                      </p:cBhvr>
                                      <p:to>
                                        <p:strVal val="visible"/>
                                      </p:to>
                                    </p:set>
                                    <p:anim calcmode="lin" valueType="num">
                                      <p:cBhvr>
                                        <p:cTn id="29" dur="1000" fill="hold"/>
                                        <p:tgtEl>
                                          <p:spTgt spid="75782"/>
                                        </p:tgtEl>
                                        <p:attrNameLst>
                                          <p:attrName>ppt_w</p:attrName>
                                        </p:attrNameLst>
                                      </p:cBhvr>
                                      <p:tavLst>
                                        <p:tav tm="0">
                                          <p:val>
                                            <p:strVal val="#ppt_w*0.70"/>
                                          </p:val>
                                        </p:tav>
                                        <p:tav tm="100000">
                                          <p:val>
                                            <p:strVal val="#ppt_w"/>
                                          </p:val>
                                        </p:tav>
                                      </p:tavLst>
                                    </p:anim>
                                    <p:anim calcmode="lin" valueType="num">
                                      <p:cBhvr>
                                        <p:cTn id="30" dur="1000" fill="hold"/>
                                        <p:tgtEl>
                                          <p:spTgt spid="75782"/>
                                        </p:tgtEl>
                                        <p:attrNameLst>
                                          <p:attrName>ppt_h</p:attrName>
                                        </p:attrNameLst>
                                      </p:cBhvr>
                                      <p:tavLst>
                                        <p:tav tm="0">
                                          <p:val>
                                            <p:strVal val="#ppt_h"/>
                                          </p:val>
                                        </p:tav>
                                        <p:tav tm="100000">
                                          <p:val>
                                            <p:strVal val="#ppt_h"/>
                                          </p:val>
                                        </p:tav>
                                      </p:tavLst>
                                    </p:anim>
                                    <p:animEffect transition="in" filter="fade">
                                      <p:cBhvr>
                                        <p:cTn id="31" dur="1000"/>
                                        <p:tgtEl>
                                          <p:spTgt spid="7578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5" presetClass="entr" presetSubtype="0" fill="hold" nodeType="clickEffect">
                                  <p:stCondLst>
                                    <p:cond delay="0"/>
                                  </p:stCondLst>
                                  <p:childTnLst>
                                    <p:set>
                                      <p:cBhvr>
                                        <p:cTn id="35" dur="1" fill="hold">
                                          <p:stCondLst>
                                            <p:cond delay="0"/>
                                          </p:stCondLst>
                                        </p:cTn>
                                        <p:tgtEl>
                                          <p:spTgt spid="75792"/>
                                        </p:tgtEl>
                                        <p:attrNameLst>
                                          <p:attrName>style.visibility</p:attrName>
                                        </p:attrNameLst>
                                      </p:cBhvr>
                                      <p:to>
                                        <p:strVal val="visible"/>
                                      </p:to>
                                    </p:set>
                                    <p:anim calcmode="lin" valueType="num">
                                      <p:cBhvr>
                                        <p:cTn id="36" dur="1000" fill="hold"/>
                                        <p:tgtEl>
                                          <p:spTgt spid="75792"/>
                                        </p:tgtEl>
                                        <p:attrNameLst>
                                          <p:attrName>ppt_w</p:attrName>
                                        </p:attrNameLst>
                                      </p:cBhvr>
                                      <p:tavLst>
                                        <p:tav tm="0">
                                          <p:val>
                                            <p:strVal val="#ppt_w*0.70"/>
                                          </p:val>
                                        </p:tav>
                                        <p:tav tm="100000">
                                          <p:val>
                                            <p:strVal val="#ppt_w"/>
                                          </p:val>
                                        </p:tav>
                                      </p:tavLst>
                                    </p:anim>
                                    <p:anim calcmode="lin" valueType="num">
                                      <p:cBhvr>
                                        <p:cTn id="37" dur="1000" fill="hold"/>
                                        <p:tgtEl>
                                          <p:spTgt spid="75792"/>
                                        </p:tgtEl>
                                        <p:attrNameLst>
                                          <p:attrName>ppt_h</p:attrName>
                                        </p:attrNameLst>
                                      </p:cBhvr>
                                      <p:tavLst>
                                        <p:tav tm="0">
                                          <p:val>
                                            <p:strVal val="#ppt_h"/>
                                          </p:val>
                                        </p:tav>
                                        <p:tav tm="100000">
                                          <p:val>
                                            <p:strVal val="#ppt_h"/>
                                          </p:val>
                                        </p:tav>
                                      </p:tavLst>
                                    </p:anim>
                                    <p:animEffect transition="in" filter="fade">
                                      <p:cBhvr>
                                        <p:cTn id="38" dur="1000"/>
                                        <p:tgtEl>
                                          <p:spTgt spid="75792"/>
                                        </p:tgtEl>
                                      </p:cBhvr>
                                    </p:animEffect>
                                  </p:childTnLst>
                                </p:cTn>
                              </p:par>
                            </p:childTnLst>
                          </p:cTn>
                        </p:par>
                        <p:par>
                          <p:cTn id="39" fill="hold" nodeType="afterGroup">
                            <p:stCondLst>
                              <p:cond delay="1000"/>
                            </p:stCondLst>
                            <p:childTnLst>
                              <p:par>
                                <p:cTn id="40" presetID="55" presetClass="entr" presetSubtype="0" fill="hold" grpId="0" nodeType="afterEffect">
                                  <p:stCondLst>
                                    <p:cond delay="0"/>
                                  </p:stCondLst>
                                  <p:childTnLst>
                                    <p:set>
                                      <p:cBhvr>
                                        <p:cTn id="41" dur="1" fill="hold">
                                          <p:stCondLst>
                                            <p:cond delay="0"/>
                                          </p:stCondLst>
                                        </p:cTn>
                                        <p:tgtEl>
                                          <p:spTgt spid="75784"/>
                                        </p:tgtEl>
                                        <p:attrNameLst>
                                          <p:attrName>style.visibility</p:attrName>
                                        </p:attrNameLst>
                                      </p:cBhvr>
                                      <p:to>
                                        <p:strVal val="visible"/>
                                      </p:to>
                                    </p:set>
                                    <p:anim calcmode="lin" valueType="num">
                                      <p:cBhvr>
                                        <p:cTn id="42" dur="1000" fill="hold"/>
                                        <p:tgtEl>
                                          <p:spTgt spid="75784"/>
                                        </p:tgtEl>
                                        <p:attrNameLst>
                                          <p:attrName>ppt_w</p:attrName>
                                        </p:attrNameLst>
                                      </p:cBhvr>
                                      <p:tavLst>
                                        <p:tav tm="0">
                                          <p:val>
                                            <p:strVal val="#ppt_w*0.70"/>
                                          </p:val>
                                        </p:tav>
                                        <p:tav tm="100000">
                                          <p:val>
                                            <p:strVal val="#ppt_w"/>
                                          </p:val>
                                        </p:tav>
                                      </p:tavLst>
                                    </p:anim>
                                    <p:anim calcmode="lin" valueType="num">
                                      <p:cBhvr>
                                        <p:cTn id="43" dur="1000" fill="hold"/>
                                        <p:tgtEl>
                                          <p:spTgt spid="75784"/>
                                        </p:tgtEl>
                                        <p:attrNameLst>
                                          <p:attrName>ppt_h</p:attrName>
                                        </p:attrNameLst>
                                      </p:cBhvr>
                                      <p:tavLst>
                                        <p:tav tm="0">
                                          <p:val>
                                            <p:strVal val="#ppt_h"/>
                                          </p:val>
                                        </p:tav>
                                        <p:tav tm="100000">
                                          <p:val>
                                            <p:strVal val="#ppt_h"/>
                                          </p:val>
                                        </p:tav>
                                      </p:tavLst>
                                    </p:anim>
                                    <p:animEffect transition="in" filter="fade">
                                      <p:cBhvr>
                                        <p:cTn id="44" dur="1000"/>
                                        <p:tgtEl>
                                          <p:spTgt spid="75784"/>
                                        </p:tgtEl>
                                      </p:cBhvr>
                                    </p:animEffect>
                                  </p:childTnLst>
                                </p:cTn>
                              </p:par>
                              <p:par>
                                <p:cTn id="45" presetID="55" presetClass="entr" presetSubtype="0" fill="hold" grpId="0" nodeType="withEffect">
                                  <p:stCondLst>
                                    <p:cond delay="0"/>
                                  </p:stCondLst>
                                  <p:childTnLst>
                                    <p:set>
                                      <p:cBhvr>
                                        <p:cTn id="46" dur="1" fill="hold">
                                          <p:stCondLst>
                                            <p:cond delay="0"/>
                                          </p:stCondLst>
                                        </p:cTn>
                                        <p:tgtEl>
                                          <p:spTgt spid="75785"/>
                                        </p:tgtEl>
                                        <p:attrNameLst>
                                          <p:attrName>style.visibility</p:attrName>
                                        </p:attrNameLst>
                                      </p:cBhvr>
                                      <p:to>
                                        <p:strVal val="visible"/>
                                      </p:to>
                                    </p:set>
                                    <p:anim calcmode="lin" valueType="num">
                                      <p:cBhvr>
                                        <p:cTn id="47" dur="1000" fill="hold"/>
                                        <p:tgtEl>
                                          <p:spTgt spid="75785"/>
                                        </p:tgtEl>
                                        <p:attrNameLst>
                                          <p:attrName>ppt_w</p:attrName>
                                        </p:attrNameLst>
                                      </p:cBhvr>
                                      <p:tavLst>
                                        <p:tav tm="0">
                                          <p:val>
                                            <p:strVal val="#ppt_w*0.70"/>
                                          </p:val>
                                        </p:tav>
                                        <p:tav tm="100000">
                                          <p:val>
                                            <p:strVal val="#ppt_w"/>
                                          </p:val>
                                        </p:tav>
                                      </p:tavLst>
                                    </p:anim>
                                    <p:anim calcmode="lin" valueType="num">
                                      <p:cBhvr>
                                        <p:cTn id="48" dur="1000" fill="hold"/>
                                        <p:tgtEl>
                                          <p:spTgt spid="75785"/>
                                        </p:tgtEl>
                                        <p:attrNameLst>
                                          <p:attrName>ppt_h</p:attrName>
                                        </p:attrNameLst>
                                      </p:cBhvr>
                                      <p:tavLst>
                                        <p:tav tm="0">
                                          <p:val>
                                            <p:strVal val="#ppt_h"/>
                                          </p:val>
                                        </p:tav>
                                        <p:tav tm="100000">
                                          <p:val>
                                            <p:strVal val="#ppt_h"/>
                                          </p:val>
                                        </p:tav>
                                      </p:tavLst>
                                    </p:anim>
                                    <p:animEffect transition="in" filter="fade">
                                      <p:cBhvr>
                                        <p:cTn id="49" dur="1000"/>
                                        <p:tgtEl>
                                          <p:spTgt spid="75785"/>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55" presetClass="entr" presetSubtype="0" fill="hold" grpId="0" nodeType="clickEffect">
                                  <p:stCondLst>
                                    <p:cond delay="0"/>
                                  </p:stCondLst>
                                  <p:childTnLst>
                                    <p:set>
                                      <p:cBhvr>
                                        <p:cTn id="53" dur="1" fill="hold">
                                          <p:stCondLst>
                                            <p:cond delay="0"/>
                                          </p:stCondLst>
                                        </p:cTn>
                                        <p:tgtEl>
                                          <p:spTgt spid="75788"/>
                                        </p:tgtEl>
                                        <p:attrNameLst>
                                          <p:attrName>style.visibility</p:attrName>
                                        </p:attrNameLst>
                                      </p:cBhvr>
                                      <p:to>
                                        <p:strVal val="visible"/>
                                      </p:to>
                                    </p:set>
                                    <p:anim calcmode="lin" valueType="num">
                                      <p:cBhvr>
                                        <p:cTn id="54" dur="1000" fill="hold"/>
                                        <p:tgtEl>
                                          <p:spTgt spid="75788"/>
                                        </p:tgtEl>
                                        <p:attrNameLst>
                                          <p:attrName>ppt_w</p:attrName>
                                        </p:attrNameLst>
                                      </p:cBhvr>
                                      <p:tavLst>
                                        <p:tav tm="0">
                                          <p:val>
                                            <p:strVal val="#ppt_w*0.70"/>
                                          </p:val>
                                        </p:tav>
                                        <p:tav tm="100000">
                                          <p:val>
                                            <p:strVal val="#ppt_w"/>
                                          </p:val>
                                        </p:tav>
                                      </p:tavLst>
                                    </p:anim>
                                    <p:anim calcmode="lin" valueType="num">
                                      <p:cBhvr>
                                        <p:cTn id="55" dur="1000" fill="hold"/>
                                        <p:tgtEl>
                                          <p:spTgt spid="75788"/>
                                        </p:tgtEl>
                                        <p:attrNameLst>
                                          <p:attrName>ppt_h</p:attrName>
                                        </p:attrNameLst>
                                      </p:cBhvr>
                                      <p:tavLst>
                                        <p:tav tm="0">
                                          <p:val>
                                            <p:strVal val="#ppt_h"/>
                                          </p:val>
                                        </p:tav>
                                        <p:tav tm="100000">
                                          <p:val>
                                            <p:strVal val="#ppt_h"/>
                                          </p:val>
                                        </p:tav>
                                      </p:tavLst>
                                    </p:anim>
                                    <p:animEffect transition="in" filter="fade">
                                      <p:cBhvr>
                                        <p:cTn id="56" dur="1000"/>
                                        <p:tgtEl>
                                          <p:spTgt spid="75788"/>
                                        </p:tgtEl>
                                      </p:cBhvr>
                                    </p:animEffect>
                                  </p:childTnLst>
                                </p:cTn>
                              </p:par>
                              <p:par>
                                <p:cTn id="57" presetID="55" presetClass="entr" presetSubtype="0" fill="hold" grpId="0" nodeType="withEffect">
                                  <p:stCondLst>
                                    <p:cond delay="0"/>
                                  </p:stCondLst>
                                  <p:childTnLst>
                                    <p:set>
                                      <p:cBhvr>
                                        <p:cTn id="58" dur="1" fill="hold">
                                          <p:stCondLst>
                                            <p:cond delay="0"/>
                                          </p:stCondLst>
                                        </p:cTn>
                                        <p:tgtEl>
                                          <p:spTgt spid="75789"/>
                                        </p:tgtEl>
                                        <p:attrNameLst>
                                          <p:attrName>style.visibility</p:attrName>
                                        </p:attrNameLst>
                                      </p:cBhvr>
                                      <p:to>
                                        <p:strVal val="visible"/>
                                      </p:to>
                                    </p:set>
                                    <p:anim calcmode="lin" valueType="num">
                                      <p:cBhvr>
                                        <p:cTn id="59" dur="1000" fill="hold"/>
                                        <p:tgtEl>
                                          <p:spTgt spid="75789"/>
                                        </p:tgtEl>
                                        <p:attrNameLst>
                                          <p:attrName>ppt_w</p:attrName>
                                        </p:attrNameLst>
                                      </p:cBhvr>
                                      <p:tavLst>
                                        <p:tav tm="0">
                                          <p:val>
                                            <p:strVal val="#ppt_w*0.70"/>
                                          </p:val>
                                        </p:tav>
                                        <p:tav tm="100000">
                                          <p:val>
                                            <p:strVal val="#ppt_w"/>
                                          </p:val>
                                        </p:tav>
                                      </p:tavLst>
                                    </p:anim>
                                    <p:anim calcmode="lin" valueType="num">
                                      <p:cBhvr>
                                        <p:cTn id="60" dur="1000" fill="hold"/>
                                        <p:tgtEl>
                                          <p:spTgt spid="75789"/>
                                        </p:tgtEl>
                                        <p:attrNameLst>
                                          <p:attrName>ppt_h</p:attrName>
                                        </p:attrNameLst>
                                      </p:cBhvr>
                                      <p:tavLst>
                                        <p:tav tm="0">
                                          <p:val>
                                            <p:strVal val="#ppt_h"/>
                                          </p:val>
                                        </p:tav>
                                        <p:tav tm="100000">
                                          <p:val>
                                            <p:strVal val="#ppt_h"/>
                                          </p:val>
                                        </p:tav>
                                      </p:tavLst>
                                    </p:anim>
                                    <p:animEffect transition="in" filter="fade">
                                      <p:cBhvr>
                                        <p:cTn id="61" dur="1000"/>
                                        <p:tgtEl>
                                          <p:spTgt spid="75789"/>
                                        </p:tgtEl>
                                      </p:cBhvr>
                                    </p:animEffect>
                                  </p:childTnLst>
                                </p:cTn>
                              </p:par>
                            </p:childTnLst>
                          </p:cTn>
                        </p:par>
                        <p:par>
                          <p:cTn id="62" fill="hold" nodeType="afterGroup">
                            <p:stCondLst>
                              <p:cond delay="1000"/>
                            </p:stCondLst>
                            <p:childTnLst>
                              <p:par>
                                <p:cTn id="63" presetID="55" presetClass="entr" presetSubtype="0" fill="hold" nodeType="afterEffect">
                                  <p:stCondLst>
                                    <p:cond delay="0"/>
                                  </p:stCondLst>
                                  <p:childTnLst>
                                    <p:set>
                                      <p:cBhvr>
                                        <p:cTn id="64" dur="1" fill="hold">
                                          <p:stCondLst>
                                            <p:cond delay="0"/>
                                          </p:stCondLst>
                                        </p:cTn>
                                        <p:tgtEl>
                                          <p:spTgt spid="75790"/>
                                        </p:tgtEl>
                                        <p:attrNameLst>
                                          <p:attrName>style.visibility</p:attrName>
                                        </p:attrNameLst>
                                      </p:cBhvr>
                                      <p:to>
                                        <p:strVal val="visible"/>
                                      </p:to>
                                    </p:set>
                                    <p:anim calcmode="lin" valueType="num">
                                      <p:cBhvr>
                                        <p:cTn id="65" dur="1000" fill="hold"/>
                                        <p:tgtEl>
                                          <p:spTgt spid="75790"/>
                                        </p:tgtEl>
                                        <p:attrNameLst>
                                          <p:attrName>ppt_w</p:attrName>
                                        </p:attrNameLst>
                                      </p:cBhvr>
                                      <p:tavLst>
                                        <p:tav tm="0">
                                          <p:val>
                                            <p:strVal val="#ppt_w*0.70"/>
                                          </p:val>
                                        </p:tav>
                                        <p:tav tm="100000">
                                          <p:val>
                                            <p:strVal val="#ppt_w"/>
                                          </p:val>
                                        </p:tav>
                                      </p:tavLst>
                                    </p:anim>
                                    <p:anim calcmode="lin" valueType="num">
                                      <p:cBhvr>
                                        <p:cTn id="66" dur="1000" fill="hold"/>
                                        <p:tgtEl>
                                          <p:spTgt spid="75790"/>
                                        </p:tgtEl>
                                        <p:attrNameLst>
                                          <p:attrName>ppt_h</p:attrName>
                                        </p:attrNameLst>
                                      </p:cBhvr>
                                      <p:tavLst>
                                        <p:tav tm="0">
                                          <p:val>
                                            <p:strVal val="#ppt_h"/>
                                          </p:val>
                                        </p:tav>
                                        <p:tav tm="100000">
                                          <p:val>
                                            <p:strVal val="#ppt_h"/>
                                          </p:val>
                                        </p:tav>
                                      </p:tavLst>
                                    </p:anim>
                                    <p:animEffect transition="in" filter="fade">
                                      <p:cBhvr>
                                        <p:cTn id="67" dur="1000"/>
                                        <p:tgtEl>
                                          <p:spTgt spid="75790"/>
                                        </p:tgtEl>
                                      </p:cBhvr>
                                    </p:animEffect>
                                  </p:childTnLst>
                                </p:cTn>
                              </p:par>
                              <p:par>
                                <p:cTn id="68" presetID="55" presetClass="entr" presetSubtype="0" fill="hold" grpId="0" nodeType="withEffect">
                                  <p:stCondLst>
                                    <p:cond delay="0"/>
                                  </p:stCondLst>
                                  <p:childTnLst>
                                    <p:set>
                                      <p:cBhvr>
                                        <p:cTn id="69" dur="1" fill="hold">
                                          <p:stCondLst>
                                            <p:cond delay="0"/>
                                          </p:stCondLst>
                                        </p:cTn>
                                        <p:tgtEl>
                                          <p:spTgt spid="75793"/>
                                        </p:tgtEl>
                                        <p:attrNameLst>
                                          <p:attrName>style.visibility</p:attrName>
                                        </p:attrNameLst>
                                      </p:cBhvr>
                                      <p:to>
                                        <p:strVal val="visible"/>
                                      </p:to>
                                    </p:set>
                                    <p:anim calcmode="lin" valueType="num">
                                      <p:cBhvr>
                                        <p:cTn id="70" dur="1000" fill="hold"/>
                                        <p:tgtEl>
                                          <p:spTgt spid="75793"/>
                                        </p:tgtEl>
                                        <p:attrNameLst>
                                          <p:attrName>ppt_w</p:attrName>
                                        </p:attrNameLst>
                                      </p:cBhvr>
                                      <p:tavLst>
                                        <p:tav tm="0">
                                          <p:val>
                                            <p:strVal val="#ppt_w*0.70"/>
                                          </p:val>
                                        </p:tav>
                                        <p:tav tm="100000">
                                          <p:val>
                                            <p:strVal val="#ppt_w"/>
                                          </p:val>
                                        </p:tav>
                                      </p:tavLst>
                                    </p:anim>
                                    <p:anim calcmode="lin" valueType="num">
                                      <p:cBhvr>
                                        <p:cTn id="71" dur="1000" fill="hold"/>
                                        <p:tgtEl>
                                          <p:spTgt spid="75793"/>
                                        </p:tgtEl>
                                        <p:attrNameLst>
                                          <p:attrName>ppt_h</p:attrName>
                                        </p:attrNameLst>
                                      </p:cBhvr>
                                      <p:tavLst>
                                        <p:tav tm="0">
                                          <p:val>
                                            <p:strVal val="#ppt_h"/>
                                          </p:val>
                                        </p:tav>
                                        <p:tav tm="100000">
                                          <p:val>
                                            <p:strVal val="#ppt_h"/>
                                          </p:val>
                                        </p:tav>
                                      </p:tavLst>
                                    </p:anim>
                                    <p:animEffect transition="in" filter="fade">
                                      <p:cBhvr>
                                        <p:cTn id="72" dur="1000"/>
                                        <p:tgtEl>
                                          <p:spTgt spid="7579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5" presetClass="entr" presetSubtype="0" fill="hold" grpId="0" nodeType="clickEffect">
                                  <p:stCondLst>
                                    <p:cond delay="0"/>
                                  </p:stCondLst>
                                  <p:childTnLst>
                                    <p:set>
                                      <p:cBhvr>
                                        <p:cTn id="76" dur="1" fill="hold">
                                          <p:stCondLst>
                                            <p:cond delay="0"/>
                                          </p:stCondLst>
                                        </p:cTn>
                                        <p:tgtEl>
                                          <p:spTgt spid="75786"/>
                                        </p:tgtEl>
                                        <p:attrNameLst>
                                          <p:attrName>style.visibility</p:attrName>
                                        </p:attrNameLst>
                                      </p:cBhvr>
                                      <p:to>
                                        <p:strVal val="visible"/>
                                      </p:to>
                                    </p:set>
                                    <p:anim calcmode="lin" valueType="num">
                                      <p:cBhvr>
                                        <p:cTn id="77" dur="1000" fill="hold"/>
                                        <p:tgtEl>
                                          <p:spTgt spid="75786"/>
                                        </p:tgtEl>
                                        <p:attrNameLst>
                                          <p:attrName>ppt_w</p:attrName>
                                        </p:attrNameLst>
                                      </p:cBhvr>
                                      <p:tavLst>
                                        <p:tav tm="0">
                                          <p:val>
                                            <p:strVal val="#ppt_w*0.70"/>
                                          </p:val>
                                        </p:tav>
                                        <p:tav tm="100000">
                                          <p:val>
                                            <p:strVal val="#ppt_w"/>
                                          </p:val>
                                        </p:tav>
                                      </p:tavLst>
                                    </p:anim>
                                    <p:anim calcmode="lin" valueType="num">
                                      <p:cBhvr>
                                        <p:cTn id="78" dur="1000" fill="hold"/>
                                        <p:tgtEl>
                                          <p:spTgt spid="75786"/>
                                        </p:tgtEl>
                                        <p:attrNameLst>
                                          <p:attrName>ppt_h</p:attrName>
                                        </p:attrNameLst>
                                      </p:cBhvr>
                                      <p:tavLst>
                                        <p:tav tm="0">
                                          <p:val>
                                            <p:strVal val="#ppt_h"/>
                                          </p:val>
                                        </p:tav>
                                        <p:tav tm="100000">
                                          <p:val>
                                            <p:strVal val="#ppt_h"/>
                                          </p:val>
                                        </p:tav>
                                      </p:tavLst>
                                    </p:anim>
                                    <p:animEffect transition="in" filter="fade">
                                      <p:cBhvr>
                                        <p:cTn id="79" dur="1000"/>
                                        <p:tgtEl>
                                          <p:spTgt spid="75786"/>
                                        </p:tgtEl>
                                      </p:cBhvr>
                                    </p:animEffect>
                                  </p:childTnLst>
                                </p:cTn>
                              </p:par>
                              <p:par>
                                <p:cTn id="80" presetID="55" presetClass="entr" presetSubtype="0" fill="hold" grpId="0" nodeType="withEffect">
                                  <p:stCondLst>
                                    <p:cond delay="0"/>
                                  </p:stCondLst>
                                  <p:childTnLst>
                                    <p:set>
                                      <p:cBhvr>
                                        <p:cTn id="81" dur="1" fill="hold">
                                          <p:stCondLst>
                                            <p:cond delay="0"/>
                                          </p:stCondLst>
                                        </p:cTn>
                                        <p:tgtEl>
                                          <p:spTgt spid="75787"/>
                                        </p:tgtEl>
                                        <p:attrNameLst>
                                          <p:attrName>style.visibility</p:attrName>
                                        </p:attrNameLst>
                                      </p:cBhvr>
                                      <p:to>
                                        <p:strVal val="visible"/>
                                      </p:to>
                                    </p:set>
                                    <p:anim calcmode="lin" valueType="num">
                                      <p:cBhvr>
                                        <p:cTn id="82" dur="1000" fill="hold"/>
                                        <p:tgtEl>
                                          <p:spTgt spid="75787"/>
                                        </p:tgtEl>
                                        <p:attrNameLst>
                                          <p:attrName>ppt_w</p:attrName>
                                        </p:attrNameLst>
                                      </p:cBhvr>
                                      <p:tavLst>
                                        <p:tav tm="0">
                                          <p:val>
                                            <p:strVal val="#ppt_w*0.70"/>
                                          </p:val>
                                        </p:tav>
                                        <p:tav tm="100000">
                                          <p:val>
                                            <p:strVal val="#ppt_w"/>
                                          </p:val>
                                        </p:tav>
                                      </p:tavLst>
                                    </p:anim>
                                    <p:anim calcmode="lin" valueType="num">
                                      <p:cBhvr>
                                        <p:cTn id="83" dur="1000" fill="hold"/>
                                        <p:tgtEl>
                                          <p:spTgt spid="75787"/>
                                        </p:tgtEl>
                                        <p:attrNameLst>
                                          <p:attrName>ppt_h</p:attrName>
                                        </p:attrNameLst>
                                      </p:cBhvr>
                                      <p:tavLst>
                                        <p:tav tm="0">
                                          <p:val>
                                            <p:strVal val="#ppt_h"/>
                                          </p:val>
                                        </p:tav>
                                        <p:tav tm="100000">
                                          <p:val>
                                            <p:strVal val="#ppt_h"/>
                                          </p:val>
                                        </p:tav>
                                      </p:tavLst>
                                    </p:anim>
                                    <p:animEffect transition="in" filter="fade">
                                      <p:cBhvr>
                                        <p:cTn id="84" dur="1000"/>
                                        <p:tgtEl>
                                          <p:spTgt spid="75787"/>
                                        </p:tgtEl>
                                      </p:cBhvr>
                                    </p:animEffect>
                                  </p:childTnLst>
                                </p:cTn>
                              </p:par>
                            </p:childTnLst>
                          </p:cTn>
                        </p:par>
                        <p:par>
                          <p:cTn id="85" fill="hold" nodeType="afterGroup">
                            <p:stCondLst>
                              <p:cond delay="1000"/>
                            </p:stCondLst>
                            <p:childTnLst>
                              <p:par>
                                <p:cTn id="86" presetID="55" presetClass="entr" presetSubtype="0" fill="hold" nodeType="after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p:cTn id="88" dur="1000" fill="hold"/>
                                        <p:tgtEl>
                                          <p:spTgt spid="30"/>
                                        </p:tgtEl>
                                        <p:attrNameLst>
                                          <p:attrName>ppt_w</p:attrName>
                                        </p:attrNameLst>
                                      </p:cBhvr>
                                      <p:tavLst>
                                        <p:tav tm="0">
                                          <p:val>
                                            <p:strVal val="#ppt_w*0.70"/>
                                          </p:val>
                                        </p:tav>
                                        <p:tav tm="100000">
                                          <p:val>
                                            <p:strVal val="#ppt_w"/>
                                          </p:val>
                                        </p:tav>
                                      </p:tavLst>
                                    </p:anim>
                                    <p:anim calcmode="lin" valueType="num">
                                      <p:cBhvr>
                                        <p:cTn id="89" dur="1000" fill="hold"/>
                                        <p:tgtEl>
                                          <p:spTgt spid="30"/>
                                        </p:tgtEl>
                                        <p:attrNameLst>
                                          <p:attrName>ppt_h</p:attrName>
                                        </p:attrNameLst>
                                      </p:cBhvr>
                                      <p:tavLst>
                                        <p:tav tm="0">
                                          <p:val>
                                            <p:strVal val="#ppt_h"/>
                                          </p:val>
                                        </p:tav>
                                        <p:tav tm="100000">
                                          <p:val>
                                            <p:strVal val="#ppt_h"/>
                                          </p:val>
                                        </p:tav>
                                      </p:tavLst>
                                    </p:anim>
                                    <p:animEffect transition="in" filter="fade">
                                      <p:cBhvr>
                                        <p:cTn id="90" dur="1000"/>
                                        <p:tgtEl>
                                          <p:spTgt spid="30"/>
                                        </p:tgtEl>
                                      </p:cBhvr>
                                    </p:animEffect>
                                  </p:childTnLst>
                                </p:cTn>
                              </p:par>
                              <p:par>
                                <p:cTn id="91" presetID="55" presetClass="entr" presetSubtype="0" fill="hold" grpId="0" nodeType="withEffect">
                                  <p:stCondLst>
                                    <p:cond delay="0"/>
                                  </p:stCondLst>
                                  <p:childTnLst>
                                    <p:set>
                                      <p:cBhvr>
                                        <p:cTn id="92" dur="1" fill="hold">
                                          <p:stCondLst>
                                            <p:cond delay="0"/>
                                          </p:stCondLst>
                                        </p:cTn>
                                        <p:tgtEl>
                                          <p:spTgt spid="75794"/>
                                        </p:tgtEl>
                                        <p:attrNameLst>
                                          <p:attrName>style.visibility</p:attrName>
                                        </p:attrNameLst>
                                      </p:cBhvr>
                                      <p:to>
                                        <p:strVal val="visible"/>
                                      </p:to>
                                    </p:set>
                                    <p:anim calcmode="lin" valueType="num">
                                      <p:cBhvr>
                                        <p:cTn id="93" dur="1000" fill="hold"/>
                                        <p:tgtEl>
                                          <p:spTgt spid="75794"/>
                                        </p:tgtEl>
                                        <p:attrNameLst>
                                          <p:attrName>ppt_w</p:attrName>
                                        </p:attrNameLst>
                                      </p:cBhvr>
                                      <p:tavLst>
                                        <p:tav tm="0">
                                          <p:val>
                                            <p:strVal val="#ppt_w*0.70"/>
                                          </p:val>
                                        </p:tav>
                                        <p:tav tm="100000">
                                          <p:val>
                                            <p:strVal val="#ppt_w"/>
                                          </p:val>
                                        </p:tav>
                                      </p:tavLst>
                                    </p:anim>
                                    <p:anim calcmode="lin" valueType="num">
                                      <p:cBhvr>
                                        <p:cTn id="94" dur="1000" fill="hold"/>
                                        <p:tgtEl>
                                          <p:spTgt spid="75794"/>
                                        </p:tgtEl>
                                        <p:attrNameLst>
                                          <p:attrName>ppt_h</p:attrName>
                                        </p:attrNameLst>
                                      </p:cBhvr>
                                      <p:tavLst>
                                        <p:tav tm="0">
                                          <p:val>
                                            <p:strVal val="#ppt_h"/>
                                          </p:val>
                                        </p:tav>
                                        <p:tav tm="100000">
                                          <p:val>
                                            <p:strVal val="#ppt_h"/>
                                          </p:val>
                                        </p:tav>
                                      </p:tavLst>
                                    </p:anim>
                                    <p:animEffect transition="in" filter="fade">
                                      <p:cBhvr>
                                        <p:cTn id="95" dur="1000"/>
                                        <p:tgtEl>
                                          <p:spTgt spid="75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1" grpId="0"/>
      <p:bldP spid="75782" grpId="0"/>
      <p:bldP spid="75784" grpId="0" animBg="1"/>
      <p:bldP spid="75785" grpId="0"/>
      <p:bldP spid="75786" grpId="0" animBg="1"/>
      <p:bldP spid="75787" grpId="0"/>
      <p:bldP spid="75788" grpId="0" animBg="1"/>
      <p:bldP spid="75789" grpId="0"/>
      <p:bldP spid="75793" grpId="0"/>
      <p:bldP spid="7579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DD4949E7-E6FC-47FE-82A8-C48172950912}"/>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Extension points</a:t>
            </a:r>
          </a:p>
        </p:txBody>
      </p:sp>
      <p:graphicFrame>
        <p:nvGraphicFramePr>
          <p:cNvPr id="60419" name="Object 3">
            <a:extLst>
              <a:ext uri="{FF2B5EF4-FFF2-40B4-BE49-F238E27FC236}">
                <a16:creationId xmlns:a16="http://schemas.microsoft.com/office/drawing/2014/main" id="{0D1287D1-9067-4DBD-B671-AD93D7B30204}"/>
              </a:ext>
            </a:extLst>
          </p:cNvPr>
          <p:cNvGraphicFramePr>
            <a:graphicFrameLocks noChangeAspect="1"/>
          </p:cNvGraphicFramePr>
          <p:nvPr/>
        </p:nvGraphicFramePr>
        <p:xfrm>
          <a:off x="1187450" y="1557338"/>
          <a:ext cx="7129463" cy="5013325"/>
        </p:xfrm>
        <a:graphic>
          <a:graphicData uri="http://schemas.openxmlformats.org/presentationml/2006/ole">
            <mc:AlternateContent xmlns:mc="http://schemas.openxmlformats.org/markup-compatibility/2006">
              <mc:Choice xmlns:v="urn:schemas-microsoft-com:vml" Requires="v">
                <p:oleObj spid="_x0000_s60428" name="Obraz - mapa bitowa" r:id="rId3" imgW="4619048" imgH="3247619" progId="Paint.Picture">
                  <p:embed/>
                </p:oleObj>
              </mc:Choice>
              <mc:Fallback>
                <p:oleObj name="Obraz - mapa bitowa" r:id="rId3" imgW="4619048" imgH="3247619"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557338"/>
                        <a:ext cx="7129463" cy="501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0" name="Text Box 4">
            <a:extLst>
              <a:ext uri="{FF2B5EF4-FFF2-40B4-BE49-F238E27FC236}">
                <a16:creationId xmlns:a16="http://schemas.microsoft.com/office/drawing/2014/main" id="{0A54E4B8-7EE3-4797-88AD-6479454FF721}"/>
              </a:ext>
            </a:extLst>
          </p:cNvPr>
          <p:cNvSpPr txBox="1">
            <a:spLocks noChangeArrowheads="1"/>
          </p:cNvSpPr>
          <p:nvPr/>
        </p:nvSpPr>
        <p:spPr bwMode="auto">
          <a:xfrm>
            <a:off x="6659563" y="3933825"/>
            <a:ext cx="2160587"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1800" b="1">
                <a:solidFill>
                  <a:srgbClr val="0000FF"/>
                </a:solidFill>
                <a:latin typeface="Arial" panose="020B0604020202020204" pitchFamily="34" charset="0"/>
              </a:rPr>
              <a:t>Rozszerzający</a:t>
            </a:r>
          </a:p>
          <a:p>
            <a:pPr algn="ctr" eaLnBrk="1" hangingPunct="1">
              <a:spcBef>
                <a:spcPct val="50000"/>
              </a:spcBef>
              <a:buFontTx/>
              <a:buNone/>
            </a:pPr>
            <a:r>
              <a:rPr lang="pl-PL" altLang="pl-PL" sz="1800" b="1">
                <a:solidFill>
                  <a:srgbClr val="0000FF"/>
                </a:solidFill>
                <a:latin typeface="Arial" panose="020B0604020202020204" pitchFamily="34" charset="0"/>
              </a:rPr>
              <a:t>przypadek użycia</a:t>
            </a:r>
          </a:p>
        </p:txBody>
      </p:sp>
      <p:sp>
        <p:nvSpPr>
          <p:cNvPr id="19461" name="Line 5">
            <a:extLst>
              <a:ext uri="{FF2B5EF4-FFF2-40B4-BE49-F238E27FC236}">
                <a16:creationId xmlns:a16="http://schemas.microsoft.com/office/drawing/2014/main" id="{33F3CE12-5726-43F8-85D0-030D7039A56D}"/>
              </a:ext>
            </a:extLst>
          </p:cNvPr>
          <p:cNvSpPr>
            <a:spLocks noChangeShapeType="1"/>
          </p:cNvSpPr>
          <p:nvPr/>
        </p:nvSpPr>
        <p:spPr bwMode="auto">
          <a:xfrm flipH="1" flipV="1">
            <a:off x="6948488" y="2997200"/>
            <a:ext cx="647700" cy="863600"/>
          </a:xfrm>
          <a:prstGeom prst="line">
            <a:avLst/>
          </a:prstGeom>
          <a:noFill/>
          <a:ln w="38100">
            <a:solidFill>
              <a:srgbClr val="0000FF"/>
            </a:solidFill>
            <a:round/>
            <a:headEnd/>
            <a:tailEnd type="triangle" w="lg" len="med"/>
          </a:ln>
          <a:extLst>
            <a:ext uri="{909E8E84-426E-40DD-AFC4-6F175D3DCCD1}">
              <a14:hiddenFill xmlns:a14="http://schemas.microsoft.com/office/drawing/2010/main">
                <a:noFill/>
              </a14:hiddenFill>
            </a:ext>
          </a:extLst>
        </p:spPr>
        <p:txBody>
          <a:bodyPr wrap="none"/>
          <a:lstStyle/>
          <a:p>
            <a:endParaRPr lang="pl-PL"/>
          </a:p>
        </p:txBody>
      </p:sp>
      <p:sp>
        <p:nvSpPr>
          <p:cNvPr id="19462" name="Text Box 6">
            <a:extLst>
              <a:ext uri="{FF2B5EF4-FFF2-40B4-BE49-F238E27FC236}">
                <a16:creationId xmlns:a16="http://schemas.microsoft.com/office/drawing/2014/main" id="{F1780495-0D23-4F8B-BD3A-92DDC40839F4}"/>
              </a:ext>
            </a:extLst>
          </p:cNvPr>
          <p:cNvSpPr txBox="1">
            <a:spLocks noChangeArrowheads="1"/>
          </p:cNvSpPr>
          <p:nvPr/>
        </p:nvSpPr>
        <p:spPr bwMode="auto">
          <a:xfrm>
            <a:off x="6588125" y="476250"/>
            <a:ext cx="1582738"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1800" b="1">
                <a:solidFill>
                  <a:srgbClr val="0000FF"/>
                </a:solidFill>
                <a:latin typeface="Arial" panose="020B0604020202020204" pitchFamily="34" charset="0"/>
              </a:rPr>
              <a:t>Warunek</a:t>
            </a:r>
          </a:p>
          <a:p>
            <a:pPr algn="ctr" eaLnBrk="1" hangingPunct="1">
              <a:spcBef>
                <a:spcPct val="50000"/>
              </a:spcBef>
              <a:buFontTx/>
              <a:buNone/>
            </a:pPr>
            <a:r>
              <a:rPr lang="pl-PL" altLang="pl-PL" sz="1800" b="1">
                <a:solidFill>
                  <a:srgbClr val="0000FF"/>
                </a:solidFill>
                <a:latin typeface="Arial" panose="020B0604020202020204" pitchFamily="34" charset="0"/>
              </a:rPr>
              <a:t>rozszerzenia</a:t>
            </a:r>
          </a:p>
        </p:txBody>
      </p:sp>
      <p:sp>
        <p:nvSpPr>
          <p:cNvPr id="19463" name="Line 7">
            <a:extLst>
              <a:ext uri="{FF2B5EF4-FFF2-40B4-BE49-F238E27FC236}">
                <a16:creationId xmlns:a16="http://schemas.microsoft.com/office/drawing/2014/main" id="{34B969A6-F965-4C4B-BDC1-08A6CA3A94E8}"/>
              </a:ext>
            </a:extLst>
          </p:cNvPr>
          <p:cNvSpPr>
            <a:spLocks noChangeShapeType="1"/>
          </p:cNvSpPr>
          <p:nvPr/>
        </p:nvSpPr>
        <p:spPr bwMode="auto">
          <a:xfrm flipH="1">
            <a:off x="4859338" y="1052513"/>
            <a:ext cx="1655762" cy="719137"/>
          </a:xfrm>
          <a:prstGeom prst="line">
            <a:avLst/>
          </a:prstGeom>
          <a:noFill/>
          <a:ln w="38100">
            <a:solidFill>
              <a:srgbClr val="0000FF"/>
            </a:solidFill>
            <a:round/>
            <a:headEnd/>
            <a:tailEnd type="triangle" w="lg" len="med"/>
          </a:ln>
          <a:extLst>
            <a:ext uri="{909E8E84-426E-40DD-AFC4-6F175D3DCCD1}">
              <a14:hiddenFill xmlns:a14="http://schemas.microsoft.com/office/drawing/2010/main">
                <a:noFill/>
              </a14:hiddenFill>
            </a:ext>
          </a:extLst>
        </p:spPr>
        <p:txBody>
          <a:bodyPr wrap="none"/>
          <a:lstStyle/>
          <a:p>
            <a:endParaRPr lang="pl-PL"/>
          </a:p>
        </p:txBody>
      </p:sp>
      <p:sp>
        <p:nvSpPr>
          <p:cNvPr id="19464" name="Text Box 8">
            <a:extLst>
              <a:ext uri="{FF2B5EF4-FFF2-40B4-BE49-F238E27FC236}">
                <a16:creationId xmlns:a16="http://schemas.microsoft.com/office/drawing/2014/main" id="{8FBB2D89-EE25-4D0B-ADAE-E80C08BEBF6F}"/>
              </a:ext>
            </a:extLst>
          </p:cNvPr>
          <p:cNvSpPr txBox="1">
            <a:spLocks noChangeArrowheads="1"/>
          </p:cNvSpPr>
          <p:nvPr/>
        </p:nvSpPr>
        <p:spPr bwMode="auto">
          <a:xfrm>
            <a:off x="0" y="1628775"/>
            <a:ext cx="187325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type="none" w="lg" len="me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1800" b="1">
                <a:solidFill>
                  <a:srgbClr val="0000FF"/>
                </a:solidFill>
                <a:latin typeface="Arial" panose="020B0604020202020204" pitchFamily="34" charset="0"/>
              </a:rPr>
              <a:t>Miejsce</a:t>
            </a:r>
          </a:p>
          <a:p>
            <a:pPr algn="ctr" eaLnBrk="1" hangingPunct="1">
              <a:spcBef>
                <a:spcPct val="50000"/>
              </a:spcBef>
              <a:buFontTx/>
              <a:buNone/>
            </a:pPr>
            <a:r>
              <a:rPr lang="pl-PL" altLang="pl-PL" sz="1800" b="1">
                <a:solidFill>
                  <a:srgbClr val="0000FF"/>
                </a:solidFill>
                <a:latin typeface="Arial" panose="020B0604020202020204" pitchFamily="34" charset="0"/>
              </a:rPr>
              <a:t>rozszerzenia</a:t>
            </a:r>
          </a:p>
        </p:txBody>
      </p:sp>
      <p:sp>
        <p:nvSpPr>
          <p:cNvPr id="19465" name="Line 9">
            <a:extLst>
              <a:ext uri="{FF2B5EF4-FFF2-40B4-BE49-F238E27FC236}">
                <a16:creationId xmlns:a16="http://schemas.microsoft.com/office/drawing/2014/main" id="{98913084-2EB0-4C6E-B42C-406A5D34538B}"/>
              </a:ext>
            </a:extLst>
          </p:cNvPr>
          <p:cNvSpPr>
            <a:spLocks noChangeShapeType="1"/>
          </p:cNvSpPr>
          <p:nvPr/>
        </p:nvSpPr>
        <p:spPr bwMode="auto">
          <a:xfrm>
            <a:off x="1403350" y="1916113"/>
            <a:ext cx="1800225" cy="217487"/>
          </a:xfrm>
          <a:prstGeom prst="line">
            <a:avLst/>
          </a:prstGeom>
          <a:noFill/>
          <a:ln w="38100">
            <a:solidFill>
              <a:srgbClr val="0000FF"/>
            </a:solidFill>
            <a:round/>
            <a:headEnd/>
            <a:tailEnd type="triangle" w="lg" len="med"/>
          </a:ln>
          <a:extLst>
            <a:ext uri="{909E8E84-426E-40DD-AFC4-6F175D3DCCD1}">
              <a14:hiddenFill xmlns:a14="http://schemas.microsoft.com/office/drawing/2010/main">
                <a:noFill/>
              </a14:hiddenFill>
            </a:ext>
          </a:extLst>
        </p:spPr>
        <p:txBody>
          <a:bodyPr wrap="none"/>
          <a:lstStyle/>
          <a:p>
            <a:endParaRPr lang="pl-PL"/>
          </a:p>
        </p:txBody>
      </p:sp>
      <p:sp>
        <p:nvSpPr>
          <p:cNvPr id="19466" name="Line 10">
            <a:extLst>
              <a:ext uri="{FF2B5EF4-FFF2-40B4-BE49-F238E27FC236}">
                <a16:creationId xmlns:a16="http://schemas.microsoft.com/office/drawing/2014/main" id="{CD22E0ED-44D6-43D8-A0BE-21B12C97BDA8}"/>
              </a:ext>
            </a:extLst>
          </p:cNvPr>
          <p:cNvSpPr>
            <a:spLocks noChangeShapeType="1"/>
          </p:cNvSpPr>
          <p:nvPr/>
        </p:nvSpPr>
        <p:spPr bwMode="auto">
          <a:xfrm>
            <a:off x="971550" y="2420938"/>
            <a:ext cx="1655763" cy="1655762"/>
          </a:xfrm>
          <a:prstGeom prst="line">
            <a:avLst/>
          </a:prstGeom>
          <a:noFill/>
          <a:ln w="38100">
            <a:solidFill>
              <a:srgbClr val="0000FF"/>
            </a:solidFill>
            <a:round/>
            <a:headEnd/>
            <a:tailEnd type="triangle" w="lg" len="med"/>
          </a:ln>
          <a:extLst>
            <a:ext uri="{909E8E84-426E-40DD-AFC4-6F175D3DCCD1}">
              <a14:hiddenFill xmlns:a14="http://schemas.microsoft.com/office/drawing/2010/main">
                <a:noFill/>
              </a14:hiddenFill>
            </a:ext>
          </a:extLst>
        </p:spPr>
        <p:txBody>
          <a:bodyPr wrap="none"/>
          <a:lstStyle/>
          <a:p>
            <a:endParaRPr lang="pl-PL"/>
          </a:p>
        </p:txBody>
      </p:sp>
      <p:sp>
        <p:nvSpPr>
          <p:cNvPr id="60427" name="pole tekstowe 10">
            <a:extLst>
              <a:ext uri="{FF2B5EF4-FFF2-40B4-BE49-F238E27FC236}">
                <a16:creationId xmlns:a16="http://schemas.microsoft.com/office/drawing/2014/main" id="{20554ABC-546C-42F3-9DDD-CE34AA8D23F3}"/>
              </a:ext>
            </a:extLst>
          </p:cNvPr>
          <p:cNvSpPr txBox="1">
            <a:spLocks noChangeArrowheads="1"/>
          </p:cNvSpPr>
          <p:nvPr/>
        </p:nvSpPr>
        <p:spPr bwMode="auto">
          <a:xfrm>
            <a:off x="8351838" y="692150"/>
            <a:ext cx="79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7/8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additive="base">
                                        <p:cTn id="7" dur="500" fill="hold"/>
                                        <p:tgtEl>
                                          <p:spTgt spid="19460"/>
                                        </p:tgtEl>
                                        <p:attrNameLst>
                                          <p:attrName>ppt_x</p:attrName>
                                        </p:attrNameLst>
                                      </p:cBhvr>
                                      <p:tavLst>
                                        <p:tav tm="0">
                                          <p:val>
                                            <p:strVal val="#ppt_x"/>
                                          </p:val>
                                        </p:tav>
                                        <p:tav tm="100000">
                                          <p:val>
                                            <p:strVal val="#ppt_x"/>
                                          </p:val>
                                        </p:tav>
                                      </p:tavLst>
                                    </p:anim>
                                    <p:anim calcmode="lin" valueType="num">
                                      <p:cBhvr additive="base">
                                        <p:cTn id="8" dur="500" fill="hold"/>
                                        <p:tgtEl>
                                          <p:spTgt spid="1946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nodeType="afterEffect">
                                  <p:stCondLst>
                                    <p:cond delay="0"/>
                                  </p:stCondLst>
                                  <p:childTnLst>
                                    <p:set>
                                      <p:cBhvr>
                                        <p:cTn id="11" dur="1" fill="hold">
                                          <p:stCondLst>
                                            <p:cond delay="0"/>
                                          </p:stCondLst>
                                        </p:cTn>
                                        <p:tgtEl>
                                          <p:spTgt spid="19461"/>
                                        </p:tgtEl>
                                        <p:attrNameLst>
                                          <p:attrName>style.visibility</p:attrName>
                                        </p:attrNameLst>
                                      </p:cBhvr>
                                      <p:to>
                                        <p:strVal val="visible"/>
                                      </p:to>
                                    </p:set>
                                    <p:anim calcmode="lin" valueType="num">
                                      <p:cBhvr additive="base">
                                        <p:cTn id="12" dur="500" fill="hold"/>
                                        <p:tgtEl>
                                          <p:spTgt spid="19461"/>
                                        </p:tgtEl>
                                        <p:attrNameLst>
                                          <p:attrName>ppt_x</p:attrName>
                                        </p:attrNameLst>
                                      </p:cBhvr>
                                      <p:tavLst>
                                        <p:tav tm="0">
                                          <p:val>
                                            <p:strVal val="#ppt_x"/>
                                          </p:val>
                                        </p:tav>
                                        <p:tav tm="100000">
                                          <p:val>
                                            <p:strVal val="#ppt_x"/>
                                          </p:val>
                                        </p:tav>
                                      </p:tavLst>
                                    </p:anim>
                                    <p:anim calcmode="lin" valueType="num">
                                      <p:cBhvr additive="base">
                                        <p:cTn id="13" dur="500" fill="hold"/>
                                        <p:tgtEl>
                                          <p:spTgt spid="1946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9463"/>
                                        </p:tgtEl>
                                        <p:attrNameLst>
                                          <p:attrName>style.visibility</p:attrName>
                                        </p:attrNameLst>
                                      </p:cBhvr>
                                      <p:to>
                                        <p:strVal val="visible"/>
                                      </p:to>
                                    </p:set>
                                    <p:anim calcmode="lin" valueType="num">
                                      <p:cBhvr additive="base">
                                        <p:cTn id="18" dur="500" fill="hold"/>
                                        <p:tgtEl>
                                          <p:spTgt spid="19463"/>
                                        </p:tgtEl>
                                        <p:attrNameLst>
                                          <p:attrName>ppt_x</p:attrName>
                                        </p:attrNameLst>
                                      </p:cBhvr>
                                      <p:tavLst>
                                        <p:tav tm="0">
                                          <p:val>
                                            <p:strVal val="1+#ppt_w/2"/>
                                          </p:val>
                                        </p:tav>
                                        <p:tav tm="100000">
                                          <p:val>
                                            <p:strVal val="#ppt_x"/>
                                          </p:val>
                                        </p:tav>
                                      </p:tavLst>
                                    </p:anim>
                                    <p:anim calcmode="lin" valueType="num">
                                      <p:cBhvr additive="base">
                                        <p:cTn id="19" dur="500" fill="hold"/>
                                        <p:tgtEl>
                                          <p:spTgt spid="19463"/>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500"/>
                            </p:stCondLst>
                            <p:childTnLst>
                              <p:par>
                                <p:cTn id="21" presetID="2" presetClass="entr" presetSubtype="2" fill="hold" grpId="0" nodeType="afterEffect">
                                  <p:stCondLst>
                                    <p:cond delay="0"/>
                                  </p:stCondLst>
                                  <p:childTnLst>
                                    <p:set>
                                      <p:cBhvr>
                                        <p:cTn id="22" dur="1" fill="hold">
                                          <p:stCondLst>
                                            <p:cond delay="0"/>
                                          </p:stCondLst>
                                        </p:cTn>
                                        <p:tgtEl>
                                          <p:spTgt spid="19462"/>
                                        </p:tgtEl>
                                        <p:attrNameLst>
                                          <p:attrName>style.visibility</p:attrName>
                                        </p:attrNameLst>
                                      </p:cBhvr>
                                      <p:to>
                                        <p:strVal val="visible"/>
                                      </p:to>
                                    </p:set>
                                    <p:anim calcmode="lin" valueType="num">
                                      <p:cBhvr additive="base">
                                        <p:cTn id="23" dur="500" fill="hold"/>
                                        <p:tgtEl>
                                          <p:spTgt spid="19462"/>
                                        </p:tgtEl>
                                        <p:attrNameLst>
                                          <p:attrName>ppt_x</p:attrName>
                                        </p:attrNameLst>
                                      </p:cBhvr>
                                      <p:tavLst>
                                        <p:tav tm="0">
                                          <p:val>
                                            <p:strVal val="1+#ppt_w/2"/>
                                          </p:val>
                                        </p:tav>
                                        <p:tav tm="100000">
                                          <p:val>
                                            <p:strVal val="#ppt_x"/>
                                          </p:val>
                                        </p:tav>
                                      </p:tavLst>
                                    </p:anim>
                                    <p:anim calcmode="lin" valueType="num">
                                      <p:cBhvr additive="base">
                                        <p:cTn id="24"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1" fill="hold" nodeType="clickEffect">
                                  <p:stCondLst>
                                    <p:cond delay="0"/>
                                  </p:stCondLst>
                                  <p:childTnLst>
                                    <p:set>
                                      <p:cBhvr>
                                        <p:cTn id="28" dur="1" fill="hold">
                                          <p:stCondLst>
                                            <p:cond delay="0"/>
                                          </p:stCondLst>
                                        </p:cTn>
                                        <p:tgtEl>
                                          <p:spTgt spid="19465"/>
                                        </p:tgtEl>
                                        <p:attrNameLst>
                                          <p:attrName>style.visibility</p:attrName>
                                        </p:attrNameLst>
                                      </p:cBhvr>
                                      <p:to>
                                        <p:strVal val="visible"/>
                                      </p:to>
                                    </p:set>
                                    <p:anim calcmode="lin" valueType="num">
                                      <p:cBhvr additive="base">
                                        <p:cTn id="29" dur="500" fill="hold"/>
                                        <p:tgtEl>
                                          <p:spTgt spid="19465"/>
                                        </p:tgtEl>
                                        <p:attrNameLst>
                                          <p:attrName>ppt_x</p:attrName>
                                        </p:attrNameLst>
                                      </p:cBhvr>
                                      <p:tavLst>
                                        <p:tav tm="0">
                                          <p:val>
                                            <p:strVal val="#ppt_x"/>
                                          </p:val>
                                        </p:tav>
                                        <p:tav tm="100000">
                                          <p:val>
                                            <p:strVal val="#ppt_x"/>
                                          </p:val>
                                        </p:tav>
                                      </p:tavLst>
                                    </p:anim>
                                    <p:anim calcmode="lin" valueType="num">
                                      <p:cBhvr additive="base">
                                        <p:cTn id="30" dur="500" fill="hold"/>
                                        <p:tgtEl>
                                          <p:spTgt spid="19465"/>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500"/>
                            </p:stCondLst>
                            <p:childTnLst>
                              <p:par>
                                <p:cTn id="32" presetID="2" presetClass="entr" presetSubtype="1" fill="hold" nodeType="afterEffect">
                                  <p:stCondLst>
                                    <p:cond delay="0"/>
                                  </p:stCondLst>
                                  <p:childTnLst>
                                    <p:set>
                                      <p:cBhvr>
                                        <p:cTn id="33" dur="1" fill="hold">
                                          <p:stCondLst>
                                            <p:cond delay="0"/>
                                          </p:stCondLst>
                                        </p:cTn>
                                        <p:tgtEl>
                                          <p:spTgt spid="19466"/>
                                        </p:tgtEl>
                                        <p:attrNameLst>
                                          <p:attrName>style.visibility</p:attrName>
                                        </p:attrNameLst>
                                      </p:cBhvr>
                                      <p:to>
                                        <p:strVal val="visible"/>
                                      </p:to>
                                    </p:set>
                                    <p:anim calcmode="lin" valueType="num">
                                      <p:cBhvr additive="base">
                                        <p:cTn id="34" dur="500" fill="hold"/>
                                        <p:tgtEl>
                                          <p:spTgt spid="19466"/>
                                        </p:tgtEl>
                                        <p:attrNameLst>
                                          <p:attrName>ppt_x</p:attrName>
                                        </p:attrNameLst>
                                      </p:cBhvr>
                                      <p:tavLst>
                                        <p:tav tm="0">
                                          <p:val>
                                            <p:strVal val="#ppt_x"/>
                                          </p:val>
                                        </p:tav>
                                        <p:tav tm="100000">
                                          <p:val>
                                            <p:strVal val="#ppt_x"/>
                                          </p:val>
                                        </p:tav>
                                      </p:tavLst>
                                    </p:anim>
                                    <p:anim calcmode="lin" valueType="num">
                                      <p:cBhvr additive="base">
                                        <p:cTn id="35" dur="500" fill="hold"/>
                                        <p:tgtEl>
                                          <p:spTgt spid="19466"/>
                                        </p:tgtEl>
                                        <p:attrNameLst>
                                          <p:attrName>ppt_y</p:attrName>
                                        </p:attrNameLst>
                                      </p:cBhvr>
                                      <p:tavLst>
                                        <p:tav tm="0">
                                          <p:val>
                                            <p:strVal val="0-#ppt_h/2"/>
                                          </p:val>
                                        </p:tav>
                                        <p:tav tm="100000">
                                          <p:val>
                                            <p:strVal val="#ppt_y"/>
                                          </p:val>
                                        </p:tav>
                                      </p:tavLst>
                                    </p:anim>
                                  </p:childTnLst>
                                </p:cTn>
                              </p:par>
                            </p:childTnLst>
                          </p:cTn>
                        </p:par>
                        <p:par>
                          <p:cTn id="36" fill="hold" nodeType="afterGroup">
                            <p:stCondLst>
                              <p:cond delay="1000"/>
                            </p:stCondLst>
                            <p:childTnLst>
                              <p:par>
                                <p:cTn id="37" presetID="2" presetClass="entr" presetSubtype="1" fill="hold" grpId="0" nodeType="afterEffect">
                                  <p:stCondLst>
                                    <p:cond delay="0"/>
                                  </p:stCondLst>
                                  <p:childTnLst>
                                    <p:set>
                                      <p:cBhvr>
                                        <p:cTn id="38" dur="1" fill="hold">
                                          <p:stCondLst>
                                            <p:cond delay="0"/>
                                          </p:stCondLst>
                                        </p:cTn>
                                        <p:tgtEl>
                                          <p:spTgt spid="19464"/>
                                        </p:tgtEl>
                                        <p:attrNameLst>
                                          <p:attrName>style.visibility</p:attrName>
                                        </p:attrNameLst>
                                      </p:cBhvr>
                                      <p:to>
                                        <p:strVal val="visible"/>
                                      </p:to>
                                    </p:set>
                                    <p:anim calcmode="lin" valueType="num">
                                      <p:cBhvr additive="base">
                                        <p:cTn id="39" dur="500" fill="hold"/>
                                        <p:tgtEl>
                                          <p:spTgt spid="19464"/>
                                        </p:tgtEl>
                                        <p:attrNameLst>
                                          <p:attrName>ppt_x</p:attrName>
                                        </p:attrNameLst>
                                      </p:cBhvr>
                                      <p:tavLst>
                                        <p:tav tm="0">
                                          <p:val>
                                            <p:strVal val="#ppt_x"/>
                                          </p:val>
                                        </p:tav>
                                        <p:tav tm="100000">
                                          <p:val>
                                            <p:strVal val="#ppt_x"/>
                                          </p:val>
                                        </p:tav>
                                      </p:tavLst>
                                    </p:anim>
                                    <p:anim calcmode="lin" valueType="num">
                                      <p:cBhvr additive="base">
                                        <p:cTn id="40" dur="500" fill="hold"/>
                                        <p:tgtEl>
                                          <p:spTgt spid="194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autoUpdateAnimBg="0"/>
      <p:bldP spid="19462" grpId="0" autoUpdateAnimBg="0"/>
      <p:bldP spid="19464"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190FBE18-82F0-45D5-B905-21FBCA48D8CE}"/>
              </a:ext>
            </a:extLst>
          </p:cNvPr>
          <p:cNvSpPr>
            <a:spLocks noGrp="1" noChangeArrowheads="1"/>
          </p:cNvSpPr>
          <p:nvPr>
            <p:ph type="title"/>
          </p:nvPr>
        </p:nvSpPr>
        <p:spPr>
          <a:xfrm>
            <a:off x="684213" y="0"/>
            <a:ext cx="7772400" cy="1143000"/>
          </a:xfrm>
        </p:spPr>
        <p:txBody>
          <a:bodyPr/>
          <a:lstStyle/>
          <a:p>
            <a:r>
              <a:rPr lang="pl-PL" altLang="pl-PL"/>
              <a:t>Przykład</a:t>
            </a:r>
          </a:p>
        </p:txBody>
      </p:sp>
      <p:pic>
        <p:nvPicPr>
          <p:cNvPr id="61443" name="Picture 3">
            <a:extLst>
              <a:ext uri="{FF2B5EF4-FFF2-40B4-BE49-F238E27FC236}">
                <a16:creationId xmlns:a16="http://schemas.microsoft.com/office/drawing/2014/main" id="{2C13EA2D-44B2-43EE-89EB-8A80EC196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87" t="7193" r="1900" b="1384"/>
          <a:stretch>
            <a:fillRect/>
          </a:stretch>
        </p:blipFill>
        <p:spPr bwMode="auto">
          <a:xfrm>
            <a:off x="0" y="1052513"/>
            <a:ext cx="9144000" cy="575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a:extLst>
              <a:ext uri="{FF2B5EF4-FFF2-40B4-BE49-F238E27FC236}">
                <a16:creationId xmlns:a16="http://schemas.microsoft.com/office/drawing/2014/main" id="{2832C054-F4A9-4F07-A48D-787B190F9548}"/>
              </a:ext>
            </a:extLst>
          </p:cNvPr>
          <p:cNvSpPr>
            <a:spLocks noChangeArrowheads="1"/>
          </p:cNvSpPr>
          <p:nvPr/>
        </p:nvSpPr>
        <p:spPr bwMode="auto">
          <a:xfrm>
            <a:off x="1908175" y="3357563"/>
            <a:ext cx="4392613" cy="3095625"/>
          </a:xfrm>
          <a:prstGeom prst="rect">
            <a:avLst/>
          </a:prstGeom>
          <a:noFill/>
          <a:ln w="44450" algn="ctr">
            <a:solidFill>
              <a:srgbClr val="FF0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54277" name="Rectangle 5">
            <a:extLst>
              <a:ext uri="{FF2B5EF4-FFF2-40B4-BE49-F238E27FC236}">
                <a16:creationId xmlns:a16="http://schemas.microsoft.com/office/drawing/2014/main" id="{EF8932EF-BF73-4CE8-9347-B964BED043DB}"/>
              </a:ext>
            </a:extLst>
          </p:cNvPr>
          <p:cNvSpPr>
            <a:spLocks noChangeArrowheads="1"/>
          </p:cNvSpPr>
          <p:nvPr/>
        </p:nvSpPr>
        <p:spPr bwMode="auto">
          <a:xfrm>
            <a:off x="2987675" y="1268413"/>
            <a:ext cx="2305050" cy="3673475"/>
          </a:xfrm>
          <a:prstGeom prst="rect">
            <a:avLst/>
          </a:prstGeom>
          <a:noFill/>
          <a:ln w="44450">
            <a:solidFill>
              <a:srgbClr val="008000"/>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54278" name="Rectangle 6">
            <a:extLst>
              <a:ext uri="{FF2B5EF4-FFF2-40B4-BE49-F238E27FC236}">
                <a16:creationId xmlns:a16="http://schemas.microsoft.com/office/drawing/2014/main" id="{59537D60-EBB3-4FC9-86BA-48FC9B8F411F}"/>
              </a:ext>
            </a:extLst>
          </p:cNvPr>
          <p:cNvSpPr>
            <a:spLocks noChangeArrowheads="1"/>
          </p:cNvSpPr>
          <p:nvPr/>
        </p:nvSpPr>
        <p:spPr bwMode="auto">
          <a:xfrm>
            <a:off x="3132138" y="3141663"/>
            <a:ext cx="5761037" cy="1582737"/>
          </a:xfrm>
          <a:prstGeom prst="rect">
            <a:avLst/>
          </a:prstGeom>
          <a:noFill/>
          <a:ln w="44450" algn="ctr">
            <a:solidFill>
              <a:schemeClr val="accent2"/>
            </a:solidFill>
            <a:prstDash val="lg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54279" name="Text Box 7">
            <a:extLst>
              <a:ext uri="{FF2B5EF4-FFF2-40B4-BE49-F238E27FC236}">
                <a16:creationId xmlns:a16="http://schemas.microsoft.com/office/drawing/2014/main" id="{B8086638-8D38-43BD-A9E4-F1E2563D8345}"/>
              </a:ext>
            </a:extLst>
          </p:cNvPr>
          <p:cNvSpPr txBox="1">
            <a:spLocks noChangeArrowheads="1"/>
          </p:cNvSpPr>
          <p:nvPr/>
        </p:nvSpPr>
        <p:spPr bwMode="auto">
          <a:xfrm>
            <a:off x="6280150" y="6113463"/>
            <a:ext cx="1390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800">
                <a:latin typeface="Arial" panose="020B0604020202020204" pitchFamily="34" charset="0"/>
              </a:rPr>
              <a:t>Uogólnienie</a:t>
            </a:r>
          </a:p>
        </p:txBody>
      </p:sp>
      <p:sp>
        <p:nvSpPr>
          <p:cNvPr id="54280" name="Text Box 8">
            <a:extLst>
              <a:ext uri="{FF2B5EF4-FFF2-40B4-BE49-F238E27FC236}">
                <a16:creationId xmlns:a16="http://schemas.microsoft.com/office/drawing/2014/main" id="{A3DB1B4F-AEAA-4B4D-94C8-A0E42AD5A88E}"/>
              </a:ext>
            </a:extLst>
          </p:cNvPr>
          <p:cNvSpPr txBox="1">
            <a:spLocks noChangeArrowheads="1"/>
          </p:cNvSpPr>
          <p:nvPr/>
        </p:nvSpPr>
        <p:spPr bwMode="auto">
          <a:xfrm>
            <a:off x="5364163" y="1557338"/>
            <a:ext cx="1301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800">
                <a:latin typeface="Arial" panose="020B0604020202020204" pitchFamily="34" charset="0"/>
              </a:rPr>
              <a:t>Zawieranie</a:t>
            </a:r>
          </a:p>
        </p:txBody>
      </p:sp>
      <p:sp>
        <p:nvSpPr>
          <p:cNvPr id="54281" name="Text Box 9">
            <a:extLst>
              <a:ext uri="{FF2B5EF4-FFF2-40B4-BE49-F238E27FC236}">
                <a16:creationId xmlns:a16="http://schemas.microsoft.com/office/drawing/2014/main" id="{A4C1844F-D35C-41B7-A0A2-3446C807CF15}"/>
              </a:ext>
            </a:extLst>
          </p:cNvPr>
          <p:cNvSpPr txBox="1">
            <a:spLocks noChangeArrowheads="1"/>
          </p:cNvSpPr>
          <p:nvPr/>
        </p:nvSpPr>
        <p:spPr bwMode="auto">
          <a:xfrm>
            <a:off x="7451725" y="2708275"/>
            <a:ext cx="156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800">
                <a:latin typeface="Arial" panose="020B0604020202020204" pitchFamily="34" charset="0"/>
              </a:rPr>
              <a:t>Rozszerzenie</a:t>
            </a:r>
          </a:p>
        </p:txBody>
      </p:sp>
      <p:sp>
        <p:nvSpPr>
          <p:cNvPr id="61450" name="pole tekstowe 9">
            <a:extLst>
              <a:ext uri="{FF2B5EF4-FFF2-40B4-BE49-F238E27FC236}">
                <a16:creationId xmlns:a16="http://schemas.microsoft.com/office/drawing/2014/main" id="{D771C0DE-FC3C-4E14-BD66-D8CEDF3E3388}"/>
              </a:ext>
            </a:extLst>
          </p:cNvPr>
          <p:cNvSpPr txBox="1">
            <a:spLocks noChangeArrowheads="1"/>
          </p:cNvSpPr>
          <p:nvPr/>
        </p:nvSpPr>
        <p:spPr bwMode="auto">
          <a:xfrm>
            <a:off x="8351838" y="692150"/>
            <a:ext cx="7921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8/8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grpId="0" nodeType="clickEffect">
                                  <p:stCondLst>
                                    <p:cond delay="0"/>
                                  </p:stCondLst>
                                  <p:childTnLst>
                                    <p:set>
                                      <p:cBhvr>
                                        <p:cTn id="6" dur="1" fill="hold">
                                          <p:stCondLst>
                                            <p:cond delay="0"/>
                                          </p:stCondLst>
                                        </p:cTn>
                                        <p:tgtEl>
                                          <p:spTgt spid="54277"/>
                                        </p:tgtEl>
                                        <p:attrNameLst>
                                          <p:attrName>style.visibility</p:attrName>
                                        </p:attrNameLst>
                                      </p:cBhvr>
                                      <p:to>
                                        <p:strVal val="visible"/>
                                      </p:to>
                                    </p:set>
                                    <p:animEffect transition="in" filter="plus(out)">
                                      <p:cBhvr>
                                        <p:cTn id="7" dur="1000"/>
                                        <p:tgtEl>
                                          <p:spTgt spid="5427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54280"/>
                                        </p:tgtEl>
                                        <p:attrNameLst>
                                          <p:attrName>style.visibility</p:attrName>
                                        </p:attrNameLst>
                                      </p:cBhvr>
                                      <p:to>
                                        <p:strVal val="visible"/>
                                      </p:to>
                                    </p:set>
                                    <p:animEffect transition="in" filter="fade">
                                      <p:cBhvr>
                                        <p:cTn id="10" dur="1000"/>
                                        <p:tgtEl>
                                          <p:spTgt spid="54280"/>
                                        </p:tgtEl>
                                      </p:cBhvr>
                                    </p:animEffect>
                                    <p:anim calcmode="lin" valueType="num">
                                      <p:cBhvr>
                                        <p:cTn id="11" dur="1000" fill="hold"/>
                                        <p:tgtEl>
                                          <p:spTgt spid="54280"/>
                                        </p:tgtEl>
                                        <p:attrNameLst>
                                          <p:attrName>ppt_x</p:attrName>
                                        </p:attrNameLst>
                                      </p:cBhvr>
                                      <p:tavLst>
                                        <p:tav tm="0">
                                          <p:val>
                                            <p:strVal val="#ppt_x"/>
                                          </p:val>
                                        </p:tav>
                                        <p:tav tm="100000">
                                          <p:val>
                                            <p:strVal val="#ppt_x"/>
                                          </p:val>
                                        </p:tav>
                                      </p:tavLst>
                                    </p:anim>
                                    <p:anim calcmode="lin" valueType="num">
                                      <p:cBhvr>
                                        <p:cTn id="12" dur="1000" fill="hold"/>
                                        <p:tgtEl>
                                          <p:spTgt spid="54280"/>
                                        </p:tgtEl>
                                        <p:attrNameLst>
                                          <p:attrName>ppt_y</p:attrName>
                                        </p:attrNameLst>
                                      </p:cBhvr>
                                      <p:tavLst>
                                        <p:tav tm="0">
                                          <p:val>
                                            <p:strVal val="#ppt_y-.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32" fill="hold" grpId="0" nodeType="clickEffect">
                                  <p:stCondLst>
                                    <p:cond delay="0"/>
                                  </p:stCondLst>
                                  <p:childTnLst>
                                    <p:set>
                                      <p:cBhvr>
                                        <p:cTn id="16" dur="1" fill="hold">
                                          <p:stCondLst>
                                            <p:cond delay="0"/>
                                          </p:stCondLst>
                                        </p:cTn>
                                        <p:tgtEl>
                                          <p:spTgt spid="54278"/>
                                        </p:tgtEl>
                                        <p:attrNameLst>
                                          <p:attrName>style.visibility</p:attrName>
                                        </p:attrNameLst>
                                      </p:cBhvr>
                                      <p:to>
                                        <p:strVal val="visible"/>
                                      </p:to>
                                    </p:set>
                                    <p:animEffect transition="in" filter="plus(out)">
                                      <p:cBhvr>
                                        <p:cTn id="17" dur="1000"/>
                                        <p:tgtEl>
                                          <p:spTgt spid="54278"/>
                                        </p:tgtEl>
                                      </p:cBhvr>
                                    </p:animEffect>
                                  </p:childTnLst>
                                </p:cTn>
                              </p:par>
                              <p:par>
                                <p:cTn id="18" presetID="47" presetClass="entr" presetSubtype="0" fill="hold" grpId="0" nodeType="withEffect">
                                  <p:stCondLst>
                                    <p:cond delay="0"/>
                                  </p:stCondLst>
                                  <p:childTnLst>
                                    <p:set>
                                      <p:cBhvr>
                                        <p:cTn id="19" dur="1" fill="hold">
                                          <p:stCondLst>
                                            <p:cond delay="0"/>
                                          </p:stCondLst>
                                        </p:cTn>
                                        <p:tgtEl>
                                          <p:spTgt spid="54281"/>
                                        </p:tgtEl>
                                        <p:attrNameLst>
                                          <p:attrName>style.visibility</p:attrName>
                                        </p:attrNameLst>
                                      </p:cBhvr>
                                      <p:to>
                                        <p:strVal val="visible"/>
                                      </p:to>
                                    </p:set>
                                    <p:animEffect transition="in" filter="fade">
                                      <p:cBhvr>
                                        <p:cTn id="20" dur="1000"/>
                                        <p:tgtEl>
                                          <p:spTgt spid="54281"/>
                                        </p:tgtEl>
                                      </p:cBhvr>
                                    </p:animEffect>
                                    <p:anim calcmode="lin" valueType="num">
                                      <p:cBhvr>
                                        <p:cTn id="21" dur="1000" fill="hold"/>
                                        <p:tgtEl>
                                          <p:spTgt spid="54281"/>
                                        </p:tgtEl>
                                        <p:attrNameLst>
                                          <p:attrName>ppt_x</p:attrName>
                                        </p:attrNameLst>
                                      </p:cBhvr>
                                      <p:tavLst>
                                        <p:tav tm="0">
                                          <p:val>
                                            <p:strVal val="#ppt_x"/>
                                          </p:val>
                                        </p:tav>
                                        <p:tav tm="100000">
                                          <p:val>
                                            <p:strVal val="#ppt_x"/>
                                          </p:val>
                                        </p:tav>
                                      </p:tavLst>
                                    </p:anim>
                                    <p:anim calcmode="lin" valueType="num">
                                      <p:cBhvr>
                                        <p:cTn id="22" dur="1000" fill="hold"/>
                                        <p:tgtEl>
                                          <p:spTgt spid="54281"/>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32" fill="hold" grpId="0" nodeType="clickEffect">
                                  <p:stCondLst>
                                    <p:cond delay="0"/>
                                  </p:stCondLst>
                                  <p:childTnLst>
                                    <p:set>
                                      <p:cBhvr>
                                        <p:cTn id="26" dur="1" fill="hold">
                                          <p:stCondLst>
                                            <p:cond delay="0"/>
                                          </p:stCondLst>
                                        </p:cTn>
                                        <p:tgtEl>
                                          <p:spTgt spid="54276"/>
                                        </p:tgtEl>
                                        <p:attrNameLst>
                                          <p:attrName>style.visibility</p:attrName>
                                        </p:attrNameLst>
                                      </p:cBhvr>
                                      <p:to>
                                        <p:strVal val="visible"/>
                                      </p:to>
                                    </p:set>
                                    <p:animEffect transition="in" filter="plus(out)">
                                      <p:cBhvr>
                                        <p:cTn id="27" dur="1000"/>
                                        <p:tgtEl>
                                          <p:spTgt spid="54276"/>
                                        </p:tgtEl>
                                      </p:cBhvr>
                                    </p:animEffect>
                                  </p:childTnLst>
                                </p:cTn>
                              </p:par>
                              <p:par>
                                <p:cTn id="28" presetID="47" presetClass="entr" presetSubtype="0" fill="hold" grpId="0" nodeType="withEffect">
                                  <p:stCondLst>
                                    <p:cond delay="0"/>
                                  </p:stCondLst>
                                  <p:childTnLst>
                                    <p:set>
                                      <p:cBhvr>
                                        <p:cTn id="29" dur="1" fill="hold">
                                          <p:stCondLst>
                                            <p:cond delay="0"/>
                                          </p:stCondLst>
                                        </p:cTn>
                                        <p:tgtEl>
                                          <p:spTgt spid="54279"/>
                                        </p:tgtEl>
                                        <p:attrNameLst>
                                          <p:attrName>style.visibility</p:attrName>
                                        </p:attrNameLst>
                                      </p:cBhvr>
                                      <p:to>
                                        <p:strVal val="visible"/>
                                      </p:to>
                                    </p:set>
                                    <p:animEffect transition="in" filter="fade">
                                      <p:cBhvr>
                                        <p:cTn id="30" dur="1000"/>
                                        <p:tgtEl>
                                          <p:spTgt spid="54279"/>
                                        </p:tgtEl>
                                      </p:cBhvr>
                                    </p:animEffect>
                                    <p:anim calcmode="lin" valueType="num">
                                      <p:cBhvr>
                                        <p:cTn id="31" dur="1000" fill="hold"/>
                                        <p:tgtEl>
                                          <p:spTgt spid="54279"/>
                                        </p:tgtEl>
                                        <p:attrNameLst>
                                          <p:attrName>ppt_x</p:attrName>
                                        </p:attrNameLst>
                                      </p:cBhvr>
                                      <p:tavLst>
                                        <p:tav tm="0">
                                          <p:val>
                                            <p:strVal val="#ppt_x"/>
                                          </p:val>
                                        </p:tav>
                                        <p:tav tm="100000">
                                          <p:val>
                                            <p:strVal val="#ppt_x"/>
                                          </p:val>
                                        </p:tav>
                                      </p:tavLst>
                                    </p:anim>
                                    <p:anim calcmode="lin" valueType="num">
                                      <p:cBhvr>
                                        <p:cTn id="32" dur="1000" fill="hold"/>
                                        <p:tgtEl>
                                          <p:spTgt spid="542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6" grpId="0" animBg="1"/>
      <p:bldP spid="54277" grpId="0" animBg="1"/>
      <p:bldP spid="54278" grpId="0" animBg="1"/>
      <p:bldP spid="54279" grpId="0"/>
      <p:bldP spid="54280" grpId="0"/>
      <p:bldP spid="5428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3F1E7BA4-97AC-470C-A83E-09C090F6DC9C}"/>
              </a:ext>
            </a:extLst>
          </p:cNvPr>
          <p:cNvSpPr>
            <a:spLocks noGrp="1" noChangeArrowheads="1"/>
          </p:cNvSpPr>
          <p:nvPr>
            <p:ph type="title"/>
          </p:nvPr>
        </p:nvSpPr>
        <p:spPr>
          <a:xfrm>
            <a:off x="685800" y="260350"/>
            <a:ext cx="7772400" cy="1143000"/>
          </a:xfrm>
        </p:spPr>
        <p:txBody>
          <a:bodyPr/>
          <a:lstStyle/>
          <a:p>
            <a:r>
              <a:rPr lang="pl-PL" altLang="pl-PL"/>
              <a:t>Zasady (reguły) dla PU </a:t>
            </a:r>
          </a:p>
        </p:txBody>
      </p:sp>
      <p:sp>
        <p:nvSpPr>
          <p:cNvPr id="77827" name="Rectangle 3">
            <a:extLst>
              <a:ext uri="{FF2B5EF4-FFF2-40B4-BE49-F238E27FC236}">
                <a16:creationId xmlns:a16="http://schemas.microsoft.com/office/drawing/2014/main" id="{8AE4EAE2-D5F4-4614-8D1C-A0FEBB794DBB}"/>
              </a:ext>
            </a:extLst>
          </p:cNvPr>
          <p:cNvSpPr>
            <a:spLocks noGrp="1" noChangeArrowheads="1"/>
          </p:cNvSpPr>
          <p:nvPr>
            <p:ph type="body" idx="1"/>
          </p:nvPr>
        </p:nvSpPr>
        <p:spPr>
          <a:xfrm>
            <a:off x="976313" y="1628775"/>
            <a:ext cx="7483475" cy="4679950"/>
          </a:xfrm>
        </p:spPr>
        <p:txBody>
          <a:bodyPr/>
          <a:lstStyle/>
          <a:p>
            <a:pPr>
              <a:lnSpc>
                <a:spcPct val="80000"/>
              </a:lnSpc>
            </a:pPr>
            <a:r>
              <a:rPr lang="pl-PL" altLang="pl-PL" sz="2800"/>
              <a:t>Gdy trzeba </a:t>
            </a:r>
            <a:r>
              <a:rPr lang="pl-PL" altLang="pl-PL" sz="2800" b="1" i="1">
                <a:solidFill>
                  <a:srgbClr val="990033"/>
                </a:solidFill>
              </a:rPr>
              <a:t>powtórzyć coś w kilku różnych PU</a:t>
            </a:r>
            <a:r>
              <a:rPr lang="pl-PL" altLang="pl-PL" sz="2800"/>
              <a:t>, a jednocześnie chce się uniknąć powtórzyć, należy używać </a:t>
            </a:r>
            <a:r>
              <a:rPr lang="pl-PL" altLang="pl-PL" sz="2800" b="1" i="1">
                <a:solidFill>
                  <a:srgbClr val="990033"/>
                </a:solidFill>
              </a:rPr>
              <a:t>relacji zawierania</a:t>
            </a:r>
            <a:r>
              <a:rPr lang="pl-PL" altLang="pl-PL" sz="2800"/>
              <a:t>.</a:t>
            </a:r>
          </a:p>
          <a:p>
            <a:pPr>
              <a:lnSpc>
                <a:spcPct val="80000"/>
              </a:lnSpc>
            </a:pPr>
            <a:r>
              <a:rPr lang="pl-PL" altLang="pl-PL" sz="2800"/>
              <a:t>Gdy trzeba </a:t>
            </a:r>
            <a:r>
              <a:rPr lang="pl-PL" altLang="pl-PL" sz="2800" b="1" i="1">
                <a:solidFill>
                  <a:srgbClr val="990033"/>
                </a:solidFill>
              </a:rPr>
              <a:t>opisać warianty typowego postępowania przy zachowaniu opisu nieformalnego</a:t>
            </a:r>
            <a:r>
              <a:rPr lang="pl-PL" altLang="pl-PL" sz="2800"/>
              <a:t>, należy używać </a:t>
            </a:r>
            <a:r>
              <a:rPr lang="pl-PL" altLang="pl-PL" sz="2800" b="1" i="1">
                <a:solidFill>
                  <a:srgbClr val="990033"/>
                </a:solidFill>
              </a:rPr>
              <a:t>relacji uogólnienia</a:t>
            </a:r>
            <a:r>
              <a:rPr lang="pl-PL" altLang="pl-PL" sz="2800"/>
              <a:t>.</a:t>
            </a:r>
          </a:p>
          <a:p>
            <a:pPr>
              <a:lnSpc>
                <a:spcPct val="80000"/>
              </a:lnSpc>
            </a:pPr>
            <a:r>
              <a:rPr lang="pl-PL" altLang="pl-PL" sz="2800"/>
              <a:t>Gdy trzeba </a:t>
            </a:r>
            <a:r>
              <a:rPr lang="pl-PL" altLang="pl-PL" sz="2800" b="1" i="1">
                <a:solidFill>
                  <a:srgbClr val="990033"/>
                </a:solidFill>
              </a:rPr>
              <a:t>opisać warianty typowego postępowania</a:t>
            </a:r>
            <a:r>
              <a:rPr lang="pl-PL" altLang="pl-PL" sz="2800"/>
              <a:t>, ale jest potrzebny </a:t>
            </a:r>
            <a:r>
              <a:rPr lang="pl-PL" altLang="pl-PL" sz="2800" b="1" i="1">
                <a:solidFill>
                  <a:srgbClr val="990033"/>
                </a:solidFill>
              </a:rPr>
              <a:t>bardziej formalny opis ze zdefiniowaniem punktów rozszerzeń</a:t>
            </a:r>
            <a:r>
              <a:rPr lang="pl-PL" altLang="pl-PL" sz="2800"/>
              <a:t> w przypadku podstawowym, należy używać </a:t>
            </a:r>
            <a:r>
              <a:rPr lang="pl-PL" altLang="pl-PL" sz="2800" b="1" i="1">
                <a:solidFill>
                  <a:srgbClr val="990033"/>
                </a:solidFill>
              </a:rPr>
              <a:t>relacji rozszerzania</a:t>
            </a:r>
            <a:r>
              <a:rPr lang="pl-PL" altLang="pl-PL" sz="28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p:cTn id="7" dur="1000" fill="hold"/>
                                        <p:tgtEl>
                                          <p:spTgt spid="778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78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78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7827">
                                            <p:txEl>
                                              <p:pRg st="1" end="1"/>
                                            </p:txEl>
                                          </p:spTgt>
                                        </p:tgtEl>
                                        <p:attrNameLst>
                                          <p:attrName>style.visibility</p:attrName>
                                        </p:attrNameLst>
                                      </p:cBhvr>
                                      <p:to>
                                        <p:strVal val="visible"/>
                                      </p:to>
                                    </p:set>
                                    <p:anim calcmode="lin" valueType="num">
                                      <p:cBhvr>
                                        <p:cTn id="14" dur="1000" fill="hold"/>
                                        <p:tgtEl>
                                          <p:spTgt spid="7782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782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782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7827">
                                            <p:txEl>
                                              <p:pRg st="2" end="2"/>
                                            </p:txEl>
                                          </p:spTgt>
                                        </p:tgtEl>
                                        <p:attrNameLst>
                                          <p:attrName>style.visibility</p:attrName>
                                        </p:attrNameLst>
                                      </p:cBhvr>
                                      <p:to>
                                        <p:strVal val="visible"/>
                                      </p:to>
                                    </p:set>
                                    <p:anim calcmode="lin" valueType="num">
                                      <p:cBhvr>
                                        <p:cTn id="21" dur="1000" fill="hold"/>
                                        <p:tgtEl>
                                          <p:spTgt spid="7782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782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78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0" name="Object 3">
            <a:extLst>
              <a:ext uri="{FF2B5EF4-FFF2-40B4-BE49-F238E27FC236}">
                <a16:creationId xmlns:a16="http://schemas.microsoft.com/office/drawing/2014/main" id="{9F44EE70-48FE-49B5-A076-7E68B2E98E5F}"/>
              </a:ext>
            </a:extLst>
          </p:cNvPr>
          <p:cNvGraphicFramePr>
            <a:graphicFrameLocks noChangeAspect="1"/>
          </p:cNvGraphicFramePr>
          <p:nvPr/>
        </p:nvGraphicFramePr>
        <p:xfrm>
          <a:off x="323850" y="549275"/>
          <a:ext cx="5649913" cy="6119813"/>
        </p:xfrm>
        <a:graphic>
          <a:graphicData uri="http://schemas.openxmlformats.org/presentationml/2006/ole">
            <mc:AlternateContent xmlns:mc="http://schemas.openxmlformats.org/markup-compatibility/2006">
              <mc:Choice xmlns:v="urn:schemas-microsoft-com:vml" Requires="v">
                <p:oleObj spid="_x0000_s63493" name="Obraz - mapa bitowa" r:id="rId3" imgW="4571429" imgH="4952381" progId="Paint.Picture">
                  <p:embed/>
                </p:oleObj>
              </mc:Choice>
              <mc:Fallback>
                <p:oleObj name="Obraz - mapa bitowa" r:id="rId3" imgW="4571429" imgH="4952381"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549275"/>
                        <a:ext cx="5649913" cy="611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6" name="Rectangle 4">
            <a:extLst>
              <a:ext uri="{FF2B5EF4-FFF2-40B4-BE49-F238E27FC236}">
                <a16:creationId xmlns:a16="http://schemas.microsoft.com/office/drawing/2014/main" id="{E369567D-305C-4B9E-8C2B-C9D1CC5391C5}"/>
              </a:ext>
            </a:extLst>
          </p:cNvPr>
          <p:cNvSpPr>
            <a:spLocks noChangeArrowheads="1"/>
          </p:cNvSpPr>
          <p:nvPr/>
        </p:nvSpPr>
        <p:spPr bwMode="auto">
          <a:xfrm>
            <a:off x="5219700" y="3357563"/>
            <a:ext cx="3744913" cy="211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pl-PL" altLang="pl-PL"/>
              <a:t>Pakiety pomagają dzielić usługi (przypadki użycia) logicznie w systemie.</a:t>
            </a:r>
          </a:p>
        </p:txBody>
      </p:sp>
      <p:sp>
        <p:nvSpPr>
          <p:cNvPr id="63492" name="Rectangle 2">
            <a:extLst>
              <a:ext uri="{FF2B5EF4-FFF2-40B4-BE49-F238E27FC236}">
                <a16:creationId xmlns:a16="http://schemas.microsoft.com/office/drawing/2014/main" id="{A634DD1C-93E6-4AEB-BFB7-C903A4C09728}"/>
              </a:ext>
            </a:extLst>
          </p:cNvPr>
          <p:cNvSpPr>
            <a:spLocks noChangeArrowheads="1"/>
          </p:cNvSpPr>
          <p:nvPr/>
        </p:nvSpPr>
        <p:spPr bwMode="auto">
          <a:xfrm>
            <a:off x="457200" y="115888"/>
            <a:ext cx="82296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Pakiety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1000" fill="hold"/>
                                        <p:tgtEl>
                                          <p:spTgt spid="8196"/>
                                        </p:tgtEl>
                                        <p:attrNameLst>
                                          <p:attrName>ppt_w</p:attrName>
                                        </p:attrNameLst>
                                      </p:cBhvr>
                                      <p:tavLst>
                                        <p:tav tm="0">
                                          <p:val>
                                            <p:strVal val="#ppt_w*0.70"/>
                                          </p:val>
                                        </p:tav>
                                        <p:tav tm="100000">
                                          <p:val>
                                            <p:strVal val="#ppt_w"/>
                                          </p:val>
                                        </p:tav>
                                      </p:tavLst>
                                    </p:anim>
                                    <p:anim calcmode="lin" valueType="num">
                                      <p:cBhvr>
                                        <p:cTn id="8" dur="1000" fill="hold"/>
                                        <p:tgtEl>
                                          <p:spTgt spid="8196"/>
                                        </p:tgtEl>
                                        <p:attrNameLst>
                                          <p:attrName>ppt_h</p:attrName>
                                        </p:attrNameLst>
                                      </p:cBhvr>
                                      <p:tavLst>
                                        <p:tav tm="0">
                                          <p:val>
                                            <p:strVal val="#ppt_h"/>
                                          </p:val>
                                        </p:tav>
                                        <p:tav tm="100000">
                                          <p:val>
                                            <p:strVal val="#ppt_h"/>
                                          </p:val>
                                        </p:tav>
                                      </p:tavLst>
                                    </p:anim>
                                    <p:animEffect transition="in" filter="fade">
                                      <p:cBhvr>
                                        <p:cTn id="9" dur="1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4E0875AA-26F7-440B-937B-E6BA30256AC0}"/>
              </a:ext>
            </a:extLst>
          </p:cNvPr>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eaLnBrk="1" hangingPunct="1">
              <a:defRPr/>
            </a:pPr>
            <a:r>
              <a:rPr lang="pl-PL" altLang="pl-PL" sz="4400" dirty="0">
                <a:solidFill>
                  <a:schemeClr val="tx2"/>
                </a:solidFill>
              </a:rPr>
              <a:t>Diagram przypadków użycia</a:t>
            </a:r>
          </a:p>
          <a:p>
            <a:pPr algn="ctr" eaLnBrk="1" hangingPunct="1">
              <a:defRPr/>
            </a:pPr>
            <a:r>
              <a:rPr lang="pl-PL" altLang="pl-PL" sz="3200" b="1" dirty="0">
                <a:solidFill>
                  <a:srgbClr val="FF0000"/>
                </a:solidFill>
                <a:effectLst>
                  <a:outerShdw blurRad="38100" dist="38100" dir="2700000" algn="tl">
                    <a:srgbClr val="000000">
                      <a:alpha val="43137"/>
                    </a:srgbClr>
                  </a:outerShdw>
                </a:effectLst>
              </a:rPr>
              <a:t>dobre rady przy budowaniu diagramu</a:t>
            </a:r>
          </a:p>
        </p:txBody>
      </p:sp>
      <p:sp>
        <p:nvSpPr>
          <p:cNvPr id="78851" name="Rectangle 3">
            <a:extLst>
              <a:ext uri="{FF2B5EF4-FFF2-40B4-BE49-F238E27FC236}">
                <a16:creationId xmlns:a16="http://schemas.microsoft.com/office/drawing/2014/main" id="{EC458B76-BDB9-4032-A905-A136CD8704A2}"/>
              </a:ext>
            </a:extLst>
          </p:cNvPr>
          <p:cNvSpPr>
            <a:spLocks noChangeArrowheads="1"/>
          </p:cNvSpPr>
          <p:nvPr/>
        </p:nvSpPr>
        <p:spPr bwMode="auto">
          <a:xfrm>
            <a:off x="755650" y="1700213"/>
            <a:ext cx="8074025"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pPr>
            <a:r>
              <a:rPr lang="pl-PL" altLang="pl-PL"/>
              <a:t>nazwij diagram zgodnie z przeznaczeniem</a:t>
            </a:r>
          </a:p>
          <a:p>
            <a:pPr eaLnBrk="1" hangingPunct="1">
              <a:lnSpc>
                <a:spcPct val="90000"/>
              </a:lnSpc>
            </a:pPr>
            <a:r>
              <a:rPr lang="pl-PL" altLang="pl-PL"/>
              <a:t>tak rozmieść przypadku użycia i aktorów żeby zminimalizować liczbę przecinających się związków</a:t>
            </a:r>
          </a:p>
          <a:p>
            <a:pPr eaLnBrk="1" hangingPunct="1">
              <a:lnSpc>
                <a:spcPct val="90000"/>
              </a:lnSpc>
            </a:pPr>
            <a:r>
              <a:rPr lang="pl-PL" altLang="pl-PL"/>
              <a:t>poukładaj przypadki użycia blisko siebie, które są podobne pojęciowo</a:t>
            </a:r>
          </a:p>
          <a:p>
            <a:pPr eaLnBrk="1" hangingPunct="1">
              <a:lnSpc>
                <a:spcPct val="90000"/>
              </a:lnSpc>
            </a:pPr>
            <a:r>
              <a:rPr lang="pl-PL" altLang="pl-PL"/>
              <a:t>korzystaj z notatek</a:t>
            </a:r>
          </a:p>
          <a:p>
            <a:pPr eaLnBrk="1" hangingPunct="1">
              <a:lnSpc>
                <a:spcPct val="90000"/>
              </a:lnSpc>
            </a:pPr>
            <a:r>
              <a:rPr lang="pl-PL" altLang="pl-PL"/>
              <a:t>nie musisz przedstawiać wszystkich przypadków użycia na jednym diagramie</a:t>
            </a:r>
          </a:p>
          <a:p>
            <a:pPr eaLnBrk="1" hangingPunct="1">
              <a:lnSpc>
                <a:spcPct val="90000"/>
              </a:lnSpc>
            </a:pPr>
            <a:endParaRPr lang="pl-PL" altLang="pl-PL"/>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p:cTn id="7" dur="1000" fill="hold"/>
                                        <p:tgtEl>
                                          <p:spTgt spid="7885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885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88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8851">
                                            <p:txEl>
                                              <p:pRg st="1" end="1"/>
                                            </p:txEl>
                                          </p:spTgt>
                                        </p:tgtEl>
                                        <p:attrNameLst>
                                          <p:attrName>style.visibility</p:attrName>
                                        </p:attrNameLst>
                                      </p:cBhvr>
                                      <p:to>
                                        <p:strVal val="visible"/>
                                      </p:to>
                                    </p:set>
                                    <p:anim calcmode="lin" valueType="num">
                                      <p:cBhvr>
                                        <p:cTn id="14" dur="1000" fill="hold"/>
                                        <p:tgtEl>
                                          <p:spTgt spid="7885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885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885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8851">
                                            <p:txEl>
                                              <p:pRg st="2" end="2"/>
                                            </p:txEl>
                                          </p:spTgt>
                                        </p:tgtEl>
                                        <p:attrNameLst>
                                          <p:attrName>style.visibility</p:attrName>
                                        </p:attrNameLst>
                                      </p:cBhvr>
                                      <p:to>
                                        <p:strVal val="visible"/>
                                      </p:to>
                                    </p:set>
                                    <p:anim calcmode="lin" valueType="num">
                                      <p:cBhvr>
                                        <p:cTn id="21" dur="1000" fill="hold"/>
                                        <p:tgtEl>
                                          <p:spTgt spid="7885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885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885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8851">
                                            <p:txEl>
                                              <p:pRg st="3" end="3"/>
                                            </p:txEl>
                                          </p:spTgt>
                                        </p:tgtEl>
                                        <p:attrNameLst>
                                          <p:attrName>style.visibility</p:attrName>
                                        </p:attrNameLst>
                                      </p:cBhvr>
                                      <p:to>
                                        <p:strVal val="visible"/>
                                      </p:to>
                                    </p:set>
                                    <p:anim calcmode="lin" valueType="num">
                                      <p:cBhvr>
                                        <p:cTn id="28" dur="1000" fill="hold"/>
                                        <p:tgtEl>
                                          <p:spTgt spid="7885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7885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885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8851">
                                            <p:txEl>
                                              <p:pRg st="4" end="4"/>
                                            </p:txEl>
                                          </p:spTgt>
                                        </p:tgtEl>
                                        <p:attrNameLst>
                                          <p:attrName>style.visibility</p:attrName>
                                        </p:attrNameLst>
                                      </p:cBhvr>
                                      <p:to>
                                        <p:strVal val="visible"/>
                                      </p:to>
                                    </p:set>
                                    <p:anim calcmode="lin" valueType="num">
                                      <p:cBhvr>
                                        <p:cTn id="35" dur="1000" fill="hold"/>
                                        <p:tgtEl>
                                          <p:spTgt spid="7885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7885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788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a:extLst>
              <a:ext uri="{FF2B5EF4-FFF2-40B4-BE49-F238E27FC236}">
                <a16:creationId xmlns:a16="http://schemas.microsoft.com/office/drawing/2014/main" id="{801A6F5F-7509-48D8-830C-C923ED4C557C}"/>
              </a:ext>
            </a:extLst>
          </p:cNvPr>
          <p:cNvSpPr>
            <a:spLocks noGrp="1" noChangeArrowheads="1"/>
          </p:cNvSpPr>
          <p:nvPr>
            <p:ph type="title"/>
          </p:nvPr>
        </p:nvSpPr>
        <p:spPr>
          <a:xfrm>
            <a:off x="755650" y="404813"/>
            <a:ext cx="7772400" cy="1079500"/>
          </a:xfrm>
        </p:spPr>
        <p:txBody>
          <a:bodyPr/>
          <a:lstStyle/>
          <a:p>
            <a:r>
              <a:rPr lang="en-US" altLang="pl-PL"/>
              <a:t>Unified Modeling Language</a:t>
            </a:r>
            <a:br>
              <a:rPr lang="pl-PL" altLang="pl-PL"/>
            </a:br>
            <a:r>
              <a:rPr lang="pl-PL" altLang="pl-PL" sz="3200"/>
              <a:t>korzenie</a:t>
            </a:r>
          </a:p>
        </p:txBody>
      </p:sp>
      <p:sp>
        <p:nvSpPr>
          <p:cNvPr id="3" name="Symbol zastępczy zawartości 2">
            <a:extLst>
              <a:ext uri="{FF2B5EF4-FFF2-40B4-BE49-F238E27FC236}">
                <a16:creationId xmlns:a16="http://schemas.microsoft.com/office/drawing/2014/main" id="{973003BC-BE1D-408E-94B4-568356E75C13}"/>
              </a:ext>
            </a:extLst>
          </p:cNvPr>
          <p:cNvSpPr>
            <a:spLocks noGrp="1" noChangeArrowheads="1"/>
          </p:cNvSpPr>
          <p:nvPr>
            <p:ph idx="1"/>
          </p:nvPr>
        </p:nvSpPr>
        <p:spPr>
          <a:xfrm>
            <a:off x="755650" y="1989138"/>
            <a:ext cx="8134350" cy="4032250"/>
          </a:xfrm>
        </p:spPr>
        <p:txBody>
          <a:bodyPr/>
          <a:lstStyle/>
          <a:p>
            <a:pPr eaLnBrk="1" hangingPunct="1">
              <a:lnSpc>
                <a:spcPct val="90000"/>
              </a:lnSpc>
              <a:tabLst>
                <a:tab pos="271463" algn="l"/>
              </a:tabLst>
            </a:pPr>
            <a:r>
              <a:rPr lang="pl-PL" altLang="pl-PL" sz="2800"/>
              <a:t>języki programowania obiektowego zaczęły pojawiać się między 75, a 89 rokiem - w tym czasie metodycy programowania poszukiwali metod analizy i projektowania zgodnych z podejściem obiektowym.</a:t>
            </a:r>
          </a:p>
          <a:p>
            <a:pPr eaLnBrk="1" hangingPunct="1">
              <a:lnSpc>
                <a:spcPct val="90000"/>
              </a:lnSpc>
              <a:tabLst>
                <a:tab pos="271463" algn="l"/>
              </a:tabLst>
            </a:pPr>
            <a:r>
              <a:rPr lang="pl-PL" altLang="pl-PL" sz="2800"/>
              <a:t>1989-1994 liczba języków projektowania obiektowego wzrosła do &gt; 50</a:t>
            </a:r>
          </a:p>
          <a:p>
            <a:pPr eaLnBrk="1" hangingPunct="1">
              <a:lnSpc>
                <a:spcPct val="90000"/>
              </a:lnSpc>
              <a:tabLst>
                <a:tab pos="271463" algn="l"/>
              </a:tabLst>
            </a:pPr>
            <a:r>
              <a:rPr lang="pl-PL" altLang="pl-PL" sz="2800"/>
              <a:t>wielu użytkowników miało kłopoty ze znalezieniem odpowiedniej metody dla siebie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67C224B-23F8-4AAF-93FD-538E503444CC}"/>
              </a:ext>
            </a:extLst>
          </p:cNvPr>
          <p:cNvSpPr>
            <a:spLocks noGrp="1" noChangeArrowheads="1"/>
          </p:cNvSpPr>
          <p:nvPr>
            <p:ph type="title"/>
          </p:nvPr>
        </p:nvSpPr>
        <p:spPr>
          <a:xfrm>
            <a:off x="684213" y="404813"/>
            <a:ext cx="7772400" cy="792162"/>
          </a:xfrm>
        </p:spPr>
        <p:txBody>
          <a:bodyPr/>
          <a:lstStyle/>
          <a:p>
            <a:r>
              <a:rPr lang="pl-PL" altLang="pl-PL"/>
              <a:t>Proces tworzenia DPU</a:t>
            </a:r>
          </a:p>
        </p:txBody>
      </p:sp>
      <p:sp>
        <p:nvSpPr>
          <p:cNvPr id="79875" name="Rectangle 3">
            <a:extLst>
              <a:ext uri="{FF2B5EF4-FFF2-40B4-BE49-F238E27FC236}">
                <a16:creationId xmlns:a16="http://schemas.microsoft.com/office/drawing/2014/main" id="{B64888CD-2482-4D08-8A0F-FFBF647EE03E}"/>
              </a:ext>
            </a:extLst>
          </p:cNvPr>
          <p:cNvSpPr>
            <a:spLocks noGrp="1" noChangeArrowheads="1"/>
          </p:cNvSpPr>
          <p:nvPr>
            <p:ph type="body" idx="1"/>
          </p:nvPr>
        </p:nvSpPr>
        <p:spPr>
          <a:xfrm>
            <a:off x="323850" y="1412875"/>
            <a:ext cx="8424863" cy="5300663"/>
          </a:xfrm>
        </p:spPr>
        <p:txBody>
          <a:bodyPr/>
          <a:lstStyle/>
          <a:p>
            <a:pPr>
              <a:lnSpc>
                <a:spcPct val="80000"/>
              </a:lnSpc>
            </a:pPr>
            <a:r>
              <a:rPr lang="pl-PL" altLang="pl-PL"/>
              <a:t>Proces tworzenia diagramu przypadków użycia jest procesem iteracyjnym składającym się z takich etapów jak:</a:t>
            </a:r>
          </a:p>
          <a:p>
            <a:pPr lvl="1">
              <a:lnSpc>
                <a:spcPct val="80000"/>
              </a:lnSpc>
            </a:pPr>
            <a:r>
              <a:rPr lang="pl-PL" altLang="pl-PL"/>
              <a:t>Identyfikacji aktorów</a:t>
            </a:r>
          </a:p>
          <a:p>
            <a:pPr lvl="1">
              <a:lnSpc>
                <a:spcPct val="80000"/>
              </a:lnSpc>
            </a:pPr>
            <a:r>
              <a:rPr lang="pl-PL" altLang="pl-PL"/>
              <a:t>Opcjonalnemu opracowaniu diagramu kontekstowego</a:t>
            </a:r>
          </a:p>
          <a:p>
            <a:pPr lvl="1">
              <a:lnSpc>
                <a:spcPct val="80000"/>
              </a:lnSpc>
            </a:pPr>
            <a:r>
              <a:rPr lang="pl-PL" altLang="pl-PL"/>
              <a:t>Identyfikacji przypadków użycia</a:t>
            </a:r>
          </a:p>
          <a:p>
            <a:pPr lvl="1">
              <a:lnSpc>
                <a:spcPct val="80000"/>
              </a:lnSpc>
            </a:pPr>
            <a:r>
              <a:rPr lang="pl-PL" altLang="pl-PL"/>
              <a:t>Opracowaniu związków – w szczególności asocjacji</a:t>
            </a:r>
          </a:p>
          <a:p>
            <a:pPr lvl="1">
              <a:lnSpc>
                <a:spcPct val="80000"/>
              </a:lnSpc>
            </a:pPr>
            <a:r>
              <a:rPr lang="pl-PL" altLang="pl-PL"/>
              <a:t>Wykorzystaniu wszystkich kategorii zaawansowanych do opracowania diagramów przypadków użycia</a:t>
            </a:r>
          </a:p>
          <a:p>
            <a:pPr lvl="1">
              <a:lnSpc>
                <a:spcPct val="80000"/>
              </a:lnSpc>
            </a:pPr>
            <a:r>
              <a:rPr lang="pl-PL" altLang="pl-PL"/>
              <a:t>Udokumentowaniu przypadków użycia z wykorzystaniem szablonów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p:cTn id="7" dur="1000" fill="hold"/>
                                        <p:tgtEl>
                                          <p:spTgt spid="798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98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98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79875">
                                            <p:txEl>
                                              <p:pRg st="1" end="1"/>
                                            </p:txEl>
                                          </p:spTgt>
                                        </p:tgtEl>
                                        <p:attrNameLst>
                                          <p:attrName>style.visibility</p:attrName>
                                        </p:attrNameLst>
                                      </p:cBhvr>
                                      <p:to>
                                        <p:strVal val="visible"/>
                                      </p:to>
                                    </p:set>
                                    <p:anim calcmode="lin" valueType="num">
                                      <p:cBhvr>
                                        <p:cTn id="14" dur="1000" fill="hold"/>
                                        <p:tgtEl>
                                          <p:spTgt spid="7987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7987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798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79875">
                                            <p:txEl>
                                              <p:pRg st="2" end="2"/>
                                            </p:txEl>
                                          </p:spTgt>
                                        </p:tgtEl>
                                        <p:attrNameLst>
                                          <p:attrName>style.visibility</p:attrName>
                                        </p:attrNameLst>
                                      </p:cBhvr>
                                      <p:to>
                                        <p:strVal val="visible"/>
                                      </p:to>
                                    </p:set>
                                    <p:anim calcmode="lin" valueType="num">
                                      <p:cBhvr>
                                        <p:cTn id="21" dur="1000" fill="hold"/>
                                        <p:tgtEl>
                                          <p:spTgt spid="7987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7987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798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9875">
                                            <p:txEl>
                                              <p:pRg st="3" end="3"/>
                                            </p:txEl>
                                          </p:spTgt>
                                        </p:tgtEl>
                                        <p:attrNameLst>
                                          <p:attrName>style.visibility</p:attrName>
                                        </p:attrNameLst>
                                      </p:cBhvr>
                                      <p:to>
                                        <p:strVal val="visible"/>
                                      </p:to>
                                    </p:set>
                                    <p:anim calcmode="lin" valueType="num">
                                      <p:cBhvr>
                                        <p:cTn id="28" dur="1000" fill="hold"/>
                                        <p:tgtEl>
                                          <p:spTgt spid="7987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7987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7987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79875">
                                            <p:txEl>
                                              <p:pRg st="4" end="4"/>
                                            </p:txEl>
                                          </p:spTgt>
                                        </p:tgtEl>
                                        <p:attrNameLst>
                                          <p:attrName>style.visibility</p:attrName>
                                        </p:attrNameLst>
                                      </p:cBhvr>
                                      <p:to>
                                        <p:strVal val="visible"/>
                                      </p:to>
                                    </p:set>
                                    <p:anim calcmode="lin" valueType="num">
                                      <p:cBhvr>
                                        <p:cTn id="35" dur="1000" fill="hold"/>
                                        <p:tgtEl>
                                          <p:spTgt spid="7987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7987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79875">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79875">
                                            <p:txEl>
                                              <p:pRg st="5" end="5"/>
                                            </p:txEl>
                                          </p:spTgt>
                                        </p:tgtEl>
                                        <p:attrNameLst>
                                          <p:attrName>style.visibility</p:attrName>
                                        </p:attrNameLst>
                                      </p:cBhvr>
                                      <p:to>
                                        <p:strVal val="visible"/>
                                      </p:to>
                                    </p:set>
                                    <p:anim calcmode="lin" valueType="num">
                                      <p:cBhvr>
                                        <p:cTn id="42" dur="1000" fill="hold"/>
                                        <p:tgtEl>
                                          <p:spTgt spid="79875">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79875">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79875">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79875">
                                            <p:txEl>
                                              <p:pRg st="6" end="6"/>
                                            </p:txEl>
                                          </p:spTgt>
                                        </p:tgtEl>
                                        <p:attrNameLst>
                                          <p:attrName>style.visibility</p:attrName>
                                        </p:attrNameLst>
                                      </p:cBhvr>
                                      <p:to>
                                        <p:strVal val="visible"/>
                                      </p:to>
                                    </p:set>
                                    <p:anim calcmode="lin" valueType="num">
                                      <p:cBhvr>
                                        <p:cTn id="49" dur="1000" fill="hold"/>
                                        <p:tgtEl>
                                          <p:spTgt spid="79875">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79875">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798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bldLvl="2"/>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90CDA22-420B-4A49-824C-D9EF8F8A6E68}"/>
              </a:ext>
            </a:extLst>
          </p:cNvPr>
          <p:cNvSpPr>
            <a:spLocks noGrp="1" noChangeArrowheads="1"/>
          </p:cNvSpPr>
          <p:nvPr>
            <p:ph type="title"/>
          </p:nvPr>
        </p:nvSpPr>
        <p:spPr>
          <a:xfrm>
            <a:off x="611188" y="115888"/>
            <a:ext cx="7772400" cy="576262"/>
          </a:xfrm>
        </p:spPr>
        <p:txBody>
          <a:bodyPr/>
          <a:lstStyle/>
          <a:p>
            <a:r>
              <a:rPr lang="pl-PL" altLang="pl-PL" sz="3200"/>
              <a:t>Szablon dokumentacji PU</a:t>
            </a:r>
          </a:p>
        </p:txBody>
      </p:sp>
      <p:graphicFrame>
        <p:nvGraphicFramePr>
          <p:cNvPr id="42085" name="Group 101">
            <a:extLst>
              <a:ext uri="{FF2B5EF4-FFF2-40B4-BE49-F238E27FC236}">
                <a16:creationId xmlns:a16="http://schemas.microsoft.com/office/drawing/2014/main" id="{D3AE665C-EC6D-4EF9-BA7D-10640C052813}"/>
              </a:ext>
            </a:extLst>
          </p:cNvPr>
          <p:cNvGraphicFramePr>
            <a:graphicFrameLocks noGrp="1"/>
          </p:cNvGraphicFramePr>
          <p:nvPr>
            <p:ph sz="half" idx="2"/>
          </p:nvPr>
        </p:nvGraphicFramePr>
        <p:xfrm>
          <a:off x="179388" y="765175"/>
          <a:ext cx="8785225" cy="5684838"/>
        </p:xfrm>
        <a:graphic>
          <a:graphicData uri="http://schemas.openxmlformats.org/drawingml/2006/table">
            <a:tbl>
              <a:tblPr/>
              <a:tblGrid>
                <a:gridCol w="1655762">
                  <a:extLst>
                    <a:ext uri="{9D8B030D-6E8A-4147-A177-3AD203B41FA5}">
                      <a16:colId xmlns:a16="http://schemas.microsoft.com/office/drawing/2014/main" val="20000"/>
                    </a:ext>
                  </a:extLst>
                </a:gridCol>
                <a:gridCol w="7129463">
                  <a:extLst>
                    <a:ext uri="{9D8B030D-6E8A-4147-A177-3AD203B41FA5}">
                      <a16:colId xmlns:a16="http://schemas.microsoft.com/office/drawing/2014/main" val="20001"/>
                    </a:ext>
                  </a:extLst>
                </a:gridCol>
              </a:tblGrid>
              <a:tr h="4079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ea typeface="Times New Roman" pitchFamily="18" charset="0"/>
                          <a:cs typeface="Tahoma" charset="0"/>
                        </a:rPr>
                        <a:t>Nazwa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Pełna nazwa przypadku użycia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 Numer </a:t>
                      </a:r>
                      <a:r>
                        <a:rPr kumimoji="0" lang="pl-PL" sz="1400" b="1" i="0" u="none" strike="noStrike" cap="none" normalizeH="0" baseline="0">
                          <a:ln>
                            <a:noFill/>
                          </a:ln>
                          <a:solidFill>
                            <a:schemeClr val="tx1"/>
                          </a:solidFill>
                          <a:effectLst/>
                          <a:latin typeface="Times New Roman" pitchFamily="18" charset="0"/>
                          <a:ea typeface="Times New Roman" pitchFamily="18" charset="0"/>
                          <a:cs typeface="Tahoma" charset="0"/>
                        </a:rPr>
                        <a:t>PU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Numer identyfikacyjny przypadku użycia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Twórca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Dane twórcy PU (nazwisko, imię, stanowisko)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3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Poziom ważności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Określenie poziomu ważności PU z perspektywy użytkownika      np. niski, średni, wysoki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816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Typ przypadku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Określenie typu PU z punktu widzenia jego złożoności oraz ważności dla zaspokojenia potrzeb użytkownika  ogólny/szczegółowy; niezbędny/istotny/przeciętnie istotny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095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Aktorzy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Lista aktorów będących w związku z przypadkiem użycia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206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Krótki opis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Krótka ogólna charakterystyka przypadku użycia</a:t>
                      </a:r>
                      <a:endParaRPr kumimoji="0" lang="pl-PL" sz="1400" b="1" i="0" u="none" strike="noStrike" cap="none" normalizeH="0" baseline="0">
                        <a:ln>
                          <a:noFill/>
                        </a:ln>
                        <a:solidFill>
                          <a:schemeClr val="tx1"/>
                        </a:solidFill>
                        <a:effectLst/>
                        <a:latin typeface="Times New Roman" pitchFamily="18" charset="0"/>
                        <a:ea typeface="Times New Roman" pitchFamily="18" charset="0"/>
                        <a:cs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06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Warunki wstępne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Charakterystyka koniecznych warunków inicjujących PU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064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ea typeface="Times New Roman" pitchFamily="18" charset="0"/>
                          <a:cs typeface="Tahoma" charset="0"/>
                        </a:rPr>
                        <a:t>Warunki końcowe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Charakterystyka stanu systemu po realizacji PU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1816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Główny przepływ zdarzeń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Wypunktowana i scharakteryzowana lista przypadków zdarzeń zachodzących podczas PU; scenariusz główny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73152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Alternatywne przepływy zdarzeń</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Wypunktowana i scharakteryzowana lista możliwych, alternatywnych przepływów zdarzeń PU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51816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Specjalne wymagania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Wypunktowana i scharakteryzowana lista dodatkowych zidentyfikowanych wymagań niefunkcjonalnych, które mogą być istotne podczas projektowania czy kodowania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rPr>
                        <a:t>Notatki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pl-PL" sz="1400" b="1" i="0" u="none" strike="noStrike" cap="none" normalizeH="0" baseline="0">
                          <a:ln>
                            <a:noFill/>
                          </a:ln>
                          <a:solidFill>
                            <a:schemeClr val="tx1"/>
                          </a:solidFill>
                          <a:effectLst/>
                          <a:latin typeface="Times New Roman" pitchFamily="18" charset="0"/>
                          <a:ea typeface="Times New Roman" pitchFamily="18" charset="0"/>
                          <a:cs typeface="Tahoma" charset="0"/>
                        </a:rPr>
                        <a:t> Lista wszelkich komentarzy dotyczących PU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85B07409-5020-49A1-8BEC-22DE16BB8308}"/>
              </a:ext>
            </a:extLst>
          </p:cNvPr>
          <p:cNvSpPr>
            <a:spLocks noChangeArrowheads="1"/>
          </p:cNvSpPr>
          <p:nvPr/>
        </p:nvSpPr>
        <p:spPr bwMode="auto">
          <a:xfrm>
            <a:off x="457200" y="274638"/>
            <a:ext cx="82296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Diagram przypadków użycia</a:t>
            </a:r>
          </a:p>
        </p:txBody>
      </p:sp>
      <p:graphicFrame>
        <p:nvGraphicFramePr>
          <p:cNvPr id="67587" name="Object 3">
            <a:extLst>
              <a:ext uri="{FF2B5EF4-FFF2-40B4-BE49-F238E27FC236}">
                <a16:creationId xmlns:a16="http://schemas.microsoft.com/office/drawing/2014/main" id="{A2E36DA6-42A3-4090-998C-75B41908AF9A}"/>
              </a:ext>
            </a:extLst>
          </p:cNvPr>
          <p:cNvGraphicFramePr>
            <a:graphicFrameLocks noChangeAspect="1"/>
          </p:cNvGraphicFramePr>
          <p:nvPr/>
        </p:nvGraphicFramePr>
        <p:xfrm>
          <a:off x="144463" y="1344613"/>
          <a:ext cx="8891587" cy="5513387"/>
        </p:xfrm>
        <a:graphic>
          <a:graphicData uri="http://schemas.openxmlformats.org/presentationml/2006/ole">
            <mc:AlternateContent xmlns:mc="http://schemas.openxmlformats.org/markup-compatibility/2006">
              <mc:Choice xmlns:v="urn:schemas-microsoft-com:vml" Requires="v">
                <p:oleObj spid="_x0000_s67588" name="Obraz - mapa bitowa" r:id="rId3" imgW="6897063" imgH="4277322" progId="Paint.Picture">
                  <p:embed/>
                </p:oleObj>
              </mc:Choice>
              <mc:Fallback>
                <p:oleObj name="Obraz - mapa bitowa" r:id="rId3" imgW="6897063" imgH="4277322"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1344613"/>
                        <a:ext cx="8891587" cy="551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rgbClr val="0000FF"/>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a:extLst>
              <a:ext uri="{FF2B5EF4-FFF2-40B4-BE49-F238E27FC236}">
                <a16:creationId xmlns:a16="http://schemas.microsoft.com/office/drawing/2014/main" id="{DD89102E-0F1C-42EA-BFA2-189661D00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200025"/>
            <a:ext cx="8031162" cy="644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A2163D9-4DBD-4855-B2D2-8B10B1A91F63}"/>
              </a:ext>
            </a:extLst>
          </p:cNvPr>
          <p:cNvSpPr>
            <a:spLocks noGrp="1" noChangeArrowheads="1"/>
          </p:cNvSpPr>
          <p:nvPr>
            <p:ph type="title"/>
          </p:nvPr>
        </p:nvSpPr>
        <p:spPr>
          <a:xfrm>
            <a:off x="684213" y="404813"/>
            <a:ext cx="7772400" cy="1008062"/>
          </a:xfrm>
        </p:spPr>
        <p:txBody>
          <a:bodyPr/>
          <a:lstStyle/>
          <a:p>
            <a:pPr eaLnBrk="1" hangingPunct="1"/>
            <a:r>
              <a:rPr lang="pl-PL" altLang="pl-PL"/>
              <a:t>Diagram klas </a:t>
            </a:r>
          </a:p>
        </p:txBody>
      </p:sp>
      <p:sp>
        <p:nvSpPr>
          <p:cNvPr id="10243" name="Rectangle 3">
            <a:extLst>
              <a:ext uri="{FF2B5EF4-FFF2-40B4-BE49-F238E27FC236}">
                <a16:creationId xmlns:a16="http://schemas.microsoft.com/office/drawing/2014/main" id="{8608C8F6-2AA7-4E9B-B613-59780EBC850E}"/>
              </a:ext>
            </a:extLst>
          </p:cNvPr>
          <p:cNvSpPr>
            <a:spLocks noGrp="1" noChangeArrowheads="1"/>
          </p:cNvSpPr>
          <p:nvPr>
            <p:ph type="body" sz="half" idx="1"/>
          </p:nvPr>
        </p:nvSpPr>
        <p:spPr>
          <a:xfrm>
            <a:off x="1116013" y="1557338"/>
            <a:ext cx="6911975" cy="4824412"/>
          </a:xfrm>
        </p:spPr>
        <p:txBody>
          <a:bodyPr/>
          <a:lstStyle/>
          <a:p>
            <a:pPr marL="357188" indent="-357188" eaLnBrk="1" hangingPunct="1"/>
            <a:r>
              <a:rPr lang="pl-PL" altLang="pl-PL"/>
              <a:t>Jest to najczęściej spotykany diagram w modelach obiektowych.</a:t>
            </a:r>
          </a:p>
          <a:p>
            <a:pPr marL="357188" indent="-357188" eaLnBrk="1" hangingPunct="1"/>
            <a:r>
              <a:rPr lang="pl-PL" altLang="pl-PL"/>
              <a:t>Diagram przedstawia statyczną stronę projektowanego systemu.</a:t>
            </a:r>
          </a:p>
          <a:p>
            <a:pPr marL="357188" indent="-357188" eaLnBrk="1" hangingPunct="1"/>
            <a:r>
              <a:rPr lang="pl-PL" altLang="pl-PL"/>
              <a:t>Na diagramie występują </a:t>
            </a:r>
          </a:p>
          <a:p>
            <a:pPr marL="757238" lvl="1" indent="-357188" eaLnBrk="1" hangingPunct="1">
              <a:buFont typeface="Arial" panose="020B0604020202020204" pitchFamily="34" charset="0"/>
              <a:buChar char="•"/>
            </a:pPr>
            <a:r>
              <a:rPr lang="pl-PL" altLang="pl-PL"/>
              <a:t>klasy </a:t>
            </a:r>
          </a:p>
          <a:p>
            <a:pPr marL="757238" lvl="1" indent="-357188" eaLnBrk="1" hangingPunct="1">
              <a:buFont typeface="Arial" panose="020B0604020202020204" pitchFamily="34" charset="0"/>
              <a:buChar char="•"/>
            </a:pPr>
            <a:r>
              <a:rPr lang="pl-PL" altLang="pl-PL"/>
              <a:t>interfejsy</a:t>
            </a:r>
          </a:p>
          <a:p>
            <a:pPr marL="757238" lvl="1" indent="-357188" eaLnBrk="1" hangingPunct="1">
              <a:buFont typeface="Arial" panose="020B0604020202020204" pitchFamily="34" charset="0"/>
              <a:buChar char="•"/>
            </a:pPr>
            <a:r>
              <a:rPr lang="pl-PL" altLang="pl-PL"/>
              <a:t>kooperacje </a:t>
            </a:r>
          </a:p>
          <a:p>
            <a:pPr marL="757238" lvl="1" indent="-357188" eaLnBrk="1" hangingPunct="1">
              <a:buFont typeface="Arial" panose="020B0604020202020204" pitchFamily="34" charset="0"/>
              <a:buChar char="•"/>
            </a:pPr>
            <a:r>
              <a:rPr lang="pl-PL" altLang="pl-PL"/>
              <a:t>związki między nimi.</a:t>
            </a:r>
          </a:p>
        </p:txBody>
      </p:sp>
      <p:sp>
        <p:nvSpPr>
          <p:cNvPr id="69636" name="pole tekstowe 3">
            <a:extLst>
              <a:ext uri="{FF2B5EF4-FFF2-40B4-BE49-F238E27FC236}">
                <a16:creationId xmlns:a16="http://schemas.microsoft.com/office/drawing/2014/main" id="{8F44AEB7-E0F1-40F4-A86B-308CEA0453E9}"/>
              </a:ext>
            </a:extLst>
          </p:cNvPr>
          <p:cNvSpPr txBox="1">
            <a:spLocks noChangeArrowheads="1"/>
          </p:cNvSpPr>
          <p:nvPr/>
        </p:nvSpPr>
        <p:spPr bwMode="auto">
          <a:xfrm>
            <a:off x="7740650" y="620713"/>
            <a:ext cx="1223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2400"/>
              <a:t>1/16</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000" fill="hold"/>
                                        <p:tgtEl>
                                          <p:spTgt spid="1024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24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24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 calcmode="lin" valueType="num">
                                      <p:cBhvr>
                                        <p:cTn id="14" dur="1000" fill="hold"/>
                                        <p:tgtEl>
                                          <p:spTgt spid="1024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24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24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 calcmode="lin" valueType="num">
                                      <p:cBhvr>
                                        <p:cTn id="21" dur="1000" fill="hold"/>
                                        <p:tgtEl>
                                          <p:spTgt spid="1024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24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24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 calcmode="lin" valueType="num">
                                      <p:cBhvr>
                                        <p:cTn id="28" dur="1000" fill="hold"/>
                                        <p:tgtEl>
                                          <p:spTgt spid="1024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024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024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anim calcmode="lin" valueType="num">
                                      <p:cBhvr>
                                        <p:cTn id="35" dur="1000" fill="hold"/>
                                        <p:tgtEl>
                                          <p:spTgt spid="1024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024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024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243">
                                            <p:txEl>
                                              <p:pRg st="5" end="5"/>
                                            </p:txEl>
                                          </p:spTgt>
                                        </p:tgtEl>
                                        <p:attrNameLst>
                                          <p:attrName>style.visibility</p:attrName>
                                        </p:attrNameLst>
                                      </p:cBhvr>
                                      <p:to>
                                        <p:strVal val="visible"/>
                                      </p:to>
                                    </p:set>
                                    <p:anim calcmode="lin" valueType="num">
                                      <p:cBhvr>
                                        <p:cTn id="42" dur="1000" fill="hold"/>
                                        <p:tgtEl>
                                          <p:spTgt spid="1024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1024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1024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0243">
                                            <p:txEl>
                                              <p:pRg st="6" end="6"/>
                                            </p:txEl>
                                          </p:spTgt>
                                        </p:tgtEl>
                                        <p:attrNameLst>
                                          <p:attrName>style.visibility</p:attrName>
                                        </p:attrNameLst>
                                      </p:cBhvr>
                                      <p:to>
                                        <p:strVal val="visible"/>
                                      </p:to>
                                    </p:set>
                                    <p:anim calcmode="lin" valueType="num">
                                      <p:cBhvr>
                                        <p:cTn id="49" dur="1000" fill="hold"/>
                                        <p:tgtEl>
                                          <p:spTgt spid="1024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1024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102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bldLvl="2"/>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8EA5DBF-CC85-4F41-8CA9-9E46F34D4C23}"/>
              </a:ext>
            </a:extLst>
          </p:cNvPr>
          <p:cNvSpPr>
            <a:spLocks noChangeArrowheads="1"/>
          </p:cNvSpPr>
          <p:nvPr/>
        </p:nvSpPr>
        <p:spPr bwMode="auto">
          <a:xfrm>
            <a:off x="468313" y="0"/>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Diagram klas (</a:t>
            </a:r>
            <a:r>
              <a:rPr lang="pl-PL" altLang="pl-PL" sz="4400" i="1">
                <a:solidFill>
                  <a:schemeClr val="tx2"/>
                </a:solidFill>
              </a:rPr>
              <a:t>Class diagram</a:t>
            </a:r>
            <a:r>
              <a:rPr lang="pl-PL" altLang="pl-PL" sz="4400">
                <a:solidFill>
                  <a:schemeClr val="tx2"/>
                </a:solidFill>
              </a:rPr>
              <a:t>)</a:t>
            </a:r>
          </a:p>
        </p:txBody>
      </p:sp>
      <p:pic>
        <p:nvPicPr>
          <p:cNvPr id="70659" name="Picture 4">
            <a:extLst>
              <a:ext uri="{FF2B5EF4-FFF2-40B4-BE49-F238E27FC236}">
                <a16:creationId xmlns:a16="http://schemas.microsoft.com/office/drawing/2014/main" id="{C50F5015-05DA-43C3-BE5C-CC51E2DB54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836613"/>
            <a:ext cx="8047037" cy="597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A255CCA8-625D-46E9-B2AA-EC9F832A3B59}"/>
              </a:ext>
            </a:extLst>
          </p:cNvPr>
          <p:cNvSpPr>
            <a:spLocks noChangeArrowheads="1"/>
          </p:cNvSpPr>
          <p:nvPr/>
        </p:nvSpPr>
        <p:spPr bwMode="auto">
          <a:xfrm>
            <a:off x="457200" y="1158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Diagram klas</a:t>
            </a:r>
          </a:p>
        </p:txBody>
      </p:sp>
      <p:sp>
        <p:nvSpPr>
          <p:cNvPr id="84995" name="Rectangle 3">
            <a:extLst>
              <a:ext uri="{FF2B5EF4-FFF2-40B4-BE49-F238E27FC236}">
                <a16:creationId xmlns:a16="http://schemas.microsoft.com/office/drawing/2014/main" id="{08375B89-C4EF-4AD1-A350-56F3E0244156}"/>
              </a:ext>
            </a:extLst>
          </p:cNvPr>
          <p:cNvSpPr>
            <a:spLocks noChangeArrowheads="1"/>
          </p:cNvSpPr>
          <p:nvPr/>
        </p:nvSpPr>
        <p:spPr bwMode="auto">
          <a:xfrm>
            <a:off x="1331913" y="1412875"/>
            <a:ext cx="6911975"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Tx/>
              <a:buNone/>
            </a:pPr>
            <a:r>
              <a:rPr lang="pl-PL" altLang="pl-PL" b="1">
                <a:solidFill>
                  <a:schemeClr val="accent2"/>
                </a:solidFill>
              </a:rPr>
              <a:t>Kluczowymi elementami są</a:t>
            </a:r>
            <a:r>
              <a:rPr lang="pl-PL" altLang="pl-PL"/>
              <a:t>:</a:t>
            </a:r>
          </a:p>
          <a:p>
            <a:pPr eaLnBrk="1" hangingPunct="1">
              <a:lnSpc>
                <a:spcPct val="90000"/>
              </a:lnSpc>
            </a:pPr>
            <a:r>
              <a:rPr lang="pl-PL" altLang="pl-PL"/>
              <a:t>klasy (</a:t>
            </a:r>
            <a:r>
              <a:rPr lang="pl-PL" altLang="pl-PL" i="1"/>
              <a:t>class</a:t>
            </a:r>
            <a:r>
              <a:rPr lang="pl-PL" altLang="pl-PL"/>
              <a:t>)</a:t>
            </a:r>
          </a:p>
          <a:p>
            <a:pPr eaLnBrk="1" hangingPunct="1">
              <a:lnSpc>
                <a:spcPct val="90000"/>
              </a:lnSpc>
            </a:pPr>
            <a:r>
              <a:rPr lang="pl-PL" altLang="pl-PL"/>
              <a:t>związki (</a:t>
            </a:r>
            <a:r>
              <a:rPr lang="pl-PL" altLang="pl-PL" i="1"/>
              <a:t>association</a:t>
            </a:r>
            <a:r>
              <a:rPr lang="pl-PL" altLang="pl-PL"/>
              <a:t>)</a:t>
            </a:r>
          </a:p>
          <a:p>
            <a:pPr eaLnBrk="1" hangingPunct="1">
              <a:lnSpc>
                <a:spcPct val="90000"/>
              </a:lnSpc>
            </a:pPr>
            <a:r>
              <a:rPr lang="pl-PL" altLang="pl-PL"/>
              <a:t>interfejsy (</a:t>
            </a:r>
            <a:r>
              <a:rPr lang="pl-PL" altLang="pl-PL" i="1"/>
              <a:t>interface</a:t>
            </a:r>
            <a:r>
              <a:rPr lang="pl-PL" altLang="pl-PL"/>
              <a:t>)</a:t>
            </a:r>
          </a:p>
          <a:p>
            <a:pPr eaLnBrk="1" hangingPunct="1">
              <a:lnSpc>
                <a:spcPct val="90000"/>
              </a:lnSpc>
              <a:buFontTx/>
              <a:buNone/>
            </a:pPr>
            <a:endParaRPr lang="pl-PL" altLang="pl-PL"/>
          </a:p>
          <a:p>
            <a:pPr eaLnBrk="1" hangingPunct="1">
              <a:lnSpc>
                <a:spcPct val="90000"/>
              </a:lnSpc>
              <a:buFontTx/>
              <a:buNone/>
            </a:pPr>
            <a:r>
              <a:rPr lang="pl-PL" altLang="pl-PL" b="1">
                <a:solidFill>
                  <a:schemeClr val="accent2"/>
                </a:solidFill>
              </a:rPr>
              <a:t>Dodatkowo diagram może zwierać</a:t>
            </a:r>
            <a:r>
              <a:rPr lang="pl-PL" altLang="pl-PL"/>
              <a:t>:</a:t>
            </a:r>
          </a:p>
          <a:p>
            <a:pPr eaLnBrk="1" hangingPunct="1">
              <a:lnSpc>
                <a:spcPct val="90000"/>
              </a:lnSpc>
            </a:pPr>
            <a:r>
              <a:rPr lang="pl-PL" altLang="pl-PL"/>
              <a:t>notatki (</a:t>
            </a:r>
            <a:r>
              <a:rPr lang="pl-PL" altLang="pl-PL" i="1"/>
              <a:t>note</a:t>
            </a:r>
            <a:r>
              <a:rPr lang="pl-PL" altLang="pl-PL"/>
              <a:t>)</a:t>
            </a:r>
          </a:p>
          <a:p>
            <a:pPr eaLnBrk="1" hangingPunct="1">
              <a:lnSpc>
                <a:spcPct val="90000"/>
              </a:lnSpc>
            </a:pPr>
            <a:r>
              <a:rPr lang="pl-PL" altLang="pl-PL"/>
              <a:t>ograniczenia (</a:t>
            </a:r>
            <a:r>
              <a:rPr lang="pl-PL" altLang="pl-PL" i="1"/>
              <a:t>constraints</a:t>
            </a:r>
            <a:r>
              <a:rPr lang="pl-PL" altLang="pl-PL"/>
              <a:t>)</a:t>
            </a:r>
          </a:p>
          <a:p>
            <a:pPr eaLnBrk="1" hangingPunct="1">
              <a:lnSpc>
                <a:spcPct val="90000"/>
              </a:lnSpc>
            </a:pPr>
            <a:r>
              <a:rPr lang="pl-PL" altLang="pl-PL"/>
              <a:t>pakiety (</a:t>
            </a:r>
            <a:r>
              <a:rPr lang="pl-PL" altLang="pl-PL" i="1"/>
              <a:t>packages</a:t>
            </a:r>
            <a:r>
              <a:rPr lang="pl-PL" altLang="pl-PL"/>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p:cTn id="7" dur="1000" fill="hold"/>
                                        <p:tgtEl>
                                          <p:spTgt spid="8499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499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499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4995">
                                            <p:txEl>
                                              <p:pRg st="1" end="1"/>
                                            </p:txEl>
                                          </p:spTgt>
                                        </p:tgtEl>
                                        <p:attrNameLst>
                                          <p:attrName>style.visibility</p:attrName>
                                        </p:attrNameLst>
                                      </p:cBhvr>
                                      <p:to>
                                        <p:strVal val="visible"/>
                                      </p:to>
                                    </p:set>
                                    <p:anim calcmode="lin" valueType="num">
                                      <p:cBhvr>
                                        <p:cTn id="14" dur="1000" fill="hold"/>
                                        <p:tgtEl>
                                          <p:spTgt spid="8499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8499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499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4995">
                                            <p:txEl>
                                              <p:pRg st="2" end="2"/>
                                            </p:txEl>
                                          </p:spTgt>
                                        </p:tgtEl>
                                        <p:attrNameLst>
                                          <p:attrName>style.visibility</p:attrName>
                                        </p:attrNameLst>
                                      </p:cBhvr>
                                      <p:to>
                                        <p:strVal val="visible"/>
                                      </p:to>
                                    </p:set>
                                    <p:anim calcmode="lin" valueType="num">
                                      <p:cBhvr>
                                        <p:cTn id="21" dur="1000" fill="hold"/>
                                        <p:tgtEl>
                                          <p:spTgt spid="8499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8499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8499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4995">
                                            <p:txEl>
                                              <p:pRg st="3" end="3"/>
                                            </p:txEl>
                                          </p:spTgt>
                                        </p:tgtEl>
                                        <p:attrNameLst>
                                          <p:attrName>style.visibility</p:attrName>
                                        </p:attrNameLst>
                                      </p:cBhvr>
                                      <p:to>
                                        <p:strVal val="visible"/>
                                      </p:to>
                                    </p:set>
                                    <p:anim calcmode="lin" valueType="num">
                                      <p:cBhvr>
                                        <p:cTn id="28" dur="1000" fill="hold"/>
                                        <p:tgtEl>
                                          <p:spTgt spid="8499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8499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8499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4995">
                                            <p:txEl>
                                              <p:pRg st="5" end="5"/>
                                            </p:txEl>
                                          </p:spTgt>
                                        </p:tgtEl>
                                        <p:attrNameLst>
                                          <p:attrName>style.visibility</p:attrName>
                                        </p:attrNameLst>
                                      </p:cBhvr>
                                      <p:to>
                                        <p:strVal val="visible"/>
                                      </p:to>
                                    </p:set>
                                    <p:anim calcmode="lin" valueType="num">
                                      <p:cBhvr>
                                        <p:cTn id="35" dur="1000" fill="hold"/>
                                        <p:tgtEl>
                                          <p:spTgt spid="84995">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84995">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8499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84995">
                                            <p:txEl>
                                              <p:pRg st="6" end="6"/>
                                            </p:txEl>
                                          </p:spTgt>
                                        </p:tgtEl>
                                        <p:attrNameLst>
                                          <p:attrName>style.visibility</p:attrName>
                                        </p:attrNameLst>
                                      </p:cBhvr>
                                      <p:to>
                                        <p:strVal val="visible"/>
                                      </p:to>
                                    </p:set>
                                    <p:anim calcmode="lin" valueType="num">
                                      <p:cBhvr>
                                        <p:cTn id="42" dur="1000" fill="hold"/>
                                        <p:tgtEl>
                                          <p:spTgt spid="84995">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84995">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84995">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84995">
                                            <p:txEl>
                                              <p:pRg st="7" end="7"/>
                                            </p:txEl>
                                          </p:spTgt>
                                        </p:tgtEl>
                                        <p:attrNameLst>
                                          <p:attrName>style.visibility</p:attrName>
                                        </p:attrNameLst>
                                      </p:cBhvr>
                                      <p:to>
                                        <p:strVal val="visible"/>
                                      </p:to>
                                    </p:set>
                                    <p:anim calcmode="lin" valueType="num">
                                      <p:cBhvr>
                                        <p:cTn id="49" dur="1000" fill="hold"/>
                                        <p:tgtEl>
                                          <p:spTgt spid="84995">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84995">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84995">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84995">
                                            <p:txEl>
                                              <p:pRg st="8" end="8"/>
                                            </p:txEl>
                                          </p:spTgt>
                                        </p:tgtEl>
                                        <p:attrNameLst>
                                          <p:attrName>style.visibility</p:attrName>
                                        </p:attrNameLst>
                                      </p:cBhvr>
                                      <p:to>
                                        <p:strVal val="visible"/>
                                      </p:to>
                                    </p:set>
                                    <p:anim calcmode="lin" valueType="num">
                                      <p:cBhvr>
                                        <p:cTn id="56" dur="1000" fill="hold"/>
                                        <p:tgtEl>
                                          <p:spTgt spid="84995">
                                            <p:txEl>
                                              <p:pRg st="8" end="8"/>
                                            </p:txEl>
                                          </p:spTgt>
                                        </p:tgtEl>
                                        <p:attrNameLst>
                                          <p:attrName>ppt_w</p:attrName>
                                        </p:attrNameLst>
                                      </p:cBhvr>
                                      <p:tavLst>
                                        <p:tav tm="0">
                                          <p:val>
                                            <p:strVal val="#ppt_w*0.70"/>
                                          </p:val>
                                        </p:tav>
                                        <p:tav tm="100000">
                                          <p:val>
                                            <p:strVal val="#ppt_w"/>
                                          </p:val>
                                        </p:tav>
                                      </p:tavLst>
                                    </p:anim>
                                    <p:anim calcmode="lin" valueType="num">
                                      <p:cBhvr>
                                        <p:cTn id="57" dur="1000" fill="hold"/>
                                        <p:tgtEl>
                                          <p:spTgt spid="84995">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849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9CB6E535-F4F3-4757-8785-22E29E753B7F}"/>
              </a:ext>
            </a:extLst>
          </p:cNvPr>
          <p:cNvSpPr>
            <a:spLocks noGrp="1" noChangeArrowheads="1"/>
          </p:cNvSpPr>
          <p:nvPr>
            <p:ph type="title"/>
          </p:nvPr>
        </p:nvSpPr>
        <p:spPr>
          <a:xfrm>
            <a:off x="685800" y="260350"/>
            <a:ext cx="7772400" cy="1143000"/>
          </a:xfrm>
        </p:spPr>
        <p:txBody>
          <a:bodyPr/>
          <a:lstStyle/>
          <a:p>
            <a:r>
              <a:rPr lang="pl-PL" altLang="pl-PL"/>
              <a:t>Klasy – wzorce obiektów</a:t>
            </a:r>
          </a:p>
        </p:txBody>
      </p:sp>
      <p:sp>
        <p:nvSpPr>
          <p:cNvPr id="86019" name="Rectangle 3">
            <a:extLst>
              <a:ext uri="{FF2B5EF4-FFF2-40B4-BE49-F238E27FC236}">
                <a16:creationId xmlns:a16="http://schemas.microsoft.com/office/drawing/2014/main" id="{50B6F1CA-5F1A-48BC-B3C7-933AFB7D0401}"/>
              </a:ext>
            </a:extLst>
          </p:cNvPr>
          <p:cNvSpPr>
            <a:spLocks noGrp="1" noChangeArrowheads="1"/>
          </p:cNvSpPr>
          <p:nvPr>
            <p:ph type="body" idx="1"/>
          </p:nvPr>
        </p:nvSpPr>
        <p:spPr>
          <a:xfrm>
            <a:off x="685800" y="1557338"/>
            <a:ext cx="7989888" cy="5111750"/>
          </a:xfrm>
        </p:spPr>
        <p:txBody>
          <a:bodyPr/>
          <a:lstStyle/>
          <a:p>
            <a:pPr>
              <a:lnSpc>
                <a:spcPct val="80000"/>
              </a:lnSpc>
            </a:pPr>
            <a:r>
              <a:rPr lang="pl-PL" altLang="pl-PL"/>
              <a:t>Klasa </a:t>
            </a:r>
          </a:p>
          <a:p>
            <a:pPr lvl="1">
              <a:lnSpc>
                <a:spcPct val="80000"/>
              </a:lnSpc>
            </a:pPr>
            <a:r>
              <a:rPr lang="pl-PL" altLang="pl-PL"/>
              <a:t>opis grupy obiektów o jednolitym zbiorze atrybutów i sposobie zachowania</a:t>
            </a:r>
          </a:p>
          <a:p>
            <a:pPr lvl="1">
              <a:lnSpc>
                <a:spcPct val="80000"/>
              </a:lnSpc>
            </a:pPr>
            <a:r>
              <a:rPr lang="pl-PL" altLang="pl-PL"/>
              <a:t>zawiera opis tworzenia obiektów klasy</a:t>
            </a:r>
          </a:p>
          <a:p>
            <a:pPr>
              <a:lnSpc>
                <a:spcPct val="80000"/>
              </a:lnSpc>
            </a:pPr>
            <a:r>
              <a:rPr lang="pl-PL" altLang="pl-PL"/>
              <a:t>Klasę można nazwać „fabryką obiektów”</a:t>
            </a:r>
          </a:p>
          <a:p>
            <a:pPr>
              <a:lnSpc>
                <a:spcPct val="80000"/>
              </a:lnSpc>
            </a:pPr>
            <a:r>
              <a:rPr lang="pl-PL" altLang="pl-PL"/>
              <a:t>Każda klasa posiada „wzorzec” (plany) dla tworzenia obiektów tej klasy.</a:t>
            </a:r>
          </a:p>
          <a:p>
            <a:pPr>
              <a:lnSpc>
                <a:spcPct val="80000"/>
              </a:lnSpc>
            </a:pPr>
            <a:r>
              <a:rPr lang="pl-PL" altLang="pl-PL"/>
              <a:t>Każdy nowo tworzony obiekt klasy posiada osobną tożsamość, a także może mieć różne wartości atrybutów.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 calcmode="lin" valueType="num">
                                      <p:cBhvr>
                                        <p:cTn id="7" dur="1000" fill="hold"/>
                                        <p:tgtEl>
                                          <p:spTgt spid="860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860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860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6019">
                                            <p:txEl>
                                              <p:pRg st="1" end="1"/>
                                            </p:txEl>
                                          </p:spTgt>
                                        </p:tgtEl>
                                        <p:attrNameLst>
                                          <p:attrName>style.visibility</p:attrName>
                                        </p:attrNameLst>
                                      </p:cBhvr>
                                      <p:to>
                                        <p:strVal val="visible"/>
                                      </p:to>
                                    </p:set>
                                    <p:anim calcmode="lin" valueType="num">
                                      <p:cBhvr>
                                        <p:cTn id="14" dur="1000" fill="hold"/>
                                        <p:tgtEl>
                                          <p:spTgt spid="8601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8601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8601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86019">
                                            <p:txEl>
                                              <p:pRg st="2" end="2"/>
                                            </p:txEl>
                                          </p:spTgt>
                                        </p:tgtEl>
                                        <p:attrNameLst>
                                          <p:attrName>style.visibility</p:attrName>
                                        </p:attrNameLst>
                                      </p:cBhvr>
                                      <p:to>
                                        <p:strVal val="visible"/>
                                      </p:to>
                                    </p:set>
                                    <p:anim calcmode="lin" valueType="num">
                                      <p:cBhvr>
                                        <p:cTn id="21" dur="1000" fill="hold"/>
                                        <p:tgtEl>
                                          <p:spTgt spid="8601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8601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8601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86019">
                                            <p:txEl>
                                              <p:pRg st="3" end="3"/>
                                            </p:txEl>
                                          </p:spTgt>
                                        </p:tgtEl>
                                        <p:attrNameLst>
                                          <p:attrName>style.visibility</p:attrName>
                                        </p:attrNameLst>
                                      </p:cBhvr>
                                      <p:to>
                                        <p:strVal val="visible"/>
                                      </p:to>
                                    </p:set>
                                    <p:anim calcmode="lin" valueType="num">
                                      <p:cBhvr>
                                        <p:cTn id="28" dur="1000" fill="hold"/>
                                        <p:tgtEl>
                                          <p:spTgt spid="8601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8601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8601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6019">
                                            <p:txEl>
                                              <p:pRg st="4" end="4"/>
                                            </p:txEl>
                                          </p:spTgt>
                                        </p:tgtEl>
                                        <p:attrNameLst>
                                          <p:attrName>style.visibility</p:attrName>
                                        </p:attrNameLst>
                                      </p:cBhvr>
                                      <p:to>
                                        <p:strVal val="visible"/>
                                      </p:to>
                                    </p:set>
                                    <p:anim calcmode="lin" valueType="num">
                                      <p:cBhvr>
                                        <p:cTn id="35" dur="1000" fill="hold"/>
                                        <p:tgtEl>
                                          <p:spTgt spid="86019">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8601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8601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86019">
                                            <p:txEl>
                                              <p:pRg st="5" end="5"/>
                                            </p:txEl>
                                          </p:spTgt>
                                        </p:tgtEl>
                                        <p:attrNameLst>
                                          <p:attrName>style.visibility</p:attrName>
                                        </p:attrNameLst>
                                      </p:cBhvr>
                                      <p:to>
                                        <p:strVal val="visible"/>
                                      </p:to>
                                    </p:set>
                                    <p:anim calcmode="lin" valueType="num">
                                      <p:cBhvr>
                                        <p:cTn id="42" dur="1000" fill="hold"/>
                                        <p:tgtEl>
                                          <p:spTgt spid="86019">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86019">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860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bldLvl="2"/>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5" descr="MCj04339410000[1]">
            <a:extLst>
              <a:ext uri="{FF2B5EF4-FFF2-40B4-BE49-F238E27FC236}">
                <a16:creationId xmlns:a16="http://schemas.microsoft.com/office/drawing/2014/main" id="{B6BEE1E7-A59C-49E3-9732-D1DA1FFEF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2420938"/>
            <a:ext cx="1368425"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6" descr="MCj04326400000[1]">
            <a:extLst>
              <a:ext uri="{FF2B5EF4-FFF2-40B4-BE49-F238E27FC236}">
                <a16:creationId xmlns:a16="http://schemas.microsoft.com/office/drawing/2014/main" id="{54B609F3-3739-4C31-BE47-81E1F10EF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575" y="4508500"/>
            <a:ext cx="2336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0" name="Picture 8" descr="MCj03985470000[1]">
            <a:extLst>
              <a:ext uri="{FF2B5EF4-FFF2-40B4-BE49-F238E27FC236}">
                <a16:creationId xmlns:a16="http://schemas.microsoft.com/office/drawing/2014/main" id="{636C806D-FE9E-4141-BB98-1F1502EF12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950" y="2781300"/>
            <a:ext cx="1833563"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1" name="Line 10">
            <a:extLst>
              <a:ext uri="{FF2B5EF4-FFF2-40B4-BE49-F238E27FC236}">
                <a16:creationId xmlns:a16="http://schemas.microsoft.com/office/drawing/2014/main" id="{EE7BE6F5-9551-485B-9472-B6C380DA26A1}"/>
              </a:ext>
            </a:extLst>
          </p:cNvPr>
          <p:cNvSpPr>
            <a:spLocks noChangeShapeType="1"/>
          </p:cNvSpPr>
          <p:nvPr/>
        </p:nvSpPr>
        <p:spPr bwMode="auto">
          <a:xfrm flipV="1">
            <a:off x="2051050" y="1700213"/>
            <a:ext cx="2016125" cy="12239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86022" name="Line 11">
            <a:extLst>
              <a:ext uri="{FF2B5EF4-FFF2-40B4-BE49-F238E27FC236}">
                <a16:creationId xmlns:a16="http://schemas.microsoft.com/office/drawing/2014/main" id="{1557AD7A-BA33-41B7-A2B5-2F3A53A23783}"/>
              </a:ext>
            </a:extLst>
          </p:cNvPr>
          <p:cNvSpPr>
            <a:spLocks noChangeShapeType="1"/>
          </p:cNvSpPr>
          <p:nvPr/>
        </p:nvSpPr>
        <p:spPr bwMode="auto">
          <a:xfrm>
            <a:off x="5292725" y="1628775"/>
            <a:ext cx="2159000" cy="14398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86023" name="Line 12">
            <a:extLst>
              <a:ext uri="{FF2B5EF4-FFF2-40B4-BE49-F238E27FC236}">
                <a16:creationId xmlns:a16="http://schemas.microsoft.com/office/drawing/2014/main" id="{B9E7EFA3-4692-4D00-9522-8B7AACF14A40}"/>
              </a:ext>
            </a:extLst>
          </p:cNvPr>
          <p:cNvSpPr>
            <a:spLocks noChangeShapeType="1"/>
          </p:cNvSpPr>
          <p:nvPr/>
        </p:nvSpPr>
        <p:spPr bwMode="auto">
          <a:xfrm>
            <a:off x="2124075" y="3357563"/>
            <a:ext cx="48958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86024" name="Line 13">
            <a:extLst>
              <a:ext uri="{FF2B5EF4-FFF2-40B4-BE49-F238E27FC236}">
                <a16:creationId xmlns:a16="http://schemas.microsoft.com/office/drawing/2014/main" id="{9C2A09D7-3AC9-4E49-B28C-AD7AD3909322}"/>
              </a:ext>
            </a:extLst>
          </p:cNvPr>
          <p:cNvSpPr>
            <a:spLocks noChangeShapeType="1"/>
          </p:cNvSpPr>
          <p:nvPr/>
        </p:nvSpPr>
        <p:spPr bwMode="auto">
          <a:xfrm>
            <a:off x="1547813" y="3789363"/>
            <a:ext cx="1728787" cy="10080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86025" name="Line 14">
            <a:extLst>
              <a:ext uri="{FF2B5EF4-FFF2-40B4-BE49-F238E27FC236}">
                <a16:creationId xmlns:a16="http://schemas.microsoft.com/office/drawing/2014/main" id="{D43C8F1A-42D9-4C9C-8B17-8247FFFC2DD2}"/>
              </a:ext>
            </a:extLst>
          </p:cNvPr>
          <p:cNvSpPr>
            <a:spLocks noChangeShapeType="1"/>
          </p:cNvSpPr>
          <p:nvPr/>
        </p:nvSpPr>
        <p:spPr bwMode="auto">
          <a:xfrm flipH="1">
            <a:off x="5435600" y="3789363"/>
            <a:ext cx="2305050" cy="13684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86026" name="Text Box 15">
            <a:extLst>
              <a:ext uri="{FF2B5EF4-FFF2-40B4-BE49-F238E27FC236}">
                <a16:creationId xmlns:a16="http://schemas.microsoft.com/office/drawing/2014/main" id="{6E6A21DD-3DA5-4A8C-94D7-6997CDDEF936}"/>
              </a:ext>
            </a:extLst>
          </p:cNvPr>
          <p:cNvSpPr txBox="1">
            <a:spLocks noChangeArrowheads="1"/>
          </p:cNvSpPr>
          <p:nvPr/>
        </p:nvSpPr>
        <p:spPr bwMode="auto">
          <a:xfrm>
            <a:off x="6227763" y="5013325"/>
            <a:ext cx="194468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dokonanie rejestracji</a:t>
            </a:r>
          </a:p>
        </p:txBody>
      </p:sp>
      <p:sp>
        <p:nvSpPr>
          <p:cNvPr id="86027" name="Text Box 16">
            <a:extLst>
              <a:ext uri="{FF2B5EF4-FFF2-40B4-BE49-F238E27FC236}">
                <a16:creationId xmlns:a16="http://schemas.microsoft.com/office/drawing/2014/main" id="{752BFD2E-BE6F-49B6-A9DB-F8B5F15A1821}"/>
              </a:ext>
            </a:extLst>
          </p:cNvPr>
          <p:cNvSpPr txBox="1">
            <a:spLocks noChangeArrowheads="1"/>
          </p:cNvSpPr>
          <p:nvPr/>
        </p:nvSpPr>
        <p:spPr bwMode="auto">
          <a:xfrm>
            <a:off x="3563938" y="3357563"/>
            <a:ext cx="2663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zarejestrowanie </a:t>
            </a:r>
          </a:p>
        </p:txBody>
      </p:sp>
      <p:sp>
        <p:nvSpPr>
          <p:cNvPr id="86028" name="Text Box 17">
            <a:extLst>
              <a:ext uri="{FF2B5EF4-FFF2-40B4-BE49-F238E27FC236}">
                <a16:creationId xmlns:a16="http://schemas.microsoft.com/office/drawing/2014/main" id="{EDE89C24-11CE-4D86-B3FE-D79DE9950BBB}"/>
              </a:ext>
            </a:extLst>
          </p:cNvPr>
          <p:cNvSpPr txBox="1">
            <a:spLocks noChangeArrowheads="1"/>
          </p:cNvSpPr>
          <p:nvPr/>
        </p:nvSpPr>
        <p:spPr bwMode="auto">
          <a:xfrm>
            <a:off x="3924300" y="2205038"/>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Właściciel</a:t>
            </a:r>
          </a:p>
        </p:txBody>
      </p:sp>
      <p:sp>
        <p:nvSpPr>
          <p:cNvPr id="86029" name="Text Box 18">
            <a:extLst>
              <a:ext uri="{FF2B5EF4-FFF2-40B4-BE49-F238E27FC236}">
                <a16:creationId xmlns:a16="http://schemas.microsoft.com/office/drawing/2014/main" id="{06AEF412-8FF2-486A-B460-B094338AF325}"/>
              </a:ext>
            </a:extLst>
          </p:cNvPr>
          <p:cNvSpPr txBox="1">
            <a:spLocks noChangeArrowheads="1"/>
          </p:cNvSpPr>
          <p:nvPr/>
        </p:nvSpPr>
        <p:spPr bwMode="auto">
          <a:xfrm>
            <a:off x="6300788" y="1989138"/>
            <a:ext cx="194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własność</a:t>
            </a:r>
          </a:p>
        </p:txBody>
      </p:sp>
      <p:sp>
        <p:nvSpPr>
          <p:cNvPr id="86030" name="Text Box 19">
            <a:extLst>
              <a:ext uri="{FF2B5EF4-FFF2-40B4-BE49-F238E27FC236}">
                <a16:creationId xmlns:a16="http://schemas.microsoft.com/office/drawing/2014/main" id="{1E3AFBD1-0846-4633-BA3E-820BFD3168A9}"/>
              </a:ext>
            </a:extLst>
          </p:cNvPr>
          <p:cNvSpPr txBox="1">
            <a:spLocks noChangeArrowheads="1"/>
          </p:cNvSpPr>
          <p:nvPr/>
        </p:nvSpPr>
        <p:spPr bwMode="auto">
          <a:xfrm>
            <a:off x="1619250" y="1557338"/>
            <a:ext cx="19446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wniesienie o rejestrację</a:t>
            </a:r>
          </a:p>
        </p:txBody>
      </p:sp>
      <p:sp>
        <p:nvSpPr>
          <p:cNvPr id="86031" name="Text Box 20">
            <a:extLst>
              <a:ext uri="{FF2B5EF4-FFF2-40B4-BE49-F238E27FC236}">
                <a16:creationId xmlns:a16="http://schemas.microsoft.com/office/drawing/2014/main" id="{D388BF5A-4B12-4295-8450-04053094DCE1}"/>
              </a:ext>
            </a:extLst>
          </p:cNvPr>
          <p:cNvSpPr txBox="1">
            <a:spLocks noChangeArrowheads="1"/>
          </p:cNvSpPr>
          <p:nvPr/>
        </p:nvSpPr>
        <p:spPr bwMode="auto">
          <a:xfrm>
            <a:off x="323850" y="3644900"/>
            <a:ext cx="19446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Rejestrator </a:t>
            </a:r>
          </a:p>
        </p:txBody>
      </p:sp>
      <p:sp>
        <p:nvSpPr>
          <p:cNvPr id="86032" name="Text Box 21">
            <a:extLst>
              <a:ext uri="{FF2B5EF4-FFF2-40B4-BE49-F238E27FC236}">
                <a16:creationId xmlns:a16="http://schemas.microsoft.com/office/drawing/2014/main" id="{97EBEC2E-4310-401A-A131-78C1E085A350}"/>
              </a:ext>
            </a:extLst>
          </p:cNvPr>
          <p:cNvSpPr txBox="1">
            <a:spLocks noChangeArrowheads="1"/>
          </p:cNvSpPr>
          <p:nvPr/>
        </p:nvSpPr>
        <p:spPr bwMode="auto">
          <a:xfrm>
            <a:off x="1619250" y="4221163"/>
            <a:ext cx="19446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wykonanie czynności urzędowej</a:t>
            </a:r>
          </a:p>
        </p:txBody>
      </p:sp>
      <p:sp>
        <p:nvSpPr>
          <p:cNvPr id="86033" name="Text Box 22">
            <a:extLst>
              <a:ext uri="{FF2B5EF4-FFF2-40B4-BE49-F238E27FC236}">
                <a16:creationId xmlns:a16="http://schemas.microsoft.com/office/drawing/2014/main" id="{A2A34F8A-83D9-4CC4-90FE-D06A5400F26D}"/>
              </a:ext>
            </a:extLst>
          </p:cNvPr>
          <p:cNvSpPr txBox="1">
            <a:spLocks noChangeArrowheads="1"/>
          </p:cNvSpPr>
          <p:nvPr/>
        </p:nvSpPr>
        <p:spPr bwMode="auto">
          <a:xfrm>
            <a:off x="3563938" y="5661025"/>
            <a:ext cx="1944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Rejestracja </a:t>
            </a:r>
          </a:p>
        </p:txBody>
      </p:sp>
      <p:pic>
        <p:nvPicPr>
          <p:cNvPr id="86034" name="Picture 23" descr="MCj03974080000[1]">
            <a:extLst>
              <a:ext uri="{FF2B5EF4-FFF2-40B4-BE49-F238E27FC236}">
                <a16:creationId xmlns:a16="http://schemas.microsoft.com/office/drawing/2014/main" id="{B1A7F2AB-604E-4062-9834-1F192A1EA8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333375"/>
            <a:ext cx="833437"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35" name="Text Box 24">
            <a:extLst>
              <a:ext uri="{FF2B5EF4-FFF2-40B4-BE49-F238E27FC236}">
                <a16:creationId xmlns:a16="http://schemas.microsoft.com/office/drawing/2014/main" id="{3B749A6E-C10D-4A82-90DC-28A993F7ECA9}"/>
              </a:ext>
            </a:extLst>
          </p:cNvPr>
          <p:cNvSpPr txBox="1">
            <a:spLocks noChangeArrowheads="1"/>
          </p:cNvSpPr>
          <p:nvPr/>
        </p:nvSpPr>
        <p:spPr bwMode="auto">
          <a:xfrm>
            <a:off x="7596188" y="3860800"/>
            <a:ext cx="12239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Pojazd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86034"/>
                                        </p:tgtEl>
                                        <p:attrNameLst>
                                          <p:attrName>style.visibility</p:attrName>
                                        </p:attrNameLst>
                                      </p:cBhvr>
                                      <p:to>
                                        <p:strVal val="visible"/>
                                      </p:to>
                                    </p:set>
                                    <p:anim calcmode="lin" valueType="num">
                                      <p:cBhvr>
                                        <p:cTn id="7" dur="1000" fill="hold"/>
                                        <p:tgtEl>
                                          <p:spTgt spid="86034"/>
                                        </p:tgtEl>
                                        <p:attrNameLst>
                                          <p:attrName>ppt_w</p:attrName>
                                        </p:attrNameLst>
                                      </p:cBhvr>
                                      <p:tavLst>
                                        <p:tav tm="0">
                                          <p:val>
                                            <p:strVal val="#ppt_w*0.70"/>
                                          </p:val>
                                        </p:tav>
                                        <p:tav tm="100000">
                                          <p:val>
                                            <p:strVal val="#ppt_w"/>
                                          </p:val>
                                        </p:tav>
                                      </p:tavLst>
                                    </p:anim>
                                    <p:anim calcmode="lin" valueType="num">
                                      <p:cBhvr>
                                        <p:cTn id="8" dur="1000" fill="hold"/>
                                        <p:tgtEl>
                                          <p:spTgt spid="86034"/>
                                        </p:tgtEl>
                                        <p:attrNameLst>
                                          <p:attrName>ppt_h</p:attrName>
                                        </p:attrNameLst>
                                      </p:cBhvr>
                                      <p:tavLst>
                                        <p:tav tm="0">
                                          <p:val>
                                            <p:strVal val="#ppt_h"/>
                                          </p:val>
                                        </p:tav>
                                        <p:tav tm="100000">
                                          <p:val>
                                            <p:strVal val="#ppt_h"/>
                                          </p:val>
                                        </p:tav>
                                      </p:tavLst>
                                    </p:anim>
                                    <p:animEffect transition="in" filter="fade">
                                      <p:cBhvr>
                                        <p:cTn id="9" dur="1000"/>
                                        <p:tgtEl>
                                          <p:spTgt spid="8603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86028"/>
                                        </p:tgtEl>
                                        <p:attrNameLst>
                                          <p:attrName>style.visibility</p:attrName>
                                        </p:attrNameLst>
                                      </p:cBhvr>
                                      <p:to>
                                        <p:strVal val="visible"/>
                                      </p:to>
                                    </p:set>
                                    <p:anim calcmode="lin" valueType="num">
                                      <p:cBhvr>
                                        <p:cTn id="12" dur="1000" fill="hold"/>
                                        <p:tgtEl>
                                          <p:spTgt spid="86028"/>
                                        </p:tgtEl>
                                        <p:attrNameLst>
                                          <p:attrName>ppt_w</p:attrName>
                                        </p:attrNameLst>
                                      </p:cBhvr>
                                      <p:tavLst>
                                        <p:tav tm="0">
                                          <p:val>
                                            <p:strVal val="#ppt_w*0.70"/>
                                          </p:val>
                                        </p:tav>
                                        <p:tav tm="100000">
                                          <p:val>
                                            <p:strVal val="#ppt_w"/>
                                          </p:val>
                                        </p:tav>
                                      </p:tavLst>
                                    </p:anim>
                                    <p:anim calcmode="lin" valueType="num">
                                      <p:cBhvr>
                                        <p:cTn id="13" dur="1000" fill="hold"/>
                                        <p:tgtEl>
                                          <p:spTgt spid="86028"/>
                                        </p:tgtEl>
                                        <p:attrNameLst>
                                          <p:attrName>ppt_h</p:attrName>
                                        </p:attrNameLst>
                                      </p:cBhvr>
                                      <p:tavLst>
                                        <p:tav tm="0">
                                          <p:val>
                                            <p:strVal val="#ppt_h"/>
                                          </p:val>
                                        </p:tav>
                                        <p:tav tm="100000">
                                          <p:val>
                                            <p:strVal val="#ppt_h"/>
                                          </p:val>
                                        </p:tav>
                                      </p:tavLst>
                                    </p:anim>
                                    <p:animEffect transition="in" filter="fade">
                                      <p:cBhvr>
                                        <p:cTn id="14" dur="1000"/>
                                        <p:tgtEl>
                                          <p:spTgt spid="86028"/>
                                        </p:tgtEl>
                                      </p:cBhvr>
                                    </p:animEffect>
                                  </p:childTnLst>
                                </p:cTn>
                              </p:par>
                            </p:childTnLst>
                          </p:cTn>
                        </p:par>
                        <p:par>
                          <p:cTn id="15" fill="hold" nodeType="afterGroup">
                            <p:stCondLst>
                              <p:cond delay="1000"/>
                            </p:stCondLst>
                            <p:childTnLst>
                              <p:par>
                                <p:cTn id="16" presetID="55" presetClass="entr" presetSubtype="0" fill="hold" nodeType="afterEffect">
                                  <p:stCondLst>
                                    <p:cond delay="0"/>
                                  </p:stCondLst>
                                  <p:childTnLst>
                                    <p:set>
                                      <p:cBhvr>
                                        <p:cTn id="17" dur="1" fill="hold">
                                          <p:stCondLst>
                                            <p:cond delay="0"/>
                                          </p:stCondLst>
                                        </p:cTn>
                                        <p:tgtEl>
                                          <p:spTgt spid="86022"/>
                                        </p:tgtEl>
                                        <p:attrNameLst>
                                          <p:attrName>style.visibility</p:attrName>
                                        </p:attrNameLst>
                                      </p:cBhvr>
                                      <p:to>
                                        <p:strVal val="visible"/>
                                      </p:to>
                                    </p:set>
                                    <p:anim calcmode="lin" valueType="num">
                                      <p:cBhvr>
                                        <p:cTn id="18" dur="1000" fill="hold"/>
                                        <p:tgtEl>
                                          <p:spTgt spid="86022"/>
                                        </p:tgtEl>
                                        <p:attrNameLst>
                                          <p:attrName>ppt_w</p:attrName>
                                        </p:attrNameLst>
                                      </p:cBhvr>
                                      <p:tavLst>
                                        <p:tav tm="0">
                                          <p:val>
                                            <p:strVal val="#ppt_w*0.70"/>
                                          </p:val>
                                        </p:tav>
                                        <p:tav tm="100000">
                                          <p:val>
                                            <p:strVal val="#ppt_w"/>
                                          </p:val>
                                        </p:tav>
                                      </p:tavLst>
                                    </p:anim>
                                    <p:anim calcmode="lin" valueType="num">
                                      <p:cBhvr>
                                        <p:cTn id="19" dur="1000" fill="hold"/>
                                        <p:tgtEl>
                                          <p:spTgt spid="86022"/>
                                        </p:tgtEl>
                                        <p:attrNameLst>
                                          <p:attrName>ppt_h</p:attrName>
                                        </p:attrNameLst>
                                      </p:cBhvr>
                                      <p:tavLst>
                                        <p:tav tm="0">
                                          <p:val>
                                            <p:strVal val="#ppt_h"/>
                                          </p:val>
                                        </p:tav>
                                        <p:tav tm="100000">
                                          <p:val>
                                            <p:strVal val="#ppt_h"/>
                                          </p:val>
                                        </p:tav>
                                      </p:tavLst>
                                    </p:anim>
                                    <p:animEffect transition="in" filter="fade">
                                      <p:cBhvr>
                                        <p:cTn id="20" dur="1000"/>
                                        <p:tgtEl>
                                          <p:spTgt spid="86022"/>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86029"/>
                                        </p:tgtEl>
                                        <p:attrNameLst>
                                          <p:attrName>style.visibility</p:attrName>
                                        </p:attrNameLst>
                                      </p:cBhvr>
                                      <p:to>
                                        <p:strVal val="visible"/>
                                      </p:to>
                                    </p:set>
                                    <p:anim calcmode="lin" valueType="num">
                                      <p:cBhvr>
                                        <p:cTn id="23" dur="1000" fill="hold"/>
                                        <p:tgtEl>
                                          <p:spTgt spid="86029"/>
                                        </p:tgtEl>
                                        <p:attrNameLst>
                                          <p:attrName>ppt_w</p:attrName>
                                        </p:attrNameLst>
                                      </p:cBhvr>
                                      <p:tavLst>
                                        <p:tav tm="0">
                                          <p:val>
                                            <p:strVal val="#ppt_w*0.70"/>
                                          </p:val>
                                        </p:tav>
                                        <p:tav tm="100000">
                                          <p:val>
                                            <p:strVal val="#ppt_w"/>
                                          </p:val>
                                        </p:tav>
                                      </p:tavLst>
                                    </p:anim>
                                    <p:anim calcmode="lin" valueType="num">
                                      <p:cBhvr>
                                        <p:cTn id="24" dur="1000" fill="hold"/>
                                        <p:tgtEl>
                                          <p:spTgt spid="86029"/>
                                        </p:tgtEl>
                                        <p:attrNameLst>
                                          <p:attrName>ppt_h</p:attrName>
                                        </p:attrNameLst>
                                      </p:cBhvr>
                                      <p:tavLst>
                                        <p:tav tm="0">
                                          <p:val>
                                            <p:strVal val="#ppt_h"/>
                                          </p:val>
                                        </p:tav>
                                        <p:tav tm="100000">
                                          <p:val>
                                            <p:strVal val="#ppt_h"/>
                                          </p:val>
                                        </p:tav>
                                      </p:tavLst>
                                    </p:anim>
                                    <p:animEffect transition="in" filter="fade">
                                      <p:cBhvr>
                                        <p:cTn id="25" dur="1000"/>
                                        <p:tgtEl>
                                          <p:spTgt spid="86029"/>
                                        </p:tgtEl>
                                      </p:cBhvr>
                                    </p:animEffect>
                                  </p:childTnLst>
                                </p:cTn>
                              </p:par>
                            </p:childTnLst>
                          </p:cTn>
                        </p:par>
                        <p:par>
                          <p:cTn id="26" fill="hold" nodeType="afterGroup">
                            <p:stCondLst>
                              <p:cond delay="2000"/>
                            </p:stCondLst>
                            <p:childTnLst>
                              <p:par>
                                <p:cTn id="27" presetID="55" presetClass="entr" presetSubtype="0" fill="hold" nodeType="afterEffect">
                                  <p:stCondLst>
                                    <p:cond delay="0"/>
                                  </p:stCondLst>
                                  <p:childTnLst>
                                    <p:set>
                                      <p:cBhvr>
                                        <p:cTn id="28" dur="1" fill="hold">
                                          <p:stCondLst>
                                            <p:cond delay="0"/>
                                          </p:stCondLst>
                                        </p:cTn>
                                        <p:tgtEl>
                                          <p:spTgt spid="86020"/>
                                        </p:tgtEl>
                                        <p:attrNameLst>
                                          <p:attrName>style.visibility</p:attrName>
                                        </p:attrNameLst>
                                      </p:cBhvr>
                                      <p:to>
                                        <p:strVal val="visible"/>
                                      </p:to>
                                    </p:set>
                                    <p:anim calcmode="lin" valueType="num">
                                      <p:cBhvr>
                                        <p:cTn id="29" dur="1000" fill="hold"/>
                                        <p:tgtEl>
                                          <p:spTgt spid="86020"/>
                                        </p:tgtEl>
                                        <p:attrNameLst>
                                          <p:attrName>ppt_w</p:attrName>
                                        </p:attrNameLst>
                                      </p:cBhvr>
                                      <p:tavLst>
                                        <p:tav tm="0">
                                          <p:val>
                                            <p:strVal val="#ppt_w*0.70"/>
                                          </p:val>
                                        </p:tav>
                                        <p:tav tm="100000">
                                          <p:val>
                                            <p:strVal val="#ppt_w"/>
                                          </p:val>
                                        </p:tav>
                                      </p:tavLst>
                                    </p:anim>
                                    <p:anim calcmode="lin" valueType="num">
                                      <p:cBhvr>
                                        <p:cTn id="30" dur="1000" fill="hold"/>
                                        <p:tgtEl>
                                          <p:spTgt spid="86020"/>
                                        </p:tgtEl>
                                        <p:attrNameLst>
                                          <p:attrName>ppt_h</p:attrName>
                                        </p:attrNameLst>
                                      </p:cBhvr>
                                      <p:tavLst>
                                        <p:tav tm="0">
                                          <p:val>
                                            <p:strVal val="#ppt_h"/>
                                          </p:val>
                                        </p:tav>
                                        <p:tav tm="100000">
                                          <p:val>
                                            <p:strVal val="#ppt_h"/>
                                          </p:val>
                                        </p:tav>
                                      </p:tavLst>
                                    </p:anim>
                                    <p:animEffect transition="in" filter="fade">
                                      <p:cBhvr>
                                        <p:cTn id="31" dur="1000"/>
                                        <p:tgtEl>
                                          <p:spTgt spid="86020"/>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86035"/>
                                        </p:tgtEl>
                                        <p:attrNameLst>
                                          <p:attrName>style.visibility</p:attrName>
                                        </p:attrNameLst>
                                      </p:cBhvr>
                                      <p:to>
                                        <p:strVal val="visible"/>
                                      </p:to>
                                    </p:set>
                                    <p:anim calcmode="lin" valueType="num">
                                      <p:cBhvr>
                                        <p:cTn id="34" dur="1000" fill="hold"/>
                                        <p:tgtEl>
                                          <p:spTgt spid="86035"/>
                                        </p:tgtEl>
                                        <p:attrNameLst>
                                          <p:attrName>ppt_w</p:attrName>
                                        </p:attrNameLst>
                                      </p:cBhvr>
                                      <p:tavLst>
                                        <p:tav tm="0">
                                          <p:val>
                                            <p:strVal val="#ppt_w*0.70"/>
                                          </p:val>
                                        </p:tav>
                                        <p:tav tm="100000">
                                          <p:val>
                                            <p:strVal val="#ppt_w"/>
                                          </p:val>
                                        </p:tav>
                                      </p:tavLst>
                                    </p:anim>
                                    <p:anim calcmode="lin" valueType="num">
                                      <p:cBhvr>
                                        <p:cTn id="35" dur="1000" fill="hold"/>
                                        <p:tgtEl>
                                          <p:spTgt spid="86035"/>
                                        </p:tgtEl>
                                        <p:attrNameLst>
                                          <p:attrName>ppt_h</p:attrName>
                                        </p:attrNameLst>
                                      </p:cBhvr>
                                      <p:tavLst>
                                        <p:tav tm="0">
                                          <p:val>
                                            <p:strVal val="#ppt_h"/>
                                          </p:val>
                                        </p:tav>
                                        <p:tav tm="100000">
                                          <p:val>
                                            <p:strVal val="#ppt_h"/>
                                          </p:val>
                                        </p:tav>
                                      </p:tavLst>
                                    </p:anim>
                                    <p:animEffect transition="in" filter="fade">
                                      <p:cBhvr>
                                        <p:cTn id="36" dur="1000"/>
                                        <p:tgtEl>
                                          <p:spTgt spid="86035"/>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86030"/>
                                        </p:tgtEl>
                                        <p:attrNameLst>
                                          <p:attrName>style.visibility</p:attrName>
                                        </p:attrNameLst>
                                      </p:cBhvr>
                                      <p:to>
                                        <p:strVal val="visible"/>
                                      </p:to>
                                    </p:set>
                                    <p:anim calcmode="lin" valueType="num">
                                      <p:cBhvr>
                                        <p:cTn id="41" dur="1000" fill="hold"/>
                                        <p:tgtEl>
                                          <p:spTgt spid="86030"/>
                                        </p:tgtEl>
                                        <p:attrNameLst>
                                          <p:attrName>ppt_w</p:attrName>
                                        </p:attrNameLst>
                                      </p:cBhvr>
                                      <p:tavLst>
                                        <p:tav tm="0">
                                          <p:val>
                                            <p:strVal val="#ppt_w*0.70"/>
                                          </p:val>
                                        </p:tav>
                                        <p:tav tm="100000">
                                          <p:val>
                                            <p:strVal val="#ppt_w"/>
                                          </p:val>
                                        </p:tav>
                                      </p:tavLst>
                                    </p:anim>
                                    <p:anim calcmode="lin" valueType="num">
                                      <p:cBhvr>
                                        <p:cTn id="42" dur="1000" fill="hold"/>
                                        <p:tgtEl>
                                          <p:spTgt spid="86030"/>
                                        </p:tgtEl>
                                        <p:attrNameLst>
                                          <p:attrName>ppt_h</p:attrName>
                                        </p:attrNameLst>
                                      </p:cBhvr>
                                      <p:tavLst>
                                        <p:tav tm="0">
                                          <p:val>
                                            <p:strVal val="#ppt_h"/>
                                          </p:val>
                                        </p:tav>
                                        <p:tav tm="100000">
                                          <p:val>
                                            <p:strVal val="#ppt_h"/>
                                          </p:val>
                                        </p:tav>
                                      </p:tavLst>
                                    </p:anim>
                                    <p:animEffect transition="in" filter="fade">
                                      <p:cBhvr>
                                        <p:cTn id="43" dur="1000"/>
                                        <p:tgtEl>
                                          <p:spTgt spid="86030"/>
                                        </p:tgtEl>
                                      </p:cBhvr>
                                    </p:animEffect>
                                  </p:childTnLst>
                                </p:cTn>
                              </p:par>
                              <p:par>
                                <p:cTn id="44" presetID="55" presetClass="entr" presetSubtype="0" fill="hold" nodeType="withEffect">
                                  <p:stCondLst>
                                    <p:cond delay="0"/>
                                  </p:stCondLst>
                                  <p:childTnLst>
                                    <p:set>
                                      <p:cBhvr>
                                        <p:cTn id="45" dur="1" fill="hold">
                                          <p:stCondLst>
                                            <p:cond delay="0"/>
                                          </p:stCondLst>
                                        </p:cTn>
                                        <p:tgtEl>
                                          <p:spTgt spid="86021"/>
                                        </p:tgtEl>
                                        <p:attrNameLst>
                                          <p:attrName>style.visibility</p:attrName>
                                        </p:attrNameLst>
                                      </p:cBhvr>
                                      <p:to>
                                        <p:strVal val="visible"/>
                                      </p:to>
                                    </p:set>
                                    <p:anim calcmode="lin" valueType="num">
                                      <p:cBhvr>
                                        <p:cTn id="46" dur="1000" fill="hold"/>
                                        <p:tgtEl>
                                          <p:spTgt spid="86021"/>
                                        </p:tgtEl>
                                        <p:attrNameLst>
                                          <p:attrName>ppt_w</p:attrName>
                                        </p:attrNameLst>
                                      </p:cBhvr>
                                      <p:tavLst>
                                        <p:tav tm="0">
                                          <p:val>
                                            <p:strVal val="#ppt_w*0.70"/>
                                          </p:val>
                                        </p:tav>
                                        <p:tav tm="100000">
                                          <p:val>
                                            <p:strVal val="#ppt_w"/>
                                          </p:val>
                                        </p:tav>
                                      </p:tavLst>
                                    </p:anim>
                                    <p:anim calcmode="lin" valueType="num">
                                      <p:cBhvr>
                                        <p:cTn id="47" dur="1000" fill="hold"/>
                                        <p:tgtEl>
                                          <p:spTgt spid="86021"/>
                                        </p:tgtEl>
                                        <p:attrNameLst>
                                          <p:attrName>ppt_h</p:attrName>
                                        </p:attrNameLst>
                                      </p:cBhvr>
                                      <p:tavLst>
                                        <p:tav tm="0">
                                          <p:val>
                                            <p:strVal val="#ppt_h"/>
                                          </p:val>
                                        </p:tav>
                                        <p:tav tm="100000">
                                          <p:val>
                                            <p:strVal val="#ppt_h"/>
                                          </p:val>
                                        </p:tav>
                                      </p:tavLst>
                                    </p:anim>
                                    <p:animEffect transition="in" filter="fade">
                                      <p:cBhvr>
                                        <p:cTn id="48" dur="1000"/>
                                        <p:tgtEl>
                                          <p:spTgt spid="86021"/>
                                        </p:tgtEl>
                                      </p:cBhvr>
                                    </p:animEffect>
                                  </p:childTnLst>
                                </p:cTn>
                              </p:par>
                            </p:childTnLst>
                          </p:cTn>
                        </p:par>
                        <p:par>
                          <p:cTn id="49" fill="hold" nodeType="afterGroup">
                            <p:stCondLst>
                              <p:cond delay="1000"/>
                            </p:stCondLst>
                            <p:childTnLst>
                              <p:par>
                                <p:cTn id="50" presetID="55" presetClass="entr" presetSubtype="0" fill="hold" nodeType="afterEffect">
                                  <p:stCondLst>
                                    <p:cond delay="0"/>
                                  </p:stCondLst>
                                  <p:childTnLst>
                                    <p:set>
                                      <p:cBhvr>
                                        <p:cTn id="51" dur="1" fill="hold">
                                          <p:stCondLst>
                                            <p:cond delay="0"/>
                                          </p:stCondLst>
                                        </p:cTn>
                                        <p:tgtEl>
                                          <p:spTgt spid="86018"/>
                                        </p:tgtEl>
                                        <p:attrNameLst>
                                          <p:attrName>style.visibility</p:attrName>
                                        </p:attrNameLst>
                                      </p:cBhvr>
                                      <p:to>
                                        <p:strVal val="visible"/>
                                      </p:to>
                                    </p:set>
                                    <p:anim calcmode="lin" valueType="num">
                                      <p:cBhvr>
                                        <p:cTn id="52" dur="1000" fill="hold"/>
                                        <p:tgtEl>
                                          <p:spTgt spid="86018"/>
                                        </p:tgtEl>
                                        <p:attrNameLst>
                                          <p:attrName>ppt_w</p:attrName>
                                        </p:attrNameLst>
                                      </p:cBhvr>
                                      <p:tavLst>
                                        <p:tav tm="0">
                                          <p:val>
                                            <p:strVal val="#ppt_w*0.70"/>
                                          </p:val>
                                        </p:tav>
                                        <p:tav tm="100000">
                                          <p:val>
                                            <p:strVal val="#ppt_w"/>
                                          </p:val>
                                        </p:tav>
                                      </p:tavLst>
                                    </p:anim>
                                    <p:anim calcmode="lin" valueType="num">
                                      <p:cBhvr>
                                        <p:cTn id="53" dur="1000" fill="hold"/>
                                        <p:tgtEl>
                                          <p:spTgt spid="86018"/>
                                        </p:tgtEl>
                                        <p:attrNameLst>
                                          <p:attrName>ppt_h</p:attrName>
                                        </p:attrNameLst>
                                      </p:cBhvr>
                                      <p:tavLst>
                                        <p:tav tm="0">
                                          <p:val>
                                            <p:strVal val="#ppt_h"/>
                                          </p:val>
                                        </p:tav>
                                        <p:tav tm="100000">
                                          <p:val>
                                            <p:strVal val="#ppt_h"/>
                                          </p:val>
                                        </p:tav>
                                      </p:tavLst>
                                    </p:anim>
                                    <p:animEffect transition="in" filter="fade">
                                      <p:cBhvr>
                                        <p:cTn id="54" dur="1000"/>
                                        <p:tgtEl>
                                          <p:spTgt spid="86018"/>
                                        </p:tgtEl>
                                      </p:cBhvr>
                                    </p:animEffect>
                                  </p:childTnLst>
                                </p:cTn>
                              </p:par>
                              <p:par>
                                <p:cTn id="55" presetID="55" presetClass="entr" presetSubtype="0" fill="hold" grpId="0" nodeType="withEffect">
                                  <p:stCondLst>
                                    <p:cond delay="0"/>
                                  </p:stCondLst>
                                  <p:childTnLst>
                                    <p:set>
                                      <p:cBhvr>
                                        <p:cTn id="56" dur="1" fill="hold">
                                          <p:stCondLst>
                                            <p:cond delay="0"/>
                                          </p:stCondLst>
                                        </p:cTn>
                                        <p:tgtEl>
                                          <p:spTgt spid="86031"/>
                                        </p:tgtEl>
                                        <p:attrNameLst>
                                          <p:attrName>style.visibility</p:attrName>
                                        </p:attrNameLst>
                                      </p:cBhvr>
                                      <p:to>
                                        <p:strVal val="visible"/>
                                      </p:to>
                                    </p:set>
                                    <p:anim calcmode="lin" valueType="num">
                                      <p:cBhvr>
                                        <p:cTn id="57" dur="1000" fill="hold"/>
                                        <p:tgtEl>
                                          <p:spTgt spid="86031"/>
                                        </p:tgtEl>
                                        <p:attrNameLst>
                                          <p:attrName>ppt_w</p:attrName>
                                        </p:attrNameLst>
                                      </p:cBhvr>
                                      <p:tavLst>
                                        <p:tav tm="0">
                                          <p:val>
                                            <p:strVal val="#ppt_w*0.70"/>
                                          </p:val>
                                        </p:tav>
                                        <p:tav tm="100000">
                                          <p:val>
                                            <p:strVal val="#ppt_w"/>
                                          </p:val>
                                        </p:tav>
                                      </p:tavLst>
                                    </p:anim>
                                    <p:anim calcmode="lin" valueType="num">
                                      <p:cBhvr>
                                        <p:cTn id="58" dur="1000" fill="hold"/>
                                        <p:tgtEl>
                                          <p:spTgt spid="86031"/>
                                        </p:tgtEl>
                                        <p:attrNameLst>
                                          <p:attrName>ppt_h</p:attrName>
                                        </p:attrNameLst>
                                      </p:cBhvr>
                                      <p:tavLst>
                                        <p:tav tm="0">
                                          <p:val>
                                            <p:strVal val="#ppt_h"/>
                                          </p:val>
                                        </p:tav>
                                        <p:tav tm="100000">
                                          <p:val>
                                            <p:strVal val="#ppt_h"/>
                                          </p:val>
                                        </p:tav>
                                      </p:tavLst>
                                    </p:anim>
                                    <p:animEffect transition="in" filter="fade">
                                      <p:cBhvr>
                                        <p:cTn id="59" dur="1000"/>
                                        <p:tgtEl>
                                          <p:spTgt spid="8603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5" presetClass="entr" presetSubtype="0" fill="hold" nodeType="clickEffect">
                                  <p:stCondLst>
                                    <p:cond delay="0"/>
                                  </p:stCondLst>
                                  <p:childTnLst>
                                    <p:set>
                                      <p:cBhvr>
                                        <p:cTn id="63" dur="1" fill="hold">
                                          <p:stCondLst>
                                            <p:cond delay="0"/>
                                          </p:stCondLst>
                                        </p:cTn>
                                        <p:tgtEl>
                                          <p:spTgt spid="86024"/>
                                        </p:tgtEl>
                                        <p:attrNameLst>
                                          <p:attrName>style.visibility</p:attrName>
                                        </p:attrNameLst>
                                      </p:cBhvr>
                                      <p:to>
                                        <p:strVal val="visible"/>
                                      </p:to>
                                    </p:set>
                                    <p:anim calcmode="lin" valueType="num">
                                      <p:cBhvr>
                                        <p:cTn id="64" dur="1000" fill="hold"/>
                                        <p:tgtEl>
                                          <p:spTgt spid="86024"/>
                                        </p:tgtEl>
                                        <p:attrNameLst>
                                          <p:attrName>ppt_w</p:attrName>
                                        </p:attrNameLst>
                                      </p:cBhvr>
                                      <p:tavLst>
                                        <p:tav tm="0">
                                          <p:val>
                                            <p:strVal val="#ppt_w*0.70"/>
                                          </p:val>
                                        </p:tav>
                                        <p:tav tm="100000">
                                          <p:val>
                                            <p:strVal val="#ppt_w"/>
                                          </p:val>
                                        </p:tav>
                                      </p:tavLst>
                                    </p:anim>
                                    <p:anim calcmode="lin" valueType="num">
                                      <p:cBhvr>
                                        <p:cTn id="65" dur="1000" fill="hold"/>
                                        <p:tgtEl>
                                          <p:spTgt spid="86024"/>
                                        </p:tgtEl>
                                        <p:attrNameLst>
                                          <p:attrName>ppt_h</p:attrName>
                                        </p:attrNameLst>
                                      </p:cBhvr>
                                      <p:tavLst>
                                        <p:tav tm="0">
                                          <p:val>
                                            <p:strVal val="#ppt_h"/>
                                          </p:val>
                                        </p:tav>
                                        <p:tav tm="100000">
                                          <p:val>
                                            <p:strVal val="#ppt_h"/>
                                          </p:val>
                                        </p:tav>
                                      </p:tavLst>
                                    </p:anim>
                                    <p:animEffect transition="in" filter="fade">
                                      <p:cBhvr>
                                        <p:cTn id="66" dur="1000"/>
                                        <p:tgtEl>
                                          <p:spTgt spid="86024"/>
                                        </p:tgtEl>
                                      </p:cBhvr>
                                    </p:animEffect>
                                  </p:childTnLst>
                                </p:cTn>
                              </p:par>
                              <p:par>
                                <p:cTn id="67" presetID="55" presetClass="entr" presetSubtype="0" fill="hold" grpId="0" nodeType="withEffect">
                                  <p:stCondLst>
                                    <p:cond delay="0"/>
                                  </p:stCondLst>
                                  <p:childTnLst>
                                    <p:set>
                                      <p:cBhvr>
                                        <p:cTn id="68" dur="1" fill="hold">
                                          <p:stCondLst>
                                            <p:cond delay="0"/>
                                          </p:stCondLst>
                                        </p:cTn>
                                        <p:tgtEl>
                                          <p:spTgt spid="86032"/>
                                        </p:tgtEl>
                                        <p:attrNameLst>
                                          <p:attrName>style.visibility</p:attrName>
                                        </p:attrNameLst>
                                      </p:cBhvr>
                                      <p:to>
                                        <p:strVal val="visible"/>
                                      </p:to>
                                    </p:set>
                                    <p:anim calcmode="lin" valueType="num">
                                      <p:cBhvr>
                                        <p:cTn id="69" dur="1000" fill="hold"/>
                                        <p:tgtEl>
                                          <p:spTgt spid="86032"/>
                                        </p:tgtEl>
                                        <p:attrNameLst>
                                          <p:attrName>ppt_w</p:attrName>
                                        </p:attrNameLst>
                                      </p:cBhvr>
                                      <p:tavLst>
                                        <p:tav tm="0">
                                          <p:val>
                                            <p:strVal val="#ppt_w*0.70"/>
                                          </p:val>
                                        </p:tav>
                                        <p:tav tm="100000">
                                          <p:val>
                                            <p:strVal val="#ppt_w"/>
                                          </p:val>
                                        </p:tav>
                                      </p:tavLst>
                                    </p:anim>
                                    <p:anim calcmode="lin" valueType="num">
                                      <p:cBhvr>
                                        <p:cTn id="70" dur="1000" fill="hold"/>
                                        <p:tgtEl>
                                          <p:spTgt spid="86032"/>
                                        </p:tgtEl>
                                        <p:attrNameLst>
                                          <p:attrName>ppt_h</p:attrName>
                                        </p:attrNameLst>
                                      </p:cBhvr>
                                      <p:tavLst>
                                        <p:tav tm="0">
                                          <p:val>
                                            <p:strVal val="#ppt_h"/>
                                          </p:val>
                                        </p:tav>
                                        <p:tav tm="100000">
                                          <p:val>
                                            <p:strVal val="#ppt_h"/>
                                          </p:val>
                                        </p:tav>
                                      </p:tavLst>
                                    </p:anim>
                                    <p:animEffect transition="in" filter="fade">
                                      <p:cBhvr>
                                        <p:cTn id="71" dur="1000"/>
                                        <p:tgtEl>
                                          <p:spTgt spid="86032"/>
                                        </p:tgtEl>
                                      </p:cBhvr>
                                    </p:animEffect>
                                  </p:childTnLst>
                                </p:cTn>
                              </p:par>
                            </p:childTnLst>
                          </p:cTn>
                        </p:par>
                        <p:par>
                          <p:cTn id="72" fill="hold" nodeType="afterGroup">
                            <p:stCondLst>
                              <p:cond delay="1000"/>
                            </p:stCondLst>
                            <p:childTnLst>
                              <p:par>
                                <p:cTn id="73" presetID="55" presetClass="entr" presetSubtype="0" fill="hold" nodeType="afterEffect">
                                  <p:stCondLst>
                                    <p:cond delay="0"/>
                                  </p:stCondLst>
                                  <p:childTnLst>
                                    <p:set>
                                      <p:cBhvr>
                                        <p:cTn id="74" dur="1" fill="hold">
                                          <p:stCondLst>
                                            <p:cond delay="0"/>
                                          </p:stCondLst>
                                        </p:cTn>
                                        <p:tgtEl>
                                          <p:spTgt spid="86019"/>
                                        </p:tgtEl>
                                        <p:attrNameLst>
                                          <p:attrName>style.visibility</p:attrName>
                                        </p:attrNameLst>
                                      </p:cBhvr>
                                      <p:to>
                                        <p:strVal val="visible"/>
                                      </p:to>
                                    </p:set>
                                    <p:anim calcmode="lin" valueType="num">
                                      <p:cBhvr>
                                        <p:cTn id="75" dur="1000" fill="hold"/>
                                        <p:tgtEl>
                                          <p:spTgt spid="86019"/>
                                        </p:tgtEl>
                                        <p:attrNameLst>
                                          <p:attrName>ppt_w</p:attrName>
                                        </p:attrNameLst>
                                      </p:cBhvr>
                                      <p:tavLst>
                                        <p:tav tm="0">
                                          <p:val>
                                            <p:strVal val="#ppt_w*0.70"/>
                                          </p:val>
                                        </p:tav>
                                        <p:tav tm="100000">
                                          <p:val>
                                            <p:strVal val="#ppt_w"/>
                                          </p:val>
                                        </p:tav>
                                      </p:tavLst>
                                    </p:anim>
                                    <p:anim calcmode="lin" valueType="num">
                                      <p:cBhvr>
                                        <p:cTn id="76" dur="1000" fill="hold"/>
                                        <p:tgtEl>
                                          <p:spTgt spid="86019"/>
                                        </p:tgtEl>
                                        <p:attrNameLst>
                                          <p:attrName>ppt_h</p:attrName>
                                        </p:attrNameLst>
                                      </p:cBhvr>
                                      <p:tavLst>
                                        <p:tav tm="0">
                                          <p:val>
                                            <p:strVal val="#ppt_h"/>
                                          </p:val>
                                        </p:tav>
                                        <p:tav tm="100000">
                                          <p:val>
                                            <p:strVal val="#ppt_h"/>
                                          </p:val>
                                        </p:tav>
                                      </p:tavLst>
                                    </p:anim>
                                    <p:animEffect transition="in" filter="fade">
                                      <p:cBhvr>
                                        <p:cTn id="77" dur="1000"/>
                                        <p:tgtEl>
                                          <p:spTgt spid="86019"/>
                                        </p:tgtEl>
                                      </p:cBhvr>
                                    </p:animEffect>
                                  </p:childTnLst>
                                </p:cTn>
                              </p:par>
                              <p:par>
                                <p:cTn id="78" presetID="55" presetClass="entr" presetSubtype="0" fill="hold" grpId="0" nodeType="withEffect">
                                  <p:stCondLst>
                                    <p:cond delay="0"/>
                                  </p:stCondLst>
                                  <p:childTnLst>
                                    <p:set>
                                      <p:cBhvr>
                                        <p:cTn id="79" dur="1" fill="hold">
                                          <p:stCondLst>
                                            <p:cond delay="0"/>
                                          </p:stCondLst>
                                        </p:cTn>
                                        <p:tgtEl>
                                          <p:spTgt spid="86033"/>
                                        </p:tgtEl>
                                        <p:attrNameLst>
                                          <p:attrName>style.visibility</p:attrName>
                                        </p:attrNameLst>
                                      </p:cBhvr>
                                      <p:to>
                                        <p:strVal val="visible"/>
                                      </p:to>
                                    </p:set>
                                    <p:anim calcmode="lin" valueType="num">
                                      <p:cBhvr>
                                        <p:cTn id="80" dur="1000" fill="hold"/>
                                        <p:tgtEl>
                                          <p:spTgt spid="86033"/>
                                        </p:tgtEl>
                                        <p:attrNameLst>
                                          <p:attrName>ppt_w</p:attrName>
                                        </p:attrNameLst>
                                      </p:cBhvr>
                                      <p:tavLst>
                                        <p:tav tm="0">
                                          <p:val>
                                            <p:strVal val="#ppt_w*0.70"/>
                                          </p:val>
                                        </p:tav>
                                        <p:tav tm="100000">
                                          <p:val>
                                            <p:strVal val="#ppt_w"/>
                                          </p:val>
                                        </p:tav>
                                      </p:tavLst>
                                    </p:anim>
                                    <p:anim calcmode="lin" valueType="num">
                                      <p:cBhvr>
                                        <p:cTn id="81" dur="1000" fill="hold"/>
                                        <p:tgtEl>
                                          <p:spTgt spid="86033"/>
                                        </p:tgtEl>
                                        <p:attrNameLst>
                                          <p:attrName>ppt_h</p:attrName>
                                        </p:attrNameLst>
                                      </p:cBhvr>
                                      <p:tavLst>
                                        <p:tav tm="0">
                                          <p:val>
                                            <p:strVal val="#ppt_h"/>
                                          </p:val>
                                        </p:tav>
                                        <p:tav tm="100000">
                                          <p:val>
                                            <p:strVal val="#ppt_h"/>
                                          </p:val>
                                        </p:tav>
                                      </p:tavLst>
                                    </p:anim>
                                    <p:animEffect transition="in" filter="fade">
                                      <p:cBhvr>
                                        <p:cTn id="82" dur="1000"/>
                                        <p:tgtEl>
                                          <p:spTgt spid="86033"/>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5" presetClass="entr" presetSubtype="0" fill="hold" nodeType="clickEffect">
                                  <p:stCondLst>
                                    <p:cond delay="0"/>
                                  </p:stCondLst>
                                  <p:childTnLst>
                                    <p:set>
                                      <p:cBhvr>
                                        <p:cTn id="86" dur="1" fill="hold">
                                          <p:stCondLst>
                                            <p:cond delay="0"/>
                                          </p:stCondLst>
                                        </p:cTn>
                                        <p:tgtEl>
                                          <p:spTgt spid="86025"/>
                                        </p:tgtEl>
                                        <p:attrNameLst>
                                          <p:attrName>style.visibility</p:attrName>
                                        </p:attrNameLst>
                                      </p:cBhvr>
                                      <p:to>
                                        <p:strVal val="visible"/>
                                      </p:to>
                                    </p:set>
                                    <p:anim calcmode="lin" valueType="num">
                                      <p:cBhvr>
                                        <p:cTn id="87" dur="1000" fill="hold"/>
                                        <p:tgtEl>
                                          <p:spTgt spid="86025"/>
                                        </p:tgtEl>
                                        <p:attrNameLst>
                                          <p:attrName>ppt_w</p:attrName>
                                        </p:attrNameLst>
                                      </p:cBhvr>
                                      <p:tavLst>
                                        <p:tav tm="0">
                                          <p:val>
                                            <p:strVal val="#ppt_w*0.70"/>
                                          </p:val>
                                        </p:tav>
                                        <p:tav tm="100000">
                                          <p:val>
                                            <p:strVal val="#ppt_w"/>
                                          </p:val>
                                        </p:tav>
                                      </p:tavLst>
                                    </p:anim>
                                    <p:anim calcmode="lin" valueType="num">
                                      <p:cBhvr>
                                        <p:cTn id="88" dur="1000" fill="hold"/>
                                        <p:tgtEl>
                                          <p:spTgt spid="86025"/>
                                        </p:tgtEl>
                                        <p:attrNameLst>
                                          <p:attrName>ppt_h</p:attrName>
                                        </p:attrNameLst>
                                      </p:cBhvr>
                                      <p:tavLst>
                                        <p:tav tm="0">
                                          <p:val>
                                            <p:strVal val="#ppt_h"/>
                                          </p:val>
                                        </p:tav>
                                        <p:tav tm="100000">
                                          <p:val>
                                            <p:strVal val="#ppt_h"/>
                                          </p:val>
                                        </p:tav>
                                      </p:tavLst>
                                    </p:anim>
                                    <p:animEffect transition="in" filter="fade">
                                      <p:cBhvr>
                                        <p:cTn id="89" dur="1000"/>
                                        <p:tgtEl>
                                          <p:spTgt spid="86025"/>
                                        </p:tgtEl>
                                      </p:cBhvr>
                                    </p:animEffect>
                                  </p:childTnLst>
                                </p:cTn>
                              </p:par>
                              <p:par>
                                <p:cTn id="90" presetID="55" presetClass="entr" presetSubtype="0" fill="hold" grpId="0" nodeType="withEffect">
                                  <p:stCondLst>
                                    <p:cond delay="0"/>
                                  </p:stCondLst>
                                  <p:childTnLst>
                                    <p:set>
                                      <p:cBhvr>
                                        <p:cTn id="91" dur="1" fill="hold">
                                          <p:stCondLst>
                                            <p:cond delay="0"/>
                                          </p:stCondLst>
                                        </p:cTn>
                                        <p:tgtEl>
                                          <p:spTgt spid="86026"/>
                                        </p:tgtEl>
                                        <p:attrNameLst>
                                          <p:attrName>style.visibility</p:attrName>
                                        </p:attrNameLst>
                                      </p:cBhvr>
                                      <p:to>
                                        <p:strVal val="visible"/>
                                      </p:to>
                                    </p:set>
                                    <p:anim calcmode="lin" valueType="num">
                                      <p:cBhvr>
                                        <p:cTn id="92" dur="1000" fill="hold"/>
                                        <p:tgtEl>
                                          <p:spTgt spid="86026"/>
                                        </p:tgtEl>
                                        <p:attrNameLst>
                                          <p:attrName>ppt_w</p:attrName>
                                        </p:attrNameLst>
                                      </p:cBhvr>
                                      <p:tavLst>
                                        <p:tav tm="0">
                                          <p:val>
                                            <p:strVal val="#ppt_w*0.70"/>
                                          </p:val>
                                        </p:tav>
                                        <p:tav tm="100000">
                                          <p:val>
                                            <p:strVal val="#ppt_w"/>
                                          </p:val>
                                        </p:tav>
                                      </p:tavLst>
                                    </p:anim>
                                    <p:anim calcmode="lin" valueType="num">
                                      <p:cBhvr>
                                        <p:cTn id="93" dur="1000" fill="hold"/>
                                        <p:tgtEl>
                                          <p:spTgt spid="86026"/>
                                        </p:tgtEl>
                                        <p:attrNameLst>
                                          <p:attrName>ppt_h</p:attrName>
                                        </p:attrNameLst>
                                      </p:cBhvr>
                                      <p:tavLst>
                                        <p:tav tm="0">
                                          <p:val>
                                            <p:strVal val="#ppt_h"/>
                                          </p:val>
                                        </p:tav>
                                        <p:tav tm="100000">
                                          <p:val>
                                            <p:strVal val="#ppt_h"/>
                                          </p:val>
                                        </p:tav>
                                      </p:tavLst>
                                    </p:anim>
                                    <p:animEffect transition="in" filter="fade">
                                      <p:cBhvr>
                                        <p:cTn id="94" dur="1000"/>
                                        <p:tgtEl>
                                          <p:spTgt spid="86026"/>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55" presetClass="entr" presetSubtype="0" fill="hold" grpId="0" nodeType="clickEffect">
                                  <p:stCondLst>
                                    <p:cond delay="0"/>
                                  </p:stCondLst>
                                  <p:childTnLst>
                                    <p:set>
                                      <p:cBhvr>
                                        <p:cTn id="98" dur="1" fill="hold">
                                          <p:stCondLst>
                                            <p:cond delay="0"/>
                                          </p:stCondLst>
                                        </p:cTn>
                                        <p:tgtEl>
                                          <p:spTgt spid="86027"/>
                                        </p:tgtEl>
                                        <p:attrNameLst>
                                          <p:attrName>style.visibility</p:attrName>
                                        </p:attrNameLst>
                                      </p:cBhvr>
                                      <p:to>
                                        <p:strVal val="visible"/>
                                      </p:to>
                                    </p:set>
                                    <p:anim calcmode="lin" valueType="num">
                                      <p:cBhvr>
                                        <p:cTn id="99" dur="1000" fill="hold"/>
                                        <p:tgtEl>
                                          <p:spTgt spid="86027"/>
                                        </p:tgtEl>
                                        <p:attrNameLst>
                                          <p:attrName>ppt_w</p:attrName>
                                        </p:attrNameLst>
                                      </p:cBhvr>
                                      <p:tavLst>
                                        <p:tav tm="0">
                                          <p:val>
                                            <p:strVal val="#ppt_w*0.70"/>
                                          </p:val>
                                        </p:tav>
                                        <p:tav tm="100000">
                                          <p:val>
                                            <p:strVal val="#ppt_w"/>
                                          </p:val>
                                        </p:tav>
                                      </p:tavLst>
                                    </p:anim>
                                    <p:anim calcmode="lin" valueType="num">
                                      <p:cBhvr>
                                        <p:cTn id="100" dur="1000" fill="hold"/>
                                        <p:tgtEl>
                                          <p:spTgt spid="86027"/>
                                        </p:tgtEl>
                                        <p:attrNameLst>
                                          <p:attrName>ppt_h</p:attrName>
                                        </p:attrNameLst>
                                      </p:cBhvr>
                                      <p:tavLst>
                                        <p:tav tm="0">
                                          <p:val>
                                            <p:strVal val="#ppt_h"/>
                                          </p:val>
                                        </p:tav>
                                        <p:tav tm="100000">
                                          <p:val>
                                            <p:strVal val="#ppt_h"/>
                                          </p:val>
                                        </p:tav>
                                      </p:tavLst>
                                    </p:anim>
                                    <p:animEffect transition="in" filter="fade">
                                      <p:cBhvr>
                                        <p:cTn id="101" dur="1000"/>
                                        <p:tgtEl>
                                          <p:spTgt spid="86027"/>
                                        </p:tgtEl>
                                      </p:cBhvr>
                                    </p:animEffect>
                                  </p:childTnLst>
                                </p:cTn>
                              </p:par>
                              <p:par>
                                <p:cTn id="102" presetID="55" presetClass="entr" presetSubtype="0" fill="hold" nodeType="withEffect">
                                  <p:stCondLst>
                                    <p:cond delay="0"/>
                                  </p:stCondLst>
                                  <p:childTnLst>
                                    <p:set>
                                      <p:cBhvr>
                                        <p:cTn id="103" dur="1" fill="hold">
                                          <p:stCondLst>
                                            <p:cond delay="0"/>
                                          </p:stCondLst>
                                        </p:cTn>
                                        <p:tgtEl>
                                          <p:spTgt spid="86023"/>
                                        </p:tgtEl>
                                        <p:attrNameLst>
                                          <p:attrName>style.visibility</p:attrName>
                                        </p:attrNameLst>
                                      </p:cBhvr>
                                      <p:to>
                                        <p:strVal val="visible"/>
                                      </p:to>
                                    </p:set>
                                    <p:anim calcmode="lin" valueType="num">
                                      <p:cBhvr>
                                        <p:cTn id="104" dur="1000" fill="hold"/>
                                        <p:tgtEl>
                                          <p:spTgt spid="86023"/>
                                        </p:tgtEl>
                                        <p:attrNameLst>
                                          <p:attrName>ppt_w</p:attrName>
                                        </p:attrNameLst>
                                      </p:cBhvr>
                                      <p:tavLst>
                                        <p:tav tm="0">
                                          <p:val>
                                            <p:strVal val="#ppt_w*0.70"/>
                                          </p:val>
                                        </p:tav>
                                        <p:tav tm="100000">
                                          <p:val>
                                            <p:strVal val="#ppt_w"/>
                                          </p:val>
                                        </p:tav>
                                      </p:tavLst>
                                    </p:anim>
                                    <p:anim calcmode="lin" valueType="num">
                                      <p:cBhvr>
                                        <p:cTn id="105" dur="1000" fill="hold"/>
                                        <p:tgtEl>
                                          <p:spTgt spid="86023"/>
                                        </p:tgtEl>
                                        <p:attrNameLst>
                                          <p:attrName>ppt_h</p:attrName>
                                        </p:attrNameLst>
                                      </p:cBhvr>
                                      <p:tavLst>
                                        <p:tav tm="0">
                                          <p:val>
                                            <p:strVal val="#ppt_h"/>
                                          </p:val>
                                        </p:tav>
                                        <p:tav tm="100000">
                                          <p:val>
                                            <p:strVal val="#ppt_h"/>
                                          </p:val>
                                        </p:tav>
                                      </p:tavLst>
                                    </p:anim>
                                    <p:animEffect transition="in" filter="fade">
                                      <p:cBhvr>
                                        <p:cTn id="106" dur="1000"/>
                                        <p:tgtEl>
                                          <p:spTgt spid="860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6" grpId="0"/>
      <p:bldP spid="86027" grpId="0"/>
      <p:bldP spid="86028" grpId="0"/>
      <p:bldP spid="86029" grpId="0"/>
      <p:bldP spid="86030" grpId="0"/>
      <p:bldP spid="86031" grpId="0"/>
      <p:bldP spid="86032" grpId="0"/>
      <p:bldP spid="86033" grpId="0"/>
      <p:bldP spid="86035"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804B3AC-8FE3-44CB-A15D-DAFF4EB33C6D}"/>
              </a:ext>
            </a:extLst>
          </p:cNvPr>
          <p:cNvSpPr>
            <a:spLocks noChangeArrowheads="1"/>
          </p:cNvSpPr>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Diagram klas</a:t>
            </a:r>
          </a:p>
        </p:txBody>
      </p:sp>
      <p:graphicFrame>
        <p:nvGraphicFramePr>
          <p:cNvPr id="74755" name="Object 3">
            <a:extLst>
              <a:ext uri="{FF2B5EF4-FFF2-40B4-BE49-F238E27FC236}">
                <a16:creationId xmlns:a16="http://schemas.microsoft.com/office/drawing/2014/main" id="{5A92C8D1-1F2F-4DAB-B3E0-1BA29E81D526}"/>
              </a:ext>
            </a:extLst>
          </p:cNvPr>
          <p:cNvGraphicFramePr>
            <a:graphicFrameLocks noChangeAspect="1"/>
          </p:cNvGraphicFramePr>
          <p:nvPr/>
        </p:nvGraphicFramePr>
        <p:xfrm>
          <a:off x="147638" y="1484313"/>
          <a:ext cx="4957762" cy="5373687"/>
        </p:xfrm>
        <a:graphic>
          <a:graphicData uri="http://schemas.openxmlformats.org/presentationml/2006/ole">
            <mc:AlternateContent xmlns:mc="http://schemas.openxmlformats.org/markup-compatibility/2006">
              <mc:Choice xmlns:v="urn:schemas-microsoft-com:vml" Requires="v">
                <p:oleObj spid="_x0000_s74762" name="Obraz - mapa bitowa" r:id="rId3" imgW="2048161" imgH="2219635" progId="Paint.Picture">
                  <p:embed/>
                </p:oleObj>
              </mc:Choice>
              <mc:Fallback>
                <p:oleObj name="Obraz - mapa bitowa" r:id="rId3" imgW="2048161" imgH="2219635"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8" y="1484313"/>
                        <a:ext cx="4957762" cy="537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756" name="Text Box 4">
            <a:extLst>
              <a:ext uri="{FF2B5EF4-FFF2-40B4-BE49-F238E27FC236}">
                <a16:creationId xmlns:a16="http://schemas.microsoft.com/office/drawing/2014/main" id="{01F09C37-3CD7-4807-805B-D628A5F64100}"/>
              </a:ext>
            </a:extLst>
          </p:cNvPr>
          <p:cNvSpPr txBox="1">
            <a:spLocks noChangeArrowheads="1"/>
          </p:cNvSpPr>
          <p:nvPr/>
        </p:nvSpPr>
        <p:spPr bwMode="auto">
          <a:xfrm>
            <a:off x="468313" y="1052513"/>
            <a:ext cx="417671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a:latin typeface="Arial" panose="020B0604020202020204" pitchFamily="34" charset="0"/>
              </a:rPr>
              <a:t>Klasa w notacji UML</a:t>
            </a:r>
          </a:p>
        </p:txBody>
      </p:sp>
      <p:sp>
        <p:nvSpPr>
          <p:cNvPr id="5125" name="AutoShape 5">
            <a:extLst>
              <a:ext uri="{FF2B5EF4-FFF2-40B4-BE49-F238E27FC236}">
                <a16:creationId xmlns:a16="http://schemas.microsoft.com/office/drawing/2014/main" id="{87EB6862-D1A9-4FAB-B9D5-2A57F0BC4A88}"/>
              </a:ext>
            </a:extLst>
          </p:cNvPr>
          <p:cNvSpPr>
            <a:spLocks noChangeArrowheads="1"/>
          </p:cNvSpPr>
          <p:nvPr/>
        </p:nvSpPr>
        <p:spPr bwMode="auto">
          <a:xfrm>
            <a:off x="5435600" y="1125538"/>
            <a:ext cx="2663825" cy="576262"/>
          </a:xfrm>
          <a:prstGeom prst="wedgeRoundRectCallout">
            <a:avLst>
              <a:gd name="adj1" fmla="val -74375"/>
              <a:gd name="adj2" fmla="val 115565"/>
              <a:gd name="adj3" fmla="val 16667"/>
            </a:avLst>
          </a:prstGeom>
          <a:solidFill>
            <a:srgbClr val="FFFF99"/>
          </a:solidFill>
          <a:ln w="9525">
            <a:solidFill>
              <a:schemeClr val="tx1"/>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2600">
                <a:latin typeface="Arial" panose="020B0604020202020204" pitchFamily="34" charset="0"/>
              </a:rPr>
              <a:t>Nazwa</a:t>
            </a:r>
          </a:p>
        </p:txBody>
      </p:sp>
      <p:sp>
        <p:nvSpPr>
          <p:cNvPr id="5126" name="AutoShape 6">
            <a:extLst>
              <a:ext uri="{FF2B5EF4-FFF2-40B4-BE49-F238E27FC236}">
                <a16:creationId xmlns:a16="http://schemas.microsoft.com/office/drawing/2014/main" id="{CE582893-F173-48B9-9659-4E05F9AE189B}"/>
              </a:ext>
            </a:extLst>
          </p:cNvPr>
          <p:cNvSpPr>
            <a:spLocks/>
          </p:cNvSpPr>
          <p:nvPr/>
        </p:nvSpPr>
        <p:spPr bwMode="auto">
          <a:xfrm>
            <a:off x="5003800" y="2276475"/>
            <a:ext cx="431800" cy="1223963"/>
          </a:xfrm>
          <a:prstGeom prst="rightBrace">
            <a:avLst>
              <a:gd name="adj1" fmla="val 18346"/>
              <a:gd name="adj2" fmla="val 50000"/>
            </a:avLst>
          </a:prstGeom>
          <a:noFill/>
          <a:ln w="38100">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5127" name="Text Box 7">
            <a:extLst>
              <a:ext uri="{FF2B5EF4-FFF2-40B4-BE49-F238E27FC236}">
                <a16:creationId xmlns:a16="http://schemas.microsoft.com/office/drawing/2014/main" id="{62CACCDD-EE78-45B4-BA96-D72FA0ED53C4}"/>
              </a:ext>
            </a:extLst>
          </p:cNvPr>
          <p:cNvSpPr txBox="1">
            <a:spLocks noChangeArrowheads="1"/>
          </p:cNvSpPr>
          <p:nvPr/>
        </p:nvSpPr>
        <p:spPr bwMode="auto">
          <a:xfrm>
            <a:off x="5651500" y="2565400"/>
            <a:ext cx="23764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600">
                <a:latin typeface="Arial" panose="020B0604020202020204" pitchFamily="34" charset="0"/>
              </a:rPr>
              <a:t>Atrybuty</a:t>
            </a:r>
          </a:p>
        </p:txBody>
      </p:sp>
      <p:sp>
        <p:nvSpPr>
          <p:cNvPr id="5128" name="AutoShape 8">
            <a:extLst>
              <a:ext uri="{FF2B5EF4-FFF2-40B4-BE49-F238E27FC236}">
                <a16:creationId xmlns:a16="http://schemas.microsoft.com/office/drawing/2014/main" id="{5C624937-57F4-4EF5-BDC0-E238BAEE66AB}"/>
              </a:ext>
            </a:extLst>
          </p:cNvPr>
          <p:cNvSpPr>
            <a:spLocks/>
          </p:cNvSpPr>
          <p:nvPr/>
        </p:nvSpPr>
        <p:spPr bwMode="auto">
          <a:xfrm>
            <a:off x="5003800" y="3644900"/>
            <a:ext cx="504825" cy="2952750"/>
          </a:xfrm>
          <a:prstGeom prst="rightBrace">
            <a:avLst>
              <a:gd name="adj1" fmla="val 29110"/>
              <a:gd name="adj2" fmla="val 50000"/>
            </a:avLst>
          </a:prstGeom>
          <a:noFill/>
          <a:ln w="38100">
            <a:solidFill>
              <a:srgbClr val="333399"/>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5129" name="Text Box 9">
            <a:extLst>
              <a:ext uri="{FF2B5EF4-FFF2-40B4-BE49-F238E27FC236}">
                <a16:creationId xmlns:a16="http://schemas.microsoft.com/office/drawing/2014/main" id="{C368435B-F348-407B-8610-2B070846C23B}"/>
              </a:ext>
            </a:extLst>
          </p:cNvPr>
          <p:cNvSpPr txBox="1">
            <a:spLocks noChangeArrowheads="1"/>
          </p:cNvSpPr>
          <p:nvPr/>
        </p:nvSpPr>
        <p:spPr bwMode="auto">
          <a:xfrm>
            <a:off x="5651500" y="4581525"/>
            <a:ext cx="23764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600">
                <a:latin typeface="Arial" panose="020B0604020202020204" pitchFamily="34" charset="0"/>
              </a:rPr>
              <a:t>Operacje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1+#ppt_w/2"/>
                                          </p:val>
                                        </p:tav>
                                        <p:tav tm="100000">
                                          <p:val>
                                            <p:strVal val="#ppt_x"/>
                                          </p:val>
                                        </p:tav>
                                      </p:tavLst>
                                    </p:anim>
                                    <p:anim calcmode="lin" valueType="num">
                                      <p:cBhvr additive="base">
                                        <p:cTn id="8" dur="500" fill="hold"/>
                                        <p:tgtEl>
                                          <p:spTgt spid="512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126"/>
                                        </p:tgtEl>
                                        <p:attrNameLst>
                                          <p:attrName>style.visibility</p:attrName>
                                        </p:attrNameLst>
                                      </p:cBhvr>
                                      <p:to>
                                        <p:strVal val="visible"/>
                                      </p:to>
                                    </p:set>
                                    <p:anim calcmode="lin" valueType="num">
                                      <p:cBhvr additive="base">
                                        <p:cTn id="13" dur="500" fill="hold"/>
                                        <p:tgtEl>
                                          <p:spTgt spid="5126"/>
                                        </p:tgtEl>
                                        <p:attrNameLst>
                                          <p:attrName>ppt_x</p:attrName>
                                        </p:attrNameLst>
                                      </p:cBhvr>
                                      <p:tavLst>
                                        <p:tav tm="0">
                                          <p:val>
                                            <p:strVal val="1+#ppt_w/2"/>
                                          </p:val>
                                        </p:tav>
                                        <p:tav tm="100000">
                                          <p:val>
                                            <p:strVal val="#ppt_x"/>
                                          </p:val>
                                        </p:tav>
                                      </p:tavLst>
                                    </p:anim>
                                    <p:anim calcmode="lin" valueType="num">
                                      <p:cBhvr additive="base">
                                        <p:cTn id="14" dur="500" fill="hold"/>
                                        <p:tgtEl>
                                          <p:spTgt spid="5126"/>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2" presetClass="entr" presetSubtype="2" fill="hold" grpId="0" nodeType="afterEffect">
                                  <p:stCondLst>
                                    <p:cond delay="0"/>
                                  </p:stCondLst>
                                  <p:childTnLst>
                                    <p:set>
                                      <p:cBhvr>
                                        <p:cTn id="17" dur="1" fill="hold">
                                          <p:stCondLst>
                                            <p:cond delay="0"/>
                                          </p:stCondLst>
                                        </p:cTn>
                                        <p:tgtEl>
                                          <p:spTgt spid="5127"/>
                                        </p:tgtEl>
                                        <p:attrNameLst>
                                          <p:attrName>style.visibility</p:attrName>
                                        </p:attrNameLst>
                                      </p:cBhvr>
                                      <p:to>
                                        <p:strVal val="visible"/>
                                      </p:to>
                                    </p:set>
                                    <p:anim calcmode="lin" valueType="num">
                                      <p:cBhvr additive="base">
                                        <p:cTn id="18" dur="500" fill="hold"/>
                                        <p:tgtEl>
                                          <p:spTgt spid="5127"/>
                                        </p:tgtEl>
                                        <p:attrNameLst>
                                          <p:attrName>ppt_x</p:attrName>
                                        </p:attrNameLst>
                                      </p:cBhvr>
                                      <p:tavLst>
                                        <p:tav tm="0">
                                          <p:val>
                                            <p:strVal val="1+#ppt_w/2"/>
                                          </p:val>
                                        </p:tav>
                                        <p:tav tm="100000">
                                          <p:val>
                                            <p:strVal val="#ppt_x"/>
                                          </p:val>
                                        </p:tav>
                                      </p:tavLst>
                                    </p:anim>
                                    <p:anim calcmode="lin" valueType="num">
                                      <p:cBhvr additive="base">
                                        <p:cTn id="19" dur="500" fill="hold"/>
                                        <p:tgtEl>
                                          <p:spTgt spid="5127"/>
                                        </p:tgtEl>
                                        <p:attrNameLst>
                                          <p:attrName>ppt_y</p:attrName>
                                        </p:attrNameLst>
                                      </p:cBhvr>
                                      <p:tavLst>
                                        <p:tav tm="0">
                                          <p:val>
                                            <p:strVal val="#ppt_y"/>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5128"/>
                                        </p:tgtEl>
                                        <p:attrNameLst>
                                          <p:attrName>style.visibility</p:attrName>
                                        </p:attrNameLst>
                                      </p:cBhvr>
                                      <p:to>
                                        <p:strVal val="visible"/>
                                      </p:to>
                                    </p:set>
                                    <p:anim calcmode="lin" valueType="num">
                                      <p:cBhvr additive="base">
                                        <p:cTn id="24" dur="500" fill="hold"/>
                                        <p:tgtEl>
                                          <p:spTgt spid="5128"/>
                                        </p:tgtEl>
                                        <p:attrNameLst>
                                          <p:attrName>ppt_x</p:attrName>
                                        </p:attrNameLst>
                                      </p:cBhvr>
                                      <p:tavLst>
                                        <p:tav tm="0">
                                          <p:val>
                                            <p:strVal val="1+#ppt_w/2"/>
                                          </p:val>
                                        </p:tav>
                                        <p:tav tm="100000">
                                          <p:val>
                                            <p:strVal val="#ppt_x"/>
                                          </p:val>
                                        </p:tav>
                                      </p:tavLst>
                                    </p:anim>
                                    <p:anim calcmode="lin" valueType="num">
                                      <p:cBhvr additive="base">
                                        <p:cTn id="25" dur="500" fill="hold"/>
                                        <p:tgtEl>
                                          <p:spTgt spid="5128"/>
                                        </p:tgtEl>
                                        <p:attrNameLst>
                                          <p:attrName>ppt_y</p:attrName>
                                        </p:attrNameLst>
                                      </p:cBhvr>
                                      <p:tavLst>
                                        <p:tav tm="0">
                                          <p:val>
                                            <p:strVal val="#ppt_y"/>
                                          </p:val>
                                        </p:tav>
                                        <p:tav tm="100000">
                                          <p:val>
                                            <p:strVal val="#ppt_y"/>
                                          </p:val>
                                        </p:tav>
                                      </p:tavLst>
                                    </p:anim>
                                  </p:childTnLst>
                                </p:cTn>
                              </p:par>
                            </p:childTnLst>
                          </p:cTn>
                        </p:par>
                        <p:par>
                          <p:cTn id="26" fill="hold" nodeType="afterGroup">
                            <p:stCondLst>
                              <p:cond delay="500"/>
                            </p:stCondLst>
                            <p:childTnLst>
                              <p:par>
                                <p:cTn id="27" presetID="2" presetClass="entr" presetSubtype="2" fill="hold" grpId="0" nodeType="afterEffect">
                                  <p:stCondLst>
                                    <p:cond delay="0"/>
                                  </p:stCondLst>
                                  <p:childTnLst>
                                    <p:set>
                                      <p:cBhvr>
                                        <p:cTn id="28" dur="1" fill="hold">
                                          <p:stCondLst>
                                            <p:cond delay="0"/>
                                          </p:stCondLst>
                                        </p:cTn>
                                        <p:tgtEl>
                                          <p:spTgt spid="5129"/>
                                        </p:tgtEl>
                                        <p:attrNameLst>
                                          <p:attrName>style.visibility</p:attrName>
                                        </p:attrNameLst>
                                      </p:cBhvr>
                                      <p:to>
                                        <p:strVal val="visible"/>
                                      </p:to>
                                    </p:set>
                                    <p:anim calcmode="lin" valueType="num">
                                      <p:cBhvr additive="base">
                                        <p:cTn id="29" dur="500" fill="hold"/>
                                        <p:tgtEl>
                                          <p:spTgt spid="5129"/>
                                        </p:tgtEl>
                                        <p:attrNameLst>
                                          <p:attrName>ppt_x</p:attrName>
                                        </p:attrNameLst>
                                      </p:cBhvr>
                                      <p:tavLst>
                                        <p:tav tm="0">
                                          <p:val>
                                            <p:strVal val="1+#ppt_w/2"/>
                                          </p:val>
                                        </p:tav>
                                        <p:tav tm="100000">
                                          <p:val>
                                            <p:strVal val="#ppt_x"/>
                                          </p:val>
                                        </p:tav>
                                      </p:tavLst>
                                    </p:anim>
                                    <p:anim calcmode="lin" valueType="num">
                                      <p:cBhvr additive="base">
                                        <p:cTn id="30" dur="500" fill="hold"/>
                                        <p:tgtEl>
                                          <p:spTgt spid="51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autoUpdateAnimBg="0"/>
      <p:bldP spid="5126" grpId="0" animBg="1"/>
      <p:bldP spid="5127" grpId="0" autoUpdateAnimBg="0"/>
      <p:bldP spid="5128" grpId="0" animBg="1"/>
      <p:bldP spid="512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F1A772B-8D5C-47BB-962D-DD33E1CDAD70}"/>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pl-PL" sz="4400">
                <a:solidFill>
                  <a:schemeClr val="tx2"/>
                </a:solidFill>
              </a:rPr>
              <a:t>Unified Modeling Language</a:t>
            </a:r>
            <a:endParaRPr lang="pl-PL" altLang="pl-PL" sz="4400">
              <a:solidFill>
                <a:schemeClr val="tx2"/>
              </a:solidFill>
            </a:endParaRPr>
          </a:p>
          <a:p>
            <a:pPr algn="ctr" eaLnBrk="1" hangingPunct="1">
              <a:spcBef>
                <a:spcPct val="0"/>
              </a:spcBef>
              <a:buFontTx/>
              <a:buNone/>
            </a:pPr>
            <a:r>
              <a:rPr lang="pl-PL" altLang="pl-PL"/>
              <a:t>najpopularniejsze metody</a:t>
            </a:r>
            <a:endParaRPr lang="pl-PL" altLang="pl-PL">
              <a:solidFill>
                <a:schemeClr val="tx2"/>
              </a:solidFill>
            </a:endParaRPr>
          </a:p>
        </p:txBody>
      </p:sp>
      <p:sp>
        <p:nvSpPr>
          <p:cNvPr id="9219" name="Rectangle 3">
            <a:extLst>
              <a:ext uri="{FF2B5EF4-FFF2-40B4-BE49-F238E27FC236}">
                <a16:creationId xmlns:a16="http://schemas.microsoft.com/office/drawing/2014/main" id="{B5F9BF1A-E013-4D08-B5DD-3109830BFAA5}"/>
              </a:ext>
            </a:extLst>
          </p:cNvPr>
          <p:cNvSpPr>
            <a:spLocks noChangeArrowheads="1"/>
          </p:cNvSpPr>
          <p:nvPr/>
        </p:nvSpPr>
        <p:spPr bwMode="auto">
          <a:xfrm>
            <a:off x="1116013" y="1773238"/>
            <a:ext cx="74168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pPr>
            <a:r>
              <a:rPr lang="en-US" altLang="pl-PL" b="1" i="1"/>
              <a:t>Booch</a:t>
            </a:r>
            <a:r>
              <a:rPr lang="pl-PL" altLang="pl-PL"/>
              <a:t> </a:t>
            </a:r>
            <a:r>
              <a:rPr lang="pl-PL" altLang="pl-PL" sz="2800"/>
              <a:t>(projektowanie i implementacja)</a:t>
            </a:r>
          </a:p>
          <a:p>
            <a:pPr eaLnBrk="1" hangingPunct="1">
              <a:lnSpc>
                <a:spcPct val="90000"/>
              </a:lnSpc>
            </a:pPr>
            <a:r>
              <a:rPr lang="pl-PL" altLang="pl-PL" b="1" i="1"/>
              <a:t>OOSE Jacobson</a:t>
            </a:r>
            <a:r>
              <a:rPr lang="pl-PL" altLang="pl-PL"/>
              <a:t> </a:t>
            </a:r>
            <a:r>
              <a:rPr lang="pl-PL" altLang="pl-PL" sz="2800"/>
              <a:t>(wymagania i wysoko poziomowe projektowanie)</a:t>
            </a:r>
          </a:p>
          <a:p>
            <a:pPr eaLnBrk="1" hangingPunct="1">
              <a:lnSpc>
                <a:spcPct val="90000"/>
              </a:lnSpc>
            </a:pPr>
            <a:r>
              <a:rPr lang="en-US" altLang="pl-PL" b="1" i="1"/>
              <a:t>OMT Rumbaugh</a:t>
            </a:r>
            <a:r>
              <a:rPr lang="en-US" altLang="pl-PL"/>
              <a:t> </a:t>
            </a:r>
            <a:r>
              <a:rPr lang="pl-PL" altLang="pl-PL" sz="2800"/>
              <a:t>(analiza i rozwijanie systemów przetwarzających duże ilości danych)</a:t>
            </a:r>
          </a:p>
          <a:p>
            <a:pPr eaLnBrk="1" hangingPunct="1">
              <a:lnSpc>
                <a:spcPct val="90000"/>
              </a:lnSpc>
            </a:pPr>
            <a:r>
              <a:rPr lang="en-US" altLang="pl-PL" b="1" i="1"/>
              <a:t>Fusion</a:t>
            </a:r>
            <a:endParaRPr lang="pl-PL" altLang="pl-PL" b="1" i="1"/>
          </a:p>
          <a:p>
            <a:pPr eaLnBrk="1" hangingPunct="1">
              <a:lnSpc>
                <a:spcPct val="90000"/>
              </a:lnSpc>
            </a:pPr>
            <a:r>
              <a:rPr lang="pl-PL" altLang="pl-PL" b="1" i="1"/>
              <a:t>Shlaer - Mellor</a:t>
            </a:r>
            <a:r>
              <a:rPr lang="pl-PL" altLang="pl-PL"/>
              <a:t> </a:t>
            </a:r>
          </a:p>
          <a:p>
            <a:pPr eaLnBrk="1" hangingPunct="1">
              <a:lnSpc>
                <a:spcPct val="90000"/>
              </a:lnSpc>
            </a:pPr>
            <a:r>
              <a:rPr lang="pl-PL" altLang="pl-PL" b="1" i="1"/>
              <a:t>Coad - Yourdon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p:cTn id="7" dur="1000" fill="hold"/>
                                        <p:tgtEl>
                                          <p:spTgt spid="92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219">
                                            <p:txEl>
                                              <p:pRg st="1" end="1"/>
                                            </p:txEl>
                                          </p:spTgt>
                                        </p:tgtEl>
                                        <p:attrNameLst>
                                          <p:attrName>style.visibility</p:attrName>
                                        </p:attrNameLst>
                                      </p:cBhvr>
                                      <p:to>
                                        <p:strVal val="visible"/>
                                      </p:to>
                                    </p:set>
                                    <p:anim calcmode="lin" valueType="num">
                                      <p:cBhvr>
                                        <p:cTn id="14" dur="1000" fill="hold"/>
                                        <p:tgtEl>
                                          <p:spTgt spid="921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21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21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 calcmode="lin" valueType="num">
                                      <p:cBhvr>
                                        <p:cTn id="21" dur="1000" fill="hold"/>
                                        <p:tgtEl>
                                          <p:spTgt spid="921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21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21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219">
                                            <p:txEl>
                                              <p:pRg st="3" end="3"/>
                                            </p:txEl>
                                          </p:spTgt>
                                        </p:tgtEl>
                                        <p:attrNameLst>
                                          <p:attrName>style.visibility</p:attrName>
                                        </p:attrNameLst>
                                      </p:cBhvr>
                                      <p:to>
                                        <p:strVal val="visible"/>
                                      </p:to>
                                    </p:set>
                                    <p:anim calcmode="lin" valueType="num">
                                      <p:cBhvr>
                                        <p:cTn id="28" dur="1000" fill="hold"/>
                                        <p:tgtEl>
                                          <p:spTgt spid="921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921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21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219">
                                            <p:txEl>
                                              <p:pRg st="4" end="4"/>
                                            </p:txEl>
                                          </p:spTgt>
                                        </p:tgtEl>
                                        <p:attrNameLst>
                                          <p:attrName>style.visibility</p:attrName>
                                        </p:attrNameLst>
                                      </p:cBhvr>
                                      <p:to>
                                        <p:strVal val="visible"/>
                                      </p:to>
                                    </p:set>
                                    <p:anim calcmode="lin" valueType="num">
                                      <p:cBhvr>
                                        <p:cTn id="35" dur="1000" fill="hold"/>
                                        <p:tgtEl>
                                          <p:spTgt spid="9219">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921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9219">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9219">
                                            <p:txEl>
                                              <p:pRg st="5" end="5"/>
                                            </p:txEl>
                                          </p:spTgt>
                                        </p:tgtEl>
                                        <p:attrNameLst>
                                          <p:attrName>style.visibility</p:attrName>
                                        </p:attrNameLst>
                                      </p:cBhvr>
                                      <p:to>
                                        <p:strVal val="visible"/>
                                      </p:to>
                                    </p:set>
                                    <p:anim calcmode="lin" valueType="num">
                                      <p:cBhvr>
                                        <p:cTn id="42" dur="1000" fill="hold"/>
                                        <p:tgtEl>
                                          <p:spTgt spid="9219">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9219">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A308E63-846D-44BB-87BA-AB69502EDDFB}"/>
              </a:ext>
            </a:extLst>
          </p:cNvPr>
          <p:cNvSpPr>
            <a:spLocks noGrp="1" noChangeArrowheads="1"/>
          </p:cNvSpPr>
          <p:nvPr>
            <p:ph type="title" idx="4294967295"/>
          </p:nvPr>
        </p:nvSpPr>
        <p:spPr>
          <a:xfrm>
            <a:off x="684213" y="188913"/>
            <a:ext cx="7772400" cy="647700"/>
          </a:xfrm>
        </p:spPr>
        <p:txBody>
          <a:bodyPr/>
          <a:lstStyle/>
          <a:p>
            <a:r>
              <a:rPr lang="pl-PL" altLang="pl-PL" sz="4000" b="1"/>
              <a:t>Widoczność składowych klasy</a:t>
            </a:r>
          </a:p>
        </p:txBody>
      </p:sp>
      <p:graphicFrame>
        <p:nvGraphicFramePr>
          <p:cNvPr id="49155" name="Group 3">
            <a:extLst>
              <a:ext uri="{FF2B5EF4-FFF2-40B4-BE49-F238E27FC236}">
                <a16:creationId xmlns:a16="http://schemas.microsoft.com/office/drawing/2014/main" id="{328C5595-6367-4A62-9265-871169C1A888}"/>
              </a:ext>
            </a:extLst>
          </p:cNvPr>
          <p:cNvGraphicFramePr>
            <a:graphicFrameLocks noGrp="1"/>
          </p:cNvGraphicFramePr>
          <p:nvPr>
            <p:ph sz="half" idx="4294967295"/>
          </p:nvPr>
        </p:nvGraphicFramePr>
        <p:xfrm>
          <a:off x="71438" y="1412875"/>
          <a:ext cx="6084887" cy="4713288"/>
        </p:xfrm>
        <a:graphic>
          <a:graphicData uri="http://schemas.openxmlformats.org/drawingml/2006/table">
            <a:tbl>
              <a:tblPr/>
              <a:tblGrid>
                <a:gridCol w="1566614">
                  <a:extLst>
                    <a:ext uri="{9D8B030D-6E8A-4147-A177-3AD203B41FA5}">
                      <a16:colId xmlns:a16="http://schemas.microsoft.com/office/drawing/2014/main" val="20000"/>
                    </a:ext>
                  </a:extLst>
                </a:gridCol>
                <a:gridCol w="364739">
                  <a:extLst>
                    <a:ext uri="{9D8B030D-6E8A-4147-A177-3AD203B41FA5}">
                      <a16:colId xmlns:a16="http://schemas.microsoft.com/office/drawing/2014/main" val="20001"/>
                    </a:ext>
                  </a:extLst>
                </a:gridCol>
                <a:gridCol w="4153534">
                  <a:extLst>
                    <a:ext uri="{9D8B030D-6E8A-4147-A177-3AD203B41FA5}">
                      <a16:colId xmlns:a16="http://schemas.microsoft.com/office/drawing/2014/main" val="20002"/>
                    </a:ext>
                  </a:extLst>
                </a:gridCol>
              </a:tblGrid>
              <a:tr h="1178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1" i="0" u="none" strike="noStrike" cap="none" normalizeH="0" baseline="0" dirty="0">
                          <a:ln>
                            <a:noFill/>
                          </a:ln>
                          <a:solidFill>
                            <a:schemeClr val="tx1"/>
                          </a:solidFill>
                          <a:effectLst/>
                          <a:latin typeface="Times New Roman" pitchFamily="18" charset="0"/>
                        </a:rPr>
                        <a:t>publiczny</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a:ln>
                            <a:noFill/>
                          </a:ln>
                          <a:solidFill>
                            <a:schemeClr val="tx1"/>
                          </a:solidFill>
                          <a:effectLst/>
                          <a:latin typeface="Times New Roman" pitchFamily="18"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a:ln>
                            <a:noFill/>
                          </a:ln>
                          <a:solidFill>
                            <a:schemeClr val="tx1"/>
                          </a:solidFill>
                          <a:effectLst/>
                          <a:latin typeface="Times New Roman" pitchFamily="18" charset="0"/>
                        </a:rPr>
                        <a:t>Obiekty wszystkich klas mają dostęp do atrybutu lub operacji</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8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1" i="0" u="none" strike="noStrike" cap="none" normalizeH="0" baseline="0">
                          <a:ln>
                            <a:noFill/>
                          </a:ln>
                          <a:solidFill>
                            <a:schemeClr val="tx1"/>
                          </a:solidFill>
                          <a:effectLst/>
                          <a:latin typeface="Times New Roman" pitchFamily="18" charset="0"/>
                        </a:rPr>
                        <a:t>prywatny</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a:ln>
                            <a:noFill/>
                          </a:ln>
                          <a:solidFill>
                            <a:schemeClr val="tx1"/>
                          </a:solidFill>
                          <a:effectLst/>
                          <a:latin typeface="Times New Roman" pitchFamily="18"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dirty="0">
                          <a:ln>
                            <a:noFill/>
                          </a:ln>
                          <a:solidFill>
                            <a:schemeClr val="tx1"/>
                          </a:solidFill>
                          <a:effectLst/>
                          <a:latin typeface="Times New Roman" pitchFamily="18" charset="0"/>
                        </a:rPr>
                        <a:t>Dostęp jedynie w obrębie danej klasy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7708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1" i="0" u="none" strike="noStrike" cap="none" normalizeH="0" baseline="0">
                          <a:ln>
                            <a:noFill/>
                          </a:ln>
                          <a:solidFill>
                            <a:schemeClr val="tx1"/>
                          </a:solidFill>
                          <a:effectLst/>
                          <a:latin typeface="Times New Roman" pitchFamily="18" charset="0"/>
                        </a:rPr>
                        <a:t>chroniony</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a:ln>
                            <a:noFill/>
                          </a:ln>
                          <a:solidFill>
                            <a:schemeClr val="tx1"/>
                          </a:solidFill>
                          <a:effectLst/>
                          <a:latin typeface="Times New Roman" pitchFamily="18"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a:ln>
                            <a:noFill/>
                          </a:ln>
                          <a:solidFill>
                            <a:schemeClr val="tx1"/>
                          </a:solidFill>
                          <a:effectLst/>
                          <a:latin typeface="Times New Roman" pitchFamily="18" charset="0"/>
                        </a:rPr>
                        <a:t>Dostęp jedynie dla klas dziedziczących z danej klasy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787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1" i="0" u="none" strike="noStrike" cap="none" normalizeH="0" baseline="0">
                          <a:ln>
                            <a:noFill/>
                          </a:ln>
                          <a:solidFill>
                            <a:schemeClr val="tx1"/>
                          </a:solidFill>
                          <a:effectLst/>
                          <a:latin typeface="Times New Roman" pitchFamily="18" charset="0"/>
                        </a:rPr>
                        <a:t>pakietowy</a:t>
                      </a:r>
                    </a:p>
                  </a:txBody>
                  <a:tcPr marL="0" marR="0" marT="0" marB="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a:ln>
                            <a:noFill/>
                          </a:ln>
                          <a:solidFill>
                            <a:schemeClr val="tx1"/>
                          </a:solidFill>
                          <a:effectLst/>
                          <a:latin typeface="Times New Roman" pitchFamily="18" charset="0"/>
                        </a:rPr>
                        <a:t>~</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400" b="0" i="0" u="none" strike="noStrike" cap="none" normalizeH="0" baseline="0" dirty="0">
                          <a:ln>
                            <a:noFill/>
                          </a:ln>
                          <a:solidFill>
                            <a:schemeClr val="tx1"/>
                          </a:solidFill>
                          <a:effectLst/>
                          <a:latin typeface="Times New Roman" pitchFamily="18" charset="0"/>
                        </a:rPr>
                        <a:t>Dostęp tylko dla składowych pakietu, do którego klasa należy</a:t>
                      </a:r>
                    </a:p>
                  </a:txBody>
                  <a:tcPr marL="0" marR="0" marT="0" marB="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pSp>
        <p:nvGrpSpPr>
          <p:cNvPr id="75801" name="Group 25">
            <a:extLst>
              <a:ext uri="{FF2B5EF4-FFF2-40B4-BE49-F238E27FC236}">
                <a16:creationId xmlns:a16="http://schemas.microsoft.com/office/drawing/2014/main" id="{A2AB8914-AADC-47BC-948A-1684768D8999}"/>
              </a:ext>
            </a:extLst>
          </p:cNvPr>
          <p:cNvGrpSpPr>
            <a:grpSpLocks noChangeAspect="1"/>
          </p:cNvGrpSpPr>
          <p:nvPr/>
        </p:nvGrpSpPr>
        <p:grpSpPr bwMode="auto">
          <a:xfrm>
            <a:off x="5549900" y="692150"/>
            <a:ext cx="4135438" cy="5832475"/>
            <a:chOff x="2977" y="709"/>
            <a:chExt cx="2476" cy="3492"/>
          </a:xfrm>
        </p:grpSpPr>
        <p:sp>
          <p:nvSpPr>
            <p:cNvPr id="75802" name="AutoShape 26">
              <a:extLst>
                <a:ext uri="{FF2B5EF4-FFF2-40B4-BE49-F238E27FC236}">
                  <a16:creationId xmlns:a16="http://schemas.microsoft.com/office/drawing/2014/main" id="{0A7ECFDD-BF52-4390-8FBA-E29982E811DD}"/>
                </a:ext>
              </a:extLst>
            </p:cNvPr>
            <p:cNvSpPr>
              <a:spLocks noChangeAspect="1" noChangeArrowheads="1" noTextEdit="1"/>
            </p:cNvSpPr>
            <p:nvPr/>
          </p:nvSpPr>
          <p:spPr bwMode="auto">
            <a:xfrm>
              <a:off x="2977" y="709"/>
              <a:ext cx="2476" cy="3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p>
          </p:txBody>
        </p:sp>
        <p:sp>
          <p:nvSpPr>
            <p:cNvPr id="75803" name="Rectangle 27">
              <a:extLst>
                <a:ext uri="{FF2B5EF4-FFF2-40B4-BE49-F238E27FC236}">
                  <a16:creationId xmlns:a16="http://schemas.microsoft.com/office/drawing/2014/main" id="{18A15D03-1BAE-4683-8AD0-9147E41526D2}"/>
                </a:ext>
              </a:extLst>
            </p:cNvPr>
            <p:cNvSpPr>
              <a:spLocks noChangeArrowheads="1"/>
            </p:cNvSpPr>
            <p:nvPr/>
          </p:nvSpPr>
          <p:spPr bwMode="auto">
            <a:xfrm>
              <a:off x="3029" y="758"/>
              <a:ext cx="2372" cy="3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5804" name="Freeform 28">
              <a:extLst>
                <a:ext uri="{FF2B5EF4-FFF2-40B4-BE49-F238E27FC236}">
                  <a16:creationId xmlns:a16="http://schemas.microsoft.com/office/drawing/2014/main" id="{140278A0-5CC6-439D-BDB2-7C9EADDEAF01}"/>
                </a:ext>
              </a:extLst>
            </p:cNvPr>
            <p:cNvSpPr>
              <a:spLocks/>
            </p:cNvSpPr>
            <p:nvPr/>
          </p:nvSpPr>
          <p:spPr bwMode="auto">
            <a:xfrm>
              <a:off x="3029" y="758"/>
              <a:ext cx="1991" cy="312"/>
            </a:xfrm>
            <a:custGeom>
              <a:avLst/>
              <a:gdLst>
                <a:gd name="T0" fmla="*/ 0 w 115"/>
                <a:gd name="T1" fmla="*/ 2147483646 h 19"/>
                <a:gd name="T2" fmla="*/ 2147483646 w 115"/>
                <a:gd name="T3" fmla="*/ 2147483646 h 19"/>
                <a:gd name="T4" fmla="*/ 2147483646 w 115"/>
                <a:gd name="T5" fmla="*/ 2147483646 h 19"/>
                <a:gd name="T6" fmla="*/ 2147483646 w 115"/>
                <a:gd name="T7" fmla="*/ 0 h 19"/>
                <a:gd name="T8" fmla="*/ 0 60000 65536"/>
                <a:gd name="T9" fmla="*/ 0 60000 65536"/>
                <a:gd name="T10" fmla="*/ 0 60000 65536"/>
                <a:gd name="T11" fmla="*/ 0 60000 65536"/>
                <a:gd name="T12" fmla="*/ 0 w 115"/>
                <a:gd name="T13" fmla="*/ 0 h 19"/>
                <a:gd name="T14" fmla="*/ 115 w 115"/>
                <a:gd name="T15" fmla="*/ 19 h 19"/>
              </a:gdLst>
              <a:ahLst/>
              <a:cxnLst>
                <a:cxn ang="T8">
                  <a:pos x="T0" y="T1"/>
                </a:cxn>
                <a:cxn ang="T9">
                  <a:pos x="T2" y="T3"/>
                </a:cxn>
                <a:cxn ang="T10">
                  <a:pos x="T4" y="T5"/>
                </a:cxn>
                <a:cxn ang="T11">
                  <a:pos x="T6" y="T7"/>
                </a:cxn>
              </a:cxnLst>
              <a:rect l="T12" t="T13" r="T14" b="T15"/>
              <a:pathLst>
                <a:path w="115" h="19">
                  <a:moveTo>
                    <a:pt x="0" y="19"/>
                  </a:moveTo>
                  <a:lnTo>
                    <a:pt x="102" y="19"/>
                  </a:lnTo>
                  <a:lnTo>
                    <a:pt x="115" y="5"/>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pl-PL"/>
            </a:p>
          </p:txBody>
        </p:sp>
        <p:sp>
          <p:nvSpPr>
            <p:cNvPr id="75805" name="Rectangle 29">
              <a:extLst>
                <a:ext uri="{FF2B5EF4-FFF2-40B4-BE49-F238E27FC236}">
                  <a16:creationId xmlns:a16="http://schemas.microsoft.com/office/drawing/2014/main" id="{713BEF18-65EA-4B26-AC0C-3C7C070E0203}"/>
                </a:ext>
              </a:extLst>
            </p:cNvPr>
            <p:cNvSpPr>
              <a:spLocks noChangeArrowheads="1"/>
            </p:cNvSpPr>
            <p:nvPr/>
          </p:nvSpPr>
          <p:spPr bwMode="auto">
            <a:xfrm>
              <a:off x="3116" y="807"/>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5806" name="Rectangle 30">
              <a:extLst>
                <a:ext uri="{FF2B5EF4-FFF2-40B4-BE49-F238E27FC236}">
                  <a16:creationId xmlns:a16="http://schemas.microsoft.com/office/drawing/2014/main" id="{E60FE2F9-C4B0-49C1-A3CA-7F5C86397C89}"/>
                </a:ext>
              </a:extLst>
            </p:cNvPr>
            <p:cNvSpPr>
              <a:spLocks noChangeArrowheads="1"/>
            </p:cNvSpPr>
            <p:nvPr/>
          </p:nvSpPr>
          <p:spPr bwMode="auto">
            <a:xfrm>
              <a:off x="3462" y="1332"/>
              <a:ext cx="1610" cy="2508"/>
            </a:xfrm>
            <a:prstGeom prst="rect">
              <a:avLst/>
            </a:prstGeom>
            <a:solidFill>
              <a:srgbClr val="C0BFC0"/>
            </a:solidFill>
            <a:ln w="26988">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5807" name="Rectangle 31">
              <a:extLst>
                <a:ext uri="{FF2B5EF4-FFF2-40B4-BE49-F238E27FC236}">
                  <a16:creationId xmlns:a16="http://schemas.microsoft.com/office/drawing/2014/main" id="{3EE13A25-C3E1-427E-A91B-6ED039F00864}"/>
                </a:ext>
              </a:extLst>
            </p:cNvPr>
            <p:cNvSpPr>
              <a:spLocks noChangeArrowheads="1"/>
            </p:cNvSpPr>
            <p:nvPr/>
          </p:nvSpPr>
          <p:spPr bwMode="auto">
            <a:xfrm>
              <a:off x="3410" y="1283"/>
              <a:ext cx="1610" cy="2508"/>
            </a:xfrm>
            <a:prstGeom prst="rect">
              <a:avLst/>
            </a:prstGeom>
            <a:solidFill>
              <a:srgbClr val="FCF2E3"/>
            </a:solidFill>
            <a:ln w="2698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5808" name="Rectangle 32">
              <a:extLst>
                <a:ext uri="{FF2B5EF4-FFF2-40B4-BE49-F238E27FC236}">
                  <a16:creationId xmlns:a16="http://schemas.microsoft.com/office/drawing/2014/main" id="{84E410F2-8D68-45E0-88C4-44FA290D9FDE}"/>
                </a:ext>
              </a:extLst>
            </p:cNvPr>
            <p:cNvSpPr>
              <a:spLocks noChangeArrowheads="1"/>
            </p:cNvSpPr>
            <p:nvPr/>
          </p:nvSpPr>
          <p:spPr bwMode="auto">
            <a:xfrm>
              <a:off x="3670" y="1430"/>
              <a:ext cx="98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b="1">
                  <a:solidFill>
                    <a:srgbClr val="000000"/>
                  </a:solidFill>
                  <a:latin typeface="Arial" panose="020B0604020202020204" pitchFamily="34" charset="0"/>
                </a:rPr>
                <a:t>Nazwa klasy</a:t>
              </a:r>
              <a:endParaRPr lang="pl-PL" altLang="pl-PL" sz="1800">
                <a:latin typeface="Arial" panose="020B0604020202020204" pitchFamily="34" charset="0"/>
              </a:endParaRPr>
            </a:p>
          </p:txBody>
        </p:sp>
        <p:sp>
          <p:nvSpPr>
            <p:cNvPr id="75809" name="Line 33">
              <a:extLst>
                <a:ext uri="{FF2B5EF4-FFF2-40B4-BE49-F238E27FC236}">
                  <a16:creationId xmlns:a16="http://schemas.microsoft.com/office/drawing/2014/main" id="{2E36B715-9814-464D-9234-93873F0534B6}"/>
                </a:ext>
              </a:extLst>
            </p:cNvPr>
            <p:cNvSpPr>
              <a:spLocks noChangeShapeType="1"/>
            </p:cNvSpPr>
            <p:nvPr/>
          </p:nvSpPr>
          <p:spPr bwMode="auto">
            <a:xfrm>
              <a:off x="3410" y="1725"/>
              <a:ext cx="1593" cy="1"/>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75810" name="Rectangle 34">
              <a:extLst>
                <a:ext uri="{FF2B5EF4-FFF2-40B4-BE49-F238E27FC236}">
                  <a16:creationId xmlns:a16="http://schemas.microsoft.com/office/drawing/2014/main" id="{344C5D2B-B905-4AAE-BC70-B749BEA17C94}"/>
                </a:ext>
              </a:extLst>
            </p:cNvPr>
            <p:cNvSpPr>
              <a:spLocks noChangeArrowheads="1"/>
            </p:cNvSpPr>
            <p:nvPr/>
          </p:nvSpPr>
          <p:spPr bwMode="auto">
            <a:xfrm>
              <a:off x="3496" y="1791"/>
              <a:ext cx="14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a:solidFill>
                    <a:srgbClr val="8B0000"/>
                  </a:solidFill>
                  <a:latin typeface="Arial" panose="020B0604020202020204" pitchFamily="34" charset="0"/>
                </a:rPr>
                <a:t>+ </a:t>
              </a:r>
              <a:endParaRPr lang="pl-PL" altLang="pl-PL" sz="1800">
                <a:latin typeface="Arial" panose="020B0604020202020204" pitchFamily="34" charset="0"/>
              </a:endParaRPr>
            </a:p>
          </p:txBody>
        </p:sp>
        <p:sp>
          <p:nvSpPr>
            <p:cNvPr id="75811" name="Rectangle 35">
              <a:extLst>
                <a:ext uri="{FF2B5EF4-FFF2-40B4-BE49-F238E27FC236}">
                  <a16:creationId xmlns:a16="http://schemas.microsoft.com/office/drawing/2014/main" id="{FDF05221-F643-4801-AC84-0BFDE3D73CED}"/>
                </a:ext>
              </a:extLst>
            </p:cNvPr>
            <p:cNvSpPr>
              <a:spLocks noChangeArrowheads="1"/>
            </p:cNvSpPr>
            <p:nvPr/>
          </p:nvSpPr>
          <p:spPr bwMode="auto">
            <a:xfrm>
              <a:off x="3791" y="1791"/>
              <a:ext cx="74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a:solidFill>
                    <a:srgbClr val="8B0000"/>
                  </a:solidFill>
                  <a:latin typeface="Arial" panose="020B0604020202020204" pitchFamily="34" charset="0"/>
                </a:rPr>
                <a:t>atrybut1:  </a:t>
              </a:r>
              <a:endParaRPr lang="pl-PL" altLang="pl-PL" sz="1800">
                <a:latin typeface="Arial" panose="020B0604020202020204" pitchFamily="34" charset="0"/>
              </a:endParaRPr>
            </a:p>
          </p:txBody>
        </p:sp>
        <p:sp>
          <p:nvSpPr>
            <p:cNvPr id="75812" name="Rectangle 36">
              <a:extLst>
                <a:ext uri="{FF2B5EF4-FFF2-40B4-BE49-F238E27FC236}">
                  <a16:creationId xmlns:a16="http://schemas.microsoft.com/office/drawing/2014/main" id="{44C2F19F-1AB3-4DA4-AAA5-32BAB4014E93}"/>
                </a:ext>
              </a:extLst>
            </p:cNvPr>
            <p:cNvSpPr>
              <a:spLocks noChangeArrowheads="1"/>
            </p:cNvSpPr>
            <p:nvPr/>
          </p:nvSpPr>
          <p:spPr bwMode="auto">
            <a:xfrm>
              <a:off x="3496" y="2004"/>
              <a:ext cx="10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a:solidFill>
                    <a:srgbClr val="8B0000"/>
                  </a:solidFill>
                  <a:latin typeface="Arial" panose="020B0604020202020204" pitchFamily="34" charset="0"/>
                </a:rPr>
                <a:t>- </a:t>
              </a:r>
              <a:endParaRPr lang="pl-PL" altLang="pl-PL" sz="1800">
                <a:latin typeface="Arial" panose="020B0604020202020204" pitchFamily="34" charset="0"/>
              </a:endParaRPr>
            </a:p>
          </p:txBody>
        </p:sp>
        <p:sp>
          <p:nvSpPr>
            <p:cNvPr id="75813" name="Rectangle 37">
              <a:extLst>
                <a:ext uri="{FF2B5EF4-FFF2-40B4-BE49-F238E27FC236}">
                  <a16:creationId xmlns:a16="http://schemas.microsoft.com/office/drawing/2014/main" id="{CC2009AD-FBDE-4C27-BE25-28BCBFF9A2E3}"/>
                </a:ext>
              </a:extLst>
            </p:cNvPr>
            <p:cNvSpPr>
              <a:spLocks noChangeArrowheads="1"/>
            </p:cNvSpPr>
            <p:nvPr/>
          </p:nvSpPr>
          <p:spPr bwMode="auto">
            <a:xfrm>
              <a:off x="3791" y="2004"/>
              <a:ext cx="74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a:solidFill>
                    <a:srgbClr val="8B0000"/>
                  </a:solidFill>
                  <a:latin typeface="Arial" panose="020B0604020202020204" pitchFamily="34" charset="0"/>
                </a:rPr>
                <a:t>atrybut2:  </a:t>
              </a:r>
              <a:endParaRPr lang="pl-PL" altLang="pl-PL" sz="1800">
                <a:latin typeface="Arial" panose="020B0604020202020204" pitchFamily="34" charset="0"/>
              </a:endParaRPr>
            </a:p>
          </p:txBody>
        </p:sp>
        <p:sp>
          <p:nvSpPr>
            <p:cNvPr id="75814" name="Rectangle 38">
              <a:extLst>
                <a:ext uri="{FF2B5EF4-FFF2-40B4-BE49-F238E27FC236}">
                  <a16:creationId xmlns:a16="http://schemas.microsoft.com/office/drawing/2014/main" id="{55DCE39E-674F-485D-98A5-FC56176D1481}"/>
                </a:ext>
              </a:extLst>
            </p:cNvPr>
            <p:cNvSpPr>
              <a:spLocks noChangeArrowheads="1"/>
            </p:cNvSpPr>
            <p:nvPr/>
          </p:nvSpPr>
          <p:spPr bwMode="auto">
            <a:xfrm>
              <a:off x="3496" y="2217"/>
              <a:ext cx="1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a:solidFill>
                    <a:srgbClr val="8B0000"/>
                  </a:solidFill>
                  <a:latin typeface="Arial" panose="020B0604020202020204" pitchFamily="34" charset="0"/>
                </a:rPr>
                <a:t># </a:t>
              </a:r>
              <a:endParaRPr lang="pl-PL" altLang="pl-PL" sz="1800">
                <a:latin typeface="Arial" panose="020B0604020202020204" pitchFamily="34" charset="0"/>
              </a:endParaRPr>
            </a:p>
          </p:txBody>
        </p:sp>
        <p:sp>
          <p:nvSpPr>
            <p:cNvPr id="75815" name="Rectangle 39">
              <a:extLst>
                <a:ext uri="{FF2B5EF4-FFF2-40B4-BE49-F238E27FC236}">
                  <a16:creationId xmlns:a16="http://schemas.microsoft.com/office/drawing/2014/main" id="{934FC64A-8BBE-462B-A953-AC35A97FF45E}"/>
                </a:ext>
              </a:extLst>
            </p:cNvPr>
            <p:cNvSpPr>
              <a:spLocks noChangeArrowheads="1"/>
            </p:cNvSpPr>
            <p:nvPr/>
          </p:nvSpPr>
          <p:spPr bwMode="auto">
            <a:xfrm>
              <a:off x="3791" y="2217"/>
              <a:ext cx="74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a:solidFill>
                    <a:srgbClr val="8B0000"/>
                  </a:solidFill>
                  <a:latin typeface="Arial" panose="020B0604020202020204" pitchFamily="34" charset="0"/>
                </a:rPr>
                <a:t>atrybut3:  </a:t>
              </a:r>
              <a:endParaRPr lang="pl-PL" altLang="pl-PL" sz="1800">
                <a:latin typeface="Arial" panose="020B0604020202020204" pitchFamily="34" charset="0"/>
              </a:endParaRPr>
            </a:p>
          </p:txBody>
        </p:sp>
        <p:sp>
          <p:nvSpPr>
            <p:cNvPr id="75816" name="Rectangle 40">
              <a:extLst>
                <a:ext uri="{FF2B5EF4-FFF2-40B4-BE49-F238E27FC236}">
                  <a16:creationId xmlns:a16="http://schemas.microsoft.com/office/drawing/2014/main" id="{0C86B815-9521-49BB-AEB2-FBE8CF80E716}"/>
                </a:ext>
              </a:extLst>
            </p:cNvPr>
            <p:cNvSpPr>
              <a:spLocks noChangeArrowheads="1"/>
            </p:cNvSpPr>
            <p:nvPr/>
          </p:nvSpPr>
          <p:spPr bwMode="auto">
            <a:xfrm>
              <a:off x="3496" y="2430"/>
              <a:ext cx="14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a:solidFill>
                    <a:srgbClr val="8B0000"/>
                  </a:solidFill>
                  <a:latin typeface="Arial" panose="020B0604020202020204" pitchFamily="34" charset="0"/>
                </a:rPr>
                <a:t>~ </a:t>
              </a:r>
              <a:endParaRPr lang="pl-PL" altLang="pl-PL" sz="1800">
                <a:latin typeface="Arial" panose="020B0604020202020204" pitchFamily="34" charset="0"/>
              </a:endParaRPr>
            </a:p>
          </p:txBody>
        </p:sp>
        <p:sp>
          <p:nvSpPr>
            <p:cNvPr id="75817" name="Rectangle 41">
              <a:extLst>
                <a:ext uri="{FF2B5EF4-FFF2-40B4-BE49-F238E27FC236}">
                  <a16:creationId xmlns:a16="http://schemas.microsoft.com/office/drawing/2014/main" id="{4F0A341C-F979-4EDF-BD83-DB1ED6061786}"/>
                </a:ext>
              </a:extLst>
            </p:cNvPr>
            <p:cNvSpPr>
              <a:spLocks noChangeArrowheads="1"/>
            </p:cNvSpPr>
            <p:nvPr/>
          </p:nvSpPr>
          <p:spPr bwMode="auto">
            <a:xfrm>
              <a:off x="3791" y="2430"/>
              <a:ext cx="74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a:solidFill>
                    <a:srgbClr val="8B0000"/>
                  </a:solidFill>
                  <a:latin typeface="Arial" panose="020B0604020202020204" pitchFamily="34" charset="0"/>
                </a:rPr>
                <a:t>atrybut4:  </a:t>
              </a:r>
              <a:endParaRPr lang="pl-PL" altLang="pl-PL" sz="1800">
                <a:latin typeface="Arial" panose="020B0604020202020204" pitchFamily="34" charset="0"/>
              </a:endParaRPr>
            </a:p>
          </p:txBody>
        </p:sp>
        <p:sp>
          <p:nvSpPr>
            <p:cNvPr id="75818" name="Line 42">
              <a:extLst>
                <a:ext uri="{FF2B5EF4-FFF2-40B4-BE49-F238E27FC236}">
                  <a16:creationId xmlns:a16="http://schemas.microsoft.com/office/drawing/2014/main" id="{A05AC7CC-9C50-42F1-BD24-B1599EA03834}"/>
                </a:ext>
              </a:extLst>
            </p:cNvPr>
            <p:cNvSpPr>
              <a:spLocks noChangeShapeType="1"/>
            </p:cNvSpPr>
            <p:nvPr/>
          </p:nvSpPr>
          <p:spPr bwMode="auto">
            <a:xfrm>
              <a:off x="3410" y="2791"/>
              <a:ext cx="1593" cy="1"/>
            </a:xfrm>
            <a:prstGeom prst="line">
              <a:avLst/>
            </a:prstGeom>
            <a:noFill/>
            <a:ln w="26988">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75819" name="Rectangle 43">
              <a:extLst>
                <a:ext uri="{FF2B5EF4-FFF2-40B4-BE49-F238E27FC236}">
                  <a16:creationId xmlns:a16="http://schemas.microsoft.com/office/drawing/2014/main" id="{AA083659-BD63-4A30-B36B-2545482028F0}"/>
                </a:ext>
              </a:extLst>
            </p:cNvPr>
            <p:cNvSpPr>
              <a:spLocks noChangeArrowheads="1"/>
            </p:cNvSpPr>
            <p:nvPr/>
          </p:nvSpPr>
          <p:spPr bwMode="auto">
            <a:xfrm>
              <a:off x="3496" y="2857"/>
              <a:ext cx="14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a:solidFill>
                    <a:srgbClr val="004040"/>
                  </a:solidFill>
                  <a:latin typeface="Arial" panose="020B0604020202020204" pitchFamily="34" charset="0"/>
                </a:rPr>
                <a:t>+ </a:t>
              </a:r>
              <a:endParaRPr lang="pl-PL" altLang="pl-PL" sz="1800">
                <a:latin typeface="Arial" panose="020B0604020202020204" pitchFamily="34" charset="0"/>
              </a:endParaRPr>
            </a:p>
          </p:txBody>
        </p:sp>
        <p:sp>
          <p:nvSpPr>
            <p:cNvPr id="75820" name="Rectangle 44">
              <a:extLst>
                <a:ext uri="{FF2B5EF4-FFF2-40B4-BE49-F238E27FC236}">
                  <a16:creationId xmlns:a16="http://schemas.microsoft.com/office/drawing/2014/main" id="{B3F269FE-53B0-44F6-90AE-014FCB60BB7D}"/>
                </a:ext>
              </a:extLst>
            </p:cNvPr>
            <p:cNvSpPr>
              <a:spLocks noChangeArrowheads="1"/>
            </p:cNvSpPr>
            <p:nvPr/>
          </p:nvSpPr>
          <p:spPr bwMode="auto">
            <a:xfrm>
              <a:off x="3791" y="2857"/>
              <a:ext cx="84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a:solidFill>
                    <a:srgbClr val="004040"/>
                  </a:solidFill>
                  <a:latin typeface="Arial" panose="020B0604020202020204" pitchFamily="34" charset="0"/>
                </a:rPr>
                <a:t>operacja1()</a:t>
              </a:r>
              <a:endParaRPr lang="pl-PL" altLang="pl-PL" sz="1800">
                <a:latin typeface="Arial" panose="020B0604020202020204" pitchFamily="34" charset="0"/>
              </a:endParaRPr>
            </a:p>
          </p:txBody>
        </p:sp>
        <p:sp>
          <p:nvSpPr>
            <p:cNvPr id="75821" name="Rectangle 45">
              <a:extLst>
                <a:ext uri="{FF2B5EF4-FFF2-40B4-BE49-F238E27FC236}">
                  <a16:creationId xmlns:a16="http://schemas.microsoft.com/office/drawing/2014/main" id="{433B6558-8B82-435D-A7FD-31C229780184}"/>
                </a:ext>
              </a:extLst>
            </p:cNvPr>
            <p:cNvSpPr>
              <a:spLocks noChangeArrowheads="1"/>
            </p:cNvSpPr>
            <p:nvPr/>
          </p:nvSpPr>
          <p:spPr bwMode="auto">
            <a:xfrm>
              <a:off x="3496" y="3070"/>
              <a:ext cx="140"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a:solidFill>
                    <a:srgbClr val="004040"/>
                  </a:solidFill>
                  <a:latin typeface="Arial" panose="020B0604020202020204" pitchFamily="34" charset="0"/>
                </a:rPr>
                <a:t># </a:t>
              </a:r>
              <a:endParaRPr lang="pl-PL" altLang="pl-PL" sz="1800">
                <a:latin typeface="Arial" panose="020B0604020202020204" pitchFamily="34" charset="0"/>
              </a:endParaRPr>
            </a:p>
          </p:txBody>
        </p:sp>
        <p:sp>
          <p:nvSpPr>
            <p:cNvPr id="75822" name="Rectangle 46">
              <a:extLst>
                <a:ext uri="{FF2B5EF4-FFF2-40B4-BE49-F238E27FC236}">
                  <a16:creationId xmlns:a16="http://schemas.microsoft.com/office/drawing/2014/main" id="{9DB1B598-308C-4220-B12C-A98AED1C7127}"/>
                </a:ext>
              </a:extLst>
            </p:cNvPr>
            <p:cNvSpPr>
              <a:spLocks noChangeArrowheads="1"/>
            </p:cNvSpPr>
            <p:nvPr/>
          </p:nvSpPr>
          <p:spPr bwMode="auto">
            <a:xfrm>
              <a:off x="3791" y="3070"/>
              <a:ext cx="84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a:solidFill>
                    <a:srgbClr val="004040"/>
                  </a:solidFill>
                  <a:latin typeface="Arial" panose="020B0604020202020204" pitchFamily="34" charset="0"/>
                </a:rPr>
                <a:t>operacja2()</a:t>
              </a:r>
              <a:endParaRPr lang="pl-PL" altLang="pl-PL" sz="1800">
                <a:latin typeface="Arial" panose="020B0604020202020204" pitchFamily="34" charset="0"/>
              </a:endParaRPr>
            </a:p>
          </p:txBody>
        </p:sp>
        <p:sp>
          <p:nvSpPr>
            <p:cNvPr id="75823" name="Rectangle 47">
              <a:extLst>
                <a:ext uri="{FF2B5EF4-FFF2-40B4-BE49-F238E27FC236}">
                  <a16:creationId xmlns:a16="http://schemas.microsoft.com/office/drawing/2014/main" id="{C489CF43-A408-4411-A9C5-9BE9AC53A431}"/>
                </a:ext>
              </a:extLst>
            </p:cNvPr>
            <p:cNvSpPr>
              <a:spLocks noChangeArrowheads="1"/>
            </p:cNvSpPr>
            <p:nvPr/>
          </p:nvSpPr>
          <p:spPr bwMode="auto">
            <a:xfrm>
              <a:off x="3496" y="3283"/>
              <a:ext cx="10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a:solidFill>
                    <a:srgbClr val="004040"/>
                  </a:solidFill>
                  <a:latin typeface="Arial" panose="020B0604020202020204" pitchFamily="34" charset="0"/>
                </a:rPr>
                <a:t>- </a:t>
              </a:r>
              <a:endParaRPr lang="pl-PL" altLang="pl-PL" sz="1800">
                <a:latin typeface="Arial" panose="020B0604020202020204" pitchFamily="34" charset="0"/>
              </a:endParaRPr>
            </a:p>
          </p:txBody>
        </p:sp>
        <p:sp>
          <p:nvSpPr>
            <p:cNvPr id="75824" name="Rectangle 48">
              <a:extLst>
                <a:ext uri="{FF2B5EF4-FFF2-40B4-BE49-F238E27FC236}">
                  <a16:creationId xmlns:a16="http://schemas.microsoft.com/office/drawing/2014/main" id="{59FD5519-5C1D-4704-8774-BDF0E07A1741}"/>
                </a:ext>
              </a:extLst>
            </p:cNvPr>
            <p:cNvSpPr>
              <a:spLocks noChangeArrowheads="1"/>
            </p:cNvSpPr>
            <p:nvPr/>
          </p:nvSpPr>
          <p:spPr bwMode="auto">
            <a:xfrm>
              <a:off x="3791" y="3283"/>
              <a:ext cx="84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a:solidFill>
                    <a:srgbClr val="004040"/>
                  </a:solidFill>
                  <a:latin typeface="Arial" panose="020B0604020202020204" pitchFamily="34" charset="0"/>
                </a:rPr>
                <a:t>operacja3()</a:t>
              </a:r>
              <a:endParaRPr lang="pl-PL" altLang="pl-PL" sz="1800">
                <a:latin typeface="Arial" panose="020B0604020202020204" pitchFamily="34" charset="0"/>
              </a:endParaRPr>
            </a:p>
          </p:txBody>
        </p:sp>
        <p:sp>
          <p:nvSpPr>
            <p:cNvPr id="75825" name="Rectangle 49">
              <a:extLst>
                <a:ext uri="{FF2B5EF4-FFF2-40B4-BE49-F238E27FC236}">
                  <a16:creationId xmlns:a16="http://schemas.microsoft.com/office/drawing/2014/main" id="{92C45B0B-A5A3-46A7-97B9-DC20C016CE4E}"/>
                </a:ext>
              </a:extLst>
            </p:cNvPr>
            <p:cNvSpPr>
              <a:spLocks noChangeArrowheads="1"/>
            </p:cNvSpPr>
            <p:nvPr/>
          </p:nvSpPr>
          <p:spPr bwMode="auto">
            <a:xfrm>
              <a:off x="3496" y="3496"/>
              <a:ext cx="145"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a:solidFill>
                    <a:srgbClr val="004040"/>
                  </a:solidFill>
                  <a:latin typeface="Arial" panose="020B0604020202020204" pitchFamily="34" charset="0"/>
                </a:rPr>
                <a:t>~ </a:t>
              </a:r>
              <a:endParaRPr lang="pl-PL" altLang="pl-PL" sz="1800">
                <a:latin typeface="Arial" panose="020B0604020202020204" pitchFamily="34" charset="0"/>
              </a:endParaRPr>
            </a:p>
          </p:txBody>
        </p:sp>
        <p:sp>
          <p:nvSpPr>
            <p:cNvPr id="75826" name="Rectangle 50">
              <a:extLst>
                <a:ext uri="{FF2B5EF4-FFF2-40B4-BE49-F238E27FC236}">
                  <a16:creationId xmlns:a16="http://schemas.microsoft.com/office/drawing/2014/main" id="{4112EE6C-F6F7-4E43-BBB7-4CC64B514454}"/>
                </a:ext>
              </a:extLst>
            </p:cNvPr>
            <p:cNvSpPr>
              <a:spLocks noChangeArrowheads="1"/>
            </p:cNvSpPr>
            <p:nvPr/>
          </p:nvSpPr>
          <p:spPr bwMode="auto">
            <a:xfrm>
              <a:off x="3791" y="3496"/>
              <a:ext cx="847"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100">
                  <a:solidFill>
                    <a:srgbClr val="004040"/>
                  </a:solidFill>
                  <a:latin typeface="Arial" panose="020B0604020202020204" pitchFamily="34" charset="0"/>
                </a:rPr>
                <a:t>operacja4()</a:t>
              </a:r>
              <a:endParaRPr lang="pl-PL" altLang="pl-PL" sz="1800">
                <a:latin typeface="Arial" panose="020B0604020202020204" pitchFamily="34" charset="0"/>
              </a:endParaRPr>
            </a:p>
          </p:txBody>
        </p:sp>
      </p:gr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6C65DACC-B763-48AB-90CF-3A93A18ADCDA}"/>
              </a:ext>
            </a:extLst>
          </p:cNvPr>
          <p:cNvSpPr>
            <a:spLocks noGrp="1" noChangeArrowheads="1"/>
          </p:cNvSpPr>
          <p:nvPr>
            <p:ph type="title" idx="4294967295"/>
          </p:nvPr>
        </p:nvSpPr>
        <p:spPr>
          <a:xfrm>
            <a:off x="684213" y="260350"/>
            <a:ext cx="7772400" cy="874713"/>
          </a:xfrm>
        </p:spPr>
        <p:txBody>
          <a:bodyPr/>
          <a:lstStyle/>
          <a:p>
            <a:r>
              <a:rPr lang="pl-PL" altLang="pl-PL" b="1"/>
              <a:t>Asocjacja</a:t>
            </a:r>
          </a:p>
        </p:txBody>
      </p:sp>
      <p:sp>
        <p:nvSpPr>
          <p:cNvPr id="76803" name="Rectangle 3">
            <a:extLst>
              <a:ext uri="{FF2B5EF4-FFF2-40B4-BE49-F238E27FC236}">
                <a16:creationId xmlns:a16="http://schemas.microsoft.com/office/drawing/2014/main" id="{58413C51-DBB3-45FC-9CEE-6631DA07CCA2}"/>
              </a:ext>
            </a:extLst>
          </p:cNvPr>
          <p:cNvSpPr>
            <a:spLocks noGrp="1" noChangeArrowheads="1"/>
          </p:cNvSpPr>
          <p:nvPr>
            <p:ph type="body" sz="half" idx="4294967295"/>
          </p:nvPr>
        </p:nvSpPr>
        <p:spPr>
          <a:xfrm>
            <a:off x="0" y="1125538"/>
            <a:ext cx="9144000" cy="5256212"/>
          </a:xfrm>
        </p:spPr>
        <p:txBody>
          <a:bodyPr/>
          <a:lstStyle/>
          <a:p>
            <a:pPr>
              <a:buFontTx/>
              <a:buNone/>
            </a:pPr>
            <a:r>
              <a:rPr lang="pl-PL" altLang="pl-PL" sz="2800"/>
              <a:t>		Asocjacja opisuje związek strukturalny miedzy elementami (klasami). Wskazuje, że obiekty jednego elementu są połączone z obiektami drugiego. Wyróżnia się dwa rodzaje asocjacji:</a:t>
            </a:r>
          </a:p>
          <a:p>
            <a:pPr>
              <a:buFontTx/>
              <a:buNone/>
            </a:pPr>
            <a:endParaRPr lang="pl-PL" altLang="pl-PL" sz="2800"/>
          </a:p>
          <a:p>
            <a:pPr lvl="2"/>
            <a:r>
              <a:rPr lang="pl-PL" altLang="pl-PL" sz="2800"/>
              <a:t>binarne</a:t>
            </a:r>
          </a:p>
          <a:p>
            <a:pPr lvl="2"/>
            <a:endParaRPr lang="pl-PL" altLang="pl-PL" sz="3200"/>
          </a:p>
          <a:p>
            <a:pPr lvl="2">
              <a:buFontTx/>
              <a:buNone/>
            </a:pPr>
            <a:endParaRPr lang="pl-PL" altLang="pl-PL" sz="2800"/>
          </a:p>
          <a:p>
            <a:pPr lvl="2"/>
            <a:r>
              <a:rPr lang="pl-PL" altLang="pl-PL" sz="2800"/>
              <a:t>n – arne</a:t>
            </a:r>
          </a:p>
          <a:p>
            <a:pPr lvl="2">
              <a:buFontTx/>
              <a:buNone/>
            </a:pPr>
            <a:endParaRPr lang="pl-PL" altLang="pl-PL" sz="2800"/>
          </a:p>
          <a:p>
            <a:pPr>
              <a:buFontTx/>
              <a:buNone/>
            </a:pPr>
            <a:r>
              <a:rPr lang="pl-PL" altLang="pl-PL" sz="2800"/>
              <a:t>	</a:t>
            </a:r>
          </a:p>
        </p:txBody>
      </p:sp>
      <p:grpSp>
        <p:nvGrpSpPr>
          <p:cNvPr id="76804" name="Group 38">
            <a:extLst>
              <a:ext uri="{FF2B5EF4-FFF2-40B4-BE49-F238E27FC236}">
                <a16:creationId xmlns:a16="http://schemas.microsoft.com/office/drawing/2014/main" id="{3DEEE73B-DB5C-4BBE-A7B9-8B6F7249D239}"/>
              </a:ext>
            </a:extLst>
          </p:cNvPr>
          <p:cNvGrpSpPr>
            <a:grpSpLocks noChangeAspect="1"/>
          </p:cNvGrpSpPr>
          <p:nvPr/>
        </p:nvGrpSpPr>
        <p:grpSpPr bwMode="auto">
          <a:xfrm>
            <a:off x="2489200" y="4221163"/>
            <a:ext cx="6043613" cy="2470150"/>
            <a:chOff x="1791" y="2750"/>
            <a:chExt cx="3584" cy="1465"/>
          </a:xfrm>
        </p:grpSpPr>
        <p:sp>
          <p:nvSpPr>
            <p:cNvPr id="76817" name="AutoShape 37">
              <a:extLst>
                <a:ext uri="{FF2B5EF4-FFF2-40B4-BE49-F238E27FC236}">
                  <a16:creationId xmlns:a16="http://schemas.microsoft.com/office/drawing/2014/main" id="{2F5C16FB-FEC3-48DE-BE22-DBA18E7E754D}"/>
                </a:ext>
              </a:extLst>
            </p:cNvPr>
            <p:cNvSpPr>
              <a:spLocks noChangeAspect="1" noChangeArrowheads="1" noTextEdit="1"/>
            </p:cNvSpPr>
            <p:nvPr/>
          </p:nvSpPr>
          <p:spPr bwMode="auto">
            <a:xfrm>
              <a:off x="1791" y="2750"/>
              <a:ext cx="3584" cy="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p>
          </p:txBody>
        </p:sp>
        <p:sp>
          <p:nvSpPr>
            <p:cNvPr id="76818" name="Rectangle 39">
              <a:extLst>
                <a:ext uri="{FF2B5EF4-FFF2-40B4-BE49-F238E27FC236}">
                  <a16:creationId xmlns:a16="http://schemas.microsoft.com/office/drawing/2014/main" id="{DB770CEA-CA01-4693-988E-ADEB878DA459}"/>
                </a:ext>
              </a:extLst>
            </p:cNvPr>
            <p:cNvSpPr>
              <a:spLocks noChangeArrowheads="1"/>
            </p:cNvSpPr>
            <p:nvPr/>
          </p:nvSpPr>
          <p:spPr bwMode="auto">
            <a:xfrm>
              <a:off x="1824" y="2781"/>
              <a:ext cx="3518" cy="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6819" name="Freeform 40">
              <a:extLst>
                <a:ext uri="{FF2B5EF4-FFF2-40B4-BE49-F238E27FC236}">
                  <a16:creationId xmlns:a16="http://schemas.microsoft.com/office/drawing/2014/main" id="{63569C26-BC10-417C-9264-B75D40526B96}"/>
                </a:ext>
              </a:extLst>
            </p:cNvPr>
            <p:cNvSpPr>
              <a:spLocks/>
            </p:cNvSpPr>
            <p:nvPr/>
          </p:nvSpPr>
          <p:spPr bwMode="auto">
            <a:xfrm>
              <a:off x="1824" y="2781"/>
              <a:ext cx="1252" cy="196"/>
            </a:xfrm>
            <a:custGeom>
              <a:avLst/>
              <a:gdLst>
                <a:gd name="T0" fmla="*/ 0 w 115"/>
                <a:gd name="T1" fmla="*/ 2147483646 h 19"/>
                <a:gd name="T2" fmla="*/ 2147483646 w 115"/>
                <a:gd name="T3" fmla="*/ 2147483646 h 19"/>
                <a:gd name="T4" fmla="*/ 2147483646 w 115"/>
                <a:gd name="T5" fmla="*/ 2147483646 h 19"/>
                <a:gd name="T6" fmla="*/ 2147483646 w 115"/>
                <a:gd name="T7" fmla="*/ 0 h 19"/>
                <a:gd name="T8" fmla="*/ 0 60000 65536"/>
                <a:gd name="T9" fmla="*/ 0 60000 65536"/>
                <a:gd name="T10" fmla="*/ 0 60000 65536"/>
                <a:gd name="T11" fmla="*/ 0 60000 65536"/>
                <a:gd name="T12" fmla="*/ 0 w 115"/>
                <a:gd name="T13" fmla="*/ 0 h 19"/>
                <a:gd name="T14" fmla="*/ 115 w 115"/>
                <a:gd name="T15" fmla="*/ 19 h 19"/>
              </a:gdLst>
              <a:ahLst/>
              <a:cxnLst>
                <a:cxn ang="T8">
                  <a:pos x="T0" y="T1"/>
                </a:cxn>
                <a:cxn ang="T9">
                  <a:pos x="T2" y="T3"/>
                </a:cxn>
                <a:cxn ang="T10">
                  <a:pos x="T4" y="T5"/>
                </a:cxn>
                <a:cxn ang="T11">
                  <a:pos x="T6" y="T7"/>
                </a:cxn>
              </a:cxnLst>
              <a:rect l="T12" t="T13" r="T14" b="T15"/>
              <a:pathLst>
                <a:path w="115" h="19">
                  <a:moveTo>
                    <a:pt x="0" y="19"/>
                  </a:moveTo>
                  <a:lnTo>
                    <a:pt x="102" y="19"/>
                  </a:lnTo>
                  <a:lnTo>
                    <a:pt x="115" y="5"/>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pl-PL"/>
            </a:p>
          </p:txBody>
        </p:sp>
        <p:sp>
          <p:nvSpPr>
            <p:cNvPr id="76820" name="Rectangle 41">
              <a:extLst>
                <a:ext uri="{FF2B5EF4-FFF2-40B4-BE49-F238E27FC236}">
                  <a16:creationId xmlns:a16="http://schemas.microsoft.com/office/drawing/2014/main" id="{1926A7F5-3921-46E7-831D-8207BAD60D2F}"/>
                </a:ext>
              </a:extLst>
            </p:cNvPr>
            <p:cNvSpPr>
              <a:spLocks noChangeArrowheads="1"/>
            </p:cNvSpPr>
            <p:nvPr/>
          </p:nvSpPr>
          <p:spPr bwMode="auto">
            <a:xfrm>
              <a:off x="1878" y="2812"/>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6821" name="Rectangle 42">
              <a:extLst>
                <a:ext uri="{FF2B5EF4-FFF2-40B4-BE49-F238E27FC236}">
                  <a16:creationId xmlns:a16="http://schemas.microsoft.com/office/drawing/2014/main" id="{8E633DDD-2BE0-468E-9BA0-6A4BBC8B082E}"/>
                </a:ext>
              </a:extLst>
            </p:cNvPr>
            <p:cNvSpPr>
              <a:spLocks noChangeArrowheads="1"/>
            </p:cNvSpPr>
            <p:nvPr/>
          </p:nvSpPr>
          <p:spPr bwMode="auto">
            <a:xfrm>
              <a:off x="2096" y="3142"/>
              <a:ext cx="980" cy="289"/>
            </a:xfrm>
            <a:prstGeom prst="rect">
              <a:avLst/>
            </a:prstGeom>
            <a:solidFill>
              <a:srgbClr val="C0BFC0"/>
            </a:solidFill>
            <a:ln w="17463">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6822" name="Rectangle 43">
              <a:extLst>
                <a:ext uri="{FF2B5EF4-FFF2-40B4-BE49-F238E27FC236}">
                  <a16:creationId xmlns:a16="http://schemas.microsoft.com/office/drawing/2014/main" id="{07B0202B-55C6-4F53-8A04-B4260166D0D6}"/>
                </a:ext>
              </a:extLst>
            </p:cNvPr>
            <p:cNvSpPr>
              <a:spLocks noChangeArrowheads="1"/>
            </p:cNvSpPr>
            <p:nvPr/>
          </p:nvSpPr>
          <p:spPr bwMode="auto">
            <a:xfrm>
              <a:off x="2063" y="3111"/>
              <a:ext cx="981" cy="289"/>
            </a:xfrm>
            <a:prstGeom prst="rect">
              <a:avLst/>
            </a:prstGeom>
            <a:solidFill>
              <a:srgbClr val="FCF2E3"/>
            </a:solidFill>
            <a:ln w="17463">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6823" name="Rectangle 44">
              <a:extLst>
                <a:ext uri="{FF2B5EF4-FFF2-40B4-BE49-F238E27FC236}">
                  <a16:creationId xmlns:a16="http://schemas.microsoft.com/office/drawing/2014/main" id="{C28D4119-4386-4F7D-A230-72BB2FE82893}"/>
                </a:ext>
              </a:extLst>
            </p:cNvPr>
            <p:cNvSpPr>
              <a:spLocks noChangeArrowheads="1"/>
            </p:cNvSpPr>
            <p:nvPr/>
          </p:nvSpPr>
          <p:spPr bwMode="auto">
            <a:xfrm>
              <a:off x="2368" y="3204"/>
              <a:ext cx="42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300" b="1">
                  <a:solidFill>
                    <a:srgbClr val="000000"/>
                  </a:solidFill>
                  <a:latin typeface="Arial" panose="020B0604020202020204" pitchFamily="34" charset="0"/>
                </a:rPr>
                <a:t>Class1</a:t>
              </a:r>
              <a:endParaRPr lang="pl-PL" altLang="pl-PL" sz="1800">
                <a:latin typeface="Arial" panose="020B0604020202020204" pitchFamily="34" charset="0"/>
              </a:endParaRPr>
            </a:p>
          </p:txBody>
        </p:sp>
        <p:sp>
          <p:nvSpPr>
            <p:cNvPr id="76824" name="Rectangle 45">
              <a:extLst>
                <a:ext uri="{FF2B5EF4-FFF2-40B4-BE49-F238E27FC236}">
                  <a16:creationId xmlns:a16="http://schemas.microsoft.com/office/drawing/2014/main" id="{A5916024-AA67-4641-B292-3D8A91570630}"/>
                </a:ext>
              </a:extLst>
            </p:cNvPr>
            <p:cNvSpPr>
              <a:spLocks noChangeArrowheads="1"/>
            </p:cNvSpPr>
            <p:nvPr/>
          </p:nvSpPr>
          <p:spPr bwMode="auto">
            <a:xfrm>
              <a:off x="4155" y="3142"/>
              <a:ext cx="980" cy="299"/>
            </a:xfrm>
            <a:prstGeom prst="rect">
              <a:avLst/>
            </a:prstGeom>
            <a:solidFill>
              <a:srgbClr val="C0BFC0"/>
            </a:solidFill>
            <a:ln w="17463">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6825" name="Rectangle 46">
              <a:extLst>
                <a:ext uri="{FF2B5EF4-FFF2-40B4-BE49-F238E27FC236}">
                  <a16:creationId xmlns:a16="http://schemas.microsoft.com/office/drawing/2014/main" id="{564AFE4E-7A51-4D29-909C-35EAD1E9FFC5}"/>
                </a:ext>
              </a:extLst>
            </p:cNvPr>
            <p:cNvSpPr>
              <a:spLocks noChangeArrowheads="1"/>
            </p:cNvSpPr>
            <p:nvPr/>
          </p:nvSpPr>
          <p:spPr bwMode="auto">
            <a:xfrm>
              <a:off x="4122" y="3111"/>
              <a:ext cx="981" cy="299"/>
            </a:xfrm>
            <a:prstGeom prst="rect">
              <a:avLst/>
            </a:prstGeom>
            <a:solidFill>
              <a:srgbClr val="FCF2E3"/>
            </a:solidFill>
            <a:ln w="17463">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6826" name="Rectangle 47">
              <a:extLst>
                <a:ext uri="{FF2B5EF4-FFF2-40B4-BE49-F238E27FC236}">
                  <a16:creationId xmlns:a16="http://schemas.microsoft.com/office/drawing/2014/main" id="{F15F10EF-FE2D-4F12-93F6-DBD4FFB80B19}"/>
                </a:ext>
              </a:extLst>
            </p:cNvPr>
            <p:cNvSpPr>
              <a:spLocks noChangeArrowheads="1"/>
            </p:cNvSpPr>
            <p:nvPr/>
          </p:nvSpPr>
          <p:spPr bwMode="auto">
            <a:xfrm>
              <a:off x="4427" y="3204"/>
              <a:ext cx="42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300" b="1">
                  <a:solidFill>
                    <a:srgbClr val="000000"/>
                  </a:solidFill>
                  <a:latin typeface="Arial" panose="020B0604020202020204" pitchFamily="34" charset="0"/>
                </a:rPr>
                <a:t>Class2</a:t>
              </a:r>
              <a:endParaRPr lang="pl-PL" altLang="pl-PL" sz="1800">
                <a:latin typeface="Arial" panose="020B0604020202020204" pitchFamily="34" charset="0"/>
              </a:endParaRPr>
            </a:p>
          </p:txBody>
        </p:sp>
        <p:sp>
          <p:nvSpPr>
            <p:cNvPr id="76827" name="Rectangle 48">
              <a:extLst>
                <a:ext uri="{FF2B5EF4-FFF2-40B4-BE49-F238E27FC236}">
                  <a16:creationId xmlns:a16="http://schemas.microsoft.com/office/drawing/2014/main" id="{0D76E8B6-173F-4A79-8708-F8F9CC5ED2AF}"/>
                </a:ext>
              </a:extLst>
            </p:cNvPr>
            <p:cNvSpPr>
              <a:spLocks noChangeArrowheads="1"/>
            </p:cNvSpPr>
            <p:nvPr/>
          </p:nvSpPr>
          <p:spPr bwMode="auto">
            <a:xfrm>
              <a:off x="3131" y="3679"/>
              <a:ext cx="980" cy="309"/>
            </a:xfrm>
            <a:prstGeom prst="rect">
              <a:avLst/>
            </a:prstGeom>
            <a:solidFill>
              <a:srgbClr val="C0BFC0"/>
            </a:solidFill>
            <a:ln w="17463">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6828" name="Rectangle 49">
              <a:extLst>
                <a:ext uri="{FF2B5EF4-FFF2-40B4-BE49-F238E27FC236}">
                  <a16:creationId xmlns:a16="http://schemas.microsoft.com/office/drawing/2014/main" id="{B9C26926-D877-4BD4-83FA-9161A9CF9D0F}"/>
                </a:ext>
              </a:extLst>
            </p:cNvPr>
            <p:cNvSpPr>
              <a:spLocks noChangeArrowheads="1"/>
            </p:cNvSpPr>
            <p:nvPr/>
          </p:nvSpPr>
          <p:spPr bwMode="auto">
            <a:xfrm>
              <a:off x="3098" y="3648"/>
              <a:ext cx="981" cy="309"/>
            </a:xfrm>
            <a:prstGeom prst="rect">
              <a:avLst/>
            </a:prstGeom>
            <a:solidFill>
              <a:srgbClr val="FCF2E3"/>
            </a:solidFill>
            <a:ln w="17463">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6829" name="Rectangle 50">
              <a:extLst>
                <a:ext uri="{FF2B5EF4-FFF2-40B4-BE49-F238E27FC236}">
                  <a16:creationId xmlns:a16="http://schemas.microsoft.com/office/drawing/2014/main" id="{D9458D37-6E76-4AA4-B640-B59F291AE0D5}"/>
                </a:ext>
              </a:extLst>
            </p:cNvPr>
            <p:cNvSpPr>
              <a:spLocks noChangeArrowheads="1"/>
            </p:cNvSpPr>
            <p:nvPr/>
          </p:nvSpPr>
          <p:spPr bwMode="auto">
            <a:xfrm>
              <a:off x="3403" y="3740"/>
              <a:ext cx="425"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300" b="1">
                  <a:solidFill>
                    <a:srgbClr val="000000"/>
                  </a:solidFill>
                  <a:latin typeface="Arial" panose="020B0604020202020204" pitchFamily="34" charset="0"/>
                </a:rPr>
                <a:t>Class3</a:t>
              </a:r>
              <a:endParaRPr lang="pl-PL" altLang="pl-PL" sz="1800">
                <a:latin typeface="Arial" panose="020B0604020202020204" pitchFamily="34" charset="0"/>
              </a:endParaRPr>
            </a:p>
          </p:txBody>
        </p:sp>
        <p:sp>
          <p:nvSpPr>
            <p:cNvPr id="76830" name="Freeform 51">
              <a:extLst>
                <a:ext uri="{FF2B5EF4-FFF2-40B4-BE49-F238E27FC236}">
                  <a16:creationId xmlns:a16="http://schemas.microsoft.com/office/drawing/2014/main" id="{CF709948-2CD0-4613-B04B-D7F7F6E56930}"/>
                </a:ext>
              </a:extLst>
            </p:cNvPr>
            <p:cNvSpPr>
              <a:spLocks/>
            </p:cNvSpPr>
            <p:nvPr/>
          </p:nvSpPr>
          <p:spPr bwMode="auto">
            <a:xfrm>
              <a:off x="3338" y="3152"/>
              <a:ext cx="545" cy="279"/>
            </a:xfrm>
            <a:custGeom>
              <a:avLst/>
              <a:gdLst>
                <a:gd name="T0" fmla="*/ 545 w 545"/>
                <a:gd name="T1" fmla="*/ 134 h 279"/>
                <a:gd name="T2" fmla="*/ 272 w 545"/>
                <a:gd name="T3" fmla="*/ 279 h 279"/>
                <a:gd name="T4" fmla="*/ 0 w 545"/>
                <a:gd name="T5" fmla="*/ 134 h 279"/>
                <a:gd name="T6" fmla="*/ 272 w 545"/>
                <a:gd name="T7" fmla="*/ 0 h 279"/>
                <a:gd name="T8" fmla="*/ 545 w 545"/>
                <a:gd name="T9" fmla="*/ 134 h 279"/>
                <a:gd name="T10" fmla="*/ 0 60000 65536"/>
                <a:gd name="T11" fmla="*/ 0 60000 65536"/>
                <a:gd name="T12" fmla="*/ 0 60000 65536"/>
                <a:gd name="T13" fmla="*/ 0 60000 65536"/>
                <a:gd name="T14" fmla="*/ 0 60000 65536"/>
                <a:gd name="T15" fmla="*/ 0 w 545"/>
                <a:gd name="T16" fmla="*/ 0 h 279"/>
                <a:gd name="T17" fmla="*/ 545 w 545"/>
                <a:gd name="T18" fmla="*/ 279 h 279"/>
              </a:gdLst>
              <a:ahLst/>
              <a:cxnLst>
                <a:cxn ang="T10">
                  <a:pos x="T0" y="T1"/>
                </a:cxn>
                <a:cxn ang="T11">
                  <a:pos x="T2" y="T3"/>
                </a:cxn>
                <a:cxn ang="T12">
                  <a:pos x="T4" y="T5"/>
                </a:cxn>
                <a:cxn ang="T13">
                  <a:pos x="T6" y="T7"/>
                </a:cxn>
                <a:cxn ang="T14">
                  <a:pos x="T8" y="T9"/>
                </a:cxn>
              </a:cxnLst>
              <a:rect l="T15" t="T16" r="T17" b="T18"/>
              <a:pathLst>
                <a:path w="545" h="279">
                  <a:moveTo>
                    <a:pt x="545" y="134"/>
                  </a:moveTo>
                  <a:lnTo>
                    <a:pt x="272" y="279"/>
                  </a:lnTo>
                  <a:lnTo>
                    <a:pt x="0" y="134"/>
                  </a:lnTo>
                  <a:lnTo>
                    <a:pt x="272" y="0"/>
                  </a:lnTo>
                  <a:lnTo>
                    <a:pt x="545" y="134"/>
                  </a:lnTo>
                  <a:close/>
                </a:path>
              </a:pathLst>
            </a:custGeom>
            <a:solidFill>
              <a:srgbClr val="C0BFC0"/>
            </a:solidFill>
            <a:ln w="17463">
              <a:solidFill>
                <a:srgbClr val="C0BFC0"/>
              </a:solidFill>
              <a:round/>
              <a:headEnd/>
              <a:tailEnd/>
            </a:ln>
          </p:spPr>
          <p:txBody>
            <a:bodyPr/>
            <a:lstStyle/>
            <a:p>
              <a:endParaRPr lang="pl-PL"/>
            </a:p>
          </p:txBody>
        </p:sp>
        <p:sp>
          <p:nvSpPr>
            <p:cNvPr id="76831" name="Freeform 52">
              <a:extLst>
                <a:ext uri="{FF2B5EF4-FFF2-40B4-BE49-F238E27FC236}">
                  <a16:creationId xmlns:a16="http://schemas.microsoft.com/office/drawing/2014/main" id="{2333D10F-EAC5-4DCE-A6F7-28F822F5DFA3}"/>
                </a:ext>
              </a:extLst>
            </p:cNvPr>
            <p:cNvSpPr>
              <a:spLocks/>
            </p:cNvSpPr>
            <p:nvPr/>
          </p:nvSpPr>
          <p:spPr bwMode="auto">
            <a:xfrm>
              <a:off x="3305" y="3121"/>
              <a:ext cx="545" cy="279"/>
            </a:xfrm>
            <a:custGeom>
              <a:avLst/>
              <a:gdLst>
                <a:gd name="T0" fmla="*/ 545 w 545"/>
                <a:gd name="T1" fmla="*/ 135 h 279"/>
                <a:gd name="T2" fmla="*/ 273 w 545"/>
                <a:gd name="T3" fmla="*/ 279 h 279"/>
                <a:gd name="T4" fmla="*/ 0 w 545"/>
                <a:gd name="T5" fmla="*/ 135 h 279"/>
                <a:gd name="T6" fmla="*/ 273 w 545"/>
                <a:gd name="T7" fmla="*/ 0 h 279"/>
                <a:gd name="T8" fmla="*/ 545 w 545"/>
                <a:gd name="T9" fmla="*/ 135 h 279"/>
                <a:gd name="T10" fmla="*/ 0 60000 65536"/>
                <a:gd name="T11" fmla="*/ 0 60000 65536"/>
                <a:gd name="T12" fmla="*/ 0 60000 65536"/>
                <a:gd name="T13" fmla="*/ 0 60000 65536"/>
                <a:gd name="T14" fmla="*/ 0 60000 65536"/>
                <a:gd name="T15" fmla="*/ 0 w 545"/>
                <a:gd name="T16" fmla="*/ 0 h 279"/>
                <a:gd name="T17" fmla="*/ 545 w 545"/>
                <a:gd name="T18" fmla="*/ 279 h 279"/>
              </a:gdLst>
              <a:ahLst/>
              <a:cxnLst>
                <a:cxn ang="T10">
                  <a:pos x="T0" y="T1"/>
                </a:cxn>
                <a:cxn ang="T11">
                  <a:pos x="T2" y="T3"/>
                </a:cxn>
                <a:cxn ang="T12">
                  <a:pos x="T4" y="T5"/>
                </a:cxn>
                <a:cxn ang="T13">
                  <a:pos x="T6" y="T7"/>
                </a:cxn>
                <a:cxn ang="T14">
                  <a:pos x="T8" y="T9"/>
                </a:cxn>
              </a:cxnLst>
              <a:rect l="T15" t="T16" r="T17" b="T18"/>
              <a:pathLst>
                <a:path w="545" h="279">
                  <a:moveTo>
                    <a:pt x="545" y="135"/>
                  </a:moveTo>
                  <a:lnTo>
                    <a:pt x="273" y="279"/>
                  </a:lnTo>
                  <a:lnTo>
                    <a:pt x="0" y="135"/>
                  </a:lnTo>
                  <a:lnTo>
                    <a:pt x="273" y="0"/>
                  </a:lnTo>
                  <a:lnTo>
                    <a:pt x="545" y="135"/>
                  </a:lnTo>
                  <a:close/>
                </a:path>
              </a:pathLst>
            </a:custGeom>
            <a:solidFill>
              <a:srgbClr val="FCF2E3"/>
            </a:solidFill>
            <a:ln w="17463">
              <a:solidFill>
                <a:srgbClr val="000000"/>
              </a:solidFill>
              <a:round/>
              <a:headEnd/>
              <a:tailEnd/>
            </a:ln>
          </p:spPr>
          <p:txBody>
            <a:bodyPr/>
            <a:lstStyle/>
            <a:p>
              <a:endParaRPr lang="pl-PL"/>
            </a:p>
          </p:txBody>
        </p:sp>
        <p:sp>
          <p:nvSpPr>
            <p:cNvPr id="76832" name="Line 53">
              <a:extLst>
                <a:ext uri="{FF2B5EF4-FFF2-40B4-BE49-F238E27FC236}">
                  <a16:creationId xmlns:a16="http://schemas.microsoft.com/office/drawing/2014/main" id="{35DBE92C-12BA-452F-823D-BE76BA7AF4CF}"/>
                </a:ext>
              </a:extLst>
            </p:cNvPr>
            <p:cNvSpPr>
              <a:spLocks noChangeShapeType="1"/>
            </p:cNvSpPr>
            <p:nvPr/>
          </p:nvSpPr>
          <p:spPr bwMode="auto">
            <a:xfrm flipH="1">
              <a:off x="3850" y="3256"/>
              <a:ext cx="272"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76833" name="Line 54">
              <a:extLst>
                <a:ext uri="{FF2B5EF4-FFF2-40B4-BE49-F238E27FC236}">
                  <a16:creationId xmlns:a16="http://schemas.microsoft.com/office/drawing/2014/main" id="{C1E3AD6F-6531-42BB-AAE6-22CBCCA49AEA}"/>
                </a:ext>
              </a:extLst>
            </p:cNvPr>
            <p:cNvSpPr>
              <a:spLocks noChangeShapeType="1"/>
            </p:cNvSpPr>
            <p:nvPr/>
          </p:nvSpPr>
          <p:spPr bwMode="auto">
            <a:xfrm>
              <a:off x="3044" y="3256"/>
              <a:ext cx="261" cy="1"/>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76834" name="Line 55">
              <a:extLst>
                <a:ext uri="{FF2B5EF4-FFF2-40B4-BE49-F238E27FC236}">
                  <a16:creationId xmlns:a16="http://schemas.microsoft.com/office/drawing/2014/main" id="{6F442D07-A07C-4A12-A17A-0BE3E6291913}"/>
                </a:ext>
              </a:extLst>
            </p:cNvPr>
            <p:cNvSpPr>
              <a:spLocks noChangeShapeType="1"/>
            </p:cNvSpPr>
            <p:nvPr/>
          </p:nvSpPr>
          <p:spPr bwMode="auto">
            <a:xfrm flipV="1">
              <a:off x="3578" y="3400"/>
              <a:ext cx="1" cy="248"/>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grpSp>
      <p:grpSp>
        <p:nvGrpSpPr>
          <p:cNvPr id="76805" name="Group 59">
            <a:extLst>
              <a:ext uri="{FF2B5EF4-FFF2-40B4-BE49-F238E27FC236}">
                <a16:creationId xmlns:a16="http://schemas.microsoft.com/office/drawing/2014/main" id="{B6F375CA-4E22-49EB-B112-D30B2CF8FD07}"/>
              </a:ext>
            </a:extLst>
          </p:cNvPr>
          <p:cNvGrpSpPr>
            <a:grpSpLocks noChangeAspect="1"/>
          </p:cNvGrpSpPr>
          <p:nvPr/>
        </p:nvGrpSpPr>
        <p:grpSpPr bwMode="auto">
          <a:xfrm>
            <a:off x="2916238" y="2954338"/>
            <a:ext cx="5111750" cy="1512887"/>
            <a:chOff x="1791" y="1616"/>
            <a:chExt cx="3538" cy="1047"/>
          </a:xfrm>
        </p:grpSpPr>
        <p:sp>
          <p:nvSpPr>
            <p:cNvPr id="76806" name="AutoShape 58">
              <a:extLst>
                <a:ext uri="{FF2B5EF4-FFF2-40B4-BE49-F238E27FC236}">
                  <a16:creationId xmlns:a16="http://schemas.microsoft.com/office/drawing/2014/main" id="{0E9939D2-3EC8-4385-8DEF-7985B4A038AE}"/>
                </a:ext>
              </a:extLst>
            </p:cNvPr>
            <p:cNvSpPr>
              <a:spLocks noChangeAspect="1" noChangeArrowheads="1" noTextEdit="1"/>
            </p:cNvSpPr>
            <p:nvPr/>
          </p:nvSpPr>
          <p:spPr bwMode="auto">
            <a:xfrm>
              <a:off x="1791" y="1616"/>
              <a:ext cx="3538" cy="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p>
          </p:txBody>
        </p:sp>
        <p:sp>
          <p:nvSpPr>
            <p:cNvPr id="76807" name="Rectangle 60">
              <a:extLst>
                <a:ext uri="{FF2B5EF4-FFF2-40B4-BE49-F238E27FC236}">
                  <a16:creationId xmlns:a16="http://schemas.microsoft.com/office/drawing/2014/main" id="{B2E76417-5771-47D7-B932-C3136B6BA733}"/>
                </a:ext>
              </a:extLst>
            </p:cNvPr>
            <p:cNvSpPr>
              <a:spLocks noChangeArrowheads="1"/>
            </p:cNvSpPr>
            <p:nvPr/>
          </p:nvSpPr>
          <p:spPr bwMode="auto">
            <a:xfrm>
              <a:off x="1828" y="1651"/>
              <a:ext cx="3464" cy="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6808" name="Freeform 61">
              <a:extLst>
                <a:ext uri="{FF2B5EF4-FFF2-40B4-BE49-F238E27FC236}">
                  <a16:creationId xmlns:a16="http://schemas.microsoft.com/office/drawing/2014/main" id="{DB1A816D-748F-402F-A6C9-14DFB55FB0F9}"/>
                </a:ext>
              </a:extLst>
            </p:cNvPr>
            <p:cNvSpPr>
              <a:spLocks/>
            </p:cNvSpPr>
            <p:nvPr/>
          </p:nvSpPr>
          <p:spPr bwMode="auto">
            <a:xfrm>
              <a:off x="1828" y="1651"/>
              <a:ext cx="1428" cy="224"/>
            </a:xfrm>
            <a:custGeom>
              <a:avLst/>
              <a:gdLst>
                <a:gd name="T0" fmla="*/ 0 w 115"/>
                <a:gd name="T1" fmla="*/ 2147483646 h 19"/>
                <a:gd name="T2" fmla="*/ 2147483646 w 115"/>
                <a:gd name="T3" fmla="*/ 2147483646 h 19"/>
                <a:gd name="T4" fmla="*/ 2147483646 w 115"/>
                <a:gd name="T5" fmla="*/ 2147483646 h 19"/>
                <a:gd name="T6" fmla="*/ 2147483646 w 115"/>
                <a:gd name="T7" fmla="*/ 0 h 19"/>
                <a:gd name="T8" fmla="*/ 0 60000 65536"/>
                <a:gd name="T9" fmla="*/ 0 60000 65536"/>
                <a:gd name="T10" fmla="*/ 0 60000 65536"/>
                <a:gd name="T11" fmla="*/ 0 60000 65536"/>
                <a:gd name="T12" fmla="*/ 0 w 115"/>
                <a:gd name="T13" fmla="*/ 0 h 19"/>
                <a:gd name="T14" fmla="*/ 115 w 115"/>
                <a:gd name="T15" fmla="*/ 19 h 19"/>
              </a:gdLst>
              <a:ahLst/>
              <a:cxnLst>
                <a:cxn ang="T8">
                  <a:pos x="T0" y="T1"/>
                </a:cxn>
                <a:cxn ang="T9">
                  <a:pos x="T2" y="T3"/>
                </a:cxn>
                <a:cxn ang="T10">
                  <a:pos x="T4" y="T5"/>
                </a:cxn>
                <a:cxn ang="T11">
                  <a:pos x="T6" y="T7"/>
                </a:cxn>
              </a:cxnLst>
              <a:rect l="T12" t="T13" r="T14" b="T15"/>
              <a:pathLst>
                <a:path w="115" h="19">
                  <a:moveTo>
                    <a:pt x="0" y="19"/>
                  </a:moveTo>
                  <a:lnTo>
                    <a:pt x="102" y="19"/>
                  </a:lnTo>
                  <a:lnTo>
                    <a:pt x="115" y="5"/>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pl-PL"/>
            </a:p>
          </p:txBody>
        </p:sp>
        <p:sp>
          <p:nvSpPr>
            <p:cNvPr id="76809" name="Rectangle 62">
              <a:extLst>
                <a:ext uri="{FF2B5EF4-FFF2-40B4-BE49-F238E27FC236}">
                  <a16:creationId xmlns:a16="http://schemas.microsoft.com/office/drawing/2014/main" id="{C393A560-DBB2-4DAB-AF4E-0D4C78AE1E74}"/>
                </a:ext>
              </a:extLst>
            </p:cNvPr>
            <p:cNvSpPr>
              <a:spLocks noChangeArrowheads="1"/>
            </p:cNvSpPr>
            <p:nvPr/>
          </p:nvSpPr>
          <p:spPr bwMode="auto">
            <a:xfrm>
              <a:off x="1891" y="1687"/>
              <a:ext cx="1"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6810" name="Rectangle 63">
              <a:extLst>
                <a:ext uri="{FF2B5EF4-FFF2-40B4-BE49-F238E27FC236}">
                  <a16:creationId xmlns:a16="http://schemas.microsoft.com/office/drawing/2014/main" id="{9E957412-94B8-4B5E-8C40-230481803AAC}"/>
                </a:ext>
              </a:extLst>
            </p:cNvPr>
            <p:cNvSpPr>
              <a:spLocks noChangeArrowheads="1"/>
            </p:cNvSpPr>
            <p:nvPr/>
          </p:nvSpPr>
          <p:spPr bwMode="auto">
            <a:xfrm>
              <a:off x="2139" y="2063"/>
              <a:ext cx="1117" cy="329"/>
            </a:xfrm>
            <a:prstGeom prst="rect">
              <a:avLst/>
            </a:prstGeom>
            <a:solidFill>
              <a:srgbClr val="C0BFC0"/>
            </a:solidFill>
            <a:ln w="19050">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6811" name="Rectangle 64">
              <a:extLst>
                <a:ext uri="{FF2B5EF4-FFF2-40B4-BE49-F238E27FC236}">
                  <a16:creationId xmlns:a16="http://schemas.microsoft.com/office/drawing/2014/main" id="{902F8998-D4BA-4092-8BA8-C0892AAF4617}"/>
                </a:ext>
              </a:extLst>
            </p:cNvPr>
            <p:cNvSpPr>
              <a:spLocks noChangeArrowheads="1"/>
            </p:cNvSpPr>
            <p:nvPr/>
          </p:nvSpPr>
          <p:spPr bwMode="auto">
            <a:xfrm>
              <a:off x="2101" y="2028"/>
              <a:ext cx="1118" cy="329"/>
            </a:xfrm>
            <a:prstGeom prst="rect">
              <a:avLst/>
            </a:prstGeom>
            <a:solidFill>
              <a:srgbClr val="FCF2E3"/>
            </a:solidFill>
            <a:ln w="1905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6812" name="Rectangle 65">
              <a:extLst>
                <a:ext uri="{FF2B5EF4-FFF2-40B4-BE49-F238E27FC236}">
                  <a16:creationId xmlns:a16="http://schemas.microsoft.com/office/drawing/2014/main" id="{7FDCE8F9-B43B-49A1-BE62-CC8A48D2C4E7}"/>
                </a:ext>
              </a:extLst>
            </p:cNvPr>
            <p:cNvSpPr>
              <a:spLocks noChangeArrowheads="1"/>
            </p:cNvSpPr>
            <p:nvPr/>
          </p:nvSpPr>
          <p:spPr bwMode="auto">
            <a:xfrm>
              <a:off x="2449" y="2133"/>
              <a:ext cx="43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500" b="1">
                  <a:solidFill>
                    <a:srgbClr val="000000"/>
                  </a:solidFill>
                  <a:latin typeface="Arial" panose="020B0604020202020204" pitchFamily="34" charset="0"/>
                </a:rPr>
                <a:t>Class1</a:t>
              </a:r>
              <a:endParaRPr lang="pl-PL" altLang="pl-PL" sz="1800">
                <a:latin typeface="Arial" panose="020B0604020202020204" pitchFamily="34" charset="0"/>
              </a:endParaRPr>
            </a:p>
          </p:txBody>
        </p:sp>
        <p:sp>
          <p:nvSpPr>
            <p:cNvPr id="76813" name="Rectangle 66">
              <a:extLst>
                <a:ext uri="{FF2B5EF4-FFF2-40B4-BE49-F238E27FC236}">
                  <a16:creationId xmlns:a16="http://schemas.microsoft.com/office/drawing/2014/main" id="{A9AD0A8A-6BF5-42A8-B069-62E62A499E7D}"/>
                </a:ext>
              </a:extLst>
            </p:cNvPr>
            <p:cNvSpPr>
              <a:spLocks noChangeArrowheads="1"/>
            </p:cNvSpPr>
            <p:nvPr/>
          </p:nvSpPr>
          <p:spPr bwMode="auto">
            <a:xfrm>
              <a:off x="3939" y="2063"/>
              <a:ext cx="1117" cy="341"/>
            </a:xfrm>
            <a:prstGeom prst="rect">
              <a:avLst/>
            </a:prstGeom>
            <a:solidFill>
              <a:srgbClr val="C0BFC0"/>
            </a:solidFill>
            <a:ln w="19050">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6814" name="Rectangle 67">
              <a:extLst>
                <a:ext uri="{FF2B5EF4-FFF2-40B4-BE49-F238E27FC236}">
                  <a16:creationId xmlns:a16="http://schemas.microsoft.com/office/drawing/2014/main" id="{0CD9902C-D5B6-481D-A8C6-1FD51AFA8C73}"/>
                </a:ext>
              </a:extLst>
            </p:cNvPr>
            <p:cNvSpPr>
              <a:spLocks noChangeArrowheads="1"/>
            </p:cNvSpPr>
            <p:nvPr/>
          </p:nvSpPr>
          <p:spPr bwMode="auto">
            <a:xfrm>
              <a:off x="3901" y="2028"/>
              <a:ext cx="1118" cy="341"/>
            </a:xfrm>
            <a:prstGeom prst="rect">
              <a:avLst/>
            </a:prstGeom>
            <a:solidFill>
              <a:srgbClr val="FCF2E3"/>
            </a:solidFill>
            <a:ln w="1905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6815" name="Rectangle 68">
              <a:extLst>
                <a:ext uri="{FF2B5EF4-FFF2-40B4-BE49-F238E27FC236}">
                  <a16:creationId xmlns:a16="http://schemas.microsoft.com/office/drawing/2014/main" id="{3B0D5D23-3BBC-4AC3-A5E4-5CB7B617C538}"/>
                </a:ext>
              </a:extLst>
            </p:cNvPr>
            <p:cNvSpPr>
              <a:spLocks noChangeArrowheads="1"/>
            </p:cNvSpPr>
            <p:nvPr/>
          </p:nvSpPr>
          <p:spPr bwMode="auto">
            <a:xfrm>
              <a:off x="4250" y="2133"/>
              <a:ext cx="43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500" b="1">
                  <a:solidFill>
                    <a:srgbClr val="000000"/>
                  </a:solidFill>
                  <a:latin typeface="Arial" panose="020B0604020202020204" pitchFamily="34" charset="0"/>
                </a:rPr>
                <a:t>Class2</a:t>
              </a:r>
              <a:endParaRPr lang="pl-PL" altLang="pl-PL" sz="1800">
                <a:latin typeface="Arial" panose="020B0604020202020204" pitchFamily="34" charset="0"/>
              </a:endParaRPr>
            </a:p>
          </p:txBody>
        </p:sp>
        <p:sp>
          <p:nvSpPr>
            <p:cNvPr id="76816" name="Line 69">
              <a:extLst>
                <a:ext uri="{FF2B5EF4-FFF2-40B4-BE49-F238E27FC236}">
                  <a16:creationId xmlns:a16="http://schemas.microsoft.com/office/drawing/2014/main" id="{1AEE5631-D5A0-46FF-9662-833CB70775E4}"/>
                </a:ext>
              </a:extLst>
            </p:cNvPr>
            <p:cNvSpPr>
              <a:spLocks noChangeShapeType="1"/>
            </p:cNvSpPr>
            <p:nvPr/>
          </p:nvSpPr>
          <p:spPr bwMode="auto">
            <a:xfrm>
              <a:off x="3219" y="2192"/>
              <a:ext cx="682" cy="1"/>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70C02CC2-198F-4C8C-B834-AA7C522EA47B}"/>
              </a:ext>
            </a:extLst>
          </p:cNvPr>
          <p:cNvSpPr>
            <a:spLocks noGrp="1" noChangeArrowheads="1"/>
          </p:cNvSpPr>
          <p:nvPr>
            <p:ph type="title" idx="4294967295"/>
          </p:nvPr>
        </p:nvSpPr>
        <p:spPr>
          <a:xfrm>
            <a:off x="468313" y="0"/>
            <a:ext cx="8229600" cy="1052513"/>
          </a:xfrm>
        </p:spPr>
        <p:txBody>
          <a:bodyPr/>
          <a:lstStyle/>
          <a:p>
            <a:r>
              <a:rPr lang="pl-PL" altLang="pl-PL" b="1"/>
              <a:t>Asocjacje – cechy</a:t>
            </a:r>
          </a:p>
        </p:txBody>
      </p:sp>
      <p:sp>
        <p:nvSpPr>
          <p:cNvPr id="77827" name="Rectangle 3">
            <a:extLst>
              <a:ext uri="{FF2B5EF4-FFF2-40B4-BE49-F238E27FC236}">
                <a16:creationId xmlns:a16="http://schemas.microsoft.com/office/drawing/2014/main" id="{0D96B183-4256-4990-9D61-5D68C81E3A61}"/>
              </a:ext>
            </a:extLst>
          </p:cNvPr>
          <p:cNvSpPr>
            <a:spLocks noGrp="1" noChangeArrowheads="1"/>
          </p:cNvSpPr>
          <p:nvPr>
            <p:ph type="body" sz="half" idx="4294967295"/>
          </p:nvPr>
        </p:nvSpPr>
        <p:spPr>
          <a:xfrm>
            <a:off x="0" y="1600200"/>
            <a:ext cx="9144000" cy="5257800"/>
          </a:xfrm>
        </p:spPr>
        <p:txBody>
          <a:bodyPr/>
          <a:lstStyle/>
          <a:p>
            <a:r>
              <a:rPr lang="pl-PL" altLang="pl-PL" sz="2800" b="1"/>
              <a:t>nazwa</a:t>
            </a:r>
          </a:p>
          <a:p>
            <a:endParaRPr lang="pl-PL" altLang="pl-PL" sz="2800"/>
          </a:p>
          <a:p>
            <a:endParaRPr lang="pl-PL" altLang="pl-PL" sz="2800"/>
          </a:p>
          <a:p>
            <a:endParaRPr lang="pl-PL" altLang="pl-PL" sz="2800"/>
          </a:p>
          <a:p>
            <a:r>
              <a:rPr lang="pl-PL" altLang="pl-PL" sz="2800" b="1"/>
              <a:t>rola</a:t>
            </a:r>
          </a:p>
          <a:p>
            <a:endParaRPr lang="pl-PL" altLang="pl-PL" sz="2800" b="1"/>
          </a:p>
          <a:p>
            <a:endParaRPr lang="pl-PL" altLang="pl-PL" sz="2800"/>
          </a:p>
          <a:p>
            <a:endParaRPr lang="pl-PL" altLang="pl-PL" sz="2800"/>
          </a:p>
          <a:p>
            <a:r>
              <a:rPr lang="pl-PL" altLang="pl-PL" sz="2800" b="1"/>
              <a:t>nawigacja</a:t>
            </a:r>
          </a:p>
          <a:p>
            <a:endParaRPr lang="pl-PL" altLang="pl-PL" sz="2800" b="1"/>
          </a:p>
        </p:txBody>
      </p:sp>
      <p:grpSp>
        <p:nvGrpSpPr>
          <p:cNvPr id="77828" name="Group 27">
            <a:extLst>
              <a:ext uri="{FF2B5EF4-FFF2-40B4-BE49-F238E27FC236}">
                <a16:creationId xmlns:a16="http://schemas.microsoft.com/office/drawing/2014/main" id="{F000AB62-F23D-46AC-A99B-210A395C1158}"/>
              </a:ext>
            </a:extLst>
          </p:cNvPr>
          <p:cNvGrpSpPr>
            <a:grpSpLocks noChangeAspect="1"/>
          </p:cNvGrpSpPr>
          <p:nvPr/>
        </p:nvGrpSpPr>
        <p:grpSpPr bwMode="auto">
          <a:xfrm>
            <a:off x="1770063" y="620713"/>
            <a:ext cx="7351712" cy="2306637"/>
            <a:chOff x="1655" y="799"/>
            <a:chExt cx="3221" cy="1011"/>
          </a:xfrm>
        </p:grpSpPr>
        <p:sp>
          <p:nvSpPr>
            <p:cNvPr id="77862" name="AutoShape 26">
              <a:extLst>
                <a:ext uri="{FF2B5EF4-FFF2-40B4-BE49-F238E27FC236}">
                  <a16:creationId xmlns:a16="http://schemas.microsoft.com/office/drawing/2014/main" id="{709A2870-1F60-4B5A-89CE-38D084D277DA}"/>
                </a:ext>
              </a:extLst>
            </p:cNvPr>
            <p:cNvSpPr>
              <a:spLocks noChangeAspect="1" noChangeArrowheads="1" noTextEdit="1"/>
            </p:cNvSpPr>
            <p:nvPr/>
          </p:nvSpPr>
          <p:spPr bwMode="auto">
            <a:xfrm>
              <a:off x="1655" y="799"/>
              <a:ext cx="3221" cy="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p>
          </p:txBody>
        </p:sp>
        <p:sp>
          <p:nvSpPr>
            <p:cNvPr id="77863" name="Rectangle 28">
              <a:extLst>
                <a:ext uri="{FF2B5EF4-FFF2-40B4-BE49-F238E27FC236}">
                  <a16:creationId xmlns:a16="http://schemas.microsoft.com/office/drawing/2014/main" id="{A8F2B4FE-07EF-4574-87F4-FB25EBA5EEFB}"/>
                </a:ext>
              </a:extLst>
            </p:cNvPr>
            <p:cNvSpPr>
              <a:spLocks noChangeArrowheads="1"/>
            </p:cNvSpPr>
            <p:nvPr/>
          </p:nvSpPr>
          <p:spPr bwMode="auto">
            <a:xfrm>
              <a:off x="1686" y="829"/>
              <a:ext cx="3159"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64" name="Freeform 29">
              <a:extLst>
                <a:ext uri="{FF2B5EF4-FFF2-40B4-BE49-F238E27FC236}">
                  <a16:creationId xmlns:a16="http://schemas.microsoft.com/office/drawing/2014/main" id="{88769A81-7EDC-40BB-B1F7-A21FF4A88261}"/>
                </a:ext>
              </a:extLst>
            </p:cNvPr>
            <p:cNvSpPr>
              <a:spLocks/>
            </p:cNvSpPr>
            <p:nvPr/>
          </p:nvSpPr>
          <p:spPr bwMode="auto">
            <a:xfrm>
              <a:off x="1686" y="829"/>
              <a:ext cx="1203" cy="188"/>
            </a:xfrm>
            <a:custGeom>
              <a:avLst/>
              <a:gdLst>
                <a:gd name="T0" fmla="*/ 0 w 115"/>
                <a:gd name="T1" fmla="*/ 2147483646 h 19"/>
                <a:gd name="T2" fmla="*/ 2147483646 w 115"/>
                <a:gd name="T3" fmla="*/ 2147483646 h 19"/>
                <a:gd name="T4" fmla="*/ 2147483646 w 115"/>
                <a:gd name="T5" fmla="*/ 2147483646 h 19"/>
                <a:gd name="T6" fmla="*/ 2147483646 w 115"/>
                <a:gd name="T7" fmla="*/ 0 h 19"/>
                <a:gd name="T8" fmla="*/ 0 60000 65536"/>
                <a:gd name="T9" fmla="*/ 0 60000 65536"/>
                <a:gd name="T10" fmla="*/ 0 60000 65536"/>
                <a:gd name="T11" fmla="*/ 0 60000 65536"/>
                <a:gd name="T12" fmla="*/ 0 w 115"/>
                <a:gd name="T13" fmla="*/ 0 h 19"/>
                <a:gd name="T14" fmla="*/ 115 w 115"/>
                <a:gd name="T15" fmla="*/ 19 h 19"/>
              </a:gdLst>
              <a:ahLst/>
              <a:cxnLst>
                <a:cxn ang="T8">
                  <a:pos x="T0" y="T1"/>
                </a:cxn>
                <a:cxn ang="T9">
                  <a:pos x="T2" y="T3"/>
                </a:cxn>
                <a:cxn ang="T10">
                  <a:pos x="T4" y="T5"/>
                </a:cxn>
                <a:cxn ang="T11">
                  <a:pos x="T6" y="T7"/>
                </a:cxn>
              </a:cxnLst>
              <a:rect l="T12" t="T13" r="T14" b="T15"/>
              <a:pathLst>
                <a:path w="115" h="19">
                  <a:moveTo>
                    <a:pt x="0" y="19"/>
                  </a:moveTo>
                  <a:lnTo>
                    <a:pt x="102" y="19"/>
                  </a:lnTo>
                  <a:lnTo>
                    <a:pt x="115" y="5"/>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pl-PL"/>
            </a:p>
          </p:txBody>
        </p:sp>
        <p:sp>
          <p:nvSpPr>
            <p:cNvPr id="77865" name="Rectangle 30">
              <a:extLst>
                <a:ext uri="{FF2B5EF4-FFF2-40B4-BE49-F238E27FC236}">
                  <a16:creationId xmlns:a16="http://schemas.microsoft.com/office/drawing/2014/main" id="{33ACA736-0F0E-4F35-A592-DC829FAC3EFA}"/>
                </a:ext>
              </a:extLst>
            </p:cNvPr>
            <p:cNvSpPr>
              <a:spLocks noChangeArrowheads="1"/>
            </p:cNvSpPr>
            <p:nvPr/>
          </p:nvSpPr>
          <p:spPr bwMode="auto">
            <a:xfrm>
              <a:off x="1739" y="858"/>
              <a:ext cx="1"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66" name="Rectangle 31">
              <a:extLst>
                <a:ext uri="{FF2B5EF4-FFF2-40B4-BE49-F238E27FC236}">
                  <a16:creationId xmlns:a16="http://schemas.microsoft.com/office/drawing/2014/main" id="{DC18B3D8-BF49-4570-BE9B-BC3EB749325F}"/>
                </a:ext>
              </a:extLst>
            </p:cNvPr>
            <p:cNvSpPr>
              <a:spLocks noChangeArrowheads="1"/>
            </p:cNvSpPr>
            <p:nvPr/>
          </p:nvSpPr>
          <p:spPr bwMode="auto">
            <a:xfrm>
              <a:off x="1948" y="1176"/>
              <a:ext cx="941" cy="416"/>
            </a:xfrm>
            <a:prstGeom prst="rect">
              <a:avLst/>
            </a:prstGeom>
            <a:solidFill>
              <a:srgbClr val="C0BFC0"/>
            </a:solidFill>
            <a:ln w="15875">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67" name="Rectangle 32">
              <a:extLst>
                <a:ext uri="{FF2B5EF4-FFF2-40B4-BE49-F238E27FC236}">
                  <a16:creationId xmlns:a16="http://schemas.microsoft.com/office/drawing/2014/main" id="{F5403EE7-7074-404F-B9D0-0BD37DEA48C3}"/>
                </a:ext>
              </a:extLst>
            </p:cNvPr>
            <p:cNvSpPr>
              <a:spLocks noChangeArrowheads="1"/>
            </p:cNvSpPr>
            <p:nvPr/>
          </p:nvSpPr>
          <p:spPr bwMode="auto">
            <a:xfrm>
              <a:off x="1916" y="1146"/>
              <a:ext cx="942" cy="416"/>
            </a:xfrm>
            <a:prstGeom prst="rect">
              <a:avLst/>
            </a:prstGeom>
            <a:solidFill>
              <a:srgbClr val="FCF2E3"/>
            </a:solidFill>
            <a:ln w="1587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68" name="Rectangle 33">
              <a:extLst>
                <a:ext uri="{FF2B5EF4-FFF2-40B4-BE49-F238E27FC236}">
                  <a16:creationId xmlns:a16="http://schemas.microsoft.com/office/drawing/2014/main" id="{AA553C5F-7DBE-482B-8D23-C00D06A5F2BD}"/>
                </a:ext>
              </a:extLst>
            </p:cNvPr>
            <p:cNvSpPr>
              <a:spLocks noChangeArrowheads="1"/>
            </p:cNvSpPr>
            <p:nvPr/>
          </p:nvSpPr>
          <p:spPr bwMode="auto">
            <a:xfrm>
              <a:off x="2105" y="1235"/>
              <a:ext cx="41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200" b="1">
                  <a:solidFill>
                    <a:srgbClr val="000000"/>
                  </a:solidFill>
                  <a:latin typeface="Arial" panose="020B0604020202020204" pitchFamily="34" charset="0"/>
                </a:rPr>
                <a:t>Kierownik </a:t>
              </a:r>
              <a:endParaRPr lang="pl-PL" altLang="pl-PL" sz="1800">
                <a:latin typeface="Arial" panose="020B0604020202020204" pitchFamily="34" charset="0"/>
              </a:endParaRPr>
            </a:p>
          </p:txBody>
        </p:sp>
        <p:sp>
          <p:nvSpPr>
            <p:cNvPr id="77869" name="Rectangle 34">
              <a:extLst>
                <a:ext uri="{FF2B5EF4-FFF2-40B4-BE49-F238E27FC236}">
                  <a16:creationId xmlns:a16="http://schemas.microsoft.com/office/drawing/2014/main" id="{10F3C754-126B-47E2-B9A2-1479BE714E88}"/>
                </a:ext>
              </a:extLst>
            </p:cNvPr>
            <p:cNvSpPr>
              <a:spLocks noChangeArrowheads="1"/>
            </p:cNvSpPr>
            <p:nvPr/>
          </p:nvSpPr>
          <p:spPr bwMode="auto">
            <a:xfrm>
              <a:off x="2167" y="1364"/>
              <a:ext cx="32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200" b="1">
                  <a:solidFill>
                    <a:srgbClr val="000000"/>
                  </a:solidFill>
                  <a:latin typeface="Arial" panose="020B0604020202020204" pitchFamily="34" charset="0"/>
                </a:rPr>
                <a:t>projektu</a:t>
              </a:r>
              <a:endParaRPr lang="pl-PL" altLang="pl-PL" sz="1800">
                <a:latin typeface="Arial" panose="020B0604020202020204" pitchFamily="34" charset="0"/>
              </a:endParaRPr>
            </a:p>
          </p:txBody>
        </p:sp>
        <p:sp>
          <p:nvSpPr>
            <p:cNvPr id="77870" name="Rectangle 35">
              <a:extLst>
                <a:ext uri="{FF2B5EF4-FFF2-40B4-BE49-F238E27FC236}">
                  <a16:creationId xmlns:a16="http://schemas.microsoft.com/office/drawing/2014/main" id="{D5038CF2-87B0-4D52-B647-42C98A1E4BE6}"/>
                </a:ext>
              </a:extLst>
            </p:cNvPr>
            <p:cNvSpPr>
              <a:spLocks noChangeArrowheads="1"/>
            </p:cNvSpPr>
            <p:nvPr/>
          </p:nvSpPr>
          <p:spPr bwMode="auto">
            <a:xfrm>
              <a:off x="3705" y="1255"/>
              <a:ext cx="941" cy="277"/>
            </a:xfrm>
            <a:prstGeom prst="rect">
              <a:avLst/>
            </a:prstGeom>
            <a:solidFill>
              <a:srgbClr val="C0BFC0"/>
            </a:solidFill>
            <a:ln w="15875">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71" name="Rectangle 36">
              <a:extLst>
                <a:ext uri="{FF2B5EF4-FFF2-40B4-BE49-F238E27FC236}">
                  <a16:creationId xmlns:a16="http://schemas.microsoft.com/office/drawing/2014/main" id="{41A94C07-76C4-4EBD-9BA6-EE34CC657663}"/>
                </a:ext>
              </a:extLst>
            </p:cNvPr>
            <p:cNvSpPr>
              <a:spLocks noChangeArrowheads="1"/>
            </p:cNvSpPr>
            <p:nvPr/>
          </p:nvSpPr>
          <p:spPr bwMode="auto">
            <a:xfrm>
              <a:off x="3673" y="1225"/>
              <a:ext cx="942" cy="278"/>
            </a:xfrm>
            <a:prstGeom prst="rect">
              <a:avLst/>
            </a:prstGeom>
            <a:solidFill>
              <a:srgbClr val="FCF2E3"/>
            </a:solidFill>
            <a:ln w="1587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72" name="Rectangle 37">
              <a:extLst>
                <a:ext uri="{FF2B5EF4-FFF2-40B4-BE49-F238E27FC236}">
                  <a16:creationId xmlns:a16="http://schemas.microsoft.com/office/drawing/2014/main" id="{CD5708BD-1C43-4550-BB7A-6D388CB00296}"/>
                </a:ext>
              </a:extLst>
            </p:cNvPr>
            <p:cNvSpPr>
              <a:spLocks noChangeArrowheads="1"/>
            </p:cNvSpPr>
            <p:nvPr/>
          </p:nvSpPr>
          <p:spPr bwMode="auto">
            <a:xfrm>
              <a:off x="3956" y="1314"/>
              <a:ext cx="278" cy="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200" b="1">
                  <a:solidFill>
                    <a:srgbClr val="000000"/>
                  </a:solidFill>
                  <a:latin typeface="Arial" panose="020B0604020202020204" pitchFamily="34" charset="0"/>
                </a:rPr>
                <a:t>Projekt</a:t>
              </a:r>
              <a:endParaRPr lang="pl-PL" altLang="pl-PL" sz="1800">
                <a:latin typeface="Arial" panose="020B0604020202020204" pitchFamily="34" charset="0"/>
              </a:endParaRPr>
            </a:p>
          </p:txBody>
        </p:sp>
        <p:sp>
          <p:nvSpPr>
            <p:cNvPr id="77873" name="Line 38">
              <a:extLst>
                <a:ext uri="{FF2B5EF4-FFF2-40B4-BE49-F238E27FC236}">
                  <a16:creationId xmlns:a16="http://schemas.microsoft.com/office/drawing/2014/main" id="{CACD3946-5BC0-4AB1-9095-95F49F58D4E2}"/>
                </a:ext>
              </a:extLst>
            </p:cNvPr>
            <p:cNvSpPr>
              <a:spLocks noChangeShapeType="1"/>
            </p:cNvSpPr>
            <p:nvPr/>
          </p:nvSpPr>
          <p:spPr bwMode="auto">
            <a:xfrm>
              <a:off x="2858" y="1354"/>
              <a:ext cx="815"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77874" name="Rectangle 39">
              <a:extLst>
                <a:ext uri="{FF2B5EF4-FFF2-40B4-BE49-F238E27FC236}">
                  <a16:creationId xmlns:a16="http://schemas.microsoft.com/office/drawing/2014/main" id="{EC52C9C9-1095-47DA-AFE2-F2EB69EBE882}"/>
                </a:ext>
              </a:extLst>
            </p:cNvPr>
            <p:cNvSpPr>
              <a:spLocks noChangeArrowheads="1"/>
            </p:cNvSpPr>
            <p:nvPr/>
          </p:nvSpPr>
          <p:spPr bwMode="auto">
            <a:xfrm>
              <a:off x="3046" y="1215"/>
              <a:ext cx="456"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600" b="1">
                  <a:solidFill>
                    <a:srgbClr val="000000"/>
                  </a:solidFill>
                  <a:latin typeface="Arial" panose="020B0604020202020204" pitchFamily="34" charset="0"/>
                </a:rPr>
                <a:t>zarządza</a:t>
              </a:r>
              <a:endParaRPr lang="pl-PL" altLang="pl-PL" sz="1600" b="1">
                <a:latin typeface="Arial" panose="020B0604020202020204" pitchFamily="34" charset="0"/>
              </a:endParaRPr>
            </a:p>
          </p:txBody>
        </p:sp>
      </p:grpSp>
      <p:grpSp>
        <p:nvGrpSpPr>
          <p:cNvPr id="77829" name="Group 43">
            <a:extLst>
              <a:ext uri="{FF2B5EF4-FFF2-40B4-BE49-F238E27FC236}">
                <a16:creationId xmlns:a16="http://schemas.microsoft.com/office/drawing/2014/main" id="{5A4A3DC8-1B22-44B3-B935-A8E245EDB64B}"/>
              </a:ext>
            </a:extLst>
          </p:cNvPr>
          <p:cNvGrpSpPr>
            <a:grpSpLocks noChangeAspect="1"/>
          </p:cNvGrpSpPr>
          <p:nvPr/>
        </p:nvGrpSpPr>
        <p:grpSpPr bwMode="auto">
          <a:xfrm>
            <a:off x="1835150" y="2781300"/>
            <a:ext cx="7215188" cy="2016125"/>
            <a:chOff x="1383" y="1752"/>
            <a:chExt cx="3493" cy="976"/>
          </a:xfrm>
        </p:grpSpPr>
        <p:sp>
          <p:nvSpPr>
            <p:cNvPr id="77847" name="AutoShape 42">
              <a:extLst>
                <a:ext uri="{FF2B5EF4-FFF2-40B4-BE49-F238E27FC236}">
                  <a16:creationId xmlns:a16="http://schemas.microsoft.com/office/drawing/2014/main" id="{5B0A92BC-57CB-4E3C-95E3-2BE408198582}"/>
                </a:ext>
              </a:extLst>
            </p:cNvPr>
            <p:cNvSpPr>
              <a:spLocks noChangeAspect="1" noChangeArrowheads="1" noTextEdit="1"/>
            </p:cNvSpPr>
            <p:nvPr/>
          </p:nvSpPr>
          <p:spPr bwMode="auto">
            <a:xfrm>
              <a:off x="1383" y="1752"/>
              <a:ext cx="3493" cy="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p>
          </p:txBody>
        </p:sp>
        <p:sp>
          <p:nvSpPr>
            <p:cNvPr id="77848" name="Rectangle 44">
              <a:extLst>
                <a:ext uri="{FF2B5EF4-FFF2-40B4-BE49-F238E27FC236}">
                  <a16:creationId xmlns:a16="http://schemas.microsoft.com/office/drawing/2014/main" id="{7814BAA0-6DE9-45C3-8EFF-277BCB3EB69D}"/>
                </a:ext>
              </a:extLst>
            </p:cNvPr>
            <p:cNvSpPr>
              <a:spLocks noChangeArrowheads="1"/>
            </p:cNvSpPr>
            <p:nvPr/>
          </p:nvSpPr>
          <p:spPr bwMode="auto">
            <a:xfrm>
              <a:off x="1413" y="1781"/>
              <a:ext cx="3433" cy="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49" name="Freeform 45">
              <a:extLst>
                <a:ext uri="{FF2B5EF4-FFF2-40B4-BE49-F238E27FC236}">
                  <a16:creationId xmlns:a16="http://schemas.microsoft.com/office/drawing/2014/main" id="{B5050080-C373-4ECC-B902-3276DE7719B8}"/>
                </a:ext>
              </a:extLst>
            </p:cNvPr>
            <p:cNvSpPr>
              <a:spLocks/>
            </p:cNvSpPr>
            <p:nvPr/>
          </p:nvSpPr>
          <p:spPr bwMode="auto">
            <a:xfrm>
              <a:off x="1413" y="1781"/>
              <a:ext cx="1161" cy="182"/>
            </a:xfrm>
            <a:custGeom>
              <a:avLst/>
              <a:gdLst>
                <a:gd name="T0" fmla="*/ 0 w 115"/>
                <a:gd name="T1" fmla="*/ 2147483646 h 19"/>
                <a:gd name="T2" fmla="*/ 2147483646 w 115"/>
                <a:gd name="T3" fmla="*/ 2147483646 h 19"/>
                <a:gd name="T4" fmla="*/ 2147483646 w 115"/>
                <a:gd name="T5" fmla="*/ 2147483646 h 19"/>
                <a:gd name="T6" fmla="*/ 2147483646 w 115"/>
                <a:gd name="T7" fmla="*/ 0 h 19"/>
                <a:gd name="T8" fmla="*/ 0 60000 65536"/>
                <a:gd name="T9" fmla="*/ 0 60000 65536"/>
                <a:gd name="T10" fmla="*/ 0 60000 65536"/>
                <a:gd name="T11" fmla="*/ 0 60000 65536"/>
                <a:gd name="T12" fmla="*/ 0 w 115"/>
                <a:gd name="T13" fmla="*/ 0 h 19"/>
                <a:gd name="T14" fmla="*/ 115 w 115"/>
                <a:gd name="T15" fmla="*/ 19 h 19"/>
              </a:gdLst>
              <a:ahLst/>
              <a:cxnLst>
                <a:cxn ang="T8">
                  <a:pos x="T0" y="T1"/>
                </a:cxn>
                <a:cxn ang="T9">
                  <a:pos x="T2" y="T3"/>
                </a:cxn>
                <a:cxn ang="T10">
                  <a:pos x="T4" y="T5"/>
                </a:cxn>
                <a:cxn ang="T11">
                  <a:pos x="T6" y="T7"/>
                </a:cxn>
              </a:cxnLst>
              <a:rect l="T12" t="T13" r="T14" b="T15"/>
              <a:pathLst>
                <a:path w="115" h="19">
                  <a:moveTo>
                    <a:pt x="0" y="19"/>
                  </a:moveTo>
                  <a:lnTo>
                    <a:pt x="102" y="19"/>
                  </a:lnTo>
                  <a:lnTo>
                    <a:pt x="115" y="5"/>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pl-PL"/>
            </a:p>
          </p:txBody>
        </p:sp>
        <p:sp>
          <p:nvSpPr>
            <p:cNvPr id="77850" name="Rectangle 46">
              <a:extLst>
                <a:ext uri="{FF2B5EF4-FFF2-40B4-BE49-F238E27FC236}">
                  <a16:creationId xmlns:a16="http://schemas.microsoft.com/office/drawing/2014/main" id="{D99BEFAA-C411-422B-B7E7-B3948050F437}"/>
                </a:ext>
              </a:extLst>
            </p:cNvPr>
            <p:cNvSpPr>
              <a:spLocks noChangeArrowheads="1"/>
            </p:cNvSpPr>
            <p:nvPr/>
          </p:nvSpPr>
          <p:spPr bwMode="auto">
            <a:xfrm>
              <a:off x="1464" y="1809"/>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51" name="Rectangle 47">
              <a:extLst>
                <a:ext uri="{FF2B5EF4-FFF2-40B4-BE49-F238E27FC236}">
                  <a16:creationId xmlns:a16="http://schemas.microsoft.com/office/drawing/2014/main" id="{C3BD1986-1EFF-4D2A-8B40-664CB370F537}"/>
                </a:ext>
              </a:extLst>
            </p:cNvPr>
            <p:cNvSpPr>
              <a:spLocks noChangeArrowheads="1"/>
            </p:cNvSpPr>
            <p:nvPr/>
          </p:nvSpPr>
          <p:spPr bwMode="auto">
            <a:xfrm>
              <a:off x="1666" y="2116"/>
              <a:ext cx="908" cy="401"/>
            </a:xfrm>
            <a:prstGeom prst="rect">
              <a:avLst/>
            </a:prstGeom>
            <a:solidFill>
              <a:srgbClr val="C0BFC0"/>
            </a:solidFill>
            <a:ln w="15875">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52" name="Rectangle 48">
              <a:extLst>
                <a:ext uri="{FF2B5EF4-FFF2-40B4-BE49-F238E27FC236}">
                  <a16:creationId xmlns:a16="http://schemas.microsoft.com/office/drawing/2014/main" id="{5C919A2B-5A07-493E-845C-15F6D5989293}"/>
                </a:ext>
              </a:extLst>
            </p:cNvPr>
            <p:cNvSpPr>
              <a:spLocks noChangeArrowheads="1"/>
            </p:cNvSpPr>
            <p:nvPr/>
          </p:nvSpPr>
          <p:spPr bwMode="auto">
            <a:xfrm>
              <a:off x="1635" y="2087"/>
              <a:ext cx="909" cy="402"/>
            </a:xfrm>
            <a:prstGeom prst="rect">
              <a:avLst/>
            </a:prstGeom>
            <a:solidFill>
              <a:srgbClr val="FCF2E3"/>
            </a:solidFill>
            <a:ln w="1587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53" name="Rectangle 49">
              <a:extLst>
                <a:ext uri="{FF2B5EF4-FFF2-40B4-BE49-F238E27FC236}">
                  <a16:creationId xmlns:a16="http://schemas.microsoft.com/office/drawing/2014/main" id="{60F37B86-C8E2-42B1-81EA-71F89BF3B0A8}"/>
                </a:ext>
              </a:extLst>
            </p:cNvPr>
            <p:cNvSpPr>
              <a:spLocks noChangeArrowheads="1"/>
            </p:cNvSpPr>
            <p:nvPr/>
          </p:nvSpPr>
          <p:spPr bwMode="auto">
            <a:xfrm>
              <a:off x="1817" y="2173"/>
              <a:ext cx="48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200" b="1">
                  <a:solidFill>
                    <a:srgbClr val="000000"/>
                  </a:solidFill>
                  <a:latin typeface="Arial" panose="020B0604020202020204" pitchFamily="34" charset="0"/>
                </a:rPr>
                <a:t>Kierownik </a:t>
              </a:r>
              <a:endParaRPr lang="pl-PL" altLang="pl-PL" sz="1800">
                <a:latin typeface="Arial" panose="020B0604020202020204" pitchFamily="34" charset="0"/>
              </a:endParaRPr>
            </a:p>
          </p:txBody>
        </p:sp>
        <p:sp>
          <p:nvSpPr>
            <p:cNvPr id="77854" name="Rectangle 50">
              <a:extLst>
                <a:ext uri="{FF2B5EF4-FFF2-40B4-BE49-F238E27FC236}">
                  <a16:creationId xmlns:a16="http://schemas.microsoft.com/office/drawing/2014/main" id="{3543CB8A-6A75-4E06-A6F9-1A8BCE1801FC}"/>
                </a:ext>
              </a:extLst>
            </p:cNvPr>
            <p:cNvSpPr>
              <a:spLocks noChangeArrowheads="1"/>
            </p:cNvSpPr>
            <p:nvPr/>
          </p:nvSpPr>
          <p:spPr bwMode="auto">
            <a:xfrm>
              <a:off x="1878" y="2297"/>
              <a:ext cx="3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200" b="1">
                  <a:solidFill>
                    <a:srgbClr val="000000"/>
                  </a:solidFill>
                  <a:latin typeface="Arial" panose="020B0604020202020204" pitchFamily="34" charset="0"/>
                </a:rPr>
                <a:t>projektu</a:t>
              </a:r>
              <a:endParaRPr lang="pl-PL" altLang="pl-PL" sz="1800">
                <a:latin typeface="Arial" panose="020B0604020202020204" pitchFamily="34" charset="0"/>
              </a:endParaRPr>
            </a:p>
          </p:txBody>
        </p:sp>
        <p:sp>
          <p:nvSpPr>
            <p:cNvPr id="77855" name="Rectangle 51">
              <a:extLst>
                <a:ext uri="{FF2B5EF4-FFF2-40B4-BE49-F238E27FC236}">
                  <a16:creationId xmlns:a16="http://schemas.microsoft.com/office/drawing/2014/main" id="{4D14BC62-BDC0-4107-B9A8-B378CA49BA40}"/>
                </a:ext>
              </a:extLst>
            </p:cNvPr>
            <p:cNvSpPr>
              <a:spLocks noChangeArrowheads="1"/>
            </p:cNvSpPr>
            <p:nvPr/>
          </p:nvSpPr>
          <p:spPr bwMode="auto">
            <a:xfrm>
              <a:off x="3745" y="2192"/>
              <a:ext cx="909" cy="268"/>
            </a:xfrm>
            <a:prstGeom prst="rect">
              <a:avLst/>
            </a:prstGeom>
            <a:solidFill>
              <a:srgbClr val="C0BFC0"/>
            </a:solidFill>
            <a:ln w="15875">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56" name="Rectangle 52">
              <a:extLst>
                <a:ext uri="{FF2B5EF4-FFF2-40B4-BE49-F238E27FC236}">
                  <a16:creationId xmlns:a16="http://schemas.microsoft.com/office/drawing/2014/main" id="{88FF13B6-6C6C-4D81-A2B8-DA765D6F3F13}"/>
                </a:ext>
              </a:extLst>
            </p:cNvPr>
            <p:cNvSpPr>
              <a:spLocks noChangeArrowheads="1"/>
            </p:cNvSpPr>
            <p:nvPr/>
          </p:nvSpPr>
          <p:spPr bwMode="auto">
            <a:xfrm>
              <a:off x="3715" y="2163"/>
              <a:ext cx="909" cy="268"/>
            </a:xfrm>
            <a:prstGeom prst="rect">
              <a:avLst/>
            </a:prstGeom>
            <a:solidFill>
              <a:srgbClr val="FCF2E3"/>
            </a:solidFill>
            <a:ln w="1587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57" name="Rectangle 53">
              <a:extLst>
                <a:ext uri="{FF2B5EF4-FFF2-40B4-BE49-F238E27FC236}">
                  <a16:creationId xmlns:a16="http://schemas.microsoft.com/office/drawing/2014/main" id="{91BA6B7E-7BCB-45D9-A4BD-81E53C2DD222}"/>
                </a:ext>
              </a:extLst>
            </p:cNvPr>
            <p:cNvSpPr>
              <a:spLocks noChangeArrowheads="1"/>
            </p:cNvSpPr>
            <p:nvPr/>
          </p:nvSpPr>
          <p:spPr bwMode="auto">
            <a:xfrm>
              <a:off x="3988" y="2250"/>
              <a:ext cx="32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200" b="1">
                  <a:solidFill>
                    <a:srgbClr val="000000"/>
                  </a:solidFill>
                  <a:latin typeface="Arial" panose="020B0604020202020204" pitchFamily="34" charset="0"/>
                </a:rPr>
                <a:t>Projekt</a:t>
              </a:r>
              <a:endParaRPr lang="pl-PL" altLang="pl-PL" sz="1800">
                <a:latin typeface="Arial" panose="020B0604020202020204" pitchFamily="34" charset="0"/>
              </a:endParaRPr>
            </a:p>
          </p:txBody>
        </p:sp>
        <p:sp>
          <p:nvSpPr>
            <p:cNvPr id="77858" name="Line 54">
              <a:extLst>
                <a:ext uri="{FF2B5EF4-FFF2-40B4-BE49-F238E27FC236}">
                  <a16:creationId xmlns:a16="http://schemas.microsoft.com/office/drawing/2014/main" id="{48243755-053D-44BD-9DBD-78DD66422301}"/>
                </a:ext>
              </a:extLst>
            </p:cNvPr>
            <p:cNvSpPr>
              <a:spLocks noChangeShapeType="1"/>
            </p:cNvSpPr>
            <p:nvPr/>
          </p:nvSpPr>
          <p:spPr bwMode="auto">
            <a:xfrm>
              <a:off x="2544" y="2288"/>
              <a:ext cx="1171"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77859" name="Rectangle 55">
              <a:extLst>
                <a:ext uri="{FF2B5EF4-FFF2-40B4-BE49-F238E27FC236}">
                  <a16:creationId xmlns:a16="http://schemas.microsoft.com/office/drawing/2014/main" id="{A5275E11-1AE3-4C91-A1D0-88790CC2E18A}"/>
                </a:ext>
              </a:extLst>
            </p:cNvPr>
            <p:cNvSpPr>
              <a:spLocks noChangeArrowheads="1"/>
            </p:cNvSpPr>
            <p:nvPr/>
          </p:nvSpPr>
          <p:spPr bwMode="auto">
            <a:xfrm>
              <a:off x="2594" y="2317"/>
              <a:ext cx="2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400" b="1">
                  <a:solidFill>
                    <a:srgbClr val="000000"/>
                  </a:solidFill>
                  <a:latin typeface="Arial" panose="020B0604020202020204" pitchFamily="34" charset="0"/>
                </a:rPr>
                <a:t>szef</a:t>
              </a:r>
              <a:endParaRPr lang="pl-PL" altLang="pl-PL" sz="1400" b="1">
                <a:latin typeface="Arial" panose="020B0604020202020204" pitchFamily="34" charset="0"/>
              </a:endParaRPr>
            </a:p>
          </p:txBody>
        </p:sp>
        <p:sp>
          <p:nvSpPr>
            <p:cNvPr id="77860" name="Rectangle 56">
              <a:extLst>
                <a:ext uri="{FF2B5EF4-FFF2-40B4-BE49-F238E27FC236}">
                  <a16:creationId xmlns:a16="http://schemas.microsoft.com/office/drawing/2014/main" id="{87BC1D25-07EE-4A6F-9328-04A99157B4A3}"/>
                </a:ext>
              </a:extLst>
            </p:cNvPr>
            <p:cNvSpPr>
              <a:spLocks noChangeArrowheads="1"/>
            </p:cNvSpPr>
            <p:nvPr/>
          </p:nvSpPr>
          <p:spPr bwMode="auto">
            <a:xfrm>
              <a:off x="2917" y="2154"/>
              <a:ext cx="3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200">
                  <a:solidFill>
                    <a:srgbClr val="000000"/>
                  </a:solidFill>
                  <a:latin typeface="Arial" panose="020B0604020202020204" pitchFamily="34" charset="0"/>
                </a:rPr>
                <a:t>zarządza</a:t>
              </a:r>
              <a:endParaRPr lang="pl-PL" altLang="pl-PL" sz="1800">
                <a:latin typeface="Arial" panose="020B0604020202020204" pitchFamily="34" charset="0"/>
              </a:endParaRPr>
            </a:p>
          </p:txBody>
        </p:sp>
        <p:sp>
          <p:nvSpPr>
            <p:cNvPr id="77861" name="Rectangle 57">
              <a:extLst>
                <a:ext uri="{FF2B5EF4-FFF2-40B4-BE49-F238E27FC236}">
                  <a16:creationId xmlns:a16="http://schemas.microsoft.com/office/drawing/2014/main" id="{6E6B67A4-E726-47B3-9D77-74AE8D9211A5}"/>
                </a:ext>
              </a:extLst>
            </p:cNvPr>
            <p:cNvSpPr>
              <a:spLocks noChangeArrowheads="1"/>
            </p:cNvSpPr>
            <p:nvPr/>
          </p:nvSpPr>
          <p:spPr bwMode="auto">
            <a:xfrm>
              <a:off x="3241" y="2317"/>
              <a:ext cx="40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400" b="1">
                  <a:solidFill>
                    <a:srgbClr val="000000"/>
                  </a:solidFill>
                  <a:latin typeface="Arial" panose="020B0604020202020204" pitchFamily="34" charset="0"/>
                </a:rPr>
                <a:t>zadanie</a:t>
              </a:r>
              <a:endParaRPr lang="pl-PL" altLang="pl-PL" sz="1400" b="1">
                <a:latin typeface="Arial" panose="020B0604020202020204" pitchFamily="34" charset="0"/>
              </a:endParaRPr>
            </a:p>
          </p:txBody>
        </p:sp>
      </p:grpSp>
      <p:grpSp>
        <p:nvGrpSpPr>
          <p:cNvPr id="77830" name="Group 61">
            <a:extLst>
              <a:ext uri="{FF2B5EF4-FFF2-40B4-BE49-F238E27FC236}">
                <a16:creationId xmlns:a16="http://schemas.microsoft.com/office/drawing/2014/main" id="{55769D6A-2485-4A82-95D0-26FBBEBA590C}"/>
              </a:ext>
            </a:extLst>
          </p:cNvPr>
          <p:cNvGrpSpPr>
            <a:grpSpLocks noChangeAspect="1"/>
          </p:cNvGrpSpPr>
          <p:nvPr/>
        </p:nvGrpSpPr>
        <p:grpSpPr bwMode="auto">
          <a:xfrm>
            <a:off x="1797050" y="4724400"/>
            <a:ext cx="7177088" cy="2017713"/>
            <a:chOff x="1701" y="2704"/>
            <a:chExt cx="3357" cy="943"/>
          </a:xfrm>
        </p:grpSpPr>
        <p:sp>
          <p:nvSpPr>
            <p:cNvPr id="77831" name="AutoShape 60">
              <a:extLst>
                <a:ext uri="{FF2B5EF4-FFF2-40B4-BE49-F238E27FC236}">
                  <a16:creationId xmlns:a16="http://schemas.microsoft.com/office/drawing/2014/main" id="{BD35065E-6128-41F5-A8D0-A6112FB0814C}"/>
                </a:ext>
              </a:extLst>
            </p:cNvPr>
            <p:cNvSpPr>
              <a:spLocks noChangeAspect="1" noChangeArrowheads="1" noTextEdit="1"/>
            </p:cNvSpPr>
            <p:nvPr/>
          </p:nvSpPr>
          <p:spPr bwMode="auto">
            <a:xfrm>
              <a:off x="1701" y="2704"/>
              <a:ext cx="3357" cy="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p>
          </p:txBody>
        </p:sp>
        <p:sp>
          <p:nvSpPr>
            <p:cNvPr id="77832" name="Rectangle 62">
              <a:extLst>
                <a:ext uri="{FF2B5EF4-FFF2-40B4-BE49-F238E27FC236}">
                  <a16:creationId xmlns:a16="http://schemas.microsoft.com/office/drawing/2014/main" id="{208A2FE6-32B8-43EA-AB39-E69FDC3CB728}"/>
                </a:ext>
              </a:extLst>
            </p:cNvPr>
            <p:cNvSpPr>
              <a:spLocks noChangeArrowheads="1"/>
            </p:cNvSpPr>
            <p:nvPr/>
          </p:nvSpPr>
          <p:spPr bwMode="auto">
            <a:xfrm>
              <a:off x="1730" y="2732"/>
              <a:ext cx="3299" cy="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33" name="Freeform 63">
              <a:extLst>
                <a:ext uri="{FF2B5EF4-FFF2-40B4-BE49-F238E27FC236}">
                  <a16:creationId xmlns:a16="http://schemas.microsoft.com/office/drawing/2014/main" id="{C71915FE-F75C-422F-90EC-CF0C8ACCA23E}"/>
                </a:ext>
              </a:extLst>
            </p:cNvPr>
            <p:cNvSpPr>
              <a:spLocks/>
            </p:cNvSpPr>
            <p:nvPr/>
          </p:nvSpPr>
          <p:spPr bwMode="auto">
            <a:xfrm>
              <a:off x="1730" y="2732"/>
              <a:ext cx="1123" cy="175"/>
            </a:xfrm>
            <a:custGeom>
              <a:avLst/>
              <a:gdLst>
                <a:gd name="T0" fmla="*/ 0 w 115"/>
                <a:gd name="T1" fmla="*/ 2147483646 h 19"/>
                <a:gd name="T2" fmla="*/ 2147483646 w 115"/>
                <a:gd name="T3" fmla="*/ 2147483646 h 19"/>
                <a:gd name="T4" fmla="*/ 2147483646 w 115"/>
                <a:gd name="T5" fmla="*/ 2147483646 h 19"/>
                <a:gd name="T6" fmla="*/ 2147483646 w 115"/>
                <a:gd name="T7" fmla="*/ 0 h 19"/>
                <a:gd name="T8" fmla="*/ 0 60000 65536"/>
                <a:gd name="T9" fmla="*/ 0 60000 65536"/>
                <a:gd name="T10" fmla="*/ 0 60000 65536"/>
                <a:gd name="T11" fmla="*/ 0 60000 65536"/>
                <a:gd name="T12" fmla="*/ 0 w 115"/>
                <a:gd name="T13" fmla="*/ 0 h 19"/>
                <a:gd name="T14" fmla="*/ 115 w 115"/>
                <a:gd name="T15" fmla="*/ 19 h 19"/>
              </a:gdLst>
              <a:ahLst/>
              <a:cxnLst>
                <a:cxn ang="T8">
                  <a:pos x="T0" y="T1"/>
                </a:cxn>
                <a:cxn ang="T9">
                  <a:pos x="T2" y="T3"/>
                </a:cxn>
                <a:cxn ang="T10">
                  <a:pos x="T4" y="T5"/>
                </a:cxn>
                <a:cxn ang="T11">
                  <a:pos x="T6" y="T7"/>
                </a:cxn>
              </a:cxnLst>
              <a:rect l="T12" t="T13" r="T14" b="T15"/>
              <a:pathLst>
                <a:path w="115" h="19">
                  <a:moveTo>
                    <a:pt x="0" y="19"/>
                  </a:moveTo>
                  <a:lnTo>
                    <a:pt x="102" y="19"/>
                  </a:lnTo>
                  <a:lnTo>
                    <a:pt x="115" y="5"/>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pl-PL"/>
            </a:p>
          </p:txBody>
        </p:sp>
        <p:sp>
          <p:nvSpPr>
            <p:cNvPr id="77834" name="Rectangle 64">
              <a:extLst>
                <a:ext uri="{FF2B5EF4-FFF2-40B4-BE49-F238E27FC236}">
                  <a16:creationId xmlns:a16="http://schemas.microsoft.com/office/drawing/2014/main" id="{85C3F3F5-79AF-4058-AEAE-4461B02FC8CF}"/>
                </a:ext>
              </a:extLst>
            </p:cNvPr>
            <p:cNvSpPr>
              <a:spLocks noChangeArrowheads="1"/>
            </p:cNvSpPr>
            <p:nvPr/>
          </p:nvSpPr>
          <p:spPr bwMode="auto">
            <a:xfrm>
              <a:off x="1779" y="2759"/>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35" name="Rectangle 65">
              <a:extLst>
                <a:ext uri="{FF2B5EF4-FFF2-40B4-BE49-F238E27FC236}">
                  <a16:creationId xmlns:a16="http://schemas.microsoft.com/office/drawing/2014/main" id="{80E77DE0-0E58-4FC4-A0DA-9AB9297A08B6}"/>
                </a:ext>
              </a:extLst>
            </p:cNvPr>
            <p:cNvSpPr>
              <a:spLocks noChangeArrowheads="1"/>
            </p:cNvSpPr>
            <p:nvPr/>
          </p:nvSpPr>
          <p:spPr bwMode="auto">
            <a:xfrm>
              <a:off x="1974" y="3055"/>
              <a:ext cx="879" cy="389"/>
            </a:xfrm>
            <a:prstGeom prst="rect">
              <a:avLst/>
            </a:prstGeom>
            <a:solidFill>
              <a:srgbClr val="C0BFC0"/>
            </a:solidFill>
            <a:ln w="15875">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36" name="Rectangle 66">
              <a:extLst>
                <a:ext uri="{FF2B5EF4-FFF2-40B4-BE49-F238E27FC236}">
                  <a16:creationId xmlns:a16="http://schemas.microsoft.com/office/drawing/2014/main" id="{28047A6A-0CDC-46D6-B466-E5C5E4A64346}"/>
                </a:ext>
              </a:extLst>
            </p:cNvPr>
            <p:cNvSpPr>
              <a:spLocks noChangeArrowheads="1"/>
            </p:cNvSpPr>
            <p:nvPr/>
          </p:nvSpPr>
          <p:spPr bwMode="auto">
            <a:xfrm>
              <a:off x="1945" y="3028"/>
              <a:ext cx="878" cy="388"/>
            </a:xfrm>
            <a:prstGeom prst="rect">
              <a:avLst/>
            </a:prstGeom>
            <a:solidFill>
              <a:srgbClr val="FCF2E3"/>
            </a:solidFill>
            <a:ln w="1587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37" name="Rectangle 67">
              <a:extLst>
                <a:ext uri="{FF2B5EF4-FFF2-40B4-BE49-F238E27FC236}">
                  <a16:creationId xmlns:a16="http://schemas.microsoft.com/office/drawing/2014/main" id="{C77BDE30-13AC-43BD-9992-DBD6117798E9}"/>
                </a:ext>
              </a:extLst>
            </p:cNvPr>
            <p:cNvSpPr>
              <a:spLocks noChangeArrowheads="1"/>
            </p:cNvSpPr>
            <p:nvPr/>
          </p:nvSpPr>
          <p:spPr bwMode="auto">
            <a:xfrm>
              <a:off x="2121" y="3111"/>
              <a:ext cx="48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200" b="1">
                  <a:solidFill>
                    <a:srgbClr val="000000"/>
                  </a:solidFill>
                  <a:latin typeface="Arial" panose="020B0604020202020204" pitchFamily="34" charset="0"/>
                </a:rPr>
                <a:t>Kierownik </a:t>
              </a:r>
              <a:endParaRPr lang="pl-PL" altLang="pl-PL" sz="1800">
                <a:latin typeface="Arial" panose="020B0604020202020204" pitchFamily="34" charset="0"/>
              </a:endParaRPr>
            </a:p>
          </p:txBody>
        </p:sp>
        <p:sp>
          <p:nvSpPr>
            <p:cNvPr id="77838" name="Rectangle 68">
              <a:extLst>
                <a:ext uri="{FF2B5EF4-FFF2-40B4-BE49-F238E27FC236}">
                  <a16:creationId xmlns:a16="http://schemas.microsoft.com/office/drawing/2014/main" id="{CF328AF1-B5EF-43D3-B360-AB445C1CF236}"/>
                </a:ext>
              </a:extLst>
            </p:cNvPr>
            <p:cNvSpPr>
              <a:spLocks noChangeArrowheads="1"/>
            </p:cNvSpPr>
            <p:nvPr/>
          </p:nvSpPr>
          <p:spPr bwMode="auto">
            <a:xfrm>
              <a:off x="2179" y="3231"/>
              <a:ext cx="379"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200" b="1">
                  <a:solidFill>
                    <a:srgbClr val="000000"/>
                  </a:solidFill>
                  <a:latin typeface="Arial" panose="020B0604020202020204" pitchFamily="34" charset="0"/>
                </a:rPr>
                <a:t>projektu</a:t>
              </a:r>
              <a:endParaRPr lang="pl-PL" altLang="pl-PL" sz="1800">
                <a:latin typeface="Arial" panose="020B0604020202020204" pitchFamily="34" charset="0"/>
              </a:endParaRPr>
            </a:p>
          </p:txBody>
        </p:sp>
        <p:sp>
          <p:nvSpPr>
            <p:cNvPr id="77839" name="Rectangle 69">
              <a:extLst>
                <a:ext uri="{FF2B5EF4-FFF2-40B4-BE49-F238E27FC236}">
                  <a16:creationId xmlns:a16="http://schemas.microsoft.com/office/drawing/2014/main" id="{CB25D4B1-1018-4026-BD39-31EA317C185B}"/>
                </a:ext>
              </a:extLst>
            </p:cNvPr>
            <p:cNvSpPr>
              <a:spLocks noChangeArrowheads="1"/>
            </p:cNvSpPr>
            <p:nvPr/>
          </p:nvSpPr>
          <p:spPr bwMode="auto">
            <a:xfrm>
              <a:off x="3965" y="3120"/>
              <a:ext cx="878" cy="259"/>
            </a:xfrm>
            <a:prstGeom prst="rect">
              <a:avLst/>
            </a:prstGeom>
            <a:solidFill>
              <a:srgbClr val="C0BFC0"/>
            </a:solidFill>
            <a:ln w="15875">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40" name="Rectangle 70">
              <a:extLst>
                <a:ext uri="{FF2B5EF4-FFF2-40B4-BE49-F238E27FC236}">
                  <a16:creationId xmlns:a16="http://schemas.microsoft.com/office/drawing/2014/main" id="{1F2A97AD-B147-43C7-8C0B-54B6CC9A5EEE}"/>
                </a:ext>
              </a:extLst>
            </p:cNvPr>
            <p:cNvSpPr>
              <a:spLocks noChangeArrowheads="1"/>
            </p:cNvSpPr>
            <p:nvPr/>
          </p:nvSpPr>
          <p:spPr bwMode="auto">
            <a:xfrm>
              <a:off x="3936" y="3092"/>
              <a:ext cx="878" cy="259"/>
            </a:xfrm>
            <a:prstGeom prst="rect">
              <a:avLst/>
            </a:prstGeom>
            <a:solidFill>
              <a:srgbClr val="FCF2E3"/>
            </a:solidFill>
            <a:ln w="15875">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7841" name="Rectangle 71">
              <a:extLst>
                <a:ext uri="{FF2B5EF4-FFF2-40B4-BE49-F238E27FC236}">
                  <a16:creationId xmlns:a16="http://schemas.microsoft.com/office/drawing/2014/main" id="{62CB310F-AD46-413D-9B15-E12F34562871}"/>
                </a:ext>
              </a:extLst>
            </p:cNvPr>
            <p:cNvSpPr>
              <a:spLocks noChangeArrowheads="1"/>
            </p:cNvSpPr>
            <p:nvPr/>
          </p:nvSpPr>
          <p:spPr bwMode="auto">
            <a:xfrm>
              <a:off x="4199" y="3176"/>
              <a:ext cx="325"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200" b="1">
                  <a:solidFill>
                    <a:srgbClr val="000000"/>
                  </a:solidFill>
                  <a:latin typeface="Arial" panose="020B0604020202020204" pitchFamily="34" charset="0"/>
                </a:rPr>
                <a:t>Projekt</a:t>
              </a:r>
              <a:endParaRPr lang="pl-PL" altLang="pl-PL" sz="1800">
                <a:latin typeface="Arial" panose="020B0604020202020204" pitchFamily="34" charset="0"/>
              </a:endParaRPr>
            </a:p>
          </p:txBody>
        </p:sp>
        <p:sp>
          <p:nvSpPr>
            <p:cNvPr id="77842" name="Freeform 72">
              <a:extLst>
                <a:ext uri="{FF2B5EF4-FFF2-40B4-BE49-F238E27FC236}">
                  <a16:creationId xmlns:a16="http://schemas.microsoft.com/office/drawing/2014/main" id="{05FF5083-3B9D-42B1-89D5-28240201F891}"/>
                </a:ext>
              </a:extLst>
            </p:cNvPr>
            <p:cNvSpPr>
              <a:spLocks/>
            </p:cNvSpPr>
            <p:nvPr/>
          </p:nvSpPr>
          <p:spPr bwMode="auto">
            <a:xfrm>
              <a:off x="2823" y="3222"/>
              <a:ext cx="1113" cy="55"/>
            </a:xfrm>
            <a:custGeom>
              <a:avLst/>
              <a:gdLst>
                <a:gd name="T0" fmla="*/ 0 w 114"/>
                <a:gd name="T1" fmla="*/ 0 h 6"/>
                <a:gd name="T2" fmla="*/ 2147483646 w 114"/>
                <a:gd name="T3" fmla="*/ 0 h 6"/>
                <a:gd name="T4" fmla="*/ 2147483646 w 114"/>
                <a:gd name="T5" fmla="*/ 2147483646 h 6"/>
                <a:gd name="T6" fmla="*/ 0 60000 65536"/>
                <a:gd name="T7" fmla="*/ 0 60000 65536"/>
                <a:gd name="T8" fmla="*/ 0 60000 65536"/>
                <a:gd name="T9" fmla="*/ 0 w 114"/>
                <a:gd name="T10" fmla="*/ 0 h 6"/>
                <a:gd name="T11" fmla="*/ 114 w 114"/>
                <a:gd name="T12" fmla="*/ 6 h 6"/>
              </a:gdLst>
              <a:ahLst/>
              <a:cxnLst>
                <a:cxn ang="T6">
                  <a:pos x="T0" y="T1"/>
                </a:cxn>
                <a:cxn ang="T7">
                  <a:pos x="T2" y="T3"/>
                </a:cxn>
                <a:cxn ang="T8">
                  <a:pos x="T4" y="T5"/>
                </a:cxn>
              </a:cxnLst>
              <a:rect l="T9" t="T10" r="T11" b="T12"/>
              <a:pathLst>
                <a:path w="114" h="6">
                  <a:moveTo>
                    <a:pt x="0" y="0"/>
                  </a:moveTo>
                  <a:lnTo>
                    <a:pt x="114" y="0"/>
                  </a:lnTo>
                  <a:lnTo>
                    <a:pt x="99" y="6"/>
                  </a:lnTo>
                </a:path>
              </a:pathLst>
            </a:cu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77843" name="Line 73">
              <a:extLst>
                <a:ext uri="{FF2B5EF4-FFF2-40B4-BE49-F238E27FC236}">
                  <a16:creationId xmlns:a16="http://schemas.microsoft.com/office/drawing/2014/main" id="{1A82367B-8EAD-4F9D-9644-D9DD3920EDA1}"/>
                </a:ext>
              </a:extLst>
            </p:cNvPr>
            <p:cNvSpPr>
              <a:spLocks noChangeShapeType="1"/>
            </p:cNvSpPr>
            <p:nvPr/>
          </p:nvSpPr>
          <p:spPr bwMode="auto">
            <a:xfrm flipH="1" flipV="1">
              <a:off x="3789" y="3166"/>
              <a:ext cx="147" cy="5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77844" name="Rectangle 74">
              <a:extLst>
                <a:ext uri="{FF2B5EF4-FFF2-40B4-BE49-F238E27FC236}">
                  <a16:creationId xmlns:a16="http://schemas.microsoft.com/office/drawing/2014/main" id="{B3E8A18C-CDED-49C1-96FF-88EB609F2198}"/>
                </a:ext>
              </a:extLst>
            </p:cNvPr>
            <p:cNvSpPr>
              <a:spLocks noChangeArrowheads="1"/>
            </p:cNvSpPr>
            <p:nvPr/>
          </p:nvSpPr>
          <p:spPr bwMode="auto">
            <a:xfrm>
              <a:off x="2872" y="3286"/>
              <a:ext cx="1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200">
                  <a:solidFill>
                    <a:srgbClr val="000000"/>
                  </a:solidFill>
                  <a:latin typeface="Arial" panose="020B0604020202020204" pitchFamily="34" charset="0"/>
                </a:rPr>
                <a:t>szef</a:t>
              </a:r>
              <a:endParaRPr lang="pl-PL" altLang="pl-PL" sz="1800">
                <a:latin typeface="Arial" panose="020B0604020202020204" pitchFamily="34" charset="0"/>
              </a:endParaRPr>
            </a:p>
          </p:txBody>
        </p:sp>
        <p:sp>
          <p:nvSpPr>
            <p:cNvPr id="77845" name="Rectangle 75">
              <a:extLst>
                <a:ext uri="{FF2B5EF4-FFF2-40B4-BE49-F238E27FC236}">
                  <a16:creationId xmlns:a16="http://schemas.microsoft.com/office/drawing/2014/main" id="{AEDAB647-C0EA-41C1-A8D1-50DFDD5D3432}"/>
                </a:ext>
              </a:extLst>
            </p:cNvPr>
            <p:cNvSpPr>
              <a:spLocks noChangeArrowheads="1"/>
            </p:cNvSpPr>
            <p:nvPr/>
          </p:nvSpPr>
          <p:spPr bwMode="auto">
            <a:xfrm>
              <a:off x="3175" y="3092"/>
              <a:ext cx="38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200">
                  <a:solidFill>
                    <a:srgbClr val="000000"/>
                  </a:solidFill>
                  <a:latin typeface="Arial" panose="020B0604020202020204" pitchFamily="34" charset="0"/>
                </a:rPr>
                <a:t>zarządza</a:t>
              </a:r>
              <a:endParaRPr lang="pl-PL" altLang="pl-PL" sz="1800">
                <a:latin typeface="Arial" panose="020B0604020202020204" pitchFamily="34" charset="0"/>
              </a:endParaRPr>
            </a:p>
          </p:txBody>
        </p:sp>
        <p:sp>
          <p:nvSpPr>
            <p:cNvPr id="77846" name="Rectangle 76">
              <a:extLst>
                <a:ext uri="{FF2B5EF4-FFF2-40B4-BE49-F238E27FC236}">
                  <a16:creationId xmlns:a16="http://schemas.microsoft.com/office/drawing/2014/main" id="{A94F2E3A-4BDD-4026-92D6-26EE8D0C96F6}"/>
                </a:ext>
              </a:extLst>
            </p:cNvPr>
            <p:cNvSpPr>
              <a:spLocks noChangeArrowheads="1"/>
            </p:cNvSpPr>
            <p:nvPr/>
          </p:nvSpPr>
          <p:spPr bwMode="auto">
            <a:xfrm>
              <a:off x="3477" y="3277"/>
              <a:ext cx="33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200">
                  <a:solidFill>
                    <a:srgbClr val="000000"/>
                  </a:solidFill>
                  <a:latin typeface="Arial" panose="020B0604020202020204" pitchFamily="34" charset="0"/>
                </a:rPr>
                <a:t>zadanie</a:t>
              </a:r>
              <a:endParaRPr lang="pl-PL" altLang="pl-PL" sz="1800">
                <a:latin typeface="Arial" panose="020B0604020202020204" pitchFamily="34" charset="0"/>
              </a:endParaRPr>
            </a:p>
          </p:txBody>
        </p:sp>
      </p:gr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FC9FF68-E823-4E75-80CC-53700EB076C8}"/>
              </a:ext>
            </a:extLst>
          </p:cNvPr>
          <p:cNvSpPr>
            <a:spLocks noGrp="1" noChangeArrowheads="1"/>
          </p:cNvSpPr>
          <p:nvPr>
            <p:ph type="title" idx="4294967295"/>
          </p:nvPr>
        </p:nvSpPr>
        <p:spPr>
          <a:xfrm>
            <a:off x="457200" y="0"/>
            <a:ext cx="8229600" cy="1125538"/>
          </a:xfrm>
        </p:spPr>
        <p:txBody>
          <a:bodyPr/>
          <a:lstStyle/>
          <a:p>
            <a:r>
              <a:rPr lang="pl-PL" altLang="pl-PL" b="1"/>
              <a:t>Asocjacje – cechy</a:t>
            </a:r>
          </a:p>
        </p:txBody>
      </p:sp>
      <p:sp>
        <p:nvSpPr>
          <p:cNvPr id="78851" name="Rectangle 3">
            <a:extLst>
              <a:ext uri="{FF2B5EF4-FFF2-40B4-BE49-F238E27FC236}">
                <a16:creationId xmlns:a16="http://schemas.microsoft.com/office/drawing/2014/main" id="{5A29D02E-D76A-4793-BA56-C644958192A5}"/>
              </a:ext>
            </a:extLst>
          </p:cNvPr>
          <p:cNvSpPr>
            <a:spLocks noGrp="1" noChangeArrowheads="1"/>
          </p:cNvSpPr>
          <p:nvPr>
            <p:ph type="body" sz="half" idx="4294967295"/>
          </p:nvPr>
        </p:nvSpPr>
        <p:spPr>
          <a:xfrm>
            <a:off x="0" y="981075"/>
            <a:ext cx="9144000" cy="5876925"/>
          </a:xfrm>
        </p:spPr>
        <p:txBody>
          <a:bodyPr/>
          <a:lstStyle/>
          <a:p>
            <a:r>
              <a:rPr lang="pl-PL" altLang="pl-PL" sz="2000" b="1"/>
              <a:t>liczebność - podając liczebność na pewnym końcu powiązania (przy pewnej klasie) wskazujemy ile obiektów tej klasy musi być połączonych z każdym obiektem klasy znajdującej się na przeciwnym końcu powiązania.</a:t>
            </a:r>
            <a:r>
              <a:rPr lang="pl-PL" altLang="pl-PL" sz="2800"/>
              <a:t> </a:t>
            </a:r>
          </a:p>
        </p:txBody>
      </p:sp>
      <p:graphicFrame>
        <p:nvGraphicFramePr>
          <p:cNvPr id="31748" name="Group 4">
            <a:extLst>
              <a:ext uri="{FF2B5EF4-FFF2-40B4-BE49-F238E27FC236}">
                <a16:creationId xmlns:a16="http://schemas.microsoft.com/office/drawing/2014/main" id="{5E0AF294-5003-4C9E-A06E-05DC9F2C47B1}"/>
              </a:ext>
            </a:extLst>
          </p:cNvPr>
          <p:cNvGraphicFramePr>
            <a:graphicFrameLocks noGrp="1"/>
          </p:cNvGraphicFramePr>
          <p:nvPr>
            <p:ph sz="quarter" idx="4294967295"/>
          </p:nvPr>
        </p:nvGraphicFramePr>
        <p:xfrm>
          <a:off x="395288" y="2205038"/>
          <a:ext cx="8208962" cy="3097212"/>
        </p:xfrm>
        <a:graphic>
          <a:graphicData uri="http://schemas.openxmlformats.org/drawingml/2006/table">
            <a:tbl>
              <a:tblPr/>
              <a:tblGrid>
                <a:gridCol w="849728">
                  <a:extLst>
                    <a:ext uri="{9D8B030D-6E8A-4147-A177-3AD203B41FA5}">
                      <a16:colId xmlns:a16="http://schemas.microsoft.com/office/drawing/2014/main" val="20000"/>
                    </a:ext>
                  </a:extLst>
                </a:gridCol>
                <a:gridCol w="3254753">
                  <a:extLst>
                    <a:ext uri="{9D8B030D-6E8A-4147-A177-3AD203B41FA5}">
                      <a16:colId xmlns:a16="http://schemas.microsoft.com/office/drawing/2014/main" val="20001"/>
                    </a:ext>
                  </a:extLst>
                </a:gridCol>
                <a:gridCol w="920963">
                  <a:extLst>
                    <a:ext uri="{9D8B030D-6E8A-4147-A177-3AD203B41FA5}">
                      <a16:colId xmlns:a16="http://schemas.microsoft.com/office/drawing/2014/main" val="20002"/>
                    </a:ext>
                  </a:extLst>
                </a:gridCol>
                <a:gridCol w="3183518">
                  <a:extLst>
                    <a:ext uri="{9D8B030D-6E8A-4147-A177-3AD203B41FA5}">
                      <a16:colId xmlns:a16="http://schemas.microsoft.com/office/drawing/2014/main" val="20003"/>
                    </a:ext>
                  </a:extLst>
                </a:gridCol>
              </a:tblGrid>
              <a:tr h="516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1</a:t>
                      </a:r>
                    </a:p>
                  </a:txBody>
                  <a:tcPr marL="91441" marR="91441"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dokładnie jeden</a:t>
                      </a:r>
                    </a:p>
                  </a:txBody>
                  <a:tcPr marL="91441" marR="91441"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n</a:t>
                      </a:r>
                    </a:p>
                  </a:txBody>
                  <a:tcPr marL="91441" marR="91441"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dokładnie n (n&gt;1)</a:t>
                      </a:r>
                    </a:p>
                  </a:txBody>
                  <a:tcPr marL="91441" marR="91441"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6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1..*</a:t>
                      </a:r>
                    </a:p>
                  </a:txBody>
                  <a:tcPr marL="91441" marR="91441"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jeden lub wiele</a:t>
                      </a:r>
                    </a:p>
                  </a:txBody>
                  <a:tcPr marL="91441" marR="91441"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1..n</a:t>
                      </a:r>
                    </a:p>
                  </a:txBody>
                  <a:tcPr marL="91441" marR="91441"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od 1 do n</a:t>
                      </a:r>
                    </a:p>
                  </a:txBody>
                  <a:tcPr marL="91441" marR="91441"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6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0..1</a:t>
                      </a:r>
                    </a:p>
                  </a:txBody>
                  <a:tcPr marL="91441" marR="91441"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zero lub jeden</a:t>
                      </a:r>
                    </a:p>
                  </a:txBody>
                  <a:tcPr marL="91441" marR="91441"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0..n</a:t>
                      </a:r>
                    </a:p>
                  </a:txBody>
                  <a:tcPr marL="91441" marR="91441"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od 0 do n</a:t>
                      </a:r>
                    </a:p>
                  </a:txBody>
                  <a:tcPr marL="91441" marR="91441"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6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a:t>
                      </a:r>
                    </a:p>
                  </a:txBody>
                  <a:tcPr marL="91441" marR="91441"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wiele</a:t>
                      </a:r>
                    </a:p>
                  </a:txBody>
                  <a:tcPr marL="91441" marR="91441"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n..m</a:t>
                      </a:r>
                    </a:p>
                  </a:txBody>
                  <a:tcPr marL="91441" marR="91441"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od n do m (n,m&gt;1)</a:t>
                      </a:r>
                    </a:p>
                  </a:txBody>
                  <a:tcPr marL="91441" marR="91441"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6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0..*</a:t>
                      </a:r>
                    </a:p>
                  </a:txBody>
                  <a:tcPr marL="91441" marR="91441"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zero lub wiele</a:t>
                      </a:r>
                    </a:p>
                  </a:txBody>
                  <a:tcPr marL="91441" marR="91441"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n,m..o</a:t>
                      </a:r>
                    </a:p>
                  </a:txBody>
                  <a:tcPr marL="91441" marR="91441"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liczebność złożona</a:t>
                      </a:r>
                    </a:p>
                  </a:txBody>
                  <a:tcPr marL="91441" marR="91441"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62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n..*</a:t>
                      </a:r>
                    </a:p>
                  </a:txBody>
                  <a:tcPr marL="91441" marR="91441"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000" b="0" i="0" u="none" strike="noStrike" cap="none" normalizeH="0" baseline="0">
                          <a:ln>
                            <a:noFill/>
                          </a:ln>
                          <a:solidFill>
                            <a:schemeClr val="tx1"/>
                          </a:solidFill>
                          <a:effectLst/>
                          <a:latin typeface="Times New Roman" pitchFamily="18" charset="0"/>
                        </a:rPr>
                        <a:t>więcej niż n</a:t>
                      </a:r>
                    </a:p>
                  </a:txBody>
                  <a:tcPr marL="91441" marR="91441"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2000" b="0" i="0" u="none" strike="noStrike" cap="none" normalizeH="0" baseline="0">
                        <a:ln>
                          <a:noFill/>
                        </a:ln>
                        <a:solidFill>
                          <a:schemeClr val="tx1"/>
                        </a:solidFill>
                        <a:effectLst/>
                        <a:latin typeface="Times New Roman" pitchFamily="18" charset="0"/>
                      </a:endParaRPr>
                    </a:p>
                  </a:txBody>
                  <a:tcPr marL="91441" marR="91441"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2000" b="0" i="0" u="none" strike="noStrike" cap="none" normalizeH="0" baseline="0" dirty="0">
                        <a:ln>
                          <a:noFill/>
                        </a:ln>
                        <a:solidFill>
                          <a:schemeClr val="tx1"/>
                        </a:solidFill>
                        <a:effectLst/>
                        <a:latin typeface="Times New Roman" pitchFamily="18" charset="0"/>
                      </a:endParaRPr>
                    </a:p>
                  </a:txBody>
                  <a:tcPr marL="91441" marR="91441"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pSp>
        <p:nvGrpSpPr>
          <p:cNvPr id="78889" name="Group 45">
            <a:extLst>
              <a:ext uri="{FF2B5EF4-FFF2-40B4-BE49-F238E27FC236}">
                <a16:creationId xmlns:a16="http://schemas.microsoft.com/office/drawing/2014/main" id="{9615DA90-58AD-4290-9EAF-8F7C49DA6548}"/>
              </a:ext>
            </a:extLst>
          </p:cNvPr>
          <p:cNvGrpSpPr>
            <a:grpSpLocks noChangeAspect="1"/>
          </p:cNvGrpSpPr>
          <p:nvPr/>
        </p:nvGrpSpPr>
        <p:grpSpPr bwMode="auto">
          <a:xfrm>
            <a:off x="1260475" y="5013325"/>
            <a:ext cx="6767513" cy="1673225"/>
            <a:chOff x="703" y="2976"/>
            <a:chExt cx="4263" cy="1054"/>
          </a:xfrm>
        </p:grpSpPr>
        <p:sp>
          <p:nvSpPr>
            <p:cNvPr id="78890" name="AutoShape 44">
              <a:extLst>
                <a:ext uri="{FF2B5EF4-FFF2-40B4-BE49-F238E27FC236}">
                  <a16:creationId xmlns:a16="http://schemas.microsoft.com/office/drawing/2014/main" id="{395DD825-DA69-4D4E-87A7-04AE3AEF1D37}"/>
                </a:ext>
              </a:extLst>
            </p:cNvPr>
            <p:cNvSpPr>
              <a:spLocks noChangeAspect="1" noChangeArrowheads="1" noTextEdit="1"/>
            </p:cNvSpPr>
            <p:nvPr/>
          </p:nvSpPr>
          <p:spPr bwMode="auto">
            <a:xfrm>
              <a:off x="703" y="2976"/>
              <a:ext cx="4263" cy="1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p>
          </p:txBody>
        </p:sp>
        <p:sp>
          <p:nvSpPr>
            <p:cNvPr id="78891" name="Rectangle 46">
              <a:extLst>
                <a:ext uri="{FF2B5EF4-FFF2-40B4-BE49-F238E27FC236}">
                  <a16:creationId xmlns:a16="http://schemas.microsoft.com/office/drawing/2014/main" id="{0B54AAB3-49C9-40FF-98D9-52BD314AE6E6}"/>
                </a:ext>
              </a:extLst>
            </p:cNvPr>
            <p:cNvSpPr>
              <a:spLocks noChangeArrowheads="1"/>
            </p:cNvSpPr>
            <p:nvPr/>
          </p:nvSpPr>
          <p:spPr bwMode="auto">
            <a:xfrm>
              <a:off x="736" y="3007"/>
              <a:ext cx="4197" cy="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8892" name="Freeform 47">
              <a:extLst>
                <a:ext uri="{FF2B5EF4-FFF2-40B4-BE49-F238E27FC236}">
                  <a16:creationId xmlns:a16="http://schemas.microsoft.com/office/drawing/2014/main" id="{56460281-F847-4B79-ABA0-BBFF607B015C}"/>
                </a:ext>
              </a:extLst>
            </p:cNvPr>
            <p:cNvSpPr>
              <a:spLocks/>
            </p:cNvSpPr>
            <p:nvPr/>
          </p:nvSpPr>
          <p:spPr bwMode="auto">
            <a:xfrm>
              <a:off x="736" y="3007"/>
              <a:ext cx="1254" cy="196"/>
            </a:xfrm>
            <a:custGeom>
              <a:avLst/>
              <a:gdLst>
                <a:gd name="T0" fmla="*/ 0 w 115"/>
                <a:gd name="T1" fmla="*/ 2147483646 h 19"/>
                <a:gd name="T2" fmla="*/ 2147483646 w 115"/>
                <a:gd name="T3" fmla="*/ 2147483646 h 19"/>
                <a:gd name="T4" fmla="*/ 2147483646 w 115"/>
                <a:gd name="T5" fmla="*/ 2147483646 h 19"/>
                <a:gd name="T6" fmla="*/ 2147483646 w 115"/>
                <a:gd name="T7" fmla="*/ 0 h 19"/>
                <a:gd name="T8" fmla="*/ 0 60000 65536"/>
                <a:gd name="T9" fmla="*/ 0 60000 65536"/>
                <a:gd name="T10" fmla="*/ 0 60000 65536"/>
                <a:gd name="T11" fmla="*/ 0 60000 65536"/>
                <a:gd name="T12" fmla="*/ 0 w 115"/>
                <a:gd name="T13" fmla="*/ 0 h 19"/>
                <a:gd name="T14" fmla="*/ 115 w 115"/>
                <a:gd name="T15" fmla="*/ 19 h 19"/>
              </a:gdLst>
              <a:ahLst/>
              <a:cxnLst>
                <a:cxn ang="T8">
                  <a:pos x="T0" y="T1"/>
                </a:cxn>
                <a:cxn ang="T9">
                  <a:pos x="T2" y="T3"/>
                </a:cxn>
                <a:cxn ang="T10">
                  <a:pos x="T4" y="T5"/>
                </a:cxn>
                <a:cxn ang="T11">
                  <a:pos x="T6" y="T7"/>
                </a:cxn>
              </a:cxnLst>
              <a:rect l="T12" t="T13" r="T14" b="T15"/>
              <a:pathLst>
                <a:path w="115" h="19">
                  <a:moveTo>
                    <a:pt x="0" y="19"/>
                  </a:moveTo>
                  <a:lnTo>
                    <a:pt x="102" y="19"/>
                  </a:lnTo>
                  <a:lnTo>
                    <a:pt x="115" y="5"/>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pl-PL"/>
            </a:p>
          </p:txBody>
        </p:sp>
        <p:sp>
          <p:nvSpPr>
            <p:cNvPr id="78893" name="Rectangle 48">
              <a:extLst>
                <a:ext uri="{FF2B5EF4-FFF2-40B4-BE49-F238E27FC236}">
                  <a16:creationId xmlns:a16="http://schemas.microsoft.com/office/drawing/2014/main" id="{28FA1548-1AC8-44B5-8470-DE9FD77CF60B}"/>
                </a:ext>
              </a:extLst>
            </p:cNvPr>
            <p:cNvSpPr>
              <a:spLocks noChangeArrowheads="1"/>
            </p:cNvSpPr>
            <p:nvPr/>
          </p:nvSpPr>
          <p:spPr bwMode="auto">
            <a:xfrm>
              <a:off x="790" y="3038"/>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8894" name="Rectangle 49">
              <a:extLst>
                <a:ext uri="{FF2B5EF4-FFF2-40B4-BE49-F238E27FC236}">
                  <a16:creationId xmlns:a16="http://schemas.microsoft.com/office/drawing/2014/main" id="{7DB40489-525C-4B04-A086-B0A2C38B57F9}"/>
                </a:ext>
              </a:extLst>
            </p:cNvPr>
            <p:cNvSpPr>
              <a:spLocks noChangeArrowheads="1"/>
            </p:cNvSpPr>
            <p:nvPr/>
          </p:nvSpPr>
          <p:spPr bwMode="auto">
            <a:xfrm>
              <a:off x="1008" y="3369"/>
              <a:ext cx="982" cy="434"/>
            </a:xfrm>
            <a:prstGeom prst="rect">
              <a:avLst/>
            </a:prstGeom>
            <a:solidFill>
              <a:srgbClr val="C0BFC0"/>
            </a:solidFill>
            <a:ln w="17463">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8895" name="Rectangle 50">
              <a:extLst>
                <a:ext uri="{FF2B5EF4-FFF2-40B4-BE49-F238E27FC236}">
                  <a16:creationId xmlns:a16="http://schemas.microsoft.com/office/drawing/2014/main" id="{9C445A33-7DD2-4385-937D-42709B0B3E42}"/>
                </a:ext>
              </a:extLst>
            </p:cNvPr>
            <p:cNvSpPr>
              <a:spLocks noChangeArrowheads="1"/>
            </p:cNvSpPr>
            <p:nvPr/>
          </p:nvSpPr>
          <p:spPr bwMode="auto">
            <a:xfrm>
              <a:off x="976" y="3338"/>
              <a:ext cx="981" cy="434"/>
            </a:xfrm>
            <a:prstGeom prst="rect">
              <a:avLst/>
            </a:prstGeom>
            <a:solidFill>
              <a:srgbClr val="FCF2E3"/>
            </a:solidFill>
            <a:ln w="17463">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8896" name="Rectangle 51">
              <a:extLst>
                <a:ext uri="{FF2B5EF4-FFF2-40B4-BE49-F238E27FC236}">
                  <a16:creationId xmlns:a16="http://schemas.microsoft.com/office/drawing/2014/main" id="{D5467A93-773D-4B93-9672-F3B4EFE3D962}"/>
                </a:ext>
              </a:extLst>
            </p:cNvPr>
            <p:cNvSpPr>
              <a:spLocks noChangeArrowheads="1"/>
            </p:cNvSpPr>
            <p:nvPr/>
          </p:nvSpPr>
          <p:spPr bwMode="auto">
            <a:xfrm>
              <a:off x="1172" y="3431"/>
              <a:ext cx="527"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300" b="1">
                  <a:solidFill>
                    <a:srgbClr val="000000"/>
                  </a:solidFill>
                  <a:latin typeface="Arial" panose="020B0604020202020204" pitchFamily="34" charset="0"/>
                </a:rPr>
                <a:t>Kierownik </a:t>
              </a:r>
              <a:endParaRPr lang="pl-PL" altLang="pl-PL" sz="1800">
                <a:latin typeface="Arial" panose="020B0604020202020204" pitchFamily="34" charset="0"/>
              </a:endParaRPr>
            </a:p>
          </p:txBody>
        </p:sp>
        <p:sp>
          <p:nvSpPr>
            <p:cNvPr id="78897" name="Rectangle 52">
              <a:extLst>
                <a:ext uri="{FF2B5EF4-FFF2-40B4-BE49-F238E27FC236}">
                  <a16:creationId xmlns:a16="http://schemas.microsoft.com/office/drawing/2014/main" id="{5799AAA7-2BDE-4A3F-B9D9-CC9B5E3132FE}"/>
                </a:ext>
              </a:extLst>
            </p:cNvPr>
            <p:cNvSpPr>
              <a:spLocks noChangeArrowheads="1"/>
            </p:cNvSpPr>
            <p:nvPr/>
          </p:nvSpPr>
          <p:spPr bwMode="auto">
            <a:xfrm>
              <a:off x="1237" y="3565"/>
              <a:ext cx="412"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300" b="1">
                  <a:solidFill>
                    <a:srgbClr val="000000"/>
                  </a:solidFill>
                  <a:latin typeface="Arial" panose="020B0604020202020204" pitchFamily="34" charset="0"/>
                </a:rPr>
                <a:t>projektu</a:t>
              </a:r>
              <a:endParaRPr lang="pl-PL" altLang="pl-PL" sz="1800">
                <a:latin typeface="Arial" panose="020B0604020202020204" pitchFamily="34" charset="0"/>
              </a:endParaRPr>
            </a:p>
          </p:txBody>
        </p:sp>
        <p:sp>
          <p:nvSpPr>
            <p:cNvPr id="78898" name="Rectangle 53">
              <a:extLst>
                <a:ext uri="{FF2B5EF4-FFF2-40B4-BE49-F238E27FC236}">
                  <a16:creationId xmlns:a16="http://schemas.microsoft.com/office/drawing/2014/main" id="{7214FFFC-8234-4CEA-88EF-F565B7A7054F}"/>
                </a:ext>
              </a:extLst>
            </p:cNvPr>
            <p:cNvSpPr>
              <a:spLocks noChangeArrowheads="1"/>
            </p:cNvSpPr>
            <p:nvPr/>
          </p:nvSpPr>
          <p:spPr bwMode="auto">
            <a:xfrm>
              <a:off x="3745" y="3441"/>
              <a:ext cx="981" cy="289"/>
            </a:xfrm>
            <a:prstGeom prst="rect">
              <a:avLst/>
            </a:prstGeom>
            <a:solidFill>
              <a:srgbClr val="C0BFC0"/>
            </a:solidFill>
            <a:ln w="17463">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8899" name="Rectangle 54">
              <a:extLst>
                <a:ext uri="{FF2B5EF4-FFF2-40B4-BE49-F238E27FC236}">
                  <a16:creationId xmlns:a16="http://schemas.microsoft.com/office/drawing/2014/main" id="{2810DEE5-652A-4D0B-9DDA-7C0B44B8B041}"/>
                </a:ext>
              </a:extLst>
            </p:cNvPr>
            <p:cNvSpPr>
              <a:spLocks noChangeArrowheads="1"/>
            </p:cNvSpPr>
            <p:nvPr/>
          </p:nvSpPr>
          <p:spPr bwMode="auto">
            <a:xfrm>
              <a:off x="3712" y="3410"/>
              <a:ext cx="981" cy="289"/>
            </a:xfrm>
            <a:prstGeom prst="rect">
              <a:avLst/>
            </a:prstGeom>
            <a:solidFill>
              <a:srgbClr val="FCF2E3"/>
            </a:solidFill>
            <a:ln w="17463">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78900" name="Rectangle 55">
              <a:extLst>
                <a:ext uri="{FF2B5EF4-FFF2-40B4-BE49-F238E27FC236}">
                  <a16:creationId xmlns:a16="http://schemas.microsoft.com/office/drawing/2014/main" id="{C9BECA51-98A4-46DA-B11E-9270072CD0BE}"/>
                </a:ext>
              </a:extLst>
            </p:cNvPr>
            <p:cNvSpPr>
              <a:spLocks noChangeArrowheads="1"/>
            </p:cNvSpPr>
            <p:nvPr/>
          </p:nvSpPr>
          <p:spPr bwMode="auto">
            <a:xfrm>
              <a:off x="4007" y="3503"/>
              <a:ext cx="35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300" b="1">
                  <a:solidFill>
                    <a:srgbClr val="000000"/>
                  </a:solidFill>
                  <a:latin typeface="Arial" panose="020B0604020202020204" pitchFamily="34" charset="0"/>
                </a:rPr>
                <a:t>Projekt</a:t>
              </a:r>
              <a:endParaRPr lang="pl-PL" altLang="pl-PL" sz="1800">
                <a:latin typeface="Arial" panose="020B0604020202020204" pitchFamily="34" charset="0"/>
              </a:endParaRPr>
            </a:p>
          </p:txBody>
        </p:sp>
        <p:sp>
          <p:nvSpPr>
            <p:cNvPr id="78901" name="Freeform 56">
              <a:extLst>
                <a:ext uri="{FF2B5EF4-FFF2-40B4-BE49-F238E27FC236}">
                  <a16:creationId xmlns:a16="http://schemas.microsoft.com/office/drawing/2014/main" id="{A41C33B8-2DE4-4721-904C-EAEC473D02B3}"/>
                </a:ext>
              </a:extLst>
            </p:cNvPr>
            <p:cNvSpPr>
              <a:spLocks/>
            </p:cNvSpPr>
            <p:nvPr/>
          </p:nvSpPr>
          <p:spPr bwMode="auto">
            <a:xfrm>
              <a:off x="1957" y="3555"/>
              <a:ext cx="1755" cy="62"/>
            </a:xfrm>
            <a:custGeom>
              <a:avLst/>
              <a:gdLst>
                <a:gd name="T0" fmla="*/ 0 w 161"/>
                <a:gd name="T1" fmla="*/ 0 h 6"/>
                <a:gd name="T2" fmla="*/ 2147483646 w 161"/>
                <a:gd name="T3" fmla="*/ 0 h 6"/>
                <a:gd name="T4" fmla="*/ 2147483646 w 161"/>
                <a:gd name="T5" fmla="*/ 2147483646 h 6"/>
                <a:gd name="T6" fmla="*/ 0 60000 65536"/>
                <a:gd name="T7" fmla="*/ 0 60000 65536"/>
                <a:gd name="T8" fmla="*/ 0 60000 65536"/>
                <a:gd name="T9" fmla="*/ 0 w 161"/>
                <a:gd name="T10" fmla="*/ 0 h 6"/>
                <a:gd name="T11" fmla="*/ 161 w 161"/>
                <a:gd name="T12" fmla="*/ 6 h 6"/>
              </a:gdLst>
              <a:ahLst/>
              <a:cxnLst>
                <a:cxn ang="T6">
                  <a:pos x="T0" y="T1"/>
                </a:cxn>
                <a:cxn ang="T7">
                  <a:pos x="T2" y="T3"/>
                </a:cxn>
                <a:cxn ang="T8">
                  <a:pos x="T4" y="T5"/>
                </a:cxn>
              </a:cxnLst>
              <a:rect l="T9" t="T10" r="T11" b="T12"/>
              <a:pathLst>
                <a:path w="161" h="6">
                  <a:moveTo>
                    <a:pt x="0" y="0"/>
                  </a:moveTo>
                  <a:lnTo>
                    <a:pt x="161" y="0"/>
                  </a:lnTo>
                  <a:lnTo>
                    <a:pt x="146" y="6"/>
                  </a:lnTo>
                </a:path>
              </a:pathLst>
            </a:custGeom>
            <a:noFill/>
            <a:ln w="174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78902" name="Line 57">
              <a:extLst>
                <a:ext uri="{FF2B5EF4-FFF2-40B4-BE49-F238E27FC236}">
                  <a16:creationId xmlns:a16="http://schemas.microsoft.com/office/drawing/2014/main" id="{1000C403-A4B4-49B4-916C-82A36FA1EA1C}"/>
                </a:ext>
              </a:extLst>
            </p:cNvPr>
            <p:cNvSpPr>
              <a:spLocks noChangeShapeType="1"/>
            </p:cNvSpPr>
            <p:nvPr/>
          </p:nvSpPr>
          <p:spPr bwMode="auto">
            <a:xfrm flipH="1" flipV="1">
              <a:off x="3549" y="3493"/>
              <a:ext cx="163" cy="62"/>
            </a:xfrm>
            <a:prstGeom prst="line">
              <a:avLst/>
            </a:prstGeom>
            <a:noFill/>
            <a:ln w="17463">
              <a:solidFill>
                <a:srgbClr val="000000"/>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78903" name="Rectangle 58">
              <a:extLst>
                <a:ext uri="{FF2B5EF4-FFF2-40B4-BE49-F238E27FC236}">
                  <a16:creationId xmlns:a16="http://schemas.microsoft.com/office/drawing/2014/main" id="{5551EAEC-650B-49F2-A7D1-98A11216EAD4}"/>
                </a:ext>
              </a:extLst>
            </p:cNvPr>
            <p:cNvSpPr>
              <a:spLocks noChangeArrowheads="1"/>
            </p:cNvSpPr>
            <p:nvPr/>
          </p:nvSpPr>
          <p:spPr bwMode="auto">
            <a:xfrm>
              <a:off x="1979" y="3348"/>
              <a:ext cx="191"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300">
                  <a:solidFill>
                    <a:srgbClr val="000000"/>
                  </a:solidFill>
                  <a:latin typeface="Arial" panose="020B0604020202020204" pitchFamily="34" charset="0"/>
                </a:rPr>
                <a:t>szef</a:t>
              </a:r>
              <a:endParaRPr lang="pl-PL" altLang="pl-PL" sz="1800">
                <a:latin typeface="Arial" panose="020B0604020202020204" pitchFamily="34" charset="0"/>
              </a:endParaRPr>
            </a:p>
          </p:txBody>
        </p:sp>
        <p:sp>
          <p:nvSpPr>
            <p:cNvPr id="78904" name="Rectangle 59">
              <a:extLst>
                <a:ext uri="{FF2B5EF4-FFF2-40B4-BE49-F238E27FC236}">
                  <a16:creationId xmlns:a16="http://schemas.microsoft.com/office/drawing/2014/main" id="{138A0AC8-83C0-4E8E-AACD-B904F3F5F934}"/>
                </a:ext>
              </a:extLst>
            </p:cNvPr>
            <p:cNvSpPr>
              <a:spLocks noChangeArrowheads="1"/>
            </p:cNvSpPr>
            <p:nvPr/>
          </p:nvSpPr>
          <p:spPr bwMode="auto">
            <a:xfrm>
              <a:off x="1990" y="3606"/>
              <a:ext cx="7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600" b="1">
                  <a:solidFill>
                    <a:srgbClr val="000000"/>
                  </a:solidFill>
                  <a:latin typeface="Arial" panose="020B0604020202020204" pitchFamily="34" charset="0"/>
                </a:rPr>
                <a:t>1</a:t>
              </a:r>
              <a:endParaRPr lang="pl-PL" altLang="pl-PL" sz="1600" b="1">
                <a:latin typeface="Arial" panose="020B0604020202020204" pitchFamily="34" charset="0"/>
              </a:endParaRPr>
            </a:p>
          </p:txBody>
        </p:sp>
        <p:sp>
          <p:nvSpPr>
            <p:cNvPr id="78905" name="Rectangle 60">
              <a:extLst>
                <a:ext uri="{FF2B5EF4-FFF2-40B4-BE49-F238E27FC236}">
                  <a16:creationId xmlns:a16="http://schemas.microsoft.com/office/drawing/2014/main" id="{3058214F-778E-4AD6-8ADE-20035E297897}"/>
                </a:ext>
              </a:extLst>
            </p:cNvPr>
            <p:cNvSpPr>
              <a:spLocks noChangeArrowheads="1"/>
            </p:cNvSpPr>
            <p:nvPr/>
          </p:nvSpPr>
          <p:spPr bwMode="auto">
            <a:xfrm>
              <a:off x="2611" y="3410"/>
              <a:ext cx="423"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300">
                  <a:solidFill>
                    <a:srgbClr val="000000"/>
                  </a:solidFill>
                  <a:latin typeface="Arial" panose="020B0604020202020204" pitchFamily="34" charset="0"/>
                </a:rPr>
                <a:t>zarządza</a:t>
              </a:r>
              <a:endParaRPr lang="pl-PL" altLang="pl-PL" sz="1800">
                <a:latin typeface="Arial" panose="020B0604020202020204" pitchFamily="34" charset="0"/>
              </a:endParaRPr>
            </a:p>
          </p:txBody>
        </p:sp>
        <p:sp>
          <p:nvSpPr>
            <p:cNvPr id="78906" name="Rectangle 61">
              <a:extLst>
                <a:ext uri="{FF2B5EF4-FFF2-40B4-BE49-F238E27FC236}">
                  <a16:creationId xmlns:a16="http://schemas.microsoft.com/office/drawing/2014/main" id="{BB850D6E-C835-4654-B810-66E1D40CAAB0}"/>
                </a:ext>
              </a:extLst>
            </p:cNvPr>
            <p:cNvSpPr>
              <a:spLocks noChangeArrowheads="1"/>
            </p:cNvSpPr>
            <p:nvPr/>
          </p:nvSpPr>
          <p:spPr bwMode="auto">
            <a:xfrm>
              <a:off x="3222" y="3348"/>
              <a:ext cx="36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300">
                  <a:solidFill>
                    <a:srgbClr val="000000"/>
                  </a:solidFill>
                  <a:latin typeface="Arial" panose="020B0604020202020204" pitchFamily="34" charset="0"/>
                </a:rPr>
                <a:t>zadanie</a:t>
              </a:r>
              <a:endParaRPr lang="pl-PL" altLang="pl-PL" sz="1800">
                <a:latin typeface="Arial" panose="020B0604020202020204" pitchFamily="34" charset="0"/>
              </a:endParaRPr>
            </a:p>
          </p:txBody>
        </p:sp>
        <p:sp>
          <p:nvSpPr>
            <p:cNvPr id="78907" name="Rectangle 62">
              <a:extLst>
                <a:ext uri="{FF2B5EF4-FFF2-40B4-BE49-F238E27FC236}">
                  <a16:creationId xmlns:a16="http://schemas.microsoft.com/office/drawing/2014/main" id="{B55E04DC-93AF-4DFC-AAC2-DE8E12BEB1EF}"/>
                </a:ext>
              </a:extLst>
            </p:cNvPr>
            <p:cNvSpPr>
              <a:spLocks noChangeArrowheads="1"/>
            </p:cNvSpPr>
            <p:nvPr/>
          </p:nvSpPr>
          <p:spPr bwMode="auto">
            <a:xfrm>
              <a:off x="3505" y="3606"/>
              <a:ext cx="193"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600" b="1">
                  <a:solidFill>
                    <a:srgbClr val="000000"/>
                  </a:solidFill>
                  <a:latin typeface="Arial" panose="020B0604020202020204" pitchFamily="34" charset="0"/>
                </a:rPr>
                <a:t>1..*</a:t>
              </a:r>
              <a:endParaRPr lang="pl-PL" altLang="pl-PL" sz="1600" b="1">
                <a:latin typeface="Arial" panose="020B0604020202020204" pitchFamily="34" charset="0"/>
              </a:endParaRPr>
            </a:p>
          </p:txBody>
        </p:sp>
      </p:gr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a:extLst>
              <a:ext uri="{FF2B5EF4-FFF2-40B4-BE49-F238E27FC236}">
                <a16:creationId xmlns:a16="http://schemas.microsoft.com/office/drawing/2014/main" id="{EE5CC0AE-CB3E-4742-8641-AC79304B25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3" y="1022350"/>
            <a:ext cx="8974137" cy="564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5" name="Text Box 3">
            <a:extLst>
              <a:ext uri="{FF2B5EF4-FFF2-40B4-BE49-F238E27FC236}">
                <a16:creationId xmlns:a16="http://schemas.microsoft.com/office/drawing/2014/main" id="{BEFD941B-EE53-46CF-A4C9-BA80D866421B}"/>
              </a:ext>
            </a:extLst>
          </p:cNvPr>
          <p:cNvSpPr txBox="1">
            <a:spLocks noChangeArrowheads="1"/>
          </p:cNvSpPr>
          <p:nvPr/>
        </p:nvSpPr>
        <p:spPr bwMode="auto">
          <a:xfrm>
            <a:off x="2124075" y="260350"/>
            <a:ext cx="5400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800">
                <a:latin typeface="Arial" panose="020B0604020202020204" pitchFamily="34" charset="0"/>
              </a:rPr>
              <a:t>Uogólnienie - generalizacja</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a:extLst>
              <a:ext uri="{FF2B5EF4-FFF2-40B4-BE49-F238E27FC236}">
                <a16:creationId xmlns:a16="http://schemas.microsoft.com/office/drawing/2014/main" id="{3F6CBD8B-3B0E-406D-AB76-3E6B63652A2B}"/>
              </a:ext>
            </a:extLst>
          </p:cNvPr>
          <p:cNvSpPr>
            <a:spLocks noGrp="1" noChangeArrowheads="1"/>
          </p:cNvSpPr>
          <p:nvPr>
            <p:ph type="body" idx="4294967295"/>
          </p:nvPr>
        </p:nvSpPr>
        <p:spPr>
          <a:xfrm>
            <a:off x="468313" y="260350"/>
            <a:ext cx="8229600" cy="6408738"/>
          </a:xfrm>
        </p:spPr>
        <p:txBody>
          <a:bodyPr/>
          <a:lstStyle/>
          <a:p>
            <a:pPr>
              <a:buFontTx/>
              <a:buNone/>
            </a:pPr>
            <a:r>
              <a:rPr lang="pl-PL" altLang="pl-PL"/>
              <a:t>	</a:t>
            </a:r>
            <a:r>
              <a:rPr lang="pl-PL" altLang="pl-PL" b="1" i="1"/>
              <a:t>Konceptualny diagram klas</a:t>
            </a:r>
            <a:r>
              <a:rPr lang="pl-PL" altLang="pl-PL"/>
              <a:t> zawiera </a:t>
            </a:r>
            <a:r>
              <a:rPr lang="pl-PL" altLang="pl-PL">
                <a:solidFill>
                  <a:srgbClr val="0066CC"/>
                </a:solidFill>
              </a:rPr>
              <a:t>wyłącznie podstawowe elementy</a:t>
            </a:r>
            <a:r>
              <a:rPr lang="pl-PL" altLang="pl-PL"/>
              <a:t>, cechując się przystępnością nazewnictwa klas, atrybutów i operacji.</a:t>
            </a:r>
          </a:p>
          <a:p>
            <a:pPr>
              <a:buFontTx/>
              <a:buNone/>
            </a:pPr>
            <a:endParaRPr lang="pl-PL" altLang="pl-PL"/>
          </a:p>
          <a:p>
            <a:pPr>
              <a:buFontTx/>
              <a:buNone/>
            </a:pPr>
            <a:r>
              <a:rPr lang="pl-PL" altLang="pl-PL"/>
              <a:t>	</a:t>
            </a:r>
            <a:r>
              <a:rPr lang="pl-PL" altLang="pl-PL" b="1" i="1"/>
              <a:t>Implementacyjny diagram klas</a:t>
            </a:r>
            <a:r>
              <a:rPr lang="pl-PL" altLang="pl-PL"/>
              <a:t> jest stopniowo </a:t>
            </a:r>
            <a:r>
              <a:rPr lang="pl-PL" altLang="pl-PL">
                <a:solidFill>
                  <a:srgbClr val="990033"/>
                </a:solidFill>
              </a:rPr>
              <a:t>wzbogacany o elementy opisu niezbędne dla prawidłowej specyfikacji modelu</a:t>
            </a:r>
            <a:r>
              <a:rPr lang="pl-PL" altLang="pl-PL"/>
              <a:t>, takie jak </a:t>
            </a:r>
            <a:r>
              <a:rPr lang="pl-PL" altLang="pl-PL">
                <a:solidFill>
                  <a:srgbClr val="0066CC"/>
                </a:solidFill>
              </a:rPr>
              <a:t>typy danych, zobowiązania, widoczność, statyczność, klasy asocjacyjne, kwalifikacje, uogólnienia, zależności czy też realizacje</a:t>
            </a:r>
            <a:r>
              <a:rPr lang="pl-PL" altLang="pl-PL"/>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anim calcmode="lin" valueType="num">
                                      <p:cBhvr>
                                        <p:cTn id="7" dur="1000" fill="hold"/>
                                        <p:tgtEl>
                                          <p:spTgt spid="9216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216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216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2162">
                                            <p:txEl>
                                              <p:pRg st="2" end="2"/>
                                            </p:txEl>
                                          </p:spTgt>
                                        </p:tgtEl>
                                        <p:attrNameLst>
                                          <p:attrName>style.visibility</p:attrName>
                                        </p:attrNameLst>
                                      </p:cBhvr>
                                      <p:to>
                                        <p:strVal val="visible"/>
                                      </p:to>
                                    </p:set>
                                    <p:anim calcmode="lin" valueType="num">
                                      <p:cBhvr>
                                        <p:cTn id="14" dur="1000" fill="hold"/>
                                        <p:tgtEl>
                                          <p:spTgt spid="92162">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92162">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9216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F77EC0E6-808E-437A-A066-1DE11429C0AE}"/>
              </a:ext>
            </a:extLst>
          </p:cNvPr>
          <p:cNvSpPr>
            <a:spLocks noGrp="1" noChangeArrowheads="1"/>
          </p:cNvSpPr>
          <p:nvPr>
            <p:ph type="title" idx="4294967295"/>
          </p:nvPr>
        </p:nvSpPr>
        <p:spPr>
          <a:xfrm>
            <a:off x="611188" y="188913"/>
            <a:ext cx="7772400" cy="863600"/>
          </a:xfrm>
        </p:spPr>
        <p:txBody>
          <a:bodyPr/>
          <a:lstStyle/>
          <a:p>
            <a:r>
              <a:rPr lang="pl-PL" altLang="pl-PL"/>
              <a:t>Etapy tworzenia diagramu klas</a:t>
            </a:r>
          </a:p>
        </p:txBody>
      </p:sp>
      <p:sp>
        <p:nvSpPr>
          <p:cNvPr id="93187" name="Rectangle 3">
            <a:extLst>
              <a:ext uri="{FF2B5EF4-FFF2-40B4-BE49-F238E27FC236}">
                <a16:creationId xmlns:a16="http://schemas.microsoft.com/office/drawing/2014/main" id="{13E3BA26-8FDC-4A71-BDE7-442F8DE0D8FC}"/>
              </a:ext>
            </a:extLst>
          </p:cNvPr>
          <p:cNvSpPr>
            <a:spLocks noGrp="1" noChangeArrowheads="1"/>
          </p:cNvSpPr>
          <p:nvPr>
            <p:ph type="body" idx="4294967295"/>
          </p:nvPr>
        </p:nvSpPr>
        <p:spPr>
          <a:xfrm>
            <a:off x="457200" y="1412875"/>
            <a:ext cx="8229600" cy="4537075"/>
          </a:xfrm>
        </p:spPr>
        <p:txBody>
          <a:bodyPr/>
          <a:lstStyle/>
          <a:p>
            <a:pPr marL="609600" indent="-609600">
              <a:lnSpc>
                <a:spcPct val="90000"/>
              </a:lnSpc>
              <a:buFontTx/>
              <a:buAutoNum type="arabicParenR"/>
            </a:pPr>
            <a:r>
              <a:rPr lang="pl-PL" altLang="pl-PL" sz="2400"/>
              <a:t>zidentyfikowanie i nazwanie klas;</a:t>
            </a:r>
          </a:p>
          <a:p>
            <a:pPr marL="609600" indent="-609600">
              <a:lnSpc>
                <a:spcPct val="90000"/>
              </a:lnSpc>
              <a:buFontTx/>
              <a:buAutoNum type="arabicParenR"/>
            </a:pPr>
            <a:r>
              <a:rPr lang="pl-PL" altLang="pl-PL" sz="2400"/>
              <a:t>opcjonalnie określenie zobowiązań klas;</a:t>
            </a:r>
          </a:p>
          <a:p>
            <a:pPr marL="609600" indent="-609600">
              <a:lnSpc>
                <a:spcPct val="90000"/>
              </a:lnSpc>
              <a:buFontTx/>
              <a:buAutoNum type="arabicParenR"/>
            </a:pPr>
            <a:r>
              <a:rPr lang="pl-PL" altLang="pl-PL" sz="2400"/>
              <a:t>połączenie poszczególnych klas z wykorzystaniem związków asocjacji;</a:t>
            </a:r>
          </a:p>
          <a:p>
            <a:pPr marL="609600" indent="-609600">
              <a:lnSpc>
                <a:spcPct val="90000"/>
              </a:lnSpc>
              <a:buFontTx/>
              <a:buAutoNum type="arabicParenR"/>
            </a:pPr>
            <a:r>
              <a:rPr lang="pl-PL" altLang="pl-PL" sz="2400"/>
              <a:t>zidentyfikowanie oraz nazwanie atrybutów i operacji;</a:t>
            </a:r>
          </a:p>
          <a:p>
            <a:pPr marL="609600" indent="-609600">
              <a:lnSpc>
                <a:spcPct val="90000"/>
              </a:lnSpc>
              <a:buFontTx/>
              <a:buAutoNum type="arabicParenR"/>
            </a:pPr>
            <a:r>
              <a:rPr lang="pl-PL" altLang="pl-PL" sz="2400"/>
              <a:t>wyspecyfikowanie asocjacji z użyciem wszystkich jej cech (nazwy, ról, nawigacji, liczebności, agregacji, kwalifikacji);</a:t>
            </a:r>
          </a:p>
          <a:p>
            <a:pPr marL="609600" indent="-609600">
              <a:lnSpc>
                <a:spcPct val="90000"/>
              </a:lnSpc>
              <a:buFontTx/>
              <a:buAutoNum type="arabicParenR"/>
            </a:pPr>
            <a:r>
              <a:rPr lang="pl-PL" altLang="pl-PL" sz="2400"/>
              <a:t>opracowanie innych rodzajów związków, tj. uogólnień, zależności i realizacji; </a:t>
            </a:r>
          </a:p>
          <a:p>
            <a:pPr marL="609600" indent="-609600">
              <a:lnSpc>
                <a:spcPct val="90000"/>
              </a:lnSpc>
              <a:buFontTx/>
              <a:buAutoNum type="arabicParenR"/>
            </a:pPr>
            <a:r>
              <a:rPr lang="pl-PL" altLang="pl-PL" sz="2400"/>
              <a:t>pełne, precyzyjne wyspecyfikowanie atrybutów i operacji;</a:t>
            </a:r>
          </a:p>
          <a:p>
            <a:pPr marL="609600" indent="-609600">
              <a:lnSpc>
                <a:spcPct val="90000"/>
              </a:lnSpc>
              <a:buFontTx/>
              <a:buAutoNum type="arabicParenR"/>
            </a:pPr>
            <a:r>
              <a:rPr lang="pl-PL" altLang="pl-PL" sz="2400"/>
              <a:t>opcjonalnie opracowanie diagramów obiektów.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p:cTn id="7" dur="1000" fill="hold"/>
                                        <p:tgtEl>
                                          <p:spTgt spid="9318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31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31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3187">
                                            <p:txEl>
                                              <p:pRg st="1" end="1"/>
                                            </p:txEl>
                                          </p:spTgt>
                                        </p:tgtEl>
                                        <p:attrNameLst>
                                          <p:attrName>style.visibility</p:attrName>
                                        </p:attrNameLst>
                                      </p:cBhvr>
                                      <p:to>
                                        <p:strVal val="visible"/>
                                      </p:to>
                                    </p:set>
                                    <p:anim calcmode="lin" valueType="num">
                                      <p:cBhvr>
                                        <p:cTn id="14" dur="1000" fill="hold"/>
                                        <p:tgtEl>
                                          <p:spTgt spid="9318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318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318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3187">
                                            <p:txEl>
                                              <p:pRg st="2" end="2"/>
                                            </p:txEl>
                                          </p:spTgt>
                                        </p:tgtEl>
                                        <p:attrNameLst>
                                          <p:attrName>style.visibility</p:attrName>
                                        </p:attrNameLst>
                                      </p:cBhvr>
                                      <p:to>
                                        <p:strVal val="visible"/>
                                      </p:to>
                                    </p:set>
                                    <p:anim calcmode="lin" valueType="num">
                                      <p:cBhvr>
                                        <p:cTn id="21" dur="1000" fill="hold"/>
                                        <p:tgtEl>
                                          <p:spTgt spid="9318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318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318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3187">
                                            <p:txEl>
                                              <p:pRg st="3" end="3"/>
                                            </p:txEl>
                                          </p:spTgt>
                                        </p:tgtEl>
                                        <p:attrNameLst>
                                          <p:attrName>style.visibility</p:attrName>
                                        </p:attrNameLst>
                                      </p:cBhvr>
                                      <p:to>
                                        <p:strVal val="visible"/>
                                      </p:to>
                                    </p:set>
                                    <p:anim calcmode="lin" valueType="num">
                                      <p:cBhvr>
                                        <p:cTn id="28" dur="1000" fill="hold"/>
                                        <p:tgtEl>
                                          <p:spTgt spid="9318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9318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318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p:cTn id="35" dur="1000" fill="hold"/>
                                        <p:tgtEl>
                                          <p:spTgt spid="9318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9318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9318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93187">
                                            <p:txEl>
                                              <p:pRg st="5" end="5"/>
                                            </p:txEl>
                                          </p:spTgt>
                                        </p:tgtEl>
                                        <p:attrNameLst>
                                          <p:attrName>style.visibility</p:attrName>
                                        </p:attrNameLst>
                                      </p:cBhvr>
                                      <p:to>
                                        <p:strVal val="visible"/>
                                      </p:to>
                                    </p:set>
                                    <p:anim calcmode="lin" valueType="num">
                                      <p:cBhvr>
                                        <p:cTn id="42" dur="1000" fill="hold"/>
                                        <p:tgtEl>
                                          <p:spTgt spid="93187">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93187">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93187">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93187">
                                            <p:txEl>
                                              <p:pRg st="6" end="6"/>
                                            </p:txEl>
                                          </p:spTgt>
                                        </p:tgtEl>
                                        <p:attrNameLst>
                                          <p:attrName>style.visibility</p:attrName>
                                        </p:attrNameLst>
                                      </p:cBhvr>
                                      <p:to>
                                        <p:strVal val="visible"/>
                                      </p:to>
                                    </p:set>
                                    <p:anim calcmode="lin" valueType="num">
                                      <p:cBhvr>
                                        <p:cTn id="49" dur="1000" fill="hold"/>
                                        <p:tgtEl>
                                          <p:spTgt spid="93187">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93187">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93187">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93187">
                                            <p:txEl>
                                              <p:pRg st="7" end="7"/>
                                            </p:txEl>
                                          </p:spTgt>
                                        </p:tgtEl>
                                        <p:attrNameLst>
                                          <p:attrName>style.visibility</p:attrName>
                                        </p:attrNameLst>
                                      </p:cBhvr>
                                      <p:to>
                                        <p:strVal val="visible"/>
                                      </p:to>
                                    </p:set>
                                    <p:anim calcmode="lin" valueType="num">
                                      <p:cBhvr>
                                        <p:cTn id="56" dur="1000" fill="hold"/>
                                        <p:tgtEl>
                                          <p:spTgt spid="93187">
                                            <p:txEl>
                                              <p:pRg st="7" end="7"/>
                                            </p:txEl>
                                          </p:spTgt>
                                        </p:tgtEl>
                                        <p:attrNameLst>
                                          <p:attrName>ppt_w</p:attrName>
                                        </p:attrNameLst>
                                      </p:cBhvr>
                                      <p:tavLst>
                                        <p:tav tm="0">
                                          <p:val>
                                            <p:strVal val="#ppt_w*0.70"/>
                                          </p:val>
                                        </p:tav>
                                        <p:tav tm="100000">
                                          <p:val>
                                            <p:strVal val="#ppt_w"/>
                                          </p:val>
                                        </p:tav>
                                      </p:tavLst>
                                    </p:anim>
                                    <p:anim calcmode="lin" valueType="num">
                                      <p:cBhvr>
                                        <p:cTn id="57" dur="1000" fill="hold"/>
                                        <p:tgtEl>
                                          <p:spTgt spid="93187">
                                            <p:txEl>
                                              <p:pRg st="7" end="7"/>
                                            </p:txEl>
                                          </p:spTgt>
                                        </p:tgtEl>
                                        <p:attrNameLst>
                                          <p:attrName>ppt_h</p:attrName>
                                        </p:attrNameLst>
                                      </p:cBhvr>
                                      <p:tavLst>
                                        <p:tav tm="0">
                                          <p:val>
                                            <p:strVal val="#ppt_h"/>
                                          </p:val>
                                        </p:tav>
                                        <p:tav tm="100000">
                                          <p:val>
                                            <p:strVal val="#ppt_h"/>
                                          </p:val>
                                        </p:tav>
                                      </p:tavLst>
                                    </p:anim>
                                    <p:animEffect transition="in" filter="fade">
                                      <p:cBhvr>
                                        <p:cTn id="58" dur="1000"/>
                                        <p:tgtEl>
                                          <p:spTgt spid="9318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a:extLst>
              <a:ext uri="{FF2B5EF4-FFF2-40B4-BE49-F238E27FC236}">
                <a16:creationId xmlns:a16="http://schemas.microsoft.com/office/drawing/2014/main" id="{7FA3B68B-DF64-4627-A433-975388EBF5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938" y="0"/>
            <a:ext cx="8593137"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7" name="Text Box 3">
            <a:extLst>
              <a:ext uri="{FF2B5EF4-FFF2-40B4-BE49-F238E27FC236}">
                <a16:creationId xmlns:a16="http://schemas.microsoft.com/office/drawing/2014/main" id="{A178E042-AC7E-4500-B8F2-C9979CC921DA}"/>
              </a:ext>
            </a:extLst>
          </p:cNvPr>
          <p:cNvSpPr txBox="1">
            <a:spLocks noChangeArrowheads="1"/>
          </p:cNvSpPr>
          <p:nvPr/>
        </p:nvSpPr>
        <p:spPr bwMode="auto">
          <a:xfrm>
            <a:off x="576263" y="4508500"/>
            <a:ext cx="824388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800">
                <a:latin typeface="Arial" panose="020B0604020202020204" pitchFamily="34" charset="0"/>
              </a:rPr>
              <a:t>Na diagramie przedstawione są następujące informacje:</a:t>
            </a:r>
          </a:p>
          <a:p>
            <a:pPr eaLnBrk="1" hangingPunct="1">
              <a:spcBef>
                <a:spcPct val="50000"/>
              </a:spcBef>
              <a:buFontTx/>
              <a:buChar char="-"/>
            </a:pPr>
            <a:r>
              <a:rPr lang="pl-PL" altLang="pl-PL" sz="1800">
                <a:latin typeface="Arial" panose="020B0604020202020204" pitchFamily="34" charset="0"/>
              </a:rPr>
              <a:t>Menedżer przewodzi zespołowi, który wykonuje projekt</a:t>
            </a:r>
          </a:p>
          <a:p>
            <a:pPr eaLnBrk="1" hangingPunct="1">
              <a:spcBef>
                <a:spcPct val="50000"/>
              </a:spcBef>
              <a:buFontTx/>
              <a:buChar char="-"/>
            </a:pPr>
            <a:r>
              <a:rPr lang="pl-PL" altLang="pl-PL" sz="1800">
                <a:latin typeface="Arial" panose="020B0604020202020204" pitchFamily="34" charset="0"/>
              </a:rPr>
              <a:t>Każdy menedżer ma imię i numer telefonu, i może zainicjować lub zakończyć (przerwać) projekt</a:t>
            </a:r>
          </a:p>
          <a:p>
            <a:pPr eaLnBrk="1" hangingPunct="1">
              <a:spcBef>
                <a:spcPct val="50000"/>
              </a:spcBef>
              <a:buFontTx/>
              <a:buChar char="-"/>
            </a:pPr>
            <a:r>
              <a:rPr lang="pl-PL" altLang="pl-PL" sz="1800">
                <a:latin typeface="Arial" panose="020B0604020202020204" pitchFamily="34" charset="0"/>
              </a:rPr>
              <a:t> Każdy projekt ma nazwę, datę rozpoczęcia i datę zakończenia</a:t>
            </a:r>
          </a:p>
          <a:p>
            <a:pPr eaLnBrk="1" hangingPunct="1">
              <a:spcBef>
                <a:spcPct val="50000"/>
              </a:spcBef>
              <a:buFontTx/>
              <a:buChar char="-"/>
            </a:pPr>
            <a:r>
              <a:rPr lang="pl-PL" altLang="pl-PL" sz="1800">
                <a:latin typeface="Arial" panose="020B0604020202020204" pitchFamily="34" charset="0"/>
              </a:rPr>
              <a:t>Każdy zespół ma opis, i tylko on nas interesuje</a:t>
            </a:r>
          </a:p>
        </p:txBody>
      </p:sp>
      <p:sp>
        <p:nvSpPr>
          <p:cNvPr id="82948" name="Text Box 4">
            <a:extLst>
              <a:ext uri="{FF2B5EF4-FFF2-40B4-BE49-F238E27FC236}">
                <a16:creationId xmlns:a16="http://schemas.microsoft.com/office/drawing/2014/main" id="{953607F8-886D-49EE-8419-CA342D57C313}"/>
              </a:ext>
            </a:extLst>
          </p:cNvPr>
          <p:cNvSpPr txBox="1">
            <a:spLocks noChangeArrowheads="1"/>
          </p:cNvSpPr>
          <p:nvPr/>
        </p:nvSpPr>
        <p:spPr bwMode="auto">
          <a:xfrm>
            <a:off x="-36513" y="838200"/>
            <a:ext cx="97155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400">
                <a:latin typeface="Arial" panose="020B0604020202020204" pitchFamily="34" charset="0"/>
              </a:rPr>
              <a:t>atrybuty</a:t>
            </a:r>
          </a:p>
        </p:txBody>
      </p:sp>
      <p:sp>
        <p:nvSpPr>
          <p:cNvPr id="82949" name="Line 5">
            <a:extLst>
              <a:ext uri="{FF2B5EF4-FFF2-40B4-BE49-F238E27FC236}">
                <a16:creationId xmlns:a16="http://schemas.microsoft.com/office/drawing/2014/main" id="{31041671-C0AF-4D3C-A348-061E289EFDD1}"/>
              </a:ext>
            </a:extLst>
          </p:cNvPr>
          <p:cNvSpPr>
            <a:spLocks noChangeShapeType="1"/>
          </p:cNvSpPr>
          <p:nvPr/>
        </p:nvSpPr>
        <p:spPr bwMode="auto">
          <a:xfrm>
            <a:off x="790575" y="981075"/>
            <a:ext cx="431800" cy="21590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l-PL"/>
          </a:p>
        </p:txBody>
      </p:sp>
      <p:sp>
        <p:nvSpPr>
          <p:cNvPr id="82950" name="Text Box 6">
            <a:extLst>
              <a:ext uri="{FF2B5EF4-FFF2-40B4-BE49-F238E27FC236}">
                <a16:creationId xmlns:a16="http://schemas.microsoft.com/office/drawing/2014/main" id="{D74BE71F-C05D-46B4-ABFE-F364FF6360CF}"/>
              </a:ext>
            </a:extLst>
          </p:cNvPr>
          <p:cNvSpPr txBox="1">
            <a:spLocks noChangeArrowheads="1"/>
          </p:cNvSpPr>
          <p:nvPr/>
        </p:nvSpPr>
        <p:spPr bwMode="auto">
          <a:xfrm>
            <a:off x="0" y="2205038"/>
            <a:ext cx="9001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400">
                <a:latin typeface="Arial" panose="020B0604020202020204" pitchFamily="34" charset="0"/>
              </a:rPr>
              <a:t>operacje</a:t>
            </a:r>
          </a:p>
        </p:txBody>
      </p:sp>
      <p:sp>
        <p:nvSpPr>
          <p:cNvPr id="82951" name="Line 7">
            <a:extLst>
              <a:ext uri="{FF2B5EF4-FFF2-40B4-BE49-F238E27FC236}">
                <a16:creationId xmlns:a16="http://schemas.microsoft.com/office/drawing/2014/main" id="{A6D9B1B0-4BEA-4168-8EC7-8B4572C753EC}"/>
              </a:ext>
            </a:extLst>
          </p:cNvPr>
          <p:cNvSpPr>
            <a:spLocks noChangeShapeType="1"/>
          </p:cNvSpPr>
          <p:nvPr/>
        </p:nvSpPr>
        <p:spPr bwMode="auto">
          <a:xfrm flipV="1">
            <a:off x="827088" y="1989138"/>
            <a:ext cx="431800" cy="36036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pl-PL"/>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4">
            <a:extLst>
              <a:ext uri="{FF2B5EF4-FFF2-40B4-BE49-F238E27FC236}">
                <a16:creationId xmlns:a16="http://schemas.microsoft.com/office/drawing/2014/main" id="{4A98DB91-052D-49F6-9ADC-37924850E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692150"/>
            <a:ext cx="8988425" cy="489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 Box 5">
            <a:extLst>
              <a:ext uri="{FF2B5EF4-FFF2-40B4-BE49-F238E27FC236}">
                <a16:creationId xmlns:a16="http://schemas.microsoft.com/office/drawing/2014/main" id="{78BE2AD3-F8B4-41AA-9DA5-C135AAA57EE0}"/>
              </a:ext>
            </a:extLst>
          </p:cNvPr>
          <p:cNvSpPr txBox="1">
            <a:spLocks noChangeArrowheads="1"/>
          </p:cNvSpPr>
          <p:nvPr/>
        </p:nvSpPr>
        <p:spPr bwMode="auto">
          <a:xfrm>
            <a:off x="971550" y="44450"/>
            <a:ext cx="7777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Diagram klas systemu sprzedaży wysyłkowej</a:t>
            </a:r>
          </a:p>
        </p:txBody>
      </p:sp>
      <p:sp>
        <p:nvSpPr>
          <p:cNvPr id="83972" name="Text Box 6">
            <a:extLst>
              <a:ext uri="{FF2B5EF4-FFF2-40B4-BE49-F238E27FC236}">
                <a16:creationId xmlns:a16="http://schemas.microsoft.com/office/drawing/2014/main" id="{B224A1D2-CB72-49D9-8008-D41D166791CA}"/>
              </a:ext>
            </a:extLst>
          </p:cNvPr>
          <p:cNvSpPr txBox="1">
            <a:spLocks noChangeArrowheads="1"/>
          </p:cNvSpPr>
          <p:nvPr/>
        </p:nvSpPr>
        <p:spPr bwMode="auto">
          <a:xfrm>
            <a:off x="323850" y="5805488"/>
            <a:ext cx="84978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Modelem obrazującym strukturę i wzajemne powiązania obiektów występujących w systemie jest diagram klas.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0DFEC900-6717-4D75-B6BC-B4A174050C30}"/>
              </a:ext>
            </a:extLst>
          </p:cNvPr>
          <p:cNvSpPr>
            <a:spLocks noGrp="1" noChangeArrowheads="1"/>
          </p:cNvSpPr>
          <p:nvPr>
            <p:ph type="title" idx="4294967295"/>
          </p:nvPr>
        </p:nvSpPr>
        <p:spPr>
          <a:xfrm>
            <a:off x="457200" y="0"/>
            <a:ext cx="8229600" cy="1125538"/>
          </a:xfrm>
        </p:spPr>
        <p:txBody>
          <a:bodyPr/>
          <a:lstStyle/>
          <a:p>
            <a:r>
              <a:rPr lang="pl-PL" altLang="pl-PL" b="1"/>
              <a:t>Asocjacje – cechy</a:t>
            </a:r>
          </a:p>
        </p:txBody>
      </p:sp>
      <p:sp>
        <p:nvSpPr>
          <p:cNvPr id="84995" name="Rectangle 3">
            <a:extLst>
              <a:ext uri="{FF2B5EF4-FFF2-40B4-BE49-F238E27FC236}">
                <a16:creationId xmlns:a16="http://schemas.microsoft.com/office/drawing/2014/main" id="{5C7F017D-7A5E-46F1-B51C-06E52051AF39}"/>
              </a:ext>
            </a:extLst>
          </p:cNvPr>
          <p:cNvSpPr>
            <a:spLocks noGrp="1" noChangeArrowheads="1"/>
          </p:cNvSpPr>
          <p:nvPr>
            <p:ph type="body" idx="4294967295"/>
          </p:nvPr>
        </p:nvSpPr>
        <p:spPr>
          <a:xfrm>
            <a:off x="0" y="1125538"/>
            <a:ext cx="9144000" cy="5732462"/>
          </a:xfrm>
        </p:spPr>
        <p:txBody>
          <a:bodyPr/>
          <a:lstStyle/>
          <a:p>
            <a:r>
              <a:rPr lang="pl-PL" altLang="pl-PL" b="1"/>
              <a:t>agregacja</a:t>
            </a:r>
            <a:r>
              <a:rPr lang="pl-PL" altLang="pl-PL"/>
              <a:t> – opisuje związek całość-część pomiędzy klasami. Wyróżnia się dwa rodzaje agregacji:</a:t>
            </a:r>
          </a:p>
          <a:p>
            <a:pPr lvl="1">
              <a:buFont typeface="Wingdings" panose="05000000000000000000" pitchFamily="2" charset="2"/>
              <a:buChar char="§"/>
            </a:pPr>
            <a:r>
              <a:rPr lang="pl-PL" altLang="pl-PL" b="1"/>
              <a:t>agregacja całkowita</a:t>
            </a:r>
            <a:r>
              <a:rPr lang="pl-PL" altLang="pl-PL"/>
              <a:t> – obiekty nie mogą samodzielnie funkcjonować, usunięcie </a:t>
            </a:r>
            <a:r>
              <a:rPr lang="pl-PL" altLang="pl-PL" i="1"/>
              <a:t>agregatu</a:t>
            </a:r>
            <a:r>
              <a:rPr lang="pl-PL" altLang="pl-PL"/>
              <a:t> powoduje likwidację </a:t>
            </a:r>
            <a:r>
              <a:rPr lang="pl-PL" altLang="pl-PL" i="1"/>
              <a:t>segmentów</a:t>
            </a:r>
            <a:r>
              <a:rPr lang="pl-PL" altLang="pl-PL"/>
              <a:t>,</a:t>
            </a:r>
          </a:p>
          <a:p>
            <a:pPr lvl="1">
              <a:buFont typeface="Wingdings" panose="05000000000000000000" pitchFamily="2" charset="2"/>
              <a:buChar char="§"/>
            </a:pPr>
            <a:endParaRPr lang="pl-PL" altLang="pl-PL"/>
          </a:p>
          <a:p>
            <a:pPr lvl="1">
              <a:buFont typeface="Wingdings" panose="05000000000000000000" pitchFamily="2" charset="2"/>
              <a:buChar char="§"/>
            </a:pPr>
            <a:r>
              <a:rPr lang="pl-PL" altLang="pl-PL" b="1"/>
              <a:t>agregacja częściowa</a:t>
            </a:r>
            <a:r>
              <a:rPr lang="pl-PL" altLang="pl-PL"/>
              <a:t> – usunięcie </a:t>
            </a:r>
            <a:r>
              <a:rPr lang="pl-PL" altLang="pl-PL" i="1"/>
              <a:t>agregatu</a:t>
            </a:r>
            <a:r>
              <a:rPr lang="pl-PL" altLang="pl-PL"/>
              <a:t> nie powoduje usunięcia jego </a:t>
            </a:r>
            <a:r>
              <a:rPr lang="pl-PL" altLang="pl-PL" i="1"/>
              <a:t>części</a:t>
            </a:r>
            <a:r>
              <a:rPr lang="pl-PL" altLang="pl-PL"/>
              <a:t>, obiekty współdzielone mogą funkcjonować samodzielnie</a:t>
            </a:r>
          </a:p>
        </p:txBody>
      </p:sp>
      <p:sp>
        <p:nvSpPr>
          <p:cNvPr id="84996" name="Line 4">
            <a:extLst>
              <a:ext uri="{FF2B5EF4-FFF2-40B4-BE49-F238E27FC236}">
                <a16:creationId xmlns:a16="http://schemas.microsoft.com/office/drawing/2014/main" id="{CC25F03C-98BA-4B06-ABE1-D0F1DECA0249}"/>
              </a:ext>
            </a:extLst>
          </p:cNvPr>
          <p:cNvSpPr>
            <a:spLocks noChangeShapeType="1"/>
          </p:cNvSpPr>
          <p:nvPr/>
        </p:nvSpPr>
        <p:spPr bwMode="auto">
          <a:xfrm>
            <a:off x="3132138" y="3789363"/>
            <a:ext cx="1441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84997" name="AutoShape 5">
            <a:extLst>
              <a:ext uri="{FF2B5EF4-FFF2-40B4-BE49-F238E27FC236}">
                <a16:creationId xmlns:a16="http://schemas.microsoft.com/office/drawing/2014/main" id="{88C21B1F-7E9A-4F7A-9C6C-A53BE8CEB4E2}"/>
              </a:ext>
            </a:extLst>
          </p:cNvPr>
          <p:cNvSpPr>
            <a:spLocks noChangeArrowheads="1"/>
          </p:cNvSpPr>
          <p:nvPr/>
        </p:nvSpPr>
        <p:spPr bwMode="auto">
          <a:xfrm>
            <a:off x="4572000" y="3573463"/>
            <a:ext cx="576263" cy="431800"/>
          </a:xfrm>
          <a:prstGeom prst="flowChartDecision">
            <a:avLst/>
          </a:prstGeom>
          <a:solidFill>
            <a:schemeClr val="tx1"/>
          </a:solid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84998" name="Line 6">
            <a:extLst>
              <a:ext uri="{FF2B5EF4-FFF2-40B4-BE49-F238E27FC236}">
                <a16:creationId xmlns:a16="http://schemas.microsoft.com/office/drawing/2014/main" id="{B390886C-76F1-45EB-BC7E-56715A9053A0}"/>
              </a:ext>
            </a:extLst>
          </p:cNvPr>
          <p:cNvSpPr>
            <a:spLocks noChangeShapeType="1"/>
          </p:cNvSpPr>
          <p:nvPr/>
        </p:nvSpPr>
        <p:spPr bwMode="auto">
          <a:xfrm>
            <a:off x="3275013" y="6308725"/>
            <a:ext cx="14414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84999" name="AutoShape 7">
            <a:extLst>
              <a:ext uri="{FF2B5EF4-FFF2-40B4-BE49-F238E27FC236}">
                <a16:creationId xmlns:a16="http://schemas.microsoft.com/office/drawing/2014/main" id="{6AB80D1D-9B0A-4C77-8E7E-B268B924B90E}"/>
              </a:ext>
            </a:extLst>
          </p:cNvPr>
          <p:cNvSpPr>
            <a:spLocks noChangeArrowheads="1"/>
          </p:cNvSpPr>
          <p:nvPr/>
        </p:nvSpPr>
        <p:spPr bwMode="auto">
          <a:xfrm>
            <a:off x="4716463" y="6092825"/>
            <a:ext cx="576262" cy="431800"/>
          </a:xfrm>
          <a:prstGeom prst="flowChartDecision">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7FA77AB1-C945-4B39-8EFC-2BCB0A44937E}"/>
              </a:ext>
            </a:extLst>
          </p:cNvPr>
          <p:cNvSpPr>
            <a:spLocks noChangeArrowheads="1"/>
          </p:cNvSpPr>
          <p:nvPr/>
        </p:nvSpPr>
        <p:spPr bwMode="auto">
          <a:xfrm>
            <a:off x="323850" y="274638"/>
            <a:ext cx="8435975"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pl-PL" sz="4400">
                <a:solidFill>
                  <a:schemeClr val="tx2"/>
                </a:solidFill>
              </a:rPr>
              <a:t>Unified Modeling Language</a:t>
            </a:r>
            <a:r>
              <a:rPr lang="pl-PL" altLang="pl-PL" sz="4400">
                <a:solidFill>
                  <a:schemeClr val="tx2"/>
                </a:solidFill>
              </a:rPr>
              <a:t> (UML)</a:t>
            </a:r>
          </a:p>
        </p:txBody>
      </p:sp>
      <p:sp>
        <p:nvSpPr>
          <p:cNvPr id="10243" name="Rectangle 3">
            <a:extLst>
              <a:ext uri="{FF2B5EF4-FFF2-40B4-BE49-F238E27FC236}">
                <a16:creationId xmlns:a16="http://schemas.microsoft.com/office/drawing/2014/main" id="{E1872466-BEC6-41B7-9382-C113C18DC669}"/>
              </a:ext>
            </a:extLst>
          </p:cNvPr>
          <p:cNvSpPr>
            <a:spLocks noChangeArrowheads="1"/>
          </p:cNvSpPr>
          <p:nvPr/>
        </p:nvSpPr>
        <p:spPr bwMode="auto">
          <a:xfrm>
            <a:off x="684213" y="1125538"/>
            <a:ext cx="7632700" cy="136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buFontTx/>
              <a:buNone/>
            </a:pPr>
            <a:r>
              <a:rPr lang="pl-PL" altLang="pl-PL" sz="2400"/>
              <a:t>Prace nad UML rozpoczęto w 1994 roku </a:t>
            </a:r>
          </a:p>
          <a:p>
            <a:pPr algn="ctr" eaLnBrk="1" hangingPunct="1">
              <a:buFontTx/>
              <a:buNone/>
            </a:pPr>
            <a:r>
              <a:rPr lang="pl-PL" altLang="pl-PL" sz="2400"/>
              <a:t>kiedy do Gradyego Boocha w Rational </a:t>
            </a:r>
          </a:p>
          <a:p>
            <a:pPr algn="ctr" eaLnBrk="1" hangingPunct="1">
              <a:buFontTx/>
              <a:buNone/>
            </a:pPr>
            <a:r>
              <a:rPr lang="pl-PL" altLang="pl-PL" sz="2400"/>
              <a:t>dołączył James Rumbaugh</a:t>
            </a:r>
          </a:p>
        </p:txBody>
      </p:sp>
      <p:graphicFrame>
        <p:nvGraphicFramePr>
          <p:cNvPr id="9220" name="Group 4">
            <a:extLst>
              <a:ext uri="{FF2B5EF4-FFF2-40B4-BE49-F238E27FC236}">
                <a16:creationId xmlns:a16="http://schemas.microsoft.com/office/drawing/2014/main" id="{0AAE997B-10AD-4DFF-B782-D91088064EBA}"/>
              </a:ext>
            </a:extLst>
          </p:cNvPr>
          <p:cNvGraphicFramePr>
            <a:graphicFrameLocks noGrp="1"/>
          </p:cNvGraphicFramePr>
          <p:nvPr/>
        </p:nvGraphicFramePr>
        <p:xfrm>
          <a:off x="539750" y="2852738"/>
          <a:ext cx="8007350" cy="3868737"/>
        </p:xfrm>
        <a:graphic>
          <a:graphicData uri="http://schemas.openxmlformats.org/drawingml/2006/table">
            <a:tbl>
              <a:tblPr/>
              <a:tblGrid>
                <a:gridCol w="806450">
                  <a:extLst>
                    <a:ext uri="{9D8B030D-6E8A-4147-A177-3AD203B41FA5}">
                      <a16:colId xmlns:a16="http://schemas.microsoft.com/office/drawing/2014/main" val="20000"/>
                    </a:ext>
                  </a:extLst>
                </a:gridCol>
                <a:gridCol w="7200900">
                  <a:extLst>
                    <a:ext uri="{9D8B030D-6E8A-4147-A177-3AD203B41FA5}">
                      <a16:colId xmlns:a16="http://schemas.microsoft.com/office/drawing/2014/main" val="20001"/>
                    </a:ext>
                  </a:extLst>
                </a:gridCol>
              </a:tblGrid>
              <a:tr h="4266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dirty="0">
                          <a:ln>
                            <a:noFill/>
                          </a:ln>
                          <a:solidFill>
                            <a:schemeClr val="tx1"/>
                          </a:solidFill>
                          <a:effectLst/>
                          <a:latin typeface="Times New Roman" pitchFamily="18" charset="0"/>
                        </a:rPr>
                        <a:t>1995</a:t>
                      </a:r>
                    </a:p>
                  </a:txBody>
                  <a:tcPr marT="45699" marB="45699"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Unified Method 0.8 (z połączenia Booch Method i OMT)</a:t>
                      </a:r>
                    </a:p>
                  </a:txBody>
                  <a:tcPr marT="45699" marB="45699"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0"/>
                  </a:ext>
                </a:extLst>
              </a:tr>
              <a:tr h="4266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1996</a:t>
                      </a:r>
                    </a:p>
                  </a:txBody>
                  <a:tcPr marT="45699" marB="45699"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UML 0.9 (dodano OOSE i inne metody)</a:t>
                      </a:r>
                    </a:p>
                  </a:txBody>
                  <a:tcPr marT="45699" marB="45699"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1"/>
                  </a:ext>
                </a:extLst>
              </a:tr>
              <a:tr h="4266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1997</a:t>
                      </a:r>
                    </a:p>
                  </a:txBody>
                  <a:tcPr marT="45699" marB="45699"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UML 1.0 – został przekazany OMG</a:t>
                      </a:r>
                    </a:p>
                  </a:txBody>
                  <a:tcPr marT="45699" marB="45699"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2"/>
                  </a:ext>
                </a:extLst>
              </a:tr>
              <a:tr h="4266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pl-PL" sz="2200" b="0" i="0" u="none" strike="noStrike" cap="none" normalizeH="0" baseline="0">
                        <a:ln>
                          <a:noFill/>
                        </a:ln>
                        <a:solidFill>
                          <a:schemeClr val="tx1"/>
                        </a:solidFill>
                        <a:effectLst/>
                        <a:latin typeface="Times New Roman" pitchFamily="18" charset="0"/>
                      </a:endParaRPr>
                    </a:p>
                  </a:txBody>
                  <a:tcPr marT="45699" marB="45699"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UML 1.1 – zaakceptowany przez OMG</a:t>
                      </a:r>
                    </a:p>
                  </a:txBody>
                  <a:tcPr marT="45699" marB="45699"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3"/>
                  </a:ext>
                </a:extLst>
              </a:tr>
              <a:tr h="4266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1998</a:t>
                      </a:r>
                    </a:p>
                  </a:txBody>
                  <a:tcPr marT="45699" marB="45699"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UML 1.2</a:t>
                      </a:r>
                    </a:p>
                  </a:txBody>
                  <a:tcPr marT="45699" marB="45699"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4"/>
                  </a:ext>
                </a:extLst>
              </a:tr>
              <a:tr h="4266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1999</a:t>
                      </a:r>
                    </a:p>
                  </a:txBody>
                  <a:tcPr marT="45699" marB="45699"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UML 1.3</a:t>
                      </a:r>
                    </a:p>
                  </a:txBody>
                  <a:tcPr marT="45699" marB="45699"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5"/>
                  </a:ext>
                </a:extLst>
              </a:tr>
              <a:tr h="4554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2001</a:t>
                      </a:r>
                    </a:p>
                  </a:txBody>
                  <a:tcPr marT="45699" marB="45699"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UML 1.4</a:t>
                      </a:r>
                    </a:p>
                  </a:txBody>
                  <a:tcPr marT="45699" marB="45699"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6"/>
                  </a:ext>
                </a:extLst>
              </a:tr>
              <a:tr h="4266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2003</a:t>
                      </a:r>
                    </a:p>
                  </a:txBody>
                  <a:tcPr marT="45699" marB="45699"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UML 1.5</a:t>
                      </a:r>
                    </a:p>
                  </a:txBody>
                  <a:tcPr marT="45699" marB="45699"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extLst>
                  <a:ext uri="{0D108BD9-81ED-4DB2-BD59-A6C34878D82A}">
                    <a16:rowId xmlns:a16="http://schemas.microsoft.com/office/drawing/2014/main" val="10007"/>
                  </a:ext>
                </a:extLst>
              </a:tr>
              <a:tr h="4266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a:ln>
                            <a:noFill/>
                          </a:ln>
                          <a:solidFill>
                            <a:schemeClr val="tx1"/>
                          </a:solidFill>
                          <a:effectLst/>
                          <a:latin typeface="Times New Roman" pitchFamily="18" charset="0"/>
                        </a:rPr>
                        <a:t>2004</a:t>
                      </a:r>
                    </a:p>
                  </a:txBody>
                  <a:tcPr marT="45699" marB="45699"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pl-PL" sz="2200" b="0" i="0" u="none" strike="noStrike" cap="none" normalizeH="0" baseline="0" dirty="0">
                          <a:ln>
                            <a:noFill/>
                          </a:ln>
                          <a:solidFill>
                            <a:schemeClr val="tx1"/>
                          </a:solidFill>
                          <a:effectLst/>
                          <a:latin typeface="Times New Roman" pitchFamily="18" charset="0"/>
                        </a:rPr>
                        <a:t>UML 2.0</a:t>
                      </a:r>
                    </a:p>
                  </a:txBody>
                  <a:tcPr marT="45699" marB="45699"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solidFill>
                      <a:schemeClr val="accent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51A1D3DC-A4AE-42B1-A361-E61897703FF4}"/>
              </a:ext>
            </a:extLst>
          </p:cNvPr>
          <p:cNvSpPr>
            <a:spLocks noChangeArrowheads="1"/>
          </p:cNvSpPr>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Związki</a:t>
            </a:r>
          </a:p>
        </p:txBody>
      </p:sp>
      <p:sp>
        <p:nvSpPr>
          <p:cNvPr id="11268" name="Rectangle 3">
            <a:extLst>
              <a:ext uri="{FF2B5EF4-FFF2-40B4-BE49-F238E27FC236}">
                <a16:creationId xmlns:a16="http://schemas.microsoft.com/office/drawing/2014/main" id="{946E060A-EC89-4416-8A27-DC94D42EFAB3}"/>
              </a:ext>
            </a:extLst>
          </p:cNvPr>
          <p:cNvSpPr>
            <a:spLocks noChangeArrowheads="1"/>
          </p:cNvSpPr>
          <p:nvPr/>
        </p:nvSpPr>
        <p:spPr bwMode="auto">
          <a:xfrm>
            <a:off x="806450" y="1196975"/>
            <a:ext cx="8229600" cy="331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pl-PL" altLang="pl-PL" b="1" i="1">
                <a:solidFill>
                  <a:schemeClr val="accent2"/>
                </a:solidFill>
              </a:rPr>
              <a:t>Kompozycja</a:t>
            </a:r>
            <a:r>
              <a:rPr lang="pl-PL" altLang="pl-PL"/>
              <a:t>, zwana również </a:t>
            </a:r>
            <a:r>
              <a:rPr lang="pl-PL" altLang="pl-PL" i="1"/>
              <a:t>agregacją całkowitą</a:t>
            </a:r>
            <a:r>
              <a:rPr lang="pl-PL" altLang="pl-PL"/>
              <a:t>, wprowadza dodatkowo zależność czasu życia klas oraz wyłączną własność.</a:t>
            </a:r>
          </a:p>
          <a:p>
            <a:pPr eaLnBrk="1" hangingPunct="1">
              <a:buFontTx/>
              <a:buNone/>
            </a:pPr>
            <a:r>
              <a:rPr lang="pl-PL" altLang="pl-PL"/>
              <a:t>Części o nieustalonej liczebności mogą powstawać po utworzeniu całości, ale potem żyją i umierają razem z nią.</a:t>
            </a:r>
          </a:p>
        </p:txBody>
      </p:sp>
      <p:graphicFrame>
        <p:nvGraphicFramePr>
          <p:cNvPr id="11266" name="Object 4">
            <a:extLst>
              <a:ext uri="{FF2B5EF4-FFF2-40B4-BE49-F238E27FC236}">
                <a16:creationId xmlns:a16="http://schemas.microsoft.com/office/drawing/2014/main" id="{3AA758C4-9381-4816-A1DF-09F79455567A}"/>
              </a:ext>
            </a:extLst>
          </p:cNvPr>
          <p:cNvGraphicFramePr>
            <a:graphicFrameLocks noChangeAspect="1"/>
          </p:cNvGraphicFramePr>
          <p:nvPr/>
        </p:nvGraphicFramePr>
        <p:xfrm>
          <a:off x="1017588" y="4652963"/>
          <a:ext cx="6721475" cy="1944687"/>
        </p:xfrm>
        <a:graphic>
          <a:graphicData uri="http://schemas.openxmlformats.org/presentationml/2006/ole">
            <mc:AlternateContent xmlns:mc="http://schemas.openxmlformats.org/markup-compatibility/2006">
              <mc:Choice xmlns:v="urn:schemas-microsoft-com:vml" Requires="v">
                <p:oleObj spid="_x0000_s86021" name="Obraz - mapa bitowa" r:id="rId3" imgW="3161905" imgH="914286" progId="Paint.Picture">
                  <p:embed/>
                </p:oleObj>
              </mc:Choice>
              <mc:Fallback>
                <p:oleObj name="Obraz - mapa bitowa" r:id="rId3" imgW="3161905" imgH="914286"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7588" y="4652963"/>
                        <a:ext cx="6721475" cy="194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anim calcmode="lin" valueType="num">
                                      <p:cBhvr>
                                        <p:cTn id="7" dur="1000" fill="hold"/>
                                        <p:tgtEl>
                                          <p:spTgt spid="1126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26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268">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268">
                                            <p:txEl>
                                              <p:pRg st="1" end="1"/>
                                            </p:txEl>
                                          </p:spTgt>
                                        </p:tgtEl>
                                        <p:attrNameLst>
                                          <p:attrName>style.visibility</p:attrName>
                                        </p:attrNameLst>
                                      </p:cBhvr>
                                      <p:to>
                                        <p:strVal val="visible"/>
                                      </p:to>
                                    </p:set>
                                    <p:anim calcmode="lin" valueType="num">
                                      <p:cBhvr>
                                        <p:cTn id="14" dur="1000" fill="hold"/>
                                        <p:tgtEl>
                                          <p:spTgt spid="11268">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268">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268">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nodeType="clickEffect">
                                  <p:stCondLst>
                                    <p:cond delay="0"/>
                                  </p:stCondLst>
                                  <p:childTnLst>
                                    <p:set>
                                      <p:cBhvr>
                                        <p:cTn id="20" dur="1" fill="hold">
                                          <p:stCondLst>
                                            <p:cond delay="0"/>
                                          </p:stCondLst>
                                        </p:cTn>
                                        <p:tgtEl>
                                          <p:spTgt spid="11266"/>
                                        </p:tgtEl>
                                        <p:attrNameLst>
                                          <p:attrName>style.visibility</p:attrName>
                                        </p:attrNameLst>
                                      </p:cBhvr>
                                      <p:to>
                                        <p:strVal val="visible"/>
                                      </p:to>
                                    </p:set>
                                    <p:anim calcmode="lin" valueType="num">
                                      <p:cBhvr>
                                        <p:cTn id="21" dur="1000" fill="hold"/>
                                        <p:tgtEl>
                                          <p:spTgt spid="11266"/>
                                        </p:tgtEl>
                                        <p:attrNameLst>
                                          <p:attrName>ppt_w</p:attrName>
                                        </p:attrNameLst>
                                      </p:cBhvr>
                                      <p:tavLst>
                                        <p:tav tm="0">
                                          <p:val>
                                            <p:strVal val="#ppt_w*0.70"/>
                                          </p:val>
                                        </p:tav>
                                        <p:tav tm="100000">
                                          <p:val>
                                            <p:strVal val="#ppt_w"/>
                                          </p:val>
                                        </p:tav>
                                      </p:tavLst>
                                    </p:anim>
                                    <p:anim calcmode="lin" valueType="num">
                                      <p:cBhvr>
                                        <p:cTn id="22" dur="1000" fill="hold"/>
                                        <p:tgtEl>
                                          <p:spTgt spid="11266"/>
                                        </p:tgtEl>
                                        <p:attrNameLst>
                                          <p:attrName>ppt_h</p:attrName>
                                        </p:attrNameLst>
                                      </p:cBhvr>
                                      <p:tavLst>
                                        <p:tav tm="0">
                                          <p:val>
                                            <p:strVal val="#ppt_h"/>
                                          </p:val>
                                        </p:tav>
                                        <p:tav tm="100000">
                                          <p:val>
                                            <p:strVal val="#ppt_h"/>
                                          </p:val>
                                        </p:tav>
                                      </p:tavLst>
                                    </p:anim>
                                    <p:animEffect transition="in" filter="fade">
                                      <p:cBhvr>
                                        <p:cTn id="23"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066AFFC8-3FB8-46B2-8C46-074A59576596}"/>
              </a:ext>
            </a:extLst>
          </p:cNvPr>
          <p:cNvSpPr>
            <a:spLocks noChangeArrowheads="1"/>
          </p:cNvSpPr>
          <p:nvPr/>
        </p:nvSpPr>
        <p:spPr bwMode="auto">
          <a:xfrm>
            <a:off x="457200" y="274638"/>
            <a:ext cx="82296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Związki</a:t>
            </a:r>
          </a:p>
        </p:txBody>
      </p:sp>
      <p:sp>
        <p:nvSpPr>
          <p:cNvPr id="12292" name="Rectangle 3">
            <a:extLst>
              <a:ext uri="{FF2B5EF4-FFF2-40B4-BE49-F238E27FC236}">
                <a16:creationId xmlns:a16="http://schemas.microsoft.com/office/drawing/2014/main" id="{00A11C4C-7D68-4091-B648-C174BF2D3A41}"/>
              </a:ext>
            </a:extLst>
          </p:cNvPr>
          <p:cNvSpPr>
            <a:spLocks noChangeArrowheads="1"/>
          </p:cNvSpPr>
          <p:nvPr/>
        </p:nvSpPr>
        <p:spPr bwMode="auto">
          <a:xfrm>
            <a:off x="735013" y="1052513"/>
            <a:ext cx="8229600"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pl-PL" altLang="pl-PL"/>
              <a:t>Dodatkową funkcjonalnością powiązań jest </a:t>
            </a:r>
            <a:r>
              <a:rPr lang="pl-PL" altLang="pl-PL" b="1"/>
              <a:t>agregacja (</a:t>
            </a:r>
            <a:r>
              <a:rPr lang="pl-PL" altLang="pl-PL" b="1" i="1"/>
              <a:t>aggregation</a:t>
            </a:r>
            <a:r>
              <a:rPr lang="pl-PL" altLang="pl-PL" b="1"/>
              <a:t>) </a:t>
            </a:r>
            <a:r>
              <a:rPr lang="pl-PL" altLang="pl-PL"/>
              <a:t>i</a:t>
            </a:r>
            <a:r>
              <a:rPr lang="pl-PL" altLang="pl-PL" b="1"/>
              <a:t> kompozycja (</a:t>
            </a:r>
            <a:r>
              <a:rPr lang="pl-PL" altLang="pl-PL" b="1" i="1"/>
              <a:t>composition</a:t>
            </a:r>
            <a:r>
              <a:rPr lang="pl-PL" altLang="pl-PL" b="1"/>
              <a:t>)</a:t>
            </a:r>
            <a:r>
              <a:rPr lang="pl-PL" altLang="pl-PL"/>
              <a:t>.</a:t>
            </a:r>
          </a:p>
          <a:p>
            <a:pPr eaLnBrk="1" hangingPunct="1">
              <a:buFontTx/>
              <a:buNone/>
            </a:pPr>
            <a:r>
              <a:rPr lang="pl-PL" altLang="pl-PL"/>
              <a:t>Zwykłe powiązanie sprawia, że związane elementy są sobie równorzędne.</a:t>
            </a:r>
          </a:p>
          <a:p>
            <a:pPr eaLnBrk="1" hangingPunct="1">
              <a:buFontTx/>
              <a:buNone/>
            </a:pPr>
            <a:r>
              <a:rPr lang="pl-PL" altLang="pl-PL"/>
              <a:t>W celu zaprezentowania związku „część-całość” należy użyć agregacji.</a:t>
            </a:r>
          </a:p>
          <a:p>
            <a:pPr eaLnBrk="1" hangingPunct="1">
              <a:buFontTx/>
              <a:buNone/>
            </a:pPr>
            <a:endParaRPr lang="pl-PL" altLang="pl-PL"/>
          </a:p>
        </p:txBody>
      </p:sp>
      <p:graphicFrame>
        <p:nvGraphicFramePr>
          <p:cNvPr id="12290" name="Object 4">
            <a:extLst>
              <a:ext uri="{FF2B5EF4-FFF2-40B4-BE49-F238E27FC236}">
                <a16:creationId xmlns:a16="http://schemas.microsoft.com/office/drawing/2014/main" id="{5729CAD6-FA2B-4124-BA31-AA3D5B2296A2}"/>
              </a:ext>
            </a:extLst>
          </p:cNvPr>
          <p:cNvGraphicFramePr>
            <a:graphicFrameLocks noChangeAspect="1"/>
          </p:cNvGraphicFramePr>
          <p:nvPr/>
        </p:nvGraphicFramePr>
        <p:xfrm>
          <a:off x="747713" y="4868863"/>
          <a:ext cx="7712075" cy="1917700"/>
        </p:xfrm>
        <a:graphic>
          <a:graphicData uri="http://schemas.openxmlformats.org/presentationml/2006/ole">
            <mc:AlternateContent xmlns:mc="http://schemas.openxmlformats.org/markup-compatibility/2006">
              <mc:Choice xmlns:v="urn:schemas-microsoft-com:vml" Requires="v">
                <p:oleObj spid="_x0000_s87045" name="Obraz - mapa bitowa" r:id="rId3" imgW="3104762" imgH="771429" progId="Paint.Picture">
                  <p:embed/>
                </p:oleObj>
              </mc:Choice>
              <mc:Fallback>
                <p:oleObj name="Obraz - mapa bitowa" r:id="rId3" imgW="3104762" imgH="771429"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3" y="4868863"/>
                        <a:ext cx="771207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 calcmode="lin" valueType="num">
                                      <p:cBhvr>
                                        <p:cTn id="7" dur="1000" fill="hold"/>
                                        <p:tgtEl>
                                          <p:spTgt spid="12292">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2292">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229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292">
                                            <p:txEl>
                                              <p:pRg st="1" end="1"/>
                                            </p:txEl>
                                          </p:spTgt>
                                        </p:tgtEl>
                                        <p:attrNameLst>
                                          <p:attrName>style.visibility</p:attrName>
                                        </p:attrNameLst>
                                      </p:cBhvr>
                                      <p:to>
                                        <p:strVal val="visible"/>
                                      </p:to>
                                    </p:set>
                                    <p:anim calcmode="lin" valueType="num">
                                      <p:cBhvr>
                                        <p:cTn id="14" dur="1000" fill="hold"/>
                                        <p:tgtEl>
                                          <p:spTgt spid="12292">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2292">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229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292">
                                            <p:txEl>
                                              <p:pRg st="2" end="2"/>
                                            </p:txEl>
                                          </p:spTgt>
                                        </p:tgtEl>
                                        <p:attrNameLst>
                                          <p:attrName>style.visibility</p:attrName>
                                        </p:attrNameLst>
                                      </p:cBhvr>
                                      <p:to>
                                        <p:strVal val="visible"/>
                                      </p:to>
                                    </p:set>
                                    <p:anim calcmode="lin" valueType="num">
                                      <p:cBhvr>
                                        <p:cTn id="21" dur="1000" fill="hold"/>
                                        <p:tgtEl>
                                          <p:spTgt spid="12292">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2292">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2292">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nodeType="clickEffect">
                                  <p:stCondLst>
                                    <p:cond delay="0"/>
                                  </p:stCondLst>
                                  <p:childTnLst>
                                    <p:set>
                                      <p:cBhvr>
                                        <p:cTn id="27" dur="1" fill="hold">
                                          <p:stCondLst>
                                            <p:cond delay="0"/>
                                          </p:stCondLst>
                                        </p:cTn>
                                        <p:tgtEl>
                                          <p:spTgt spid="12290"/>
                                        </p:tgtEl>
                                        <p:attrNameLst>
                                          <p:attrName>style.visibility</p:attrName>
                                        </p:attrNameLst>
                                      </p:cBhvr>
                                      <p:to>
                                        <p:strVal val="visible"/>
                                      </p:to>
                                    </p:set>
                                    <p:anim calcmode="lin" valueType="num">
                                      <p:cBhvr>
                                        <p:cTn id="28" dur="1000" fill="hold"/>
                                        <p:tgtEl>
                                          <p:spTgt spid="12290"/>
                                        </p:tgtEl>
                                        <p:attrNameLst>
                                          <p:attrName>ppt_w</p:attrName>
                                        </p:attrNameLst>
                                      </p:cBhvr>
                                      <p:tavLst>
                                        <p:tav tm="0">
                                          <p:val>
                                            <p:strVal val="#ppt_w*0.70"/>
                                          </p:val>
                                        </p:tav>
                                        <p:tav tm="100000">
                                          <p:val>
                                            <p:strVal val="#ppt_w"/>
                                          </p:val>
                                        </p:tav>
                                      </p:tavLst>
                                    </p:anim>
                                    <p:anim calcmode="lin" valueType="num">
                                      <p:cBhvr>
                                        <p:cTn id="29" dur="1000" fill="hold"/>
                                        <p:tgtEl>
                                          <p:spTgt spid="12290"/>
                                        </p:tgtEl>
                                        <p:attrNameLst>
                                          <p:attrName>ppt_h</p:attrName>
                                        </p:attrNameLst>
                                      </p:cBhvr>
                                      <p:tavLst>
                                        <p:tav tm="0">
                                          <p:val>
                                            <p:strVal val="#ppt_h"/>
                                          </p:val>
                                        </p:tav>
                                        <p:tav tm="100000">
                                          <p:val>
                                            <p:strVal val="#ppt_h"/>
                                          </p:val>
                                        </p:tav>
                                      </p:tavLst>
                                    </p:anim>
                                    <p:animEffect transition="in" filter="fade">
                                      <p:cBhvr>
                                        <p:cTn id="30" dur="1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build="p"/>
    </p:bld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923025EE-0D67-4AA2-8B33-BCC954BB15B5}"/>
              </a:ext>
            </a:extLst>
          </p:cNvPr>
          <p:cNvSpPr>
            <a:spLocks noGrp="1" noChangeArrowheads="1"/>
          </p:cNvSpPr>
          <p:nvPr>
            <p:ph type="title" idx="4294967295"/>
          </p:nvPr>
        </p:nvSpPr>
        <p:spPr>
          <a:xfrm>
            <a:off x="457200" y="0"/>
            <a:ext cx="8229600" cy="1052513"/>
          </a:xfrm>
        </p:spPr>
        <p:txBody>
          <a:bodyPr/>
          <a:lstStyle/>
          <a:p>
            <a:r>
              <a:rPr lang="pl-PL" altLang="pl-PL" sz="4000" b="1"/>
              <a:t>Asocjacja zwrotna i wielokrotna</a:t>
            </a:r>
          </a:p>
        </p:txBody>
      </p:sp>
      <p:sp>
        <p:nvSpPr>
          <p:cNvPr id="88067" name="Rectangle 3">
            <a:extLst>
              <a:ext uri="{FF2B5EF4-FFF2-40B4-BE49-F238E27FC236}">
                <a16:creationId xmlns:a16="http://schemas.microsoft.com/office/drawing/2014/main" id="{02ACA01A-8F8E-409D-907D-F38E0F3F4C37}"/>
              </a:ext>
            </a:extLst>
          </p:cNvPr>
          <p:cNvSpPr>
            <a:spLocks noGrp="1" noChangeArrowheads="1"/>
          </p:cNvSpPr>
          <p:nvPr>
            <p:ph type="body" sz="half" idx="4294967295"/>
          </p:nvPr>
        </p:nvSpPr>
        <p:spPr>
          <a:xfrm>
            <a:off x="0" y="908050"/>
            <a:ext cx="9144000" cy="5949950"/>
          </a:xfrm>
        </p:spPr>
        <p:txBody>
          <a:bodyPr/>
          <a:lstStyle/>
          <a:p>
            <a:r>
              <a:rPr lang="pl-PL" altLang="pl-PL" sz="2800" b="1"/>
              <a:t>asocjacja wielokrotna </a:t>
            </a:r>
            <a:r>
              <a:rPr lang="pl-PL" altLang="pl-PL" sz="2800"/>
              <a:t>– połączenie klas kilkoma asocjacjami w zależności od pełnionych ról</a:t>
            </a:r>
          </a:p>
          <a:p>
            <a:endParaRPr lang="pl-PL" altLang="pl-PL" sz="2800"/>
          </a:p>
          <a:p>
            <a:endParaRPr lang="pl-PL" altLang="pl-PL" sz="2800"/>
          </a:p>
          <a:p>
            <a:endParaRPr lang="pl-PL" altLang="pl-PL" sz="2800" b="1"/>
          </a:p>
          <a:p>
            <a:endParaRPr lang="pl-PL" altLang="pl-PL" sz="2800" b="1"/>
          </a:p>
          <a:p>
            <a:r>
              <a:rPr lang="pl-PL" altLang="pl-PL" sz="2800" b="1"/>
              <a:t>asocjacja zwrotna</a:t>
            </a:r>
            <a:r>
              <a:rPr lang="pl-PL" altLang="pl-PL" sz="2800"/>
              <a:t> – powiązanie danej klasy z samą sobą</a:t>
            </a:r>
            <a:endParaRPr lang="pl-PL" altLang="pl-PL" sz="2800" b="1"/>
          </a:p>
        </p:txBody>
      </p:sp>
      <p:grpSp>
        <p:nvGrpSpPr>
          <p:cNvPr id="2" name="Group 7">
            <a:extLst>
              <a:ext uri="{FF2B5EF4-FFF2-40B4-BE49-F238E27FC236}">
                <a16:creationId xmlns:a16="http://schemas.microsoft.com/office/drawing/2014/main" id="{CD914392-1E0A-4E5A-A700-AB28A581FB2B}"/>
              </a:ext>
            </a:extLst>
          </p:cNvPr>
          <p:cNvGrpSpPr>
            <a:grpSpLocks noChangeAspect="1"/>
          </p:cNvGrpSpPr>
          <p:nvPr/>
        </p:nvGrpSpPr>
        <p:grpSpPr bwMode="auto">
          <a:xfrm>
            <a:off x="1400175" y="1412875"/>
            <a:ext cx="6626225" cy="2663825"/>
            <a:chOff x="1202" y="1107"/>
            <a:chExt cx="3402" cy="1368"/>
          </a:xfrm>
        </p:grpSpPr>
        <p:sp>
          <p:nvSpPr>
            <p:cNvPr id="88080" name="AutoShape 6">
              <a:extLst>
                <a:ext uri="{FF2B5EF4-FFF2-40B4-BE49-F238E27FC236}">
                  <a16:creationId xmlns:a16="http://schemas.microsoft.com/office/drawing/2014/main" id="{22CC6048-CE19-4483-ACA8-D573D97CC670}"/>
                </a:ext>
              </a:extLst>
            </p:cNvPr>
            <p:cNvSpPr>
              <a:spLocks noChangeAspect="1" noChangeArrowheads="1" noTextEdit="1"/>
            </p:cNvSpPr>
            <p:nvPr/>
          </p:nvSpPr>
          <p:spPr bwMode="auto">
            <a:xfrm>
              <a:off x="1202" y="1107"/>
              <a:ext cx="3402" cy="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p>
          </p:txBody>
        </p:sp>
        <p:sp>
          <p:nvSpPr>
            <p:cNvPr id="88081" name="Rectangle 8">
              <a:extLst>
                <a:ext uri="{FF2B5EF4-FFF2-40B4-BE49-F238E27FC236}">
                  <a16:creationId xmlns:a16="http://schemas.microsoft.com/office/drawing/2014/main" id="{D124E50B-8B13-4662-A037-0C0D17D04634}"/>
                </a:ext>
              </a:extLst>
            </p:cNvPr>
            <p:cNvSpPr>
              <a:spLocks noChangeArrowheads="1"/>
            </p:cNvSpPr>
            <p:nvPr/>
          </p:nvSpPr>
          <p:spPr bwMode="auto">
            <a:xfrm>
              <a:off x="1237" y="1140"/>
              <a:ext cx="3332" cy="1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88082" name="Freeform 9">
              <a:extLst>
                <a:ext uri="{FF2B5EF4-FFF2-40B4-BE49-F238E27FC236}">
                  <a16:creationId xmlns:a16="http://schemas.microsoft.com/office/drawing/2014/main" id="{9CBB92DF-8522-4983-B9E7-A99466380D4C}"/>
                </a:ext>
              </a:extLst>
            </p:cNvPr>
            <p:cNvSpPr>
              <a:spLocks/>
            </p:cNvSpPr>
            <p:nvPr/>
          </p:nvSpPr>
          <p:spPr bwMode="auto">
            <a:xfrm>
              <a:off x="1237" y="1140"/>
              <a:ext cx="1340" cy="210"/>
            </a:xfrm>
            <a:custGeom>
              <a:avLst/>
              <a:gdLst>
                <a:gd name="T0" fmla="*/ 0 w 115"/>
                <a:gd name="T1" fmla="*/ 2147483646 h 19"/>
                <a:gd name="T2" fmla="*/ 2147483646 w 115"/>
                <a:gd name="T3" fmla="*/ 2147483646 h 19"/>
                <a:gd name="T4" fmla="*/ 2147483646 w 115"/>
                <a:gd name="T5" fmla="*/ 2147483646 h 19"/>
                <a:gd name="T6" fmla="*/ 2147483646 w 115"/>
                <a:gd name="T7" fmla="*/ 0 h 19"/>
                <a:gd name="T8" fmla="*/ 0 60000 65536"/>
                <a:gd name="T9" fmla="*/ 0 60000 65536"/>
                <a:gd name="T10" fmla="*/ 0 60000 65536"/>
                <a:gd name="T11" fmla="*/ 0 60000 65536"/>
                <a:gd name="T12" fmla="*/ 0 w 115"/>
                <a:gd name="T13" fmla="*/ 0 h 19"/>
                <a:gd name="T14" fmla="*/ 115 w 115"/>
                <a:gd name="T15" fmla="*/ 19 h 19"/>
              </a:gdLst>
              <a:ahLst/>
              <a:cxnLst>
                <a:cxn ang="T8">
                  <a:pos x="T0" y="T1"/>
                </a:cxn>
                <a:cxn ang="T9">
                  <a:pos x="T2" y="T3"/>
                </a:cxn>
                <a:cxn ang="T10">
                  <a:pos x="T4" y="T5"/>
                </a:cxn>
                <a:cxn ang="T11">
                  <a:pos x="T6" y="T7"/>
                </a:cxn>
              </a:cxnLst>
              <a:rect l="T12" t="T13" r="T14" b="T15"/>
              <a:pathLst>
                <a:path w="115" h="19">
                  <a:moveTo>
                    <a:pt x="0" y="19"/>
                  </a:moveTo>
                  <a:lnTo>
                    <a:pt x="102" y="19"/>
                  </a:lnTo>
                  <a:lnTo>
                    <a:pt x="115" y="5"/>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pl-PL"/>
            </a:p>
          </p:txBody>
        </p:sp>
        <p:sp>
          <p:nvSpPr>
            <p:cNvPr id="88083" name="Rectangle 10">
              <a:extLst>
                <a:ext uri="{FF2B5EF4-FFF2-40B4-BE49-F238E27FC236}">
                  <a16:creationId xmlns:a16="http://schemas.microsoft.com/office/drawing/2014/main" id="{E9290545-B289-49D7-AD18-9129338F6C15}"/>
                </a:ext>
              </a:extLst>
            </p:cNvPr>
            <p:cNvSpPr>
              <a:spLocks noChangeArrowheads="1"/>
            </p:cNvSpPr>
            <p:nvPr/>
          </p:nvSpPr>
          <p:spPr bwMode="auto">
            <a:xfrm>
              <a:off x="1295" y="1173"/>
              <a:ext cx="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88084" name="Rectangle 11">
              <a:extLst>
                <a:ext uri="{FF2B5EF4-FFF2-40B4-BE49-F238E27FC236}">
                  <a16:creationId xmlns:a16="http://schemas.microsoft.com/office/drawing/2014/main" id="{9E40F7E9-0ED5-485F-891D-D5EB2DC3B45C}"/>
                </a:ext>
              </a:extLst>
            </p:cNvPr>
            <p:cNvSpPr>
              <a:spLocks noChangeArrowheads="1"/>
            </p:cNvSpPr>
            <p:nvPr/>
          </p:nvSpPr>
          <p:spPr bwMode="auto">
            <a:xfrm>
              <a:off x="1528" y="1791"/>
              <a:ext cx="1049" cy="309"/>
            </a:xfrm>
            <a:prstGeom prst="rect">
              <a:avLst/>
            </a:prstGeom>
            <a:solidFill>
              <a:srgbClr val="C0BFC0"/>
            </a:solidFill>
            <a:ln w="19050">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88085" name="Rectangle 12">
              <a:extLst>
                <a:ext uri="{FF2B5EF4-FFF2-40B4-BE49-F238E27FC236}">
                  <a16:creationId xmlns:a16="http://schemas.microsoft.com/office/drawing/2014/main" id="{40CE3E21-C395-44DF-ADF2-A264F1C3D30B}"/>
                </a:ext>
              </a:extLst>
            </p:cNvPr>
            <p:cNvSpPr>
              <a:spLocks noChangeArrowheads="1"/>
            </p:cNvSpPr>
            <p:nvPr/>
          </p:nvSpPr>
          <p:spPr bwMode="auto">
            <a:xfrm>
              <a:off x="1493" y="1758"/>
              <a:ext cx="1049" cy="309"/>
            </a:xfrm>
            <a:prstGeom prst="rect">
              <a:avLst/>
            </a:prstGeom>
            <a:solidFill>
              <a:srgbClr val="FCF2E3"/>
            </a:solidFill>
            <a:ln w="1905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88086" name="Rectangle 13">
              <a:extLst>
                <a:ext uri="{FF2B5EF4-FFF2-40B4-BE49-F238E27FC236}">
                  <a16:creationId xmlns:a16="http://schemas.microsoft.com/office/drawing/2014/main" id="{289EDAF2-FA84-4A46-AA21-0BF0AD0274F9}"/>
                </a:ext>
              </a:extLst>
            </p:cNvPr>
            <p:cNvSpPr>
              <a:spLocks noChangeArrowheads="1"/>
            </p:cNvSpPr>
            <p:nvPr/>
          </p:nvSpPr>
          <p:spPr bwMode="auto">
            <a:xfrm>
              <a:off x="1668" y="1857"/>
              <a:ext cx="65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400" b="1">
                  <a:solidFill>
                    <a:srgbClr val="000000"/>
                  </a:solidFill>
                  <a:latin typeface="Arial" panose="020B0604020202020204" pitchFamily="34" charset="0"/>
                </a:rPr>
                <a:t>Programista</a:t>
              </a:r>
              <a:endParaRPr lang="pl-PL" altLang="pl-PL" sz="1800">
                <a:latin typeface="Arial" panose="020B0604020202020204" pitchFamily="34" charset="0"/>
              </a:endParaRPr>
            </a:p>
          </p:txBody>
        </p:sp>
        <p:sp>
          <p:nvSpPr>
            <p:cNvPr id="88087" name="Rectangle 14">
              <a:extLst>
                <a:ext uri="{FF2B5EF4-FFF2-40B4-BE49-F238E27FC236}">
                  <a16:creationId xmlns:a16="http://schemas.microsoft.com/office/drawing/2014/main" id="{64A9FAD4-17D9-4EAA-A081-82D09872EFE0}"/>
                </a:ext>
              </a:extLst>
            </p:cNvPr>
            <p:cNvSpPr>
              <a:spLocks noChangeArrowheads="1"/>
            </p:cNvSpPr>
            <p:nvPr/>
          </p:nvSpPr>
          <p:spPr bwMode="auto">
            <a:xfrm>
              <a:off x="3299" y="1791"/>
              <a:ext cx="1049" cy="309"/>
            </a:xfrm>
            <a:prstGeom prst="rect">
              <a:avLst/>
            </a:prstGeom>
            <a:solidFill>
              <a:srgbClr val="C0BFC0"/>
            </a:solidFill>
            <a:ln w="19050">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88088" name="Rectangle 15">
              <a:extLst>
                <a:ext uri="{FF2B5EF4-FFF2-40B4-BE49-F238E27FC236}">
                  <a16:creationId xmlns:a16="http://schemas.microsoft.com/office/drawing/2014/main" id="{D49AD8AF-7CBF-473E-9D65-C8A72EB89AAE}"/>
                </a:ext>
              </a:extLst>
            </p:cNvPr>
            <p:cNvSpPr>
              <a:spLocks noChangeArrowheads="1"/>
            </p:cNvSpPr>
            <p:nvPr/>
          </p:nvSpPr>
          <p:spPr bwMode="auto">
            <a:xfrm>
              <a:off x="3264" y="1758"/>
              <a:ext cx="1049" cy="309"/>
            </a:xfrm>
            <a:prstGeom prst="rect">
              <a:avLst/>
            </a:prstGeom>
            <a:solidFill>
              <a:srgbClr val="FCF2E3"/>
            </a:solidFill>
            <a:ln w="19050">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88089" name="Rectangle 16">
              <a:extLst>
                <a:ext uri="{FF2B5EF4-FFF2-40B4-BE49-F238E27FC236}">
                  <a16:creationId xmlns:a16="http://schemas.microsoft.com/office/drawing/2014/main" id="{F13421DB-0DD6-4696-9469-C2571EBDE3CD}"/>
                </a:ext>
              </a:extLst>
            </p:cNvPr>
            <p:cNvSpPr>
              <a:spLocks noChangeArrowheads="1"/>
            </p:cNvSpPr>
            <p:nvPr/>
          </p:nvSpPr>
          <p:spPr bwMode="auto">
            <a:xfrm>
              <a:off x="3614" y="1857"/>
              <a:ext cx="328"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400" b="1">
                  <a:solidFill>
                    <a:srgbClr val="000000"/>
                  </a:solidFill>
                  <a:latin typeface="Arial" panose="020B0604020202020204" pitchFamily="34" charset="0"/>
                </a:rPr>
                <a:t>Moduł</a:t>
              </a:r>
              <a:endParaRPr lang="pl-PL" altLang="pl-PL" sz="1800">
                <a:latin typeface="Arial" panose="020B0604020202020204" pitchFamily="34" charset="0"/>
              </a:endParaRPr>
            </a:p>
          </p:txBody>
        </p:sp>
        <p:sp>
          <p:nvSpPr>
            <p:cNvPr id="88090" name="Freeform 17">
              <a:extLst>
                <a:ext uri="{FF2B5EF4-FFF2-40B4-BE49-F238E27FC236}">
                  <a16:creationId xmlns:a16="http://schemas.microsoft.com/office/drawing/2014/main" id="{4239DEAC-5627-4151-BC16-0C72CCE20EE4}"/>
                </a:ext>
              </a:extLst>
            </p:cNvPr>
            <p:cNvSpPr>
              <a:spLocks/>
            </p:cNvSpPr>
            <p:nvPr/>
          </p:nvSpPr>
          <p:spPr bwMode="auto">
            <a:xfrm>
              <a:off x="2053" y="1603"/>
              <a:ext cx="1794" cy="155"/>
            </a:xfrm>
            <a:custGeom>
              <a:avLst/>
              <a:gdLst>
                <a:gd name="T0" fmla="*/ 0 w 154"/>
                <a:gd name="T1" fmla="*/ 2147483646 h 14"/>
                <a:gd name="T2" fmla="*/ 0 w 154"/>
                <a:gd name="T3" fmla="*/ 0 h 14"/>
                <a:gd name="T4" fmla="*/ 2147483646 w 154"/>
                <a:gd name="T5" fmla="*/ 0 h 14"/>
                <a:gd name="T6" fmla="*/ 2147483646 w 154"/>
                <a:gd name="T7" fmla="*/ 2147483646 h 14"/>
                <a:gd name="T8" fmla="*/ 0 60000 65536"/>
                <a:gd name="T9" fmla="*/ 0 60000 65536"/>
                <a:gd name="T10" fmla="*/ 0 60000 65536"/>
                <a:gd name="T11" fmla="*/ 0 60000 65536"/>
                <a:gd name="T12" fmla="*/ 0 w 154"/>
                <a:gd name="T13" fmla="*/ 0 h 14"/>
                <a:gd name="T14" fmla="*/ 154 w 154"/>
                <a:gd name="T15" fmla="*/ 14 h 14"/>
              </a:gdLst>
              <a:ahLst/>
              <a:cxnLst>
                <a:cxn ang="T8">
                  <a:pos x="T0" y="T1"/>
                </a:cxn>
                <a:cxn ang="T9">
                  <a:pos x="T2" y="T3"/>
                </a:cxn>
                <a:cxn ang="T10">
                  <a:pos x="T4" y="T5"/>
                </a:cxn>
                <a:cxn ang="T11">
                  <a:pos x="T6" y="T7"/>
                </a:cxn>
              </a:cxnLst>
              <a:rect l="T12" t="T13" r="T14" b="T15"/>
              <a:pathLst>
                <a:path w="154" h="14">
                  <a:moveTo>
                    <a:pt x="0" y="14"/>
                  </a:moveTo>
                  <a:lnTo>
                    <a:pt x="0" y="0"/>
                  </a:lnTo>
                  <a:lnTo>
                    <a:pt x="154" y="0"/>
                  </a:lnTo>
                  <a:lnTo>
                    <a:pt x="154" y="14"/>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88091" name="Rectangle 18">
              <a:extLst>
                <a:ext uri="{FF2B5EF4-FFF2-40B4-BE49-F238E27FC236}">
                  <a16:creationId xmlns:a16="http://schemas.microsoft.com/office/drawing/2014/main" id="{767E65CD-2C24-41B9-AD1E-57CE1EE0469D}"/>
                </a:ext>
              </a:extLst>
            </p:cNvPr>
            <p:cNvSpPr>
              <a:spLocks noChangeArrowheads="1"/>
            </p:cNvSpPr>
            <p:nvPr/>
          </p:nvSpPr>
          <p:spPr bwMode="auto">
            <a:xfrm>
              <a:off x="2519" y="1438"/>
              <a:ext cx="76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400">
                  <a:solidFill>
                    <a:srgbClr val="000000"/>
                  </a:solidFill>
                  <a:latin typeface="Arial" panose="020B0604020202020204" pitchFamily="34" charset="0"/>
                </a:rPr>
                <a:t>implementuje &gt;</a:t>
              </a:r>
              <a:endParaRPr lang="pl-PL" altLang="pl-PL" sz="1800">
                <a:latin typeface="Arial" panose="020B0604020202020204" pitchFamily="34" charset="0"/>
              </a:endParaRPr>
            </a:p>
          </p:txBody>
        </p:sp>
        <p:sp>
          <p:nvSpPr>
            <p:cNvPr id="88092" name="Freeform 19">
              <a:extLst>
                <a:ext uri="{FF2B5EF4-FFF2-40B4-BE49-F238E27FC236}">
                  <a16:creationId xmlns:a16="http://schemas.microsoft.com/office/drawing/2014/main" id="{E2E912BE-CF69-4893-A5B2-E050C4AB2469}"/>
                </a:ext>
              </a:extLst>
            </p:cNvPr>
            <p:cNvSpPr>
              <a:spLocks/>
            </p:cNvSpPr>
            <p:nvPr/>
          </p:nvSpPr>
          <p:spPr bwMode="auto">
            <a:xfrm>
              <a:off x="2064" y="2067"/>
              <a:ext cx="1794" cy="132"/>
            </a:xfrm>
            <a:custGeom>
              <a:avLst/>
              <a:gdLst>
                <a:gd name="T0" fmla="*/ 0 w 154"/>
                <a:gd name="T1" fmla="*/ 0 h 12"/>
                <a:gd name="T2" fmla="*/ 0 w 154"/>
                <a:gd name="T3" fmla="*/ 2147483646 h 12"/>
                <a:gd name="T4" fmla="*/ 2147483646 w 154"/>
                <a:gd name="T5" fmla="*/ 2147483646 h 12"/>
                <a:gd name="T6" fmla="*/ 2147483646 w 154"/>
                <a:gd name="T7" fmla="*/ 0 h 12"/>
                <a:gd name="T8" fmla="*/ 0 60000 65536"/>
                <a:gd name="T9" fmla="*/ 0 60000 65536"/>
                <a:gd name="T10" fmla="*/ 0 60000 65536"/>
                <a:gd name="T11" fmla="*/ 0 60000 65536"/>
                <a:gd name="T12" fmla="*/ 0 w 154"/>
                <a:gd name="T13" fmla="*/ 0 h 12"/>
                <a:gd name="T14" fmla="*/ 154 w 154"/>
                <a:gd name="T15" fmla="*/ 12 h 12"/>
              </a:gdLst>
              <a:ahLst/>
              <a:cxnLst>
                <a:cxn ang="T8">
                  <a:pos x="T0" y="T1"/>
                </a:cxn>
                <a:cxn ang="T9">
                  <a:pos x="T2" y="T3"/>
                </a:cxn>
                <a:cxn ang="T10">
                  <a:pos x="T4" y="T5"/>
                </a:cxn>
                <a:cxn ang="T11">
                  <a:pos x="T6" y="T7"/>
                </a:cxn>
              </a:cxnLst>
              <a:rect l="T12" t="T13" r="T14" b="T15"/>
              <a:pathLst>
                <a:path w="154" h="12">
                  <a:moveTo>
                    <a:pt x="0" y="0"/>
                  </a:moveTo>
                  <a:lnTo>
                    <a:pt x="0" y="12"/>
                  </a:lnTo>
                  <a:lnTo>
                    <a:pt x="154" y="12"/>
                  </a:lnTo>
                  <a:lnTo>
                    <a:pt x="154" y="0"/>
                  </a:lnTo>
                </a:path>
              </a:pathLst>
            </a:custGeom>
            <a:noFill/>
            <a:ln w="190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88093" name="Rectangle 20">
              <a:extLst>
                <a:ext uri="{FF2B5EF4-FFF2-40B4-BE49-F238E27FC236}">
                  <a16:creationId xmlns:a16="http://schemas.microsoft.com/office/drawing/2014/main" id="{68E18D86-EBC3-422F-A00B-E01DC354327D}"/>
                </a:ext>
              </a:extLst>
            </p:cNvPr>
            <p:cNvSpPr>
              <a:spLocks noChangeArrowheads="1"/>
            </p:cNvSpPr>
            <p:nvPr/>
          </p:nvSpPr>
          <p:spPr bwMode="auto">
            <a:xfrm>
              <a:off x="2775" y="2045"/>
              <a:ext cx="42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400">
                  <a:solidFill>
                    <a:srgbClr val="000000"/>
                  </a:solidFill>
                  <a:latin typeface="Arial" panose="020B0604020202020204" pitchFamily="34" charset="0"/>
                </a:rPr>
                <a:t>testuje &gt;</a:t>
              </a:r>
              <a:endParaRPr lang="pl-PL" altLang="pl-PL" sz="1800">
                <a:latin typeface="Arial" panose="020B0604020202020204" pitchFamily="34" charset="0"/>
              </a:endParaRPr>
            </a:p>
          </p:txBody>
        </p:sp>
      </p:grpSp>
      <p:grpSp>
        <p:nvGrpSpPr>
          <p:cNvPr id="3" name="Group 38">
            <a:extLst>
              <a:ext uri="{FF2B5EF4-FFF2-40B4-BE49-F238E27FC236}">
                <a16:creationId xmlns:a16="http://schemas.microsoft.com/office/drawing/2014/main" id="{37A48A78-5C85-4754-AA30-C45AF9F1DFC5}"/>
              </a:ext>
            </a:extLst>
          </p:cNvPr>
          <p:cNvGrpSpPr>
            <a:grpSpLocks noChangeAspect="1"/>
          </p:cNvGrpSpPr>
          <p:nvPr/>
        </p:nvGrpSpPr>
        <p:grpSpPr bwMode="auto">
          <a:xfrm>
            <a:off x="996950" y="3860800"/>
            <a:ext cx="6267450" cy="2852738"/>
            <a:chOff x="1292" y="2886"/>
            <a:chExt cx="3085" cy="1404"/>
          </a:xfrm>
        </p:grpSpPr>
        <p:sp>
          <p:nvSpPr>
            <p:cNvPr id="88070" name="AutoShape 37">
              <a:extLst>
                <a:ext uri="{FF2B5EF4-FFF2-40B4-BE49-F238E27FC236}">
                  <a16:creationId xmlns:a16="http://schemas.microsoft.com/office/drawing/2014/main" id="{688C1FAF-BB77-4AF1-BFDA-E96424381F77}"/>
                </a:ext>
              </a:extLst>
            </p:cNvPr>
            <p:cNvSpPr>
              <a:spLocks noChangeAspect="1" noChangeArrowheads="1" noTextEdit="1"/>
            </p:cNvSpPr>
            <p:nvPr/>
          </p:nvSpPr>
          <p:spPr bwMode="auto">
            <a:xfrm>
              <a:off x="1292" y="2886"/>
              <a:ext cx="3085" cy="1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l-PL"/>
            </a:p>
          </p:txBody>
        </p:sp>
        <p:sp>
          <p:nvSpPr>
            <p:cNvPr id="88071" name="Rectangle 39">
              <a:extLst>
                <a:ext uri="{FF2B5EF4-FFF2-40B4-BE49-F238E27FC236}">
                  <a16:creationId xmlns:a16="http://schemas.microsoft.com/office/drawing/2014/main" id="{611FD216-02A5-4014-93B3-FC0EAE48F9DE}"/>
                </a:ext>
              </a:extLst>
            </p:cNvPr>
            <p:cNvSpPr>
              <a:spLocks noChangeArrowheads="1"/>
            </p:cNvSpPr>
            <p:nvPr/>
          </p:nvSpPr>
          <p:spPr bwMode="auto">
            <a:xfrm>
              <a:off x="1331" y="2923"/>
              <a:ext cx="3007" cy="1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88072" name="Freeform 40">
              <a:extLst>
                <a:ext uri="{FF2B5EF4-FFF2-40B4-BE49-F238E27FC236}">
                  <a16:creationId xmlns:a16="http://schemas.microsoft.com/office/drawing/2014/main" id="{E89A7819-14FD-438B-9F9B-4C367AB6683E}"/>
                </a:ext>
              </a:extLst>
            </p:cNvPr>
            <p:cNvSpPr>
              <a:spLocks/>
            </p:cNvSpPr>
            <p:nvPr/>
          </p:nvSpPr>
          <p:spPr bwMode="auto">
            <a:xfrm>
              <a:off x="1331" y="2923"/>
              <a:ext cx="1497" cy="234"/>
            </a:xfrm>
            <a:custGeom>
              <a:avLst/>
              <a:gdLst>
                <a:gd name="T0" fmla="*/ 0 w 115"/>
                <a:gd name="T1" fmla="*/ 2147483646 h 19"/>
                <a:gd name="T2" fmla="*/ 2147483646 w 115"/>
                <a:gd name="T3" fmla="*/ 2147483646 h 19"/>
                <a:gd name="T4" fmla="*/ 2147483646 w 115"/>
                <a:gd name="T5" fmla="*/ 2147483646 h 19"/>
                <a:gd name="T6" fmla="*/ 2147483646 w 115"/>
                <a:gd name="T7" fmla="*/ 0 h 19"/>
                <a:gd name="T8" fmla="*/ 0 60000 65536"/>
                <a:gd name="T9" fmla="*/ 0 60000 65536"/>
                <a:gd name="T10" fmla="*/ 0 60000 65536"/>
                <a:gd name="T11" fmla="*/ 0 60000 65536"/>
                <a:gd name="T12" fmla="*/ 0 w 115"/>
                <a:gd name="T13" fmla="*/ 0 h 19"/>
                <a:gd name="T14" fmla="*/ 115 w 115"/>
                <a:gd name="T15" fmla="*/ 19 h 19"/>
              </a:gdLst>
              <a:ahLst/>
              <a:cxnLst>
                <a:cxn ang="T8">
                  <a:pos x="T0" y="T1"/>
                </a:cxn>
                <a:cxn ang="T9">
                  <a:pos x="T2" y="T3"/>
                </a:cxn>
                <a:cxn ang="T10">
                  <a:pos x="T4" y="T5"/>
                </a:cxn>
                <a:cxn ang="T11">
                  <a:pos x="T6" y="T7"/>
                </a:cxn>
              </a:cxnLst>
              <a:rect l="T12" t="T13" r="T14" b="T15"/>
              <a:pathLst>
                <a:path w="115" h="19">
                  <a:moveTo>
                    <a:pt x="0" y="19"/>
                  </a:moveTo>
                  <a:lnTo>
                    <a:pt x="102" y="19"/>
                  </a:lnTo>
                  <a:lnTo>
                    <a:pt x="115" y="5"/>
                  </a:lnTo>
                  <a:lnTo>
                    <a:pt x="1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round/>
                  <a:headEnd/>
                  <a:tailEnd/>
                </a14:hiddenLine>
              </a:ext>
            </a:extLst>
          </p:spPr>
          <p:txBody>
            <a:bodyPr/>
            <a:lstStyle/>
            <a:p>
              <a:endParaRPr lang="pl-PL"/>
            </a:p>
          </p:txBody>
        </p:sp>
        <p:sp>
          <p:nvSpPr>
            <p:cNvPr id="88073" name="Rectangle 41">
              <a:extLst>
                <a:ext uri="{FF2B5EF4-FFF2-40B4-BE49-F238E27FC236}">
                  <a16:creationId xmlns:a16="http://schemas.microsoft.com/office/drawing/2014/main" id="{7F66629D-55AD-4A6C-807B-8C80E2E03281}"/>
                </a:ext>
              </a:extLst>
            </p:cNvPr>
            <p:cNvSpPr>
              <a:spLocks noChangeArrowheads="1"/>
            </p:cNvSpPr>
            <p:nvPr/>
          </p:nvSpPr>
          <p:spPr bwMode="auto">
            <a:xfrm>
              <a:off x="1396" y="2960"/>
              <a:ext cx="1"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88074" name="Rectangle 42">
              <a:extLst>
                <a:ext uri="{FF2B5EF4-FFF2-40B4-BE49-F238E27FC236}">
                  <a16:creationId xmlns:a16="http://schemas.microsoft.com/office/drawing/2014/main" id="{8CA11D42-56E5-4813-924C-56BEF7B0B804}"/>
                </a:ext>
              </a:extLst>
            </p:cNvPr>
            <p:cNvSpPr>
              <a:spLocks noChangeArrowheads="1"/>
            </p:cNvSpPr>
            <p:nvPr/>
          </p:nvSpPr>
          <p:spPr bwMode="auto">
            <a:xfrm>
              <a:off x="1917" y="3354"/>
              <a:ext cx="1171" cy="345"/>
            </a:xfrm>
            <a:prstGeom prst="rect">
              <a:avLst/>
            </a:prstGeom>
            <a:solidFill>
              <a:srgbClr val="C0BFC0"/>
            </a:solidFill>
            <a:ln w="20638">
              <a:solidFill>
                <a:srgbClr val="C0BFC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88075" name="Rectangle 43">
              <a:extLst>
                <a:ext uri="{FF2B5EF4-FFF2-40B4-BE49-F238E27FC236}">
                  <a16:creationId xmlns:a16="http://schemas.microsoft.com/office/drawing/2014/main" id="{5B58812D-3191-43B1-A051-8DA8124F68E0}"/>
                </a:ext>
              </a:extLst>
            </p:cNvPr>
            <p:cNvSpPr>
              <a:spLocks noChangeArrowheads="1"/>
            </p:cNvSpPr>
            <p:nvPr/>
          </p:nvSpPr>
          <p:spPr bwMode="auto">
            <a:xfrm>
              <a:off x="1878" y="3317"/>
              <a:ext cx="1171" cy="345"/>
            </a:xfrm>
            <a:prstGeom prst="rect">
              <a:avLst/>
            </a:prstGeom>
            <a:solidFill>
              <a:srgbClr val="FCF2E3"/>
            </a:solidFill>
            <a:ln w="20638">
              <a:solidFill>
                <a:srgbClr val="000000"/>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1800">
                <a:latin typeface="Arial" panose="020B0604020202020204" pitchFamily="34" charset="0"/>
              </a:endParaRPr>
            </a:p>
          </p:txBody>
        </p:sp>
        <p:sp>
          <p:nvSpPr>
            <p:cNvPr id="88076" name="Rectangle 44">
              <a:extLst>
                <a:ext uri="{FF2B5EF4-FFF2-40B4-BE49-F238E27FC236}">
                  <a16:creationId xmlns:a16="http://schemas.microsoft.com/office/drawing/2014/main" id="{017692A3-CF48-4A6E-AE36-724144252B8E}"/>
                </a:ext>
              </a:extLst>
            </p:cNvPr>
            <p:cNvSpPr>
              <a:spLocks noChangeArrowheads="1"/>
            </p:cNvSpPr>
            <p:nvPr/>
          </p:nvSpPr>
          <p:spPr bwMode="auto">
            <a:xfrm>
              <a:off x="2112" y="3428"/>
              <a:ext cx="55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500" b="1">
                  <a:solidFill>
                    <a:srgbClr val="000000"/>
                  </a:solidFill>
                  <a:latin typeface="Arial" panose="020B0604020202020204" pitchFamily="34" charset="0"/>
                </a:rPr>
                <a:t>Pracownik</a:t>
              </a:r>
              <a:endParaRPr lang="pl-PL" altLang="pl-PL" sz="1800">
                <a:latin typeface="Arial" panose="020B0604020202020204" pitchFamily="34" charset="0"/>
              </a:endParaRPr>
            </a:p>
          </p:txBody>
        </p:sp>
        <p:sp>
          <p:nvSpPr>
            <p:cNvPr id="88077" name="Freeform 45">
              <a:extLst>
                <a:ext uri="{FF2B5EF4-FFF2-40B4-BE49-F238E27FC236}">
                  <a16:creationId xmlns:a16="http://schemas.microsoft.com/office/drawing/2014/main" id="{F4F37900-9B9F-4CBB-941B-8CE8F601C019}"/>
                </a:ext>
              </a:extLst>
            </p:cNvPr>
            <p:cNvSpPr>
              <a:spLocks/>
            </p:cNvSpPr>
            <p:nvPr/>
          </p:nvSpPr>
          <p:spPr bwMode="auto">
            <a:xfrm>
              <a:off x="2424" y="3465"/>
              <a:ext cx="1693" cy="579"/>
            </a:xfrm>
            <a:custGeom>
              <a:avLst/>
              <a:gdLst>
                <a:gd name="T0" fmla="*/ 0 w 130"/>
                <a:gd name="T1" fmla="*/ 2147483646 h 47"/>
                <a:gd name="T2" fmla="*/ 0 w 130"/>
                <a:gd name="T3" fmla="*/ 2147483646 h 47"/>
                <a:gd name="T4" fmla="*/ 2147483646 w 130"/>
                <a:gd name="T5" fmla="*/ 2147483646 h 47"/>
                <a:gd name="T6" fmla="*/ 2147483646 w 130"/>
                <a:gd name="T7" fmla="*/ 0 h 47"/>
                <a:gd name="T8" fmla="*/ 2147483646 w 130"/>
                <a:gd name="T9" fmla="*/ 0 h 47"/>
                <a:gd name="T10" fmla="*/ 0 60000 65536"/>
                <a:gd name="T11" fmla="*/ 0 60000 65536"/>
                <a:gd name="T12" fmla="*/ 0 60000 65536"/>
                <a:gd name="T13" fmla="*/ 0 60000 65536"/>
                <a:gd name="T14" fmla="*/ 0 60000 65536"/>
                <a:gd name="T15" fmla="*/ 0 w 130"/>
                <a:gd name="T16" fmla="*/ 0 h 47"/>
                <a:gd name="T17" fmla="*/ 130 w 130"/>
                <a:gd name="T18" fmla="*/ 47 h 47"/>
              </a:gdLst>
              <a:ahLst/>
              <a:cxnLst>
                <a:cxn ang="T10">
                  <a:pos x="T0" y="T1"/>
                </a:cxn>
                <a:cxn ang="T11">
                  <a:pos x="T2" y="T3"/>
                </a:cxn>
                <a:cxn ang="T12">
                  <a:pos x="T4" y="T5"/>
                </a:cxn>
                <a:cxn ang="T13">
                  <a:pos x="T6" y="T7"/>
                </a:cxn>
                <a:cxn ang="T14">
                  <a:pos x="T8" y="T9"/>
                </a:cxn>
              </a:cxnLst>
              <a:rect l="T15" t="T16" r="T17" b="T18"/>
              <a:pathLst>
                <a:path w="130" h="47">
                  <a:moveTo>
                    <a:pt x="0" y="16"/>
                  </a:moveTo>
                  <a:lnTo>
                    <a:pt x="0" y="47"/>
                  </a:lnTo>
                  <a:lnTo>
                    <a:pt x="130" y="47"/>
                  </a:lnTo>
                  <a:lnTo>
                    <a:pt x="130" y="0"/>
                  </a:lnTo>
                  <a:lnTo>
                    <a:pt x="48" y="0"/>
                  </a:lnTo>
                </a:path>
              </a:pathLst>
            </a:custGeom>
            <a:noFill/>
            <a:ln w="206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pl-PL"/>
            </a:p>
          </p:txBody>
        </p:sp>
        <p:sp>
          <p:nvSpPr>
            <p:cNvPr id="88078" name="Rectangle 46">
              <a:extLst>
                <a:ext uri="{FF2B5EF4-FFF2-40B4-BE49-F238E27FC236}">
                  <a16:creationId xmlns:a16="http://schemas.microsoft.com/office/drawing/2014/main" id="{3AC001AD-B06F-4B07-875B-2B929F742A9F}"/>
                </a:ext>
              </a:extLst>
            </p:cNvPr>
            <p:cNvSpPr>
              <a:spLocks noChangeArrowheads="1"/>
            </p:cNvSpPr>
            <p:nvPr/>
          </p:nvSpPr>
          <p:spPr bwMode="auto">
            <a:xfrm>
              <a:off x="1552" y="3723"/>
              <a:ext cx="826"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500">
                  <a:solidFill>
                    <a:srgbClr val="000000"/>
                  </a:solidFill>
                  <a:latin typeface="Arial" panose="020B0604020202020204" pitchFamily="34" charset="0"/>
                </a:rPr>
                <a:t>       podwładny *</a:t>
              </a:r>
              <a:endParaRPr lang="pl-PL" altLang="pl-PL" sz="1800">
                <a:latin typeface="Arial" panose="020B0604020202020204" pitchFamily="34" charset="0"/>
              </a:endParaRPr>
            </a:p>
          </p:txBody>
        </p:sp>
        <p:sp>
          <p:nvSpPr>
            <p:cNvPr id="88079" name="Rectangle 47">
              <a:extLst>
                <a:ext uri="{FF2B5EF4-FFF2-40B4-BE49-F238E27FC236}">
                  <a16:creationId xmlns:a16="http://schemas.microsoft.com/office/drawing/2014/main" id="{A189391E-EBC2-42B3-B2E4-B8743B3FE3D9}"/>
                </a:ext>
              </a:extLst>
            </p:cNvPr>
            <p:cNvSpPr>
              <a:spLocks noChangeArrowheads="1"/>
            </p:cNvSpPr>
            <p:nvPr/>
          </p:nvSpPr>
          <p:spPr bwMode="auto">
            <a:xfrm>
              <a:off x="3114" y="3502"/>
              <a:ext cx="77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1500">
                  <a:solidFill>
                    <a:srgbClr val="000000"/>
                  </a:solidFill>
                  <a:latin typeface="Arial" panose="020B0604020202020204" pitchFamily="34" charset="0"/>
                </a:rPr>
                <a:t>0..1 </a:t>
              </a:r>
              <a:r>
                <a:rPr lang="pl-PL" altLang="pl-PL" sz="1800">
                  <a:solidFill>
                    <a:srgbClr val="000000"/>
                  </a:solidFill>
                  <a:latin typeface="Arial" panose="020B0604020202020204" pitchFamily="34" charset="0"/>
                </a:rPr>
                <a:t>kierownik</a:t>
              </a:r>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4">
            <a:extLst>
              <a:ext uri="{FF2B5EF4-FFF2-40B4-BE49-F238E27FC236}">
                <a16:creationId xmlns:a16="http://schemas.microsoft.com/office/drawing/2014/main" id="{0B28394F-C449-484C-91C5-6C1DB581D3F2}"/>
              </a:ext>
            </a:extLst>
          </p:cNvPr>
          <p:cNvSpPr>
            <a:spLocks noChangeArrowheads="1"/>
          </p:cNvSpPr>
          <p:nvPr/>
        </p:nvSpPr>
        <p:spPr bwMode="auto">
          <a:xfrm>
            <a:off x="2235200" y="4508500"/>
            <a:ext cx="869950" cy="406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pl-PL" sz="2000" b="1"/>
              <a:t>Firma</a:t>
            </a:r>
          </a:p>
        </p:txBody>
      </p:sp>
      <p:sp>
        <p:nvSpPr>
          <p:cNvPr id="89091" name="Rectangle 5">
            <a:extLst>
              <a:ext uri="{FF2B5EF4-FFF2-40B4-BE49-F238E27FC236}">
                <a16:creationId xmlns:a16="http://schemas.microsoft.com/office/drawing/2014/main" id="{F32F8863-4D55-4C84-AFE7-2DB88A852418}"/>
              </a:ext>
            </a:extLst>
          </p:cNvPr>
          <p:cNvSpPr>
            <a:spLocks noChangeArrowheads="1"/>
          </p:cNvSpPr>
          <p:nvPr/>
        </p:nvSpPr>
        <p:spPr bwMode="auto">
          <a:xfrm>
            <a:off x="2227263" y="5784850"/>
            <a:ext cx="884237" cy="406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pl-PL" sz="2000" b="1"/>
              <a:t>Osoba</a:t>
            </a:r>
          </a:p>
        </p:txBody>
      </p:sp>
      <p:sp>
        <p:nvSpPr>
          <p:cNvPr id="89092" name="Rectangle 6">
            <a:extLst>
              <a:ext uri="{FF2B5EF4-FFF2-40B4-BE49-F238E27FC236}">
                <a16:creationId xmlns:a16="http://schemas.microsoft.com/office/drawing/2014/main" id="{B9EAF3B5-FBFB-46C9-ADAC-F97EF2E2B0D6}"/>
              </a:ext>
            </a:extLst>
          </p:cNvPr>
          <p:cNvSpPr>
            <a:spLocks noChangeArrowheads="1"/>
          </p:cNvSpPr>
          <p:nvPr/>
        </p:nvSpPr>
        <p:spPr bwMode="auto">
          <a:xfrm>
            <a:off x="2662238" y="5280025"/>
            <a:ext cx="11144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pl-PL" sz="1800" i="1"/>
              <a:t>Pracuje w</a:t>
            </a:r>
          </a:p>
        </p:txBody>
      </p:sp>
      <p:sp>
        <p:nvSpPr>
          <p:cNvPr id="89093" name="Line 9">
            <a:extLst>
              <a:ext uri="{FF2B5EF4-FFF2-40B4-BE49-F238E27FC236}">
                <a16:creationId xmlns:a16="http://schemas.microsoft.com/office/drawing/2014/main" id="{48042F28-3E83-4390-A2FC-6D1DC0188BC7}"/>
              </a:ext>
            </a:extLst>
          </p:cNvPr>
          <p:cNvSpPr>
            <a:spLocks noChangeShapeType="1"/>
          </p:cNvSpPr>
          <p:nvPr/>
        </p:nvSpPr>
        <p:spPr bwMode="auto">
          <a:xfrm flipV="1">
            <a:off x="3429000" y="4710113"/>
            <a:ext cx="431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89094" name="AutoShape 10">
            <a:extLst>
              <a:ext uri="{FF2B5EF4-FFF2-40B4-BE49-F238E27FC236}">
                <a16:creationId xmlns:a16="http://schemas.microsoft.com/office/drawing/2014/main" id="{745A6B57-9C0A-4C82-A851-24DAC31477CC}"/>
              </a:ext>
            </a:extLst>
          </p:cNvPr>
          <p:cNvSpPr>
            <a:spLocks noChangeArrowheads="1"/>
          </p:cNvSpPr>
          <p:nvPr/>
        </p:nvSpPr>
        <p:spPr bwMode="auto">
          <a:xfrm>
            <a:off x="3121025" y="4641850"/>
            <a:ext cx="292100" cy="139700"/>
          </a:xfrm>
          <a:prstGeom prst="diamond">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89095" name="Rectangle 12">
            <a:extLst>
              <a:ext uri="{FF2B5EF4-FFF2-40B4-BE49-F238E27FC236}">
                <a16:creationId xmlns:a16="http://schemas.microsoft.com/office/drawing/2014/main" id="{BEFDA0CD-983F-43DF-9EA7-3743111F330A}"/>
              </a:ext>
            </a:extLst>
          </p:cNvPr>
          <p:cNvSpPr>
            <a:spLocks noChangeArrowheads="1"/>
          </p:cNvSpPr>
          <p:nvPr/>
        </p:nvSpPr>
        <p:spPr bwMode="auto">
          <a:xfrm>
            <a:off x="3875088" y="4508500"/>
            <a:ext cx="1052512" cy="406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pl-PL" sz="2000" b="1"/>
              <a:t>Oddział</a:t>
            </a:r>
          </a:p>
        </p:txBody>
      </p:sp>
      <p:sp>
        <p:nvSpPr>
          <p:cNvPr id="89096" name="Line 13">
            <a:extLst>
              <a:ext uri="{FF2B5EF4-FFF2-40B4-BE49-F238E27FC236}">
                <a16:creationId xmlns:a16="http://schemas.microsoft.com/office/drawing/2014/main" id="{2003E4E5-BF8A-402F-AE87-CACFAE796DDC}"/>
              </a:ext>
            </a:extLst>
          </p:cNvPr>
          <p:cNvSpPr>
            <a:spLocks noChangeShapeType="1"/>
          </p:cNvSpPr>
          <p:nvPr/>
        </p:nvSpPr>
        <p:spPr bwMode="auto">
          <a:xfrm flipV="1">
            <a:off x="5229225" y="4710113"/>
            <a:ext cx="5032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l-PL"/>
          </a:p>
        </p:txBody>
      </p:sp>
      <p:sp>
        <p:nvSpPr>
          <p:cNvPr id="89097" name="AutoShape 14">
            <a:extLst>
              <a:ext uri="{FF2B5EF4-FFF2-40B4-BE49-F238E27FC236}">
                <a16:creationId xmlns:a16="http://schemas.microsoft.com/office/drawing/2014/main" id="{D425227C-5FFB-4569-8EAA-87E7720F9896}"/>
              </a:ext>
            </a:extLst>
          </p:cNvPr>
          <p:cNvSpPr>
            <a:spLocks noChangeArrowheads="1"/>
          </p:cNvSpPr>
          <p:nvPr/>
        </p:nvSpPr>
        <p:spPr bwMode="auto">
          <a:xfrm>
            <a:off x="4968875" y="4641850"/>
            <a:ext cx="292100" cy="139700"/>
          </a:xfrm>
          <a:prstGeom prst="diamond">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89098" name="Rectangle 16">
            <a:extLst>
              <a:ext uri="{FF2B5EF4-FFF2-40B4-BE49-F238E27FC236}">
                <a16:creationId xmlns:a16="http://schemas.microsoft.com/office/drawing/2014/main" id="{FC2A098E-FA9F-4D20-A322-054E88527CD2}"/>
              </a:ext>
            </a:extLst>
          </p:cNvPr>
          <p:cNvSpPr>
            <a:spLocks noChangeArrowheads="1"/>
          </p:cNvSpPr>
          <p:nvPr/>
        </p:nvSpPr>
        <p:spPr bwMode="auto">
          <a:xfrm>
            <a:off x="5780088" y="4508500"/>
            <a:ext cx="1095375" cy="4064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pl-PL" sz="2000" b="1"/>
              <a:t>Wydział</a:t>
            </a:r>
          </a:p>
        </p:txBody>
      </p:sp>
      <p:sp>
        <p:nvSpPr>
          <p:cNvPr id="89099" name="Rectangle 18">
            <a:extLst>
              <a:ext uri="{FF2B5EF4-FFF2-40B4-BE49-F238E27FC236}">
                <a16:creationId xmlns:a16="http://schemas.microsoft.com/office/drawing/2014/main" id="{288C1A0E-0F74-4AA1-8A6F-8F45A4573C1D}"/>
              </a:ext>
            </a:extLst>
          </p:cNvPr>
          <p:cNvSpPr>
            <a:spLocks noChangeArrowheads="1"/>
          </p:cNvSpPr>
          <p:nvPr/>
        </p:nvSpPr>
        <p:spPr bwMode="auto">
          <a:xfrm>
            <a:off x="179388" y="260350"/>
            <a:ext cx="87137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pl-PL" altLang="pl-PL" sz="2400" b="1"/>
              <a:t>Agregacja jest specjalną formą asocjacji, której podstawową intencją jest odwzorowanie związków część-całość</a:t>
            </a:r>
          </a:p>
        </p:txBody>
      </p:sp>
      <p:sp>
        <p:nvSpPr>
          <p:cNvPr id="89100" name="Rectangle 19">
            <a:extLst>
              <a:ext uri="{FF2B5EF4-FFF2-40B4-BE49-F238E27FC236}">
                <a16:creationId xmlns:a16="http://schemas.microsoft.com/office/drawing/2014/main" id="{36E855FF-4DFF-44D4-AB48-1E7C2E3F2B15}"/>
              </a:ext>
            </a:extLst>
          </p:cNvPr>
          <p:cNvSpPr>
            <a:spLocks noChangeArrowheads="1"/>
          </p:cNvSpPr>
          <p:nvPr/>
        </p:nvSpPr>
        <p:spPr bwMode="auto">
          <a:xfrm>
            <a:off x="395288" y="1268413"/>
            <a:ext cx="8353425"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AutoNum type="arabicPeriod"/>
            </a:pPr>
            <a:r>
              <a:rPr lang="pl-PL" altLang="pl-PL" sz="2400"/>
              <a:t>Czy właściwe jest użycie frazy “jest częścią”?</a:t>
            </a:r>
          </a:p>
          <a:p>
            <a:pPr eaLnBrk="1" hangingPunct="1">
              <a:spcBef>
                <a:spcPct val="0"/>
              </a:spcBef>
              <a:buFontTx/>
              <a:buAutoNum type="arabicPeriod"/>
            </a:pPr>
            <a:r>
              <a:rPr lang="pl-PL" altLang="pl-PL" sz="2400"/>
              <a:t>Czy operacje na całości automatycznie są propagowane na jej części?</a:t>
            </a:r>
          </a:p>
          <a:p>
            <a:pPr eaLnBrk="1" hangingPunct="1">
              <a:spcBef>
                <a:spcPct val="0"/>
              </a:spcBef>
              <a:buFontTx/>
              <a:buAutoNum type="arabicPeriod"/>
            </a:pPr>
            <a:r>
              <a:rPr lang="pl-PL" altLang="pl-PL" sz="2400"/>
              <a:t>Czy jakiś atrybut całości jest automatycznie propagowny do jej części?</a:t>
            </a:r>
          </a:p>
          <a:p>
            <a:pPr eaLnBrk="1" hangingPunct="1">
              <a:spcBef>
                <a:spcPct val="0"/>
              </a:spcBef>
              <a:buFontTx/>
              <a:buAutoNum type="arabicPeriod"/>
            </a:pPr>
            <a:r>
              <a:rPr lang="pl-PL" altLang="pl-PL" sz="2400"/>
              <a:t>Czy istnieje wewnętrzna asymetria w asocjacji, kiedy jakaś klasa jest podporządkowana innej klasie?</a:t>
            </a:r>
          </a:p>
        </p:txBody>
      </p:sp>
      <p:sp>
        <p:nvSpPr>
          <p:cNvPr id="89101" name="Line 20">
            <a:extLst>
              <a:ext uri="{FF2B5EF4-FFF2-40B4-BE49-F238E27FC236}">
                <a16:creationId xmlns:a16="http://schemas.microsoft.com/office/drawing/2014/main" id="{03967E2B-1906-4E03-92B7-116CA2EBD1AD}"/>
              </a:ext>
            </a:extLst>
          </p:cNvPr>
          <p:cNvSpPr>
            <a:spLocks noChangeShapeType="1"/>
          </p:cNvSpPr>
          <p:nvPr/>
        </p:nvSpPr>
        <p:spPr bwMode="auto">
          <a:xfrm>
            <a:off x="2636838" y="4926013"/>
            <a:ext cx="0" cy="8651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Tree>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8392E8BE-9083-4FEC-8142-FC79459ED17D}"/>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Diagram klas</a:t>
            </a:r>
          </a:p>
        </p:txBody>
      </p:sp>
      <p:sp>
        <p:nvSpPr>
          <p:cNvPr id="99331" name="Rectangle 3">
            <a:extLst>
              <a:ext uri="{FF2B5EF4-FFF2-40B4-BE49-F238E27FC236}">
                <a16:creationId xmlns:a16="http://schemas.microsoft.com/office/drawing/2014/main" id="{F21EEB43-03F0-4086-B1A8-282805B4C033}"/>
              </a:ext>
            </a:extLst>
          </p:cNvPr>
          <p:cNvSpPr>
            <a:spLocks noChangeArrowheads="1"/>
          </p:cNvSpPr>
          <p:nvPr/>
        </p:nvSpPr>
        <p:spPr bwMode="auto">
          <a:xfrm>
            <a:off x="735013" y="1600200"/>
            <a:ext cx="82296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pl-PL" altLang="pl-PL" b="1"/>
              <a:t>Klasa</a:t>
            </a:r>
            <a:r>
              <a:rPr lang="pl-PL" altLang="pl-PL"/>
              <a:t> jest </a:t>
            </a:r>
            <a:r>
              <a:rPr lang="pl-PL" altLang="pl-PL">
                <a:solidFill>
                  <a:schemeClr val="accent2"/>
                </a:solidFill>
              </a:rPr>
              <a:t>opisem zbioru obiektów</a:t>
            </a:r>
            <a:r>
              <a:rPr lang="pl-PL" altLang="pl-PL"/>
              <a:t>, które mają takie same:</a:t>
            </a:r>
          </a:p>
          <a:p>
            <a:pPr lvl="1" eaLnBrk="1" hangingPunct="1">
              <a:buFontTx/>
              <a:buChar char="•"/>
            </a:pPr>
            <a:r>
              <a:rPr lang="pl-PL" altLang="pl-PL" sz="3200"/>
              <a:t>atrybuty</a:t>
            </a:r>
          </a:p>
          <a:p>
            <a:pPr lvl="1" eaLnBrk="1" hangingPunct="1">
              <a:buFontTx/>
              <a:buChar char="•"/>
            </a:pPr>
            <a:r>
              <a:rPr lang="pl-PL" altLang="pl-PL" sz="3200"/>
              <a:t>operacje</a:t>
            </a:r>
          </a:p>
          <a:p>
            <a:pPr lvl="1" eaLnBrk="1" hangingPunct="1">
              <a:buFontTx/>
              <a:buChar char="•"/>
            </a:pPr>
            <a:r>
              <a:rPr lang="pl-PL" altLang="pl-PL" sz="3200"/>
              <a:t>związki</a:t>
            </a:r>
          </a:p>
          <a:p>
            <a:pPr lvl="1" eaLnBrk="1" hangingPunct="1">
              <a:buFontTx/>
              <a:buChar char="•"/>
            </a:pPr>
            <a:r>
              <a:rPr lang="pl-PL" altLang="pl-PL" sz="3200"/>
              <a:t>znaczenia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p:cTn id="7" dur="1000" fill="hold"/>
                                        <p:tgtEl>
                                          <p:spTgt spid="9933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933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933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9331">
                                            <p:txEl>
                                              <p:pRg st="1" end="1"/>
                                            </p:txEl>
                                          </p:spTgt>
                                        </p:tgtEl>
                                        <p:attrNameLst>
                                          <p:attrName>style.visibility</p:attrName>
                                        </p:attrNameLst>
                                      </p:cBhvr>
                                      <p:to>
                                        <p:strVal val="visible"/>
                                      </p:to>
                                    </p:set>
                                    <p:anim calcmode="lin" valueType="num">
                                      <p:cBhvr>
                                        <p:cTn id="14" dur="1000" fill="hold"/>
                                        <p:tgtEl>
                                          <p:spTgt spid="9933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9933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9933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99331">
                                            <p:txEl>
                                              <p:pRg st="2" end="2"/>
                                            </p:txEl>
                                          </p:spTgt>
                                        </p:tgtEl>
                                        <p:attrNameLst>
                                          <p:attrName>style.visibility</p:attrName>
                                        </p:attrNameLst>
                                      </p:cBhvr>
                                      <p:to>
                                        <p:strVal val="visible"/>
                                      </p:to>
                                    </p:set>
                                    <p:anim calcmode="lin" valueType="num">
                                      <p:cBhvr>
                                        <p:cTn id="21" dur="1000" fill="hold"/>
                                        <p:tgtEl>
                                          <p:spTgt spid="9933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9933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9933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99331">
                                            <p:txEl>
                                              <p:pRg st="3" end="3"/>
                                            </p:txEl>
                                          </p:spTgt>
                                        </p:tgtEl>
                                        <p:attrNameLst>
                                          <p:attrName>style.visibility</p:attrName>
                                        </p:attrNameLst>
                                      </p:cBhvr>
                                      <p:to>
                                        <p:strVal val="visible"/>
                                      </p:to>
                                    </p:set>
                                    <p:anim calcmode="lin" valueType="num">
                                      <p:cBhvr>
                                        <p:cTn id="28" dur="1000" fill="hold"/>
                                        <p:tgtEl>
                                          <p:spTgt spid="99331">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99331">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9933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99331">
                                            <p:txEl>
                                              <p:pRg st="4" end="4"/>
                                            </p:txEl>
                                          </p:spTgt>
                                        </p:tgtEl>
                                        <p:attrNameLst>
                                          <p:attrName>style.visibility</p:attrName>
                                        </p:attrNameLst>
                                      </p:cBhvr>
                                      <p:to>
                                        <p:strVal val="visible"/>
                                      </p:to>
                                    </p:set>
                                    <p:anim calcmode="lin" valueType="num">
                                      <p:cBhvr>
                                        <p:cTn id="35" dur="1000" fill="hold"/>
                                        <p:tgtEl>
                                          <p:spTgt spid="99331">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99331">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993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bldLvl="2"/>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B22BCDA-0EC9-4ABE-BDA9-96C38377802F}"/>
              </a:ext>
            </a:extLst>
          </p:cNvPr>
          <p:cNvSpPr>
            <a:spLocks noGrp="1" noChangeArrowheads="1"/>
          </p:cNvSpPr>
          <p:nvPr>
            <p:ph type="title"/>
          </p:nvPr>
        </p:nvSpPr>
        <p:spPr>
          <a:xfrm>
            <a:off x="685800" y="333375"/>
            <a:ext cx="7772400" cy="801688"/>
          </a:xfrm>
        </p:spPr>
        <p:txBody>
          <a:bodyPr/>
          <a:lstStyle/>
          <a:p>
            <a:r>
              <a:rPr lang="pl-PL" altLang="pl-PL"/>
              <a:t>Diagram klas</a:t>
            </a:r>
          </a:p>
        </p:txBody>
      </p:sp>
      <p:sp>
        <p:nvSpPr>
          <p:cNvPr id="100355" name="Rectangle 3">
            <a:extLst>
              <a:ext uri="{FF2B5EF4-FFF2-40B4-BE49-F238E27FC236}">
                <a16:creationId xmlns:a16="http://schemas.microsoft.com/office/drawing/2014/main" id="{D53686CD-7DE9-4521-A455-DF40C0067F67}"/>
              </a:ext>
            </a:extLst>
          </p:cNvPr>
          <p:cNvSpPr>
            <a:spLocks noGrp="1" noChangeArrowheads="1"/>
          </p:cNvSpPr>
          <p:nvPr>
            <p:ph type="body" idx="1"/>
          </p:nvPr>
        </p:nvSpPr>
        <p:spPr>
          <a:xfrm>
            <a:off x="684213" y="1484313"/>
            <a:ext cx="7772400" cy="4465637"/>
          </a:xfrm>
        </p:spPr>
        <p:txBody>
          <a:bodyPr/>
          <a:lstStyle/>
          <a:p>
            <a:pPr>
              <a:lnSpc>
                <a:spcPct val="80000"/>
              </a:lnSpc>
            </a:pPr>
            <a:r>
              <a:rPr lang="pl-PL" altLang="pl-PL" sz="2800"/>
              <a:t>Diagramy klas służą do </a:t>
            </a:r>
            <a:r>
              <a:rPr lang="pl-PL" altLang="pl-PL" sz="2800" i="1">
                <a:solidFill>
                  <a:schemeClr val="accent2"/>
                </a:solidFill>
              </a:rPr>
              <a:t>obrazowania statycznych aspektów projektowanych</a:t>
            </a:r>
            <a:r>
              <a:rPr lang="pl-PL" altLang="pl-PL" sz="2800"/>
              <a:t> systemów jako:</a:t>
            </a:r>
          </a:p>
          <a:p>
            <a:pPr lvl="1">
              <a:lnSpc>
                <a:spcPct val="80000"/>
              </a:lnSpc>
            </a:pPr>
            <a:r>
              <a:rPr lang="pl-PL" altLang="pl-PL" sz="2400"/>
              <a:t>Projekt struktury logicznej baz danych </a:t>
            </a:r>
          </a:p>
          <a:p>
            <a:pPr lvl="1">
              <a:lnSpc>
                <a:spcPct val="80000"/>
              </a:lnSpc>
            </a:pPr>
            <a:r>
              <a:rPr lang="pl-PL" altLang="pl-PL" sz="2400"/>
              <a:t>Projekt składników systemu stanowiący podstawę do stworzenia informatycznego systemu (kodu)</a:t>
            </a:r>
          </a:p>
          <a:p>
            <a:pPr>
              <a:lnSpc>
                <a:spcPct val="80000"/>
              </a:lnSpc>
            </a:pPr>
            <a:r>
              <a:rPr lang="pl-PL" altLang="pl-PL" sz="2800"/>
              <a:t>Na podstawie diagramów klas bardzo prosto </a:t>
            </a:r>
            <a:r>
              <a:rPr lang="pl-PL" altLang="pl-PL" sz="2800" i="1">
                <a:solidFill>
                  <a:schemeClr val="accent2"/>
                </a:solidFill>
              </a:rPr>
              <a:t>można generować kod</a:t>
            </a:r>
            <a:r>
              <a:rPr lang="pl-PL" altLang="pl-PL" sz="2800"/>
              <a:t> (SQL, Java, C++ itd.)</a:t>
            </a:r>
          </a:p>
          <a:p>
            <a:pPr>
              <a:lnSpc>
                <a:spcPct val="80000"/>
              </a:lnSpc>
            </a:pPr>
            <a:r>
              <a:rPr lang="pl-PL" altLang="pl-PL" sz="2800"/>
              <a:t>Diagramy klas są </a:t>
            </a:r>
            <a:r>
              <a:rPr lang="pl-PL" altLang="pl-PL" sz="2800" i="1">
                <a:solidFill>
                  <a:schemeClr val="accent2"/>
                </a:solidFill>
              </a:rPr>
              <a:t>wykorzystywane przez analityków na etapie opracowywania koncepcji systemu jak i przez projektantów na etapie projektowania implementacji</a:t>
            </a:r>
            <a:r>
              <a:rPr lang="pl-PL" altLang="pl-PL" sz="28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p:cTn id="7" dur="1000" fill="hold"/>
                                        <p:tgtEl>
                                          <p:spTgt spid="10035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035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035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0355">
                                            <p:txEl>
                                              <p:pRg st="1" end="1"/>
                                            </p:txEl>
                                          </p:spTgt>
                                        </p:tgtEl>
                                        <p:attrNameLst>
                                          <p:attrName>style.visibility</p:attrName>
                                        </p:attrNameLst>
                                      </p:cBhvr>
                                      <p:to>
                                        <p:strVal val="visible"/>
                                      </p:to>
                                    </p:set>
                                    <p:anim calcmode="lin" valueType="num">
                                      <p:cBhvr>
                                        <p:cTn id="14" dur="1000" fill="hold"/>
                                        <p:tgtEl>
                                          <p:spTgt spid="100355">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0355">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035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0355">
                                            <p:txEl>
                                              <p:pRg st="2" end="2"/>
                                            </p:txEl>
                                          </p:spTgt>
                                        </p:tgtEl>
                                        <p:attrNameLst>
                                          <p:attrName>style.visibility</p:attrName>
                                        </p:attrNameLst>
                                      </p:cBhvr>
                                      <p:to>
                                        <p:strVal val="visible"/>
                                      </p:to>
                                    </p:set>
                                    <p:anim calcmode="lin" valueType="num">
                                      <p:cBhvr>
                                        <p:cTn id="21" dur="1000" fill="hold"/>
                                        <p:tgtEl>
                                          <p:spTgt spid="100355">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0355">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035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0355">
                                            <p:txEl>
                                              <p:pRg st="3" end="3"/>
                                            </p:txEl>
                                          </p:spTgt>
                                        </p:tgtEl>
                                        <p:attrNameLst>
                                          <p:attrName>style.visibility</p:attrName>
                                        </p:attrNameLst>
                                      </p:cBhvr>
                                      <p:to>
                                        <p:strVal val="visible"/>
                                      </p:to>
                                    </p:set>
                                    <p:anim calcmode="lin" valueType="num">
                                      <p:cBhvr>
                                        <p:cTn id="28" dur="1000" fill="hold"/>
                                        <p:tgtEl>
                                          <p:spTgt spid="100355">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00355">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00355">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0355">
                                            <p:txEl>
                                              <p:pRg st="4" end="4"/>
                                            </p:txEl>
                                          </p:spTgt>
                                        </p:tgtEl>
                                        <p:attrNameLst>
                                          <p:attrName>style.visibility</p:attrName>
                                        </p:attrNameLst>
                                      </p:cBhvr>
                                      <p:to>
                                        <p:strVal val="visible"/>
                                      </p:to>
                                    </p:set>
                                    <p:anim calcmode="lin" valueType="num">
                                      <p:cBhvr>
                                        <p:cTn id="35" dur="1000" fill="hold"/>
                                        <p:tgtEl>
                                          <p:spTgt spid="100355">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00355">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00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bldLvl="2"/>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86B30AAF-308A-4A32-B78A-6B77F808B07A}"/>
              </a:ext>
            </a:extLst>
          </p:cNvPr>
          <p:cNvSpPr>
            <a:spLocks noGrp="1" noChangeArrowheads="1"/>
          </p:cNvSpPr>
          <p:nvPr>
            <p:ph type="title"/>
          </p:nvPr>
        </p:nvSpPr>
        <p:spPr>
          <a:xfrm>
            <a:off x="684213" y="260350"/>
            <a:ext cx="7772400" cy="792163"/>
          </a:xfrm>
        </p:spPr>
        <p:txBody>
          <a:bodyPr/>
          <a:lstStyle/>
          <a:p>
            <a:r>
              <a:rPr lang="pl-PL" altLang="pl-PL"/>
              <a:t>Definicja obiektu</a:t>
            </a:r>
          </a:p>
        </p:txBody>
      </p:sp>
      <p:sp>
        <p:nvSpPr>
          <p:cNvPr id="101379" name="Rectangle 3">
            <a:extLst>
              <a:ext uri="{FF2B5EF4-FFF2-40B4-BE49-F238E27FC236}">
                <a16:creationId xmlns:a16="http://schemas.microsoft.com/office/drawing/2014/main" id="{90E9F587-5C29-4EBE-9F14-35521FDBDBBA}"/>
              </a:ext>
            </a:extLst>
          </p:cNvPr>
          <p:cNvSpPr>
            <a:spLocks noGrp="1" noChangeArrowheads="1"/>
          </p:cNvSpPr>
          <p:nvPr>
            <p:ph type="body" idx="1"/>
          </p:nvPr>
        </p:nvSpPr>
        <p:spPr>
          <a:xfrm>
            <a:off x="395288" y="1196975"/>
            <a:ext cx="8353425" cy="5472113"/>
          </a:xfrm>
        </p:spPr>
        <p:txBody>
          <a:bodyPr/>
          <a:lstStyle/>
          <a:p>
            <a:pPr>
              <a:lnSpc>
                <a:spcPct val="80000"/>
              </a:lnSpc>
            </a:pPr>
            <a:r>
              <a:rPr lang="pl-PL" altLang="pl-PL" sz="2400"/>
              <a:t>Obiekt jest to </a:t>
            </a:r>
            <a:r>
              <a:rPr lang="pl-PL" altLang="pl-PL" sz="2400">
                <a:solidFill>
                  <a:srgbClr val="6600CC"/>
                </a:solidFill>
              </a:rPr>
              <a:t>struktura danych</a:t>
            </a:r>
            <a:r>
              <a:rPr lang="pl-PL" altLang="pl-PL" sz="2400"/>
              <a:t> stanowiąca w implementacji komputerowej </a:t>
            </a:r>
            <a:r>
              <a:rPr lang="pl-PL" altLang="pl-PL" sz="2400" i="1">
                <a:solidFill>
                  <a:srgbClr val="6600CC"/>
                </a:solidFill>
              </a:rPr>
              <a:t>odwzorowanie wyróżnialnego w analizowanym fragmencie dziedziny problemowej bytu</a:t>
            </a:r>
            <a:r>
              <a:rPr lang="pl-PL" altLang="pl-PL" sz="2400"/>
              <a:t>, który posiada dobrze określone granice i własności. Z koncepcją obiektu ściśle związane są takie pojęcia jak:</a:t>
            </a:r>
          </a:p>
          <a:p>
            <a:pPr lvl="1">
              <a:lnSpc>
                <a:spcPct val="80000"/>
              </a:lnSpc>
            </a:pPr>
            <a:r>
              <a:rPr lang="pl-PL" altLang="pl-PL" sz="2000">
                <a:solidFill>
                  <a:srgbClr val="6600CC"/>
                </a:solidFill>
              </a:rPr>
              <a:t>Tożsamość obiektu</a:t>
            </a:r>
            <a:r>
              <a:rPr lang="pl-PL" altLang="pl-PL" sz="2000"/>
              <a:t>, która odróżnia go od innych obiektów i jest niezależna od wartości jego atrybutów, od powiązań z innymi obiektami, od lokalizacji bytu w świecie rzeczywistym oraz od lokalizacji obiektu w przestrzeni adresowej komputera.</a:t>
            </a:r>
          </a:p>
          <a:p>
            <a:pPr lvl="1">
              <a:lnSpc>
                <a:spcPct val="80000"/>
              </a:lnSpc>
            </a:pPr>
            <a:r>
              <a:rPr lang="pl-PL" altLang="pl-PL" sz="2000">
                <a:solidFill>
                  <a:srgbClr val="6600CC"/>
                </a:solidFill>
              </a:rPr>
              <a:t>Stan obiektu</a:t>
            </a:r>
            <a:r>
              <a:rPr lang="pl-PL" altLang="pl-PL" sz="2000"/>
              <a:t>, który jest określony przez aktualne wartości jego atrybutów i powiązań z innymi obiektami. Stan obiektu może zmieniać się w czasie.</a:t>
            </a:r>
          </a:p>
          <a:p>
            <a:pPr lvl="1">
              <a:lnSpc>
                <a:spcPct val="80000"/>
              </a:lnSpc>
            </a:pPr>
            <a:r>
              <a:rPr lang="pl-PL" altLang="pl-PL" sz="2000">
                <a:solidFill>
                  <a:srgbClr val="6600CC"/>
                </a:solidFill>
              </a:rPr>
              <a:t>Zachowanie obiektu</a:t>
            </a:r>
            <a:r>
              <a:rPr lang="pl-PL" altLang="pl-PL" sz="2000"/>
              <a:t> przypisane do obiektu, tj. zestaw operacji, które można na nim wykonać.</a:t>
            </a:r>
          </a:p>
          <a:p>
            <a:pPr lvl="1">
              <a:lnSpc>
                <a:spcPct val="80000"/>
              </a:lnSpc>
            </a:pPr>
            <a:r>
              <a:rPr lang="pl-PL" altLang="pl-PL" sz="2000">
                <a:solidFill>
                  <a:srgbClr val="6600CC"/>
                </a:solidFill>
              </a:rPr>
              <a:t>Typ obiektu</a:t>
            </a:r>
            <a:r>
              <a:rPr lang="pl-PL" altLang="pl-PL" sz="2000"/>
              <a:t>, tj. wyrażenie językowe, które przez specyfikację budowy obiektu ogranicza kontekst, w którym do tego obiektu można się odwoływać.</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p:cTn id="7" dur="1000" fill="hold"/>
                                        <p:tgtEl>
                                          <p:spTgt spid="10137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137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137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1379">
                                            <p:txEl>
                                              <p:pRg st="1" end="1"/>
                                            </p:txEl>
                                          </p:spTgt>
                                        </p:tgtEl>
                                        <p:attrNameLst>
                                          <p:attrName>style.visibility</p:attrName>
                                        </p:attrNameLst>
                                      </p:cBhvr>
                                      <p:to>
                                        <p:strVal val="visible"/>
                                      </p:to>
                                    </p:set>
                                    <p:anim calcmode="lin" valueType="num">
                                      <p:cBhvr>
                                        <p:cTn id="14" dur="1000" fill="hold"/>
                                        <p:tgtEl>
                                          <p:spTgt spid="10137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137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137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1379">
                                            <p:txEl>
                                              <p:pRg st="2" end="2"/>
                                            </p:txEl>
                                          </p:spTgt>
                                        </p:tgtEl>
                                        <p:attrNameLst>
                                          <p:attrName>style.visibility</p:attrName>
                                        </p:attrNameLst>
                                      </p:cBhvr>
                                      <p:to>
                                        <p:strVal val="visible"/>
                                      </p:to>
                                    </p:set>
                                    <p:anim calcmode="lin" valueType="num">
                                      <p:cBhvr>
                                        <p:cTn id="21" dur="1000" fill="hold"/>
                                        <p:tgtEl>
                                          <p:spTgt spid="10137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137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137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1379">
                                            <p:txEl>
                                              <p:pRg st="3" end="3"/>
                                            </p:txEl>
                                          </p:spTgt>
                                        </p:tgtEl>
                                        <p:attrNameLst>
                                          <p:attrName>style.visibility</p:attrName>
                                        </p:attrNameLst>
                                      </p:cBhvr>
                                      <p:to>
                                        <p:strVal val="visible"/>
                                      </p:to>
                                    </p:set>
                                    <p:anim calcmode="lin" valueType="num">
                                      <p:cBhvr>
                                        <p:cTn id="28" dur="1000" fill="hold"/>
                                        <p:tgtEl>
                                          <p:spTgt spid="10137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0137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01379">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1379">
                                            <p:txEl>
                                              <p:pRg st="4" end="4"/>
                                            </p:txEl>
                                          </p:spTgt>
                                        </p:tgtEl>
                                        <p:attrNameLst>
                                          <p:attrName>style.visibility</p:attrName>
                                        </p:attrNameLst>
                                      </p:cBhvr>
                                      <p:to>
                                        <p:strVal val="visible"/>
                                      </p:to>
                                    </p:set>
                                    <p:anim calcmode="lin" valueType="num">
                                      <p:cBhvr>
                                        <p:cTn id="35" dur="1000" fill="hold"/>
                                        <p:tgtEl>
                                          <p:spTgt spid="101379">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01379">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01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bldLvl="2"/>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3186" name="Object 3">
            <a:extLst>
              <a:ext uri="{FF2B5EF4-FFF2-40B4-BE49-F238E27FC236}">
                <a16:creationId xmlns:a16="http://schemas.microsoft.com/office/drawing/2014/main" id="{BA4F37CB-3F07-4F96-A1FC-9495C9A5D1B0}"/>
              </a:ext>
            </a:extLst>
          </p:cNvPr>
          <p:cNvGraphicFramePr>
            <a:graphicFrameLocks noChangeAspect="1"/>
          </p:cNvGraphicFramePr>
          <p:nvPr/>
        </p:nvGraphicFramePr>
        <p:xfrm>
          <a:off x="939800" y="549275"/>
          <a:ext cx="7519988" cy="6626225"/>
        </p:xfrm>
        <a:graphic>
          <a:graphicData uri="http://schemas.openxmlformats.org/presentationml/2006/ole">
            <mc:AlternateContent xmlns:mc="http://schemas.openxmlformats.org/markup-compatibility/2006">
              <mc:Choice xmlns:v="urn:schemas-microsoft-com:vml" Requires="v">
                <p:oleObj spid="_x0000_s93190" name="Obraz - mapa bitowa" r:id="rId3" imgW="8819048" imgH="7771429" progId="Paint.Picture">
                  <p:embed/>
                </p:oleObj>
              </mc:Choice>
              <mc:Fallback>
                <p:oleObj name="Obraz - mapa bitowa" r:id="rId3" imgW="8819048" imgH="7771429"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9800" y="549275"/>
                        <a:ext cx="7519988" cy="662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type="none" w="lg"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3187" name="Rectangle 2">
            <a:extLst>
              <a:ext uri="{FF2B5EF4-FFF2-40B4-BE49-F238E27FC236}">
                <a16:creationId xmlns:a16="http://schemas.microsoft.com/office/drawing/2014/main" id="{ED8FAA86-64B4-4736-BFE4-1C66632DBD1D}"/>
              </a:ext>
            </a:extLst>
          </p:cNvPr>
          <p:cNvSpPr>
            <a:spLocks noChangeArrowheads="1"/>
          </p:cNvSpPr>
          <p:nvPr/>
        </p:nvSpPr>
        <p:spPr bwMode="auto">
          <a:xfrm>
            <a:off x="179388" y="115888"/>
            <a:ext cx="87852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Diagram obiektów (</a:t>
            </a:r>
            <a:r>
              <a:rPr lang="en-US" altLang="pl-PL" sz="4400" i="1">
                <a:solidFill>
                  <a:schemeClr val="tx2"/>
                </a:solidFill>
              </a:rPr>
              <a:t>Object diagram</a:t>
            </a:r>
            <a:r>
              <a:rPr lang="pl-PL" altLang="pl-PL" sz="4400">
                <a:solidFill>
                  <a:schemeClr val="tx2"/>
                </a:solidFill>
              </a:rPr>
              <a:t>)</a:t>
            </a:r>
          </a:p>
        </p:txBody>
      </p:sp>
      <p:sp>
        <p:nvSpPr>
          <p:cNvPr id="93188" name="pole tekstowe 5">
            <a:extLst>
              <a:ext uri="{FF2B5EF4-FFF2-40B4-BE49-F238E27FC236}">
                <a16:creationId xmlns:a16="http://schemas.microsoft.com/office/drawing/2014/main" id="{4976AA70-7713-4EC8-B4C2-33ACD305CF8C}"/>
              </a:ext>
            </a:extLst>
          </p:cNvPr>
          <p:cNvSpPr txBox="1">
            <a:spLocks noChangeArrowheads="1"/>
          </p:cNvSpPr>
          <p:nvPr/>
        </p:nvSpPr>
        <p:spPr bwMode="auto">
          <a:xfrm>
            <a:off x="1692275" y="5786438"/>
            <a:ext cx="2592388" cy="738187"/>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pl-PL" altLang="pl-PL" sz="1400"/>
              <a:t>IDpracownika = 4326</a:t>
            </a:r>
          </a:p>
          <a:p>
            <a:pPr>
              <a:spcBef>
                <a:spcPct val="0"/>
              </a:spcBef>
              <a:buFontTx/>
              <a:buNone/>
            </a:pPr>
            <a:r>
              <a:rPr lang="pl-PL" altLang="pl-PL" sz="1400"/>
              <a:t>nazwisko = „Kowalski”</a:t>
            </a:r>
          </a:p>
          <a:p>
            <a:pPr>
              <a:spcBef>
                <a:spcPct val="0"/>
              </a:spcBef>
              <a:buFontTx/>
              <a:buNone/>
            </a:pPr>
            <a:r>
              <a:rPr lang="pl-PL" altLang="pl-PL" sz="1400"/>
              <a:t>Stanowisko = „szef sprzedaży” </a:t>
            </a:r>
          </a:p>
        </p:txBody>
      </p:sp>
      <p:cxnSp>
        <p:nvCxnSpPr>
          <p:cNvPr id="8" name="Łącznik prosty 7">
            <a:extLst>
              <a:ext uri="{FF2B5EF4-FFF2-40B4-BE49-F238E27FC236}">
                <a16:creationId xmlns:a16="http://schemas.microsoft.com/office/drawing/2014/main" id="{54F2D66D-083D-4AF9-84AC-E8EC78EEC068}"/>
              </a:ext>
            </a:extLst>
          </p:cNvPr>
          <p:cNvCxnSpPr/>
          <p:nvPr/>
        </p:nvCxnSpPr>
        <p:spPr>
          <a:xfrm>
            <a:off x="1619250" y="6453188"/>
            <a:ext cx="2736850" cy="0"/>
          </a:xfrm>
          <a:prstGeom prst="line">
            <a:avLst/>
          </a:prstGeom>
          <a:ln>
            <a:solidFill>
              <a:srgbClr val="FF7C8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21D7E35C-D2ED-4F2E-B254-0983928EA457}"/>
              </a:ext>
            </a:extLst>
          </p:cNvPr>
          <p:cNvSpPr>
            <a:spLocks noChangeArrowheads="1"/>
          </p:cNvSpPr>
          <p:nvPr/>
        </p:nvSpPr>
        <p:spPr bwMode="auto">
          <a:xfrm>
            <a:off x="323850" y="260350"/>
            <a:ext cx="8229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Diagram obiektów</a:t>
            </a:r>
          </a:p>
        </p:txBody>
      </p:sp>
      <p:sp>
        <p:nvSpPr>
          <p:cNvPr id="94211" name="Rectangle 3">
            <a:extLst>
              <a:ext uri="{FF2B5EF4-FFF2-40B4-BE49-F238E27FC236}">
                <a16:creationId xmlns:a16="http://schemas.microsoft.com/office/drawing/2014/main" id="{2D98D227-650B-4840-8834-57BA59B93478}"/>
              </a:ext>
            </a:extLst>
          </p:cNvPr>
          <p:cNvSpPr>
            <a:spLocks noChangeArrowheads="1"/>
          </p:cNvSpPr>
          <p:nvPr/>
        </p:nvSpPr>
        <p:spPr bwMode="auto">
          <a:xfrm>
            <a:off x="457200" y="1600200"/>
            <a:ext cx="8229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266700" algn="l"/>
              </a:tabLst>
              <a:defRPr sz="3200">
                <a:solidFill>
                  <a:schemeClr val="tx1"/>
                </a:solidFill>
                <a:latin typeface="Times New Roman" panose="02020603050405020304" pitchFamily="18" charset="0"/>
              </a:defRPr>
            </a:lvl1pPr>
            <a:lvl2pPr marL="742950" indent="-285750">
              <a:spcBef>
                <a:spcPct val="20000"/>
              </a:spcBef>
              <a:buChar char="–"/>
              <a:tabLst>
                <a:tab pos="266700" algn="l"/>
              </a:tabLst>
              <a:defRPr sz="2800">
                <a:solidFill>
                  <a:schemeClr val="tx1"/>
                </a:solidFill>
                <a:latin typeface="Times New Roman" panose="02020603050405020304" pitchFamily="18" charset="0"/>
              </a:defRPr>
            </a:lvl2pPr>
            <a:lvl3pPr marL="1143000" indent="-228600">
              <a:spcBef>
                <a:spcPct val="20000"/>
              </a:spcBef>
              <a:buChar char="•"/>
              <a:tabLst>
                <a:tab pos="266700" algn="l"/>
              </a:tabLst>
              <a:defRPr sz="2400">
                <a:solidFill>
                  <a:schemeClr val="tx1"/>
                </a:solidFill>
                <a:latin typeface="Times New Roman" panose="02020603050405020304" pitchFamily="18" charset="0"/>
              </a:defRPr>
            </a:lvl3pPr>
            <a:lvl4pPr marL="1600200" indent="-228600">
              <a:spcBef>
                <a:spcPct val="20000"/>
              </a:spcBef>
              <a:buChar char="–"/>
              <a:tabLst>
                <a:tab pos="266700" algn="l"/>
              </a:tabLst>
              <a:defRPr sz="2000">
                <a:solidFill>
                  <a:schemeClr val="tx1"/>
                </a:solidFill>
                <a:latin typeface="Times New Roman" panose="02020603050405020304" pitchFamily="18" charset="0"/>
              </a:defRPr>
            </a:lvl4pPr>
            <a:lvl5pPr marL="2057400" indent="-228600">
              <a:spcBef>
                <a:spcPct val="20000"/>
              </a:spcBef>
              <a:buChar char="»"/>
              <a:tabLst>
                <a:tab pos="26670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26670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26670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26670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266700" algn="l"/>
              </a:tabLst>
              <a:defRPr sz="2000">
                <a:solidFill>
                  <a:schemeClr val="tx1"/>
                </a:solidFill>
                <a:latin typeface="Times New Roman" panose="02020603050405020304" pitchFamily="18" charset="0"/>
              </a:defRPr>
            </a:lvl9pPr>
          </a:lstStyle>
          <a:p>
            <a:pPr eaLnBrk="1" hangingPunct="1"/>
            <a:r>
              <a:rPr lang="pl-PL" altLang="pl-PL"/>
              <a:t>Diagram obiektów </a:t>
            </a:r>
            <a:r>
              <a:rPr lang="pl-PL" altLang="pl-PL" i="1">
                <a:solidFill>
                  <a:srgbClr val="6600CC"/>
                </a:solidFill>
              </a:rPr>
              <a:t>ukazuje elementy i 	związki z diagramu klas w ustalonej chwili</a:t>
            </a:r>
            <a:r>
              <a:rPr lang="pl-PL" altLang="pl-PL"/>
              <a:t>.</a:t>
            </a:r>
          </a:p>
          <a:p>
            <a:pPr eaLnBrk="1" hangingPunct="1">
              <a:buFontTx/>
              <a:buNone/>
            </a:pPr>
            <a:endParaRPr lang="pl-PL" altLang="pl-PL">
              <a:sym typeface="Wingdings" panose="05000000000000000000" pitchFamily="2" charset="2"/>
            </a:endParaRPr>
          </a:p>
          <a:p>
            <a:pPr eaLnBrk="1" hangingPunct="1"/>
            <a:r>
              <a:rPr lang="pl-PL" altLang="pl-PL">
                <a:sym typeface="Wingdings" panose="05000000000000000000" pitchFamily="2" charset="2"/>
              </a:rPr>
              <a:t>Diagram obiektów jest grafem</a:t>
            </a:r>
          </a:p>
          <a:p>
            <a:pPr eaLnBrk="1" hangingPunct="1">
              <a:buFontTx/>
              <a:buNone/>
            </a:pPr>
            <a:r>
              <a:rPr lang="pl-PL" altLang="pl-PL">
                <a:sym typeface="Wingdings" panose="05000000000000000000" pitchFamily="2" charset="2"/>
              </a:rPr>
              <a:t>	złożonym z wierzchołków i krawędzi.</a:t>
            </a:r>
          </a:p>
          <a:p>
            <a:pPr eaLnBrk="1" hangingPunct="1">
              <a:buFontTx/>
              <a:buNone/>
            </a:pPr>
            <a:endParaRPr lang="pl-PL" altLang="pl-PL">
              <a:sym typeface="Wingdings" panose="05000000000000000000" pitchFamily="2" charset="2"/>
            </a:endParaRPr>
          </a:p>
          <a:p>
            <a:pPr eaLnBrk="1" hangingPunct="1"/>
            <a:r>
              <a:rPr lang="pl-PL" altLang="pl-PL">
                <a:sym typeface="Wingdings" panose="05000000000000000000" pitchFamily="2" charset="2"/>
              </a:rPr>
              <a:t>Diagram obiektów wyraża</a:t>
            </a:r>
          </a:p>
          <a:p>
            <a:pPr eaLnBrk="1" hangingPunct="1">
              <a:buFontTx/>
              <a:buNone/>
            </a:pPr>
            <a:r>
              <a:rPr lang="pl-PL" altLang="pl-PL">
                <a:sym typeface="Wingdings" panose="05000000000000000000" pitchFamily="2" charset="2"/>
              </a:rPr>
              <a:t>	</a:t>
            </a:r>
            <a:r>
              <a:rPr lang="pl-PL" altLang="pl-PL">
                <a:solidFill>
                  <a:srgbClr val="6600CC"/>
                </a:solidFill>
                <a:sym typeface="Wingdings" panose="05000000000000000000" pitchFamily="2" charset="2"/>
              </a:rPr>
              <a:t>zrzut systemu w określonym czasie.</a:t>
            </a:r>
          </a:p>
        </p:txBody>
      </p:sp>
      <p:sp>
        <p:nvSpPr>
          <p:cNvPr id="94212" name="Text Box 4">
            <a:extLst>
              <a:ext uri="{FF2B5EF4-FFF2-40B4-BE49-F238E27FC236}">
                <a16:creationId xmlns:a16="http://schemas.microsoft.com/office/drawing/2014/main" id="{B3C016FE-EC59-4015-9AB3-EEF50803F2A3}"/>
              </a:ext>
            </a:extLst>
          </p:cNvPr>
          <p:cNvSpPr txBox="1">
            <a:spLocks noChangeArrowheads="1"/>
          </p:cNvSpPr>
          <p:nvPr/>
        </p:nvSpPr>
        <p:spPr bwMode="auto">
          <a:xfrm>
            <a:off x="6732588" y="3673475"/>
            <a:ext cx="24114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0000">
                <a:latin typeface="Arial" panose="020B0604020202020204" pitchFamily="34" charset="0"/>
                <a:sym typeface="Wingdings" panose="05000000000000000000" pitchFamily="2" charset="2"/>
              </a:rPr>
              <a: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778217AD-B1BE-4025-AE3C-A4C876DCDACC}"/>
              </a:ext>
            </a:extLst>
          </p:cNvPr>
          <p:cNvSpPr>
            <a:spLocks noGrp="1" noChangeArrowheads="1"/>
          </p:cNvSpPr>
          <p:nvPr>
            <p:ph type="title"/>
          </p:nvPr>
        </p:nvSpPr>
        <p:spPr>
          <a:xfrm>
            <a:off x="611188" y="260350"/>
            <a:ext cx="7772400" cy="863600"/>
          </a:xfrm>
        </p:spPr>
        <p:txBody>
          <a:bodyPr/>
          <a:lstStyle/>
          <a:p>
            <a:r>
              <a:rPr lang="pl-PL" altLang="pl-PL"/>
              <a:t>Cechy obiektów</a:t>
            </a:r>
          </a:p>
        </p:txBody>
      </p:sp>
      <p:sp>
        <p:nvSpPr>
          <p:cNvPr id="103427" name="Rectangle 3">
            <a:extLst>
              <a:ext uri="{FF2B5EF4-FFF2-40B4-BE49-F238E27FC236}">
                <a16:creationId xmlns:a16="http://schemas.microsoft.com/office/drawing/2014/main" id="{7880AC9D-C122-4A5D-A69D-E6DF456DF8C2}"/>
              </a:ext>
            </a:extLst>
          </p:cNvPr>
          <p:cNvSpPr>
            <a:spLocks noGrp="1" noChangeArrowheads="1"/>
          </p:cNvSpPr>
          <p:nvPr>
            <p:ph type="body" idx="1"/>
          </p:nvPr>
        </p:nvSpPr>
        <p:spPr>
          <a:xfrm>
            <a:off x="611188" y="1484313"/>
            <a:ext cx="7847012" cy="4611687"/>
          </a:xfrm>
        </p:spPr>
        <p:txBody>
          <a:bodyPr/>
          <a:lstStyle/>
          <a:p>
            <a:r>
              <a:rPr lang="pl-PL" altLang="pl-PL" sz="2800"/>
              <a:t>Każdy obiekt posiada trzy podstawowe cechy:</a:t>
            </a:r>
          </a:p>
          <a:p>
            <a:pPr lvl="1"/>
            <a:r>
              <a:rPr lang="pl-PL" altLang="pl-PL" sz="2400">
                <a:solidFill>
                  <a:srgbClr val="6600CC"/>
                </a:solidFill>
              </a:rPr>
              <a:t>Tożsamość</a:t>
            </a:r>
            <a:r>
              <a:rPr lang="pl-PL" altLang="pl-PL" sz="2400"/>
              <a:t> – unikalny „uchwytny” (metkę), po którym obiekt odróżniany jest od innych.</a:t>
            </a:r>
          </a:p>
          <a:p>
            <a:pPr lvl="1"/>
            <a:r>
              <a:rPr lang="pl-PL" altLang="pl-PL" sz="2400">
                <a:solidFill>
                  <a:srgbClr val="6600CC"/>
                </a:solidFill>
              </a:rPr>
              <a:t>Stan</a:t>
            </a:r>
            <a:r>
              <a:rPr lang="pl-PL" altLang="pl-PL" sz="2400"/>
              <a:t> – zawartość komórek przechowujących dane opisujące obiekt.</a:t>
            </a:r>
          </a:p>
          <a:p>
            <a:pPr lvl="1"/>
            <a:r>
              <a:rPr lang="pl-PL" altLang="pl-PL" sz="2400">
                <a:solidFill>
                  <a:srgbClr val="6600CC"/>
                </a:solidFill>
              </a:rPr>
              <a:t>Sposób zachowania</a:t>
            </a:r>
            <a:r>
              <a:rPr lang="pl-PL" altLang="pl-PL" sz="2400"/>
              <a:t> – zbiór akcji, które potrafi wykonywać obiekt.</a:t>
            </a:r>
          </a:p>
          <a:p>
            <a:r>
              <a:rPr lang="pl-PL" altLang="pl-PL" sz="2800"/>
              <a:t>Obiektami mogą być: </a:t>
            </a:r>
            <a:r>
              <a:rPr lang="pl-PL" altLang="pl-PL" sz="2800" i="1"/>
              <a:t>osoby, przedmioty, miejsca, jednostki organizacyjne, wydarzenia, ekrany, raporty, pojęcia abstrakcyjne</a:t>
            </a:r>
            <a:r>
              <a:rPr lang="pl-PL" altLang="pl-PL" sz="280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p:cTn id="7" dur="1000" fill="hold"/>
                                        <p:tgtEl>
                                          <p:spTgt spid="10342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342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342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3427">
                                            <p:txEl>
                                              <p:pRg st="1" end="1"/>
                                            </p:txEl>
                                          </p:spTgt>
                                        </p:tgtEl>
                                        <p:attrNameLst>
                                          <p:attrName>style.visibility</p:attrName>
                                        </p:attrNameLst>
                                      </p:cBhvr>
                                      <p:to>
                                        <p:strVal val="visible"/>
                                      </p:to>
                                    </p:set>
                                    <p:anim calcmode="lin" valueType="num">
                                      <p:cBhvr>
                                        <p:cTn id="14" dur="1000" fill="hold"/>
                                        <p:tgtEl>
                                          <p:spTgt spid="10342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342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342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3427">
                                            <p:txEl>
                                              <p:pRg st="2" end="2"/>
                                            </p:txEl>
                                          </p:spTgt>
                                        </p:tgtEl>
                                        <p:attrNameLst>
                                          <p:attrName>style.visibility</p:attrName>
                                        </p:attrNameLst>
                                      </p:cBhvr>
                                      <p:to>
                                        <p:strVal val="visible"/>
                                      </p:to>
                                    </p:set>
                                    <p:anim calcmode="lin" valueType="num">
                                      <p:cBhvr>
                                        <p:cTn id="21" dur="1000" fill="hold"/>
                                        <p:tgtEl>
                                          <p:spTgt spid="10342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342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342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3427">
                                            <p:txEl>
                                              <p:pRg st="3" end="3"/>
                                            </p:txEl>
                                          </p:spTgt>
                                        </p:tgtEl>
                                        <p:attrNameLst>
                                          <p:attrName>style.visibility</p:attrName>
                                        </p:attrNameLst>
                                      </p:cBhvr>
                                      <p:to>
                                        <p:strVal val="visible"/>
                                      </p:to>
                                    </p:set>
                                    <p:anim calcmode="lin" valueType="num">
                                      <p:cBhvr>
                                        <p:cTn id="28" dur="1000" fill="hold"/>
                                        <p:tgtEl>
                                          <p:spTgt spid="10342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0342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0342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3427">
                                            <p:txEl>
                                              <p:pRg st="4" end="4"/>
                                            </p:txEl>
                                          </p:spTgt>
                                        </p:tgtEl>
                                        <p:attrNameLst>
                                          <p:attrName>style.visibility</p:attrName>
                                        </p:attrNameLst>
                                      </p:cBhvr>
                                      <p:to>
                                        <p:strVal val="visible"/>
                                      </p:to>
                                    </p:set>
                                    <p:anim calcmode="lin" valueType="num">
                                      <p:cBhvr>
                                        <p:cTn id="35" dur="1000" fill="hold"/>
                                        <p:tgtEl>
                                          <p:spTgt spid="103427">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103427">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1034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290538D-F9B9-4045-9322-E2707780835C}"/>
              </a:ext>
            </a:extLst>
          </p:cNvPr>
          <p:cNvSpPr>
            <a:spLocks noChangeArrowheads="1"/>
          </p:cNvSpPr>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pl-PL" sz="4400">
                <a:solidFill>
                  <a:schemeClr val="tx2"/>
                </a:solidFill>
              </a:rPr>
              <a:t>Unified Modeling Language</a:t>
            </a:r>
            <a:endParaRPr lang="pl-PL" altLang="pl-PL" sz="4400">
              <a:solidFill>
                <a:schemeClr val="tx2"/>
              </a:solidFill>
            </a:endParaRPr>
          </a:p>
          <a:p>
            <a:pPr algn="ctr" eaLnBrk="1" hangingPunct="1">
              <a:spcBef>
                <a:spcPct val="0"/>
              </a:spcBef>
              <a:buFontTx/>
              <a:buNone/>
            </a:pPr>
            <a:r>
              <a:rPr lang="pl-PL" altLang="pl-PL">
                <a:solidFill>
                  <a:schemeClr val="tx2"/>
                </a:solidFill>
              </a:rPr>
              <a:t>przeznaczenie</a:t>
            </a:r>
          </a:p>
        </p:txBody>
      </p:sp>
      <p:sp>
        <p:nvSpPr>
          <p:cNvPr id="34819" name="Rectangle 3">
            <a:extLst>
              <a:ext uri="{FF2B5EF4-FFF2-40B4-BE49-F238E27FC236}">
                <a16:creationId xmlns:a16="http://schemas.microsoft.com/office/drawing/2014/main" id="{A937085B-8B0C-4614-9FF3-7BB3BC4D0A59}"/>
              </a:ext>
            </a:extLst>
          </p:cNvPr>
          <p:cNvSpPr>
            <a:spLocks noChangeArrowheads="1"/>
          </p:cNvSpPr>
          <p:nvPr/>
        </p:nvSpPr>
        <p:spPr bwMode="auto">
          <a:xfrm>
            <a:off x="611188" y="1673225"/>
            <a:ext cx="821055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lnSpc>
                <a:spcPct val="90000"/>
              </a:lnSpc>
              <a:buFontTx/>
              <a:buNone/>
            </a:pPr>
            <a:r>
              <a:rPr lang="pl-PL" altLang="pl-PL"/>
              <a:t>Unified Modeling Language jest językiem do:</a:t>
            </a:r>
          </a:p>
          <a:p>
            <a:pPr eaLnBrk="1" hangingPunct="1">
              <a:lnSpc>
                <a:spcPct val="90000"/>
              </a:lnSpc>
            </a:pPr>
            <a:endParaRPr lang="pl-PL" altLang="pl-PL"/>
          </a:p>
          <a:p>
            <a:pPr lvl="1" eaLnBrk="1" hangingPunct="1">
              <a:lnSpc>
                <a:spcPct val="90000"/>
              </a:lnSpc>
              <a:buFontTx/>
              <a:buChar char="•"/>
            </a:pPr>
            <a:r>
              <a:rPr lang="pl-PL" altLang="pl-PL" sz="3200"/>
              <a:t>obrazowania </a:t>
            </a:r>
            <a:r>
              <a:rPr lang="pl-PL" altLang="pl-PL" sz="2400"/>
              <a:t>(komunikacja między członkami zespołu)</a:t>
            </a:r>
          </a:p>
          <a:p>
            <a:pPr lvl="1" eaLnBrk="1" hangingPunct="1">
              <a:lnSpc>
                <a:spcPct val="90000"/>
              </a:lnSpc>
              <a:buFontTx/>
              <a:buChar char="•"/>
            </a:pPr>
            <a:r>
              <a:rPr lang="pl-PL" altLang="pl-PL" sz="3200"/>
              <a:t>specyfikowania</a:t>
            </a:r>
          </a:p>
          <a:p>
            <a:pPr lvl="1" eaLnBrk="1" hangingPunct="1">
              <a:lnSpc>
                <a:spcPct val="90000"/>
              </a:lnSpc>
              <a:buFontTx/>
              <a:buChar char="•"/>
            </a:pPr>
            <a:r>
              <a:rPr lang="pl-PL" altLang="pl-PL" sz="3200"/>
              <a:t>tworzenia </a:t>
            </a:r>
            <a:r>
              <a:rPr lang="pl-PL" altLang="pl-PL" sz="2400"/>
              <a:t>(inżynieria wprzód i wstecz)</a:t>
            </a:r>
          </a:p>
          <a:p>
            <a:pPr lvl="1" eaLnBrk="1" hangingPunct="1">
              <a:lnSpc>
                <a:spcPct val="90000"/>
              </a:lnSpc>
              <a:buFontTx/>
              <a:buChar char="•"/>
            </a:pPr>
            <a:r>
              <a:rPr lang="pl-PL" altLang="pl-PL" sz="3200"/>
              <a:t>dokumentowania</a:t>
            </a:r>
          </a:p>
          <a:p>
            <a:pPr eaLnBrk="1" hangingPunct="1">
              <a:lnSpc>
                <a:spcPct val="90000"/>
              </a:lnSpc>
              <a:buFontTx/>
              <a:buNone/>
            </a:pPr>
            <a:endParaRPr lang="pl-PL" altLang="pl-PL"/>
          </a:p>
          <a:p>
            <a:pPr eaLnBrk="1" hangingPunct="1">
              <a:lnSpc>
                <a:spcPct val="90000"/>
              </a:lnSpc>
              <a:buFontTx/>
              <a:buNone/>
            </a:pPr>
            <a:r>
              <a:rPr lang="pl-PL" altLang="pl-PL" b="1" i="1">
                <a:solidFill>
                  <a:srgbClr val="660033"/>
                </a:solidFill>
              </a:rPr>
              <a:t>artefaktów</a:t>
            </a:r>
            <a:r>
              <a:rPr lang="pl-PL" altLang="pl-PL"/>
              <a:t> powstałych </a:t>
            </a:r>
            <a:r>
              <a:rPr lang="pl-PL" altLang="pl-PL" b="1" i="1">
                <a:solidFill>
                  <a:srgbClr val="660033"/>
                </a:solidFill>
              </a:rPr>
              <a:t>podczas budowania systemu informatycznego.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1000" fill="hold"/>
                                        <p:tgtEl>
                                          <p:spTgt spid="3481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81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4819">
                                            <p:txEl>
                                              <p:pRg st="2" end="2"/>
                                            </p:txEl>
                                          </p:spTgt>
                                        </p:tgtEl>
                                        <p:attrNameLst>
                                          <p:attrName>style.visibility</p:attrName>
                                        </p:attrNameLst>
                                      </p:cBhvr>
                                      <p:to>
                                        <p:strVal val="visible"/>
                                      </p:to>
                                    </p:set>
                                    <p:anim calcmode="lin" valueType="num">
                                      <p:cBhvr>
                                        <p:cTn id="14" dur="1000" fill="hold"/>
                                        <p:tgtEl>
                                          <p:spTgt spid="34819">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4819">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4819">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4819">
                                            <p:txEl>
                                              <p:pRg st="3" end="3"/>
                                            </p:txEl>
                                          </p:spTgt>
                                        </p:tgtEl>
                                        <p:attrNameLst>
                                          <p:attrName>style.visibility</p:attrName>
                                        </p:attrNameLst>
                                      </p:cBhvr>
                                      <p:to>
                                        <p:strVal val="visible"/>
                                      </p:to>
                                    </p:set>
                                    <p:anim calcmode="lin" valueType="num">
                                      <p:cBhvr>
                                        <p:cTn id="21" dur="1000" fill="hold"/>
                                        <p:tgtEl>
                                          <p:spTgt spid="34819">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4819">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4819">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4819">
                                            <p:txEl>
                                              <p:pRg st="4" end="4"/>
                                            </p:txEl>
                                          </p:spTgt>
                                        </p:tgtEl>
                                        <p:attrNameLst>
                                          <p:attrName>style.visibility</p:attrName>
                                        </p:attrNameLst>
                                      </p:cBhvr>
                                      <p:to>
                                        <p:strVal val="visible"/>
                                      </p:to>
                                    </p:set>
                                    <p:anim calcmode="lin" valueType="num">
                                      <p:cBhvr>
                                        <p:cTn id="28" dur="1000" fill="hold"/>
                                        <p:tgtEl>
                                          <p:spTgt spid="34819">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4819">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4819">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4819">
                                            <p:txEl>
                                              <p:pRg st="5" end="5"/>
                                            </p:txEl>
                                          </p:spTgt>
                                        </p:tgtEl>
                                        <p:attrNameLst>
                                          <p:attrName>style.visibility</p:attrName>
                                        </p:attrNameLst>
                                      </p:cBhvr>
                                      <p:to>
                                        <p:strVal val="visible"/>
                                      </p:to>
                                    </p:set>
                                    <p:anim calcmode="lin" valueType="num">
                                      <p:cBhvr>
                                        <p:cTn id="35" dur="1000" fill="hold"/>
                                        <p:tgtEl>
                                          <p:spTgt spid="34819">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34819">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34819">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4819">
                                            <p:txEl>
                                              <p:pRg st="7" end="7"/>
                                            </p:txEl>
                                          </p:spTgt>
                                        </p:tgtEl>
                                        <p:attrNameLst>
                                          <p:attrName>style.visibility</p:attrName>
                                        </p:attrNameLst>
                                      </p:cBhvr>
                                      <p:to>
                                        <p:strVal val="visible"/>
                                      </p:to>
                                    </p:set>
                                    <p:anim calcmode="lin" valueType="num">
                                      <p:cBhvr>
                                        <p:cTn id="42" dur="1000" fill="hold"/>
                                        <p:tgtEl>
                                          <p:spTgt spid="34819">
                                            <p:txEl>
                                              <p:pRg st="7" end="7"/>
                                            </p:txEl>
                                          </p:spTgt>
                                        </p:tgtEl>
                                        <p:attrNameLst>
                                          <p:attrName>ppt_w</p:attrName>
                                        </p:attrNameLst>
                                      </p:cBhvr>
                                      <p:tavLst>
                                        <p:tav tm="0">
                                          <p:val>
                                            <p:strVal val="#ppt_w*0.70"/>
                                          </p:val>
                                        </p:tav>
                                        <p:tav tm="100000">
                                          <p:val>
                                            <p:strVal val="#ppt_w"/>
                                          </p:val>
                                        </p:tav>
                                      </p:tavLst>
                                    </p:anim>
                                    <p:anim calcmode="lin" valueType="num">
                                      <p:cBhvr>
                                        <p:cTn id="43" dur="1000" fill="hold"/>
                                        <p:tgtEl>
                                          <p:spTgt spid="34819">
                                            <p:txEl>
                                              <p:pRg st="7" end="7"/>
                                            </p:txEl>
                                          </p:spTgt>
                                        </p:tgtEl>
                                        <p:attrNameLst>
                                          <p:attrName>ppt_h</p:attrName>
                                        </p:attrNameLst>
                                      </p:cBhvr>
                                      <p:tavLst>
                                        <p:tav tm="0">
                                          <p:val>
                                            <p:strVal val="#ppt_h"/>
                                          </p:val>
                                        </p:tav>
                                        <p:tav tm="100000">
                                          <p:val>
                                            <p:strVal val="#ppt_h"/>
                                          </p:val>
                                        </p:tav>
                                      </p:tavLst>
                                    </p:anim>
                                    <p:animEffect transition="in" filter="fade">
                                      <p:cBhvr>
                                        <p:cTn id="44" dur="10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bldLvl="2"/>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Oval 4">
            <a:extLst>
              <a:ext uri="{FF2B5EF4-FFF2-40B4-BE49-F238E27FC236}">
                <a16:creationId xmlns:a16="http://schemas.microsoft.com/office/drawing/2014/main" id="{A0C2B4BF-0AB0-40FA-AED0-1BEF8A3A7ED9}"/>
              </a:ext>
            </a:extLst>
          </p:cNvPr>
          <p:cNvSpPr>
            <a:spLocks noChangeArrowheads="1"/>
          </p:cNvSpPr>
          <p:nvPr/>
        </p:nvSpPr>
        <p:spPr bwMode="auto">
          <a:xfrm>
            <a:off x="2771775" y="1412875"/>
            <a:ext cx="3384550" cy="30241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96259" name="Oval 5">
            <a:extLst>
              <a:ext uri="{FF2B5EF4-FFF2-40B4-BE49-F238E27FC236}">
                <a16:creationId xmlns:a16="http://schemas.microsoft.com/office/drawing/2014/main" id="{69FB57EE-5967-426B-9556-DBA471968716}"/>
              </a:ext>
            </a:extLst>
          </p:cNvPr>
          <p:cNvSpPr>
            <a:spLocks noChangeArrowheads="1"/>
          </p:cNvSpPr>
          <p:nvPr/>
        </p:nvSpPr>
        <p:spPr bwMode="auto">
          <a:xfrm>
            <a:off x="1403350" y="333375"/>
            <a:ext cx="6192838" cy="53276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96260" name="Text Box 6">
            <a:extLst>
              <a:ext uri="{FF2B5EF4-FFF2-40B4-BE49-F238E27FC236}">
                <a16:creationId xmlns:a16="http://schemas.microsoft.com/office/drawing/2014/main" id="{267ACDF4-0DDC-486E-930F-5B34A11CC0D2}"/>
              </a:ext>
            </a:extLst>
          </p:cNvPr>
          <p:cNvSpPr txBox="1">
            <a:spLocks noChangeArrowheads="1"/>
          </p:cNvSpPr>
          <p:nvPr/>
        </p:nvSpPr>
        <p:spPr bwMode="auto">
          <a:xfrm>
            <a:off x="3203575" y="1917700"/>
            <a:ext cx="2376488"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600" b="1"/>
              <a:t>nr_służbowy</a:t>
            </a:r>
            <a:r>
              <a:rPr lang="pl-PL" altLang="pl-PL" sz="1600"/>
              <a:t> = 7897  </a:t>
            </a:r>
            <a:r>
              <a:rPr lang="pl-PL" altLang="pl-PL" sz="1600" b="1"/>
              <a:t>imię </a:t>
            </a:r>
            <a:r>
              <a:rPr lang="pl-PL" altLang="pl-PL" sz="1600"/>
              <a:t>= „Jerzy”             </a:t>
            </a:r>
            <a:r>
              <a:rPr lang="pl-PL" altLang="pl-PL" sz="1600" b="1"/>
              <a:t>nazwisko </a:t>
            </a:r>
            <a:r>
              <a:rPr lang="pl-PL" altLang="pl-PL" sz="1600"/>
              <a:t>= „Kos” </a:t>
            </a:r>
            <a:r>
              <a:rPr lang="pl-PL" altLang="pl-PL" sz="1600" b="1"/>
              <a:t>data_zatrud</a:t>
            </a:r>
            <a:r>
              <a:rPr lang="pl-PL" altLang="pl-PL" sz="1600"/>
              <a:t> = „1.02.09” </a:t>
            </a:r>
            <a:r>
              <a:rPr lang="pl-PL" altLang="pl-PL" sz="1600" b="1"/>
              <a:t>stanowisko</a:t>
            </a:r>
            <a:r>
              <a:rPr lang="pl-PL" altLang="pl-PL" sz="1600"/>
              <a:t> = „monter” </a:t>
            </a:r>
            <a:r>
              <a:rPr lang="pl-PL" altLang="pl-PL" sz="1600" b="1"/>
              <a:t>pensja</a:t>
            </a:r>
            <a:r>
              <a:rPr lang="pl-PL" altLang="pl-PL" sz="1600"/>
              <a:t> = 2000</a:t>
            </a:r>
          </a:p>
        </p:txBody>
      </p:sp>
      <p:sp>
        <p:nvSpPr>
          <p:cNvPr id="96261" name="Line 7">
            <a:extLst>
              <a:ext uri="{FF2B5EF4-FFF2-40B4-BE49-F238E27FC236}">
                <a16:creationId xmlns:a16="http://schemas.microsoft.com/office/drawing/2014/main" id="{C1CF7331-EA69-4281-A624-1ACF3C0C6D56}"/>
              </a:ext>
            </a:extLst>
          </p:cNvPr>
          <p:cNvSpPr>
            <a:spLocks noChangeShapeType="1"/>
          </p:cNvSpPr>
          <p:nvPr/>
        </p:nvSpPr>
        <p:spPr bwMode="auto">
          <a:xfrm>
            <a:off x="2268538" y="1125538"/>
            <a:ext cx="1008062" cy="719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6262" name="Line 8">
            <a:extLst>
              <a:ext uri="{FF2B5EF4-FFF2-40B4-BE49-F238E27FC236}">
                <a16:creationId xmlns:a16="http://schemas.microsoft.com/office/drawing/2014/main" id="{8A43FD57-2719-4CA0-A904-A00A1E2723BC}"/>
              </a:ext>
            </a:extLst>
          </p:cNvPr>
          <p:cNvSpPr>
            <a:spLocks noChangeShapeType="1"/>
          </p:cNvSpPr>
          <p:nvPr/>
        </p:nvSpPr>
        <p:spPr bwMode="auto">
          <a:xfrm flipH="1">
            <a:off x="5580063" y="909638"/>
            <a:ext cx="8636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6263" name="Line 9">
            <a:extLst>
              <a:ext uri="{FF2B5EF4-FFF2-40B4-BE49-F238E27FC236}">
                <a16:creationId xmlns:a16="http://schemas.microsoft.com/office/drawing/2014/main" id="{22E54EE5-5B64-4955-BB52-DAB7BDE369EA}"/>
              </a:ext>
            </a:extLst>
          </p:cNvPr>
          <p:cNvSpPr>
            <a:spLocks noChangeShapeType="1"/>
          </p:cNvSpPr>
          <p:nvPr/>
        </p:nvSpPr>
        <p:spPr bwMode="auto">
          <a:xfrm>
            <a:off x="5868988" y="3789363"/>
            <a:ext cx="129540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6264" name="Line 10">
            <a:extLst>
              <a:ext uri="{FF2B5EF4-FFF2-40B4-BE49-F238E27FC236}">
                <a16:creationId xmlns:a16="http://schemas.microsoft.com/office/drawing/2014/main" id="{AF8A0860-6ED1-4F43-92FD-A22129686095}"/>
              </a:ext>
            </a:extLst>
          </p:cNvPr>
          <p:cNvSpPr>
            <a:spLocks noChangeShapeType="1"/>
          </p:cNvSpPr>
          <p:nvPr/>
        </p:nvSpPr>
        <p:spPr bwMode="auto">
          <a:xfrm flipH="1">
            <a:off x="1908175" y="3717925"/>
            <a:ext cx="1079500" cy="719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04457" name="Text Box 12">
            <a:extLst>
              <a:ext uri="{FF2B5EF4-FFF2-40B4-BE49-F238E27FC236}">
                <a16:creationId xmlns:a16="http://schemas.microsoft.com/office/drawing/2014/main" id="{6A20BFBB-F690-42FF-BAB1-B7BB30188FDF}"/>
              </a:ext>
            </a:extLst>
          </p:cNvPr>
          <p:cNvSpPr txBox="1">
            <a:spLocks noChangeArrowheads="1"/>
          </p:cNvSpPr>
          <p:nvPr/>
        </p:nvSpPr>
        <p:spPr bwMode="auto">
          <a:xfrm>
            <a:off x="3779838" y="765175"/>
            <a:ext cx="1368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400"/>
              <a:t>zwolnij</a:t>
            </a:r>
          </a:p>
        </p:txBody>
      </p:sp>
      <p:sp>
        <p:nvSpPr>
          <p:cNvPr id="104458" name="Text Box 13">
            <a:extLst>
              <a:ext uri="{FF2B5EF4-FFF2-40B4-BE49-F238E27FC236}">
                <a16:creationId xmlns:a16="http://schemas.microsoft.com/office/drawing/2014/main" id="{D45624BF-2F96-4742-A650-9C709232FB22}"/>
              </a:ext>
            </a:extLst>
          </p:cNvPr>
          <p:cNvSpPr txBox="1">
            <a:spLocks noChangeArrowheads="1"/>
          </p:cNvSpPr>
          <p:nvPr/>
        </p:nvSpPr>
        <p:spPr bwMode="auto">
          <a:xfrm>
            <a:off x="1619250" y="2060575"/>
            <a:ext cx="10080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400"/>
              <a:t>oblicz staż</a:t>
            </a:r>
          </a:p>
        </p:txBody>
      </p:sp>
      <p:sp>
        <p:nvSpPr>
          <p:cNvPr id="104459" name="Text Box 14">
            <a:extLst>
              <a:ext uri="{FF2B5EF4-FFF2-40B4-BE49-F238E27FC236}">
                <a16:creationId xmlns:a16="http://schemas.microsoft.com/office/drawing/2014/main" id="{0EB09196-0265-4C41-AF05-90BEB7C3A3D6}"/>
              </a:ext>
            </a:extLst>
          </p:cNvPr>
          <p:cNvSpPr txBox="1">
            <a:spLocks noChangeArrowheads="1"/>
          </p:cNvSpPr>
          <p:nvPr/>
        </p:nvSpPr>
        <p:spPr bwMode="auto">
          <a:xfrm>
            <a:off x="3419475" y="4581525"/>
            <a:ext cx="216058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400"/>
              <a:t>przenieś na inne stanowisko</a:t>
            </a:r>
          </a:p>
        </p:txBody>
      </p:sp>
      <p:sp>
        <p:nvSpPr>
          <p:cNvPr id="104460" name="Text Box 15">
            <a:extLst>
              <a:ext uri="{FF2B5EF4-FFF2-40B4-BE49-F238E27FC236}">
                <a16:creationId xmlns:a16="http://schemas.microsoft.com/office/drawing/2014/main" id="{10A5531F-D1C0-4EB4-ADB3-A2A9BCBF9F55}"/>
              </a:ext>
            </a:extLst>
          </p:cNvPr>
          <p:cNvSpPr txBox="1">
            <a:spLocks noChangeArrowheads="1"/>
          </p:cNvSpPr>
          <p:nvPr/>
        </p:nvSpPr>
        <p:spPr bwMode="auto">
          <a:xfrm>
            <a:off x="6300788" y="2101850"/>
            <a:ext cx="100806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400"/>
              <a:t>zmień pensje</a:t>
            </a:r>
          </a:p>
        </p:txBody>
      </p:sp>
      <p:sp>
        <p:nvSpPr>
          <p:cNvPr id="96269" name="Text Box 16">
            <a:extLst>
              <a:ext uri="{FF2B5EF4-FFF2-40B4-BE49-F238E27FC236}">
                <a16:creationId xmlns:a16="http://schemas.microsoft.com/office/drawing/2014/main" id="{2E21A464-027A-4F97-A190-68E1AB09E190}"/>
              </a:ext>
            </a:extLst>
          </p:cNvPr>
          <p:cNvSpPr txBox="1">
            <a:spLocks noChangeArrowheads="1"/>
          </p:cNvSpPr>
          <p:nvPr/>
        </p:nvSpPr>
        <p:spPr bwMode="auto">
          <a:xfrm>
            <a:off x="179388" y="5661025"/>
            <a:ext cx="878522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Przykładowy obiekt </a:t>
            </a:r>
            <a:r>
              <a:rPr lang="pl-PL" altLang="pl-PL" sz="2400" i="1"/>
              <a:t>pracownik, </a:t>
            </a:r>
            <a:r>
              <a:rPr lang="pl-PL" altLang="pl-PL" sz="2400"/>
              <a:t>który opisuje pewnego pracownika z dziedziny problemowej. Obiekt ten posiada atrybuty, m.in. </a:t>
            </a:r>
            <a:r>
              <a:rPr lang="pl-PL" altLang="pl-PL" sz="2400" i="1"/>
              <a:t>imię</a:t>
            </a:r>
            <a:r>
              <a:rPr lang="pl-PL" altLang="pl-PL" sz="2400"/>
              <a:t>, </a:t>
            </a:r>
            <a:r>
              <a:rPr lang="pl-PL" altLang="pl-PL" sz="2400" i="1"/>
              <a:t>nazwisko</a:t>
            </a:r>
            <a:r>
              <a:rPr lang="pl-PL" altLang="pl-PL" sz="2400"/>
              <a:t>; na obiekcie można wykonać operacje, m.in. </a:t>
            </a:r>
            <a:r>
              <a:rPr lang="pl-PL" altLang="pl-PL" sz="2400" i="1"/>
              <a:t>zmień pensję</a:t>
            </a:r>
          </a:p>
        </p:txBody>
      </p:sp>
      <p:sp>
        <p:nvSpPr>
          <p:cNvPr id="104462" name="Text Box 17">
            <a:extLst>
              <a:ext uri="{FF2B5EF4-FFF2-40B4-BE49-F238E27FC236}">
                <a16:creationId xmlns:a16="http://schemas.microsoft.com/office/drawing/2014/main" id="{B2A9228E-CCB8-434F-9084-7AF7A748B941}"/>
              </a:ext>
            </a:extLst>
          </p:cNvPr>
          <p:cNvSpPr txBox="1">
            <a:spLocks noChangeArrowheads="1"/>
          </p:cNvSpPr>
          <p:nvPr/>
        </p:nvSpPr>
        <p:spPr bwMode="auto">
          <a:xfrm>
            <a:off x="323850" y="1125538"/>
            <a:ext cx="122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operacje</a:t>
            </a:r>
          </a:p>
        </p:txBody>
      </p:sp>
      <p:sp>
        <p:nvSpPr>
          <p:cNvPr id="104463" name="Text Box 18">
            <a:extLst>
              <a:ext uri="{FF2B5EF4-FFF2-40B4-BE49-F238E27FC236}">
                <a16:creationId xmlns:a16="http://schemas.microsoft.com/office/drawing/2014/main" id="{161E1A4C-E6FD-4607-B85D-D635750725D4}"/>
              </a:ext>
            </a:extLst>
          </p:cNvPr>
          <p:cNvSpPr txBox="1">
            <a:spLocks noChangeArrowheads="1"/>
          </p:cNvSpPr>
          <p:nvPr/>
        </p:nvSpPr>
        <p:spPr bwMode="auto">
          <a:xfrm>
            <a:off x="7451725" y="404813"/>
            <a:ext cx="129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atrybuty</a:t>
            </a:r>
          </a:p>
        </p:txBody>
      </p:sp>
      <p:sp>
        <p:nvSpPr>
          <p:cNvPr id="104464" name="Line 19">
            <a:extLst>
              <a:ext uri="{FF2B5EF4-FFF2-40B4-BE49-F238E27FC236}">
                <a16:creationId xmlns:a16="http://schemas.microsoft.com/office/drawing/2014/main" id="{52F9424D-0796-49EF-B0A2-C84A860E12CB}"/>
              </a:ext>
            </a:extLst>
          </p:cNvPr>
          <p:cNvSpPr>
            <a:spLocks noChangeShapeType="1"/>
          </p:cNvSpPr>
          <p:nvPr/>
        </p:nvSpPr>
        <p:spPr bwMode="auto">
          <a:xfrm>
            <a:off x="755650" y="1484313"/>
            <a:ext cx="1008063"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104465" name="Line 20">
            <a:extLst>
              <a:ext uri="{FF2B5EF4-FFF2-40B4-BE49-F238E27FC236}">
                <a16:creationId xmlns:a16="http://schemas.microsoft.com/office/drawing/2014/main" id="{FCC56430-7286-47B6-B9A2-4971D1428AC6}"/>
              </a:ext>
            </a:extLst>
          </p:cNvPr>
          <p:cNvSpPr>
            <a:spLocks noChangeShapeType="1"/>
          </p:cNvSpPr>
          <p:nvPr/>
        </p:nvSpPr>
        <p:spPr bwMode="auto">
          <a:xfrm flipH="1">
            <a:off x="4787900" y="765175"/>
            <a:ext cx="3313113" cy="16557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104466" name="Line 21">
            <a:extLst>
              <a:ext uri="{FF2B5EF4-FFF2-40B4-BE49-F238E27FC236}">
                <a16:creationId xmlns:a16="http://schemas.microsoft.com/office/drawing/2014/main" id="{8244284B-22C0-4D60-99CF-160295F271B1}"/>
              </a:ext>
            </a:extLst>
          </p:cNvPr>
          <p:cNvSpPr>
            <a:spLocks noChangeShapeType="1"/>
          </p:cNvSpPr>
          <p:nvPr/>
        </p:nvSpPr>
        <p:spPr bwMode="auto">
          <a:xfrm flipH="1" flipV="1">
            <a:off x="7380288" y="3933825"/>
            <a:ext cx="1008062"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104467" name="Text Box 22">
            <a:extLst>
              <a:ext uri="{FF2B5EF4-FFF2-40B4-BE49-F238E27FC236}">
                <a16:creationId xmlns:a16="http://schemas.microsoft.com/office/drawing/2014/main" id="{5AA32DE4-3F4D-4A68-A3FA-FD30828D9B98}"/>
              </a:ext>
            </a:extLst>
          </p:cNvPr>
          <p:cNvSpPr txBox="1">
            <a:spLocks noChangeArrowheads="1"/>
          </p:cNvSpPr>
          <p:nvPr/>
        </p:nvSpPr>
        <p:spPr bwMode="auto">
          <a:xfrm>
            <a:off x="7596188" y="4437063"/>
            <a:ext cx="1368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granica obiektu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nodeType="clickEffect">
                                  <p:stCondLst>
                                    <p:cond delay="0"/>
                                  </p:stCondLst>
                                  <p:childTnLst>
                                    <p:set>
                                      <p:cBhvr>
                                        <p:cTn id="6" dur="1" fill="hold">
                                          <p:stCondLst>
                                            <p:cond delay="0"/>
                                          </p:stCondLst>
                                        </p:cTn>
                                        <p:tgtEl>
                                          <p:spTgt spid="104465"/>
                                        </p:tgtEl>
                                        <p:attrNameLst>
                                          <p:attrName>style.visibility</p:attrName>
                                        </p:attrNameLst>
                                      </p:cBhvr>
                                      <p:to>
                                        <p:strVal val="visible"/>
                                      </p:to>
                                    </p:set>
                                    <p:anim calcmode="lin" valueType="num">
                                      <p:cBhvr>
                                        <p:cTn id="7" dur="1000" fill="hold"/>
                                        <p:tgtEl>
                                          <p:spTgt spid="104465"/>
                                        </p:tgtEl>
                                        <p:attrNameLst>
                                          <p:attrName>ppt_w</p:attrName>
                                        </p:attrNameLst>
                                      </p:cBhvr>
                                      <p:tavLst>
                                        <p:tav tm="0">
                                          <p:val>
                                            <p:strVal val="#ppt_w*0.70"/>
                                          </p:val>
                                        </p:tav>
                                        <p:tav tm="100000">
                                          <p:val>
                                            <p:strVal val="#ppt_w"/>
                                          </p:val>
                                        </p:tav>
                                      </p:tavLst>
                                    </p:anim>
                                    <p:anim calcmode="lin" valueType="num">
                                      <p:cBhvr>
                                        <p:cTn id="8" dur="1000" fill="hold"/>
                                        <p:tgtEl>
                                          <p:spTgt spid="104465"/>
                                        </p:tgtEl>
                                        <p:attrNameLst>
                                          <p:attrName>ppt_h</p:attrName>
                                        </p:attrNameLst>
                                      </p:cBhvr>
                                      <p:tavLst>
                                        <p:tav tm="0">
                                          <p:val>
                                            <p:strVal val="#ppt_h"/>
                                          </p:val>
                                        </p:tav>
                                        <p:tav tm="100000">
                                          <p:val>
                                            <p:strVal val="#ppt_h"/>
                                          </p:val>
                                        </p:tav>
                                      </p:tavLst>
                                    </p:anim>
                                    <p:animEffect transition="in" filter="fade">
                                      <p:cBhvr>
                                        <p:cTn id="9" dur="1000"/>
                                        <p:tgtEl>
                                          <p:spTgt spid="10446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04463"/>
                                        </p:tgtEl>
                                        <p:attrNameLst>
                                          <p:attrName>style.visibility</p:attrName>
                                        </p:attrNameLst>
                                      </p:cBhvr>
                                      <p:to>
                                        <p:strVal val="visible"/>
                                      </p:to>
                                    </p:set>
                                    <p:anim calcmode="lin" valueType="num">
                                      <p:cBhvr>
                                        <p:cTn id="12" dur="1000" fill="hold"/>
                                        <p:tgtEl>
                                          <p:spTgt spid="104463"/>
                                        </p:tgtEl>
                                        <p:attrNameLst>
                                          <p:attrName>ppt_w</p:attrName>
                                        </p:attrNameLst>
                                      </p:cBhvr>
                                      <p:tavLst>
                                        <p:tav tm="0">
                                          <p:val>
                                            <p:strVal val="#ppt_w*0.70"/>
                                          </p:val>
                                        </p:tav>
                                        <p:tav tm="100000">
                                          <p:val>
                                            <p:strVal val="#ppt_w"/>
                                          </p:val>
                                        </p:tav>
                                      </p:tavLst>
                                    </p:anim>
                                    <p:anim calcmode="lin" valueType="num">
                                      <p:cBhvr>
                                        <p:cTn id="13" dur="1000" fill="hold"/>
                                        <p:tgtEl>
                                          <p:spTgt spid="104463"/>
                                        </p:tgtEl>
                                        <p:attrNameLst>
                                          <p:attrName>ppt_h</p:attrName>
                                        </p:attrNameLst>
                                      </p:cBhvr>
                                      <p:tavLst>
                                        <p:tav tm="0">
                                          <p:val>
                                            <p:strVal val="#ppt_h"/>
                                          </p:val>
                                        </p:tav>
                                        <p:tav tm="100000">
                                          <p:val>
                                            <p:strVal val="#ppt_h"/>
                                          </p:val>
                                        </p:tav>
                                      </p:tavLst>
                                    </p:anim>
                                    <p:animEffect transition="in" filter="fade">
                                      <p:cBhvr>
                                        <p:cTn id="14" dur="1000"/>
                                        <p:tgtEl>
                                          <p:spTgt spid="10446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104462"/>
                                        </p:tgtEl>
                                        <p:attrNameLst>
                                          <p:attrName>style.visibility</p:attrName>
                                        </p:attrNameLst>
                                      </p:cBhvr>
                                      <p:to>
                                        <p:strVal val="visible"/>
                                      </p:to>
                                    </p:set>
                                    <p:anim calcmode="lin" valueType="num">
                                      <p:cBhvr>
                                        <p:cTn id="19" dur="1000" fill="hold"/>
                                        <p:tgtEl>
                                          <p:spTgt spid="104462"/>
                                        </p:tgtEl>
                                        <p:attrNameLst>
                                          <p:attrName>ppt_w</p:attrName>
                                        </p:attrNameLst>
                                      </p:cBhvr>
                                      <p:tavLst>
                                        <p:tav tm="0">
                                          <p:val>
                                            <p:strVal val="#ppt_w*0.70"/>
                                          </p:val>
                                        </p:tav>
                                        <p:tav tm="100000">
                                          <p:val>
                                            <p:strVal val="#ppt_w"/>
                                          </p:val>
                                        </p:tav>
                                      </p:tavLst>
                                    </p:anim>
                                    <p:anim calcmode="lin" valueType="num">
                                      <p:cBhvr>
                                        <p:cTn id="20" dur="1000" fill="hold"/>
                                        <p:tgtEl>
                                          <p:spTgt spid="104462"/>
                                        </p:tgtEl>
                                        <p:attrNameLst>
                                          <p:attrName>ppt_h</p:attrName>
                                        </p:attrNameLst>
                                      </p:cBhvr>
                                      <p:tavLst>
                                        <p:tav tm="0">
                                          <p:val>
                                            <p:strVal val="#ppt_h"/>
                                          </p:val>
                                        </p:tav>
                                        <p:tav tm="100000">
                                          <p:val>
                                            <p:strVal val="#ppt_h"/>
                                          </p:val>
                                        </p:tav>
                                      </p:tavLst>
                                    </p:anim>
                                    <p:animEffect transition="in" filter="fade">
                                      <p:cBhvr>
                                        <p:cTn id="21" dur="1000"/>
                                        <p:tgtEl>
                                          <p:spTgt spid="104462"/>
                                        </p:tgtEl>
                                      </p:cBhvr>
                                    </p:animEffect>
                                  </p:childTnLst>
                                </p:cTn>
                              </p:par>
                              <p:par>
                                <p:cTn id="22" presetID="55" presetClass="entr" presetSubtype="0" fill="hold" nodeType="withEffect">
                                  <p:stCondLst>
                                    <p:cond delay="0"/>
                                  </p:stCondLst>
                                  <p:childTnLst>
                                    <p:set>
                                      <p:cBhvr>
                                        <p:cTn id="23" dur="1" fill="hold">
                                          <p:stCondLst>
                                            <p:cond delay="0"/>
                                          </p:stCondLst>
                                        </p:cTn>
                                        <p:tgtEl>
                                          <p:spTgt spid="104464"/>
                                        </p:tgtEl>
                                        <p:attrNameLst>
                                          <p:attrName>style.visibility</p:attrName>
                                        </p:attrNameLst>
                                      </p:cBhvr>
                                      <p:to>
                                        <p:strVal val="visible"/>
                                      </p:to>
                                    </p:set>
                                    <p:anim calcmode="lin" valueType="num">
                                      <p:cBhvr>
                                        <p:cTn id="24" dur="1000" fill="hold"/>
                                        <p:tgtEl>
                                          <p:spTgt spid="104464"/>
                                        </p:tgtEl>
                                        <p:attrNameLst>
                                          <p:attrName>ppt_w</p:attrName>
                                        </p:attrNameLst>
                                      </p:cBhvr>
                                      <p:tavLst>
                                        <p:tav tm="0">
                                          <p:val>
                                            <p:strVal val="#ppt_w*0.70"/>
                                          </p:val>
                                        </p:tav>
                                        <p:tav tm="100000">
                                          <p:val>
                                            <p:strVal val="#ppt_w"/>
                                          </p:val>
                                        </p:tav>
                                      </p:tavLst>
                                    </p:anim>
                                    <p:anim calcmode="lin" valueType="num">
                                      <p:cBhvr>
                                        <p:cTn id="25" dur="1000" fill="hold"/>
                                        <p:tgtEl>
                                          <p:spTgt spid="104464"/>
                                        </p:tgtEl>
                                        <p:attrNameLst>
                                          <p:attrName>ppt_h</p:attrName>
                                        </p:attrNameLst>
                                      </p:cBhvr>
                                      <p:tavLst>
                                        <p:tav tm="0">
                                          <p:val>
                                            <p:strVal val="#ppt_h"/>
                                          </p:val>
                                        </p:tav>
                                        <p:tav tm="100000">
                                          <p:val>
                                            <p:strVal val="#ppt_h"/>
                                          </p:val>
                                        </p:tav>
                                      </p:tavLst>
                                    </p:anim>
                                    <p:animEffect transition="in" filter="fade">
                                      <p:cBhvr>
                                        <p:cTn id="26" dur="1000"/>
                                        <p:tgtEl>
                                          <p:spTgt spid="10446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5" presetClass="entr" presetSubtype="0" fill="hold" nodeType="clickEffect">
                                  <p:stCondLst>
                                    <p:cond delay="0"/>
                                  </p:stCondLst>
                                  <p:childTnLst>
                                    <p:set>
                                      <p:cBhvr>
                                        <p:cTn id="30" dur="1" fill="hold">
                                          <p:stCondLst>
                                            <p:cond delay="0"/>
                                          </p:stCondLst>
                                        </p:cTn>
                                        <p:tgtEl>
                                          <p:spTgt spid="104466"/>
                                        </p:tgtEl>
                                        <p:attrNameLst>
                                          <p:attrName>style.visibility</p:attrName>
                                        </p:attrNameLst>
                                      </p:cBhvr>
                                      <p:to>
                                        <p:strVal val="visible"/>
                                      </p:to>
                                    </p:set>
                                    <p:anim calcmode="lin" valueType="num">
                                      <p:cBhvr>
                                        <p:cTn id="31" dur="1000" fill="hold"/>
                                        <p:tgtEl>
                                          <p:spTgt spid="104466"/>
                                        </p:tgtEl>
                                        <p:attrNameLst>
                                          <p:attrName>ppt_w</p:attrName>
                                        </p:attrNameLst>
                                      </p:cBhvr>
                                      <p:tavLst>
                                        <p:tav tm="0">
                                          <p:val>
                                            <p:strVal val="#ppt_w*0.70"/>
                                          </p:val>
                                        </p:tav>
                                        <p:tav tm="100000">
                                          <p:val>
                                            <p:strVal val="#ppt_w"/>
                                          </p:val>
                                        </p:tav>
                                      </p:tavLst>
                                    </p:anim>
                                    <p:anim calcmode="lin" valueType="num">
                                      <p:cBhvr>
                                        <p:cTn id="32" dur="1000" fill="hold"/>
                                        <p:tgtEl>
                                          <p:spTgt spid="104466"/>
                                        </p:tgtEl>
                                        <p:attrNameLst>
                                          <p:attrName>ppt_h</p:attrName>
                                        </p:attrNameLst>
                                      </p:cBhvr>
                                      <p:tavLst>
                                        <p:tav tm="0">
                                          <p:val>
                                            <p:strVal val="#ppt_h"/>
                                          </p:val>
                                        </p:tav>
                                        <p:tav tm="100000">
                                          <p:val>
                                            <p:strVal val="#ppt_h"/>
                                          </p:val>
                                        </p:tav>
                                      </p:tavLst>
                                    </p:anim>
                                    <p:animEffect transition="in" filter="fade">
                                      <p:cBhvr>
                                        <p:cTn id="33" dur="1000"/>
                                        <p:tgtEl>
                                          <p:spTgt spid="104466"/>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104467"/>
                                        </p:tgtEl>
                                        <p:attrNameLst>
                                          <p:attrName>style.visibility</p:attrName>
                                        </p:attrNameLst>
                                      </p:cBhvr>
                                      <p:to>
                                        <p:strVal val="visible"/>
                                      </p:to>
                                    </p:set>
                                    <p:anim calcmode="lin" valueType="num">
                                      <p:cBhvr>
                                        <p:cTn id="36" dur="1000" fill="hold"/>
                                        <p:tgtEl>
                                          <p:spTgt spid="104467"/>
                                        </p:tgtEl>
                                        <p:attrNameLst>
                                          <p:attrName>ppt_w</p:attrName>
                                        </p:attrNameLst>
                                      </p:cBhvr>
                                      <p:tavLst>
                                        <p:tav tm="0">
                                          <p:val>
                                            <p:strVal val="#ppt_w*0.70"/>
                                          </p:val>
                                        </p:tav>
                                        <p:tav tm="100000">
                                          <p:val>
                                            <p:strVal val="#ppt_w"/>
                                          </p:val>
                                        </p:tav>
                                      </p:tavLst>
                                    </p:anim>
                                    <p:anim calcmode="lin" valueType="num">
                                      <p:cBhvr>
                                        <p:cTn id="37" dur="1000" fill="hold"/>
                                        <p:tgtEl>
                                          <p:spTgt spid="104467"/>
                                        </p:tgtEl>
                                        <p:attrNameLst>
                                          <p:attrName>ppt_h</p:attrName>
                                        </p:attrNameLst>
                                      </p:cBhvr>
                                      <p:tavLst>
                                        <p:tav tm="0">
                                          <p:val>
                                            <p:strVal val="#ppt_h"/>
                                          </p:val>
                                        </p:tav>
                                        <p:tav tm="100000">
                                          <p:val>
                                            <p:strVal val="#ppt_h"/>
                                          </p:val>
                                        </p:tav>
                                      </p:tavLst>
                                    </p:anim>
                                    <p:animEffect transition="in" filter="fade">
                                      <p:cBhvr>
                                        <p:cTn id="38" dur="1000"/>
                                        <p:tgtEl>
                                          <p:spTgt spid="10446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5" presetClass="entr" presetSubtype="0" fill="hold" grpId="0" nodeType="clickEffect">
                                  <p:stCondLst>
                                    <p:cond delay="0"/>
                                  </p:stCondLst>
                                  <p:childTnLst>
                                    <p:set>
                                      <p:cBhvr>
                                        <p:cTn id="42" dur="1" fill="hold">
                                          <p:stCondLst>
                                            <p:cond delay="0"/>
                                          </p:stCondLst>
                                        </p:cTn>
                                        <p:tgtEl>
                                          <p:spTgt spid="104458"/>
                                        </p:tgtEl>
                                        <p:attrNameLst>
                                          <p:attrName>style.visibility</p:attrName>
                                        </p:attrNameLst>
                                      </p:cBhvr>
                                      <p:to>
                                        <p:strVal val="visible"/>
                                      </p:to>
                                    </p:set>
                                    <p:anim calcmode="lin" valueType="num">
                                      <p:cBhvr>
                                        <p:cTn id="43" dur="1000" fill="hold"/>
                                        <p:tgtEl>
                                          <p:spTgt spid="104458"/>
                                        </p:tgtEl>
                                        <p:attrNameLst>
                                          <p:attrName>ppt_w</p:attrName>
                                        </p:attrNameLst>
                                      </p:cBhvr>
                                      <p:tavLst>
                                        <p:tav tm="0">
                                          <p:val>
                                            <p:strVal val="#ppt_w*0.70"/>
                                          </p:val>
                                        </p:tav>
                                        <p:tav tm="100000">
                                          <p:val>
                                            <p:strVal val="#ppt_w"/>
                                          </p:val>
                                        </p:tav>
                                      </p:tavLst>
                                    </p:anim>
                                    <p:anim calcmode="lin" valueType="num">
                                      <p:cBhvr>
                                        <p:cTn id="44" dur="1000" fill="hold"/>
                                        <p:tgtEl>
                                          <p:spTgt spid="104458"/>
                                        </p:tgtEl>
                                        <p:attrNameLst>
                                          <p:attrName>ppt_h</p:attrName>
                                        </p:attrNameLst>
                                      </p:cBhvr>
                                      <p:tavLst>
                                        <p:tav tm="0">
                                          <p:val>
                                            <p:strVal val="#ppt_h"/>
                                          </p:val>
                                        </p:tav>
                                        <p:tav tm="100000">
                                          <p:val>
                                            <p:strVal val="#ppt_h"/>
                                          </p:val>
                                        </p:tav>
                                      </p:tavLst>
                                    </p:anim>
                                    <p:animEffect transition="in" filter="fade">
                                      <p:cBhvr>
                                        <p:cTn id="45" dur="1000"/>
                                        <p:tgtEl>
                                          <p:spTgt spid="104458"/>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5" presetClass="entr" presetSubtype="0" fill="hold" grpId="0" nodeType="clickEffect">
                                  <p:stCondLst>
                                    <p:cond delay="0"/>
                                  </p:stCondLst>
                                  <p:childTnLst>
                                    <p:set>
                                      <p:cBhvr>
                                        <p:cTn id="49" dur="1" fill="hold">
                                          <p:stCondLst>
                                            <p:cond delay="0"/>
                                          </p:stCondLst>
                                        </p:cTn>
                                        <p:tgtEl>
                                          <p:spTgt spid="104459"/>
                                        </p:tgtEl>
                                        <p:attrNameLst>
                                          <p:attrName>style.visibility</p:attrName>
                                        </p:attrNameLst>
                                      </p:cBhvr>
                                      <p:to>
                                        <p:strVal val="visible"/>
                                      </p:to>
                                    </p:set>
                                    <p:anim calcmode="lin" valueType="num">
                                      <p:cBhvr>
                                        <p:cTn id="50" dur="1000" fill="hold"/>
                                        <p:tgtEl>
                                          <p:spTgt spid="104459"/>
                                        </p:tgtEl>
                                        <p:attrNameLst>
                                          <p:attrName>ppt_w</p:attrName>
                                        </p:attrNameLst>
                                      </p:cBhvr>
                                      <p:tavLst>
                                        <p:tav tm="0">
                                          <p:val>
                                            <p:strVal val="#ppt_w*0.70"/>
                                          </p:val>
                                        </p:tav>
                                        <p:tav tm="100000">
                                          <p:val>
                                            <p:strVal val="#ppt_w"/>
                                          </p:val>
                                        </p:tav>
                                      </p:tavLst>
                                    </p:anim>
                                    <p:anim calcmode="lin" valueType="num">
                                      <p:cBhvr>
                                        <p:cTn id="51" dur="1000" fill="hold"/>
                                        <p:tgtEl>
                                          <p:spTgt spid="104459"/>
                                        </p:tgtEl>
                                        <p:attrNameLst>
                                          <p:attrName>ppt_h</p:attrName>
                                        </p:attrNameLst>
                                      </p:cBhvr>
                                      <p:tavLst>
                                        <p:tav tm="0">
                                          <p:val>
                                            <p:strVal val="#ppt_h"/>
                                          </p:val>
                                        </p:tav>
                                        <p:tav tm="100000">
                                          <p:val>
                                            <p:strVal val="#ppt_h"/>
                                          </p:val>
                                        </p:tav>
                                      </p:tavLst>
                                    </p:anim>
                                    <p:animEffect transition="in" filter="fade">
                                      <p:cBhvr>
                                        <p:cTn id="52" dur="1000"/>
                                        <p:tgtEl>
                                          <p:spTgt spid="10445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04460"/>
                                        </p:tgtEl>
                                        <p:attrNameLst>
                                          <p:attrName>style.visibility</p:attrName>
                                        </p:attrNameLst>
                                      </p:cBhvr>
                                      <p:to>
                                        <p:strVal val="visible"/>
                                      </p:to>
                                    </p:set>
                                    <p:anim calcmode="lin" valueType="num">
                                      <p:cBhvr>
                                        <p:cTn id="57" dur="1000" fill="hold"/>
                                        <p:tgtEl>
                                          <p:spTgt spid="104460"/>
                                        </p:tgtEl>
                                        <p:attrNameLst>
                                          <p:attrName>ppt_w</p:attrName>
                                        </p:attrNameLst>
                                      </p:cBhvr>
                                      <p:tavLst>
                                        <p:tav tm="0">
                                          <p:val>
                                            <p:strVal val="#ppt_w*0.70"/>
                                          </p:val>
                                        </p:tav>
                                        <p:tav tm="100000">
                                          <p:val>
                                            <p:strVal val="#ppt_w"/>
                                          </p:val>
                                        </p:tav>
                                      </p:tavLst>
                                    </p:anim>
                                    <p:anim calcmode="lin" valueType="num">
                                      <p:cBhvr>
                                        <p:cTn id="58" dur="1000" fill="hold"/>
                                        <p:tgtEl>
                                          <p:spTgt spid="104460"/>
                                        </p:tgtEl>
                                        <p:attrNameLst>
                                          <p:attrName>ppt_h</p:attrName>
                                        </p:attrNameLst>
                                      </p:cBhvr>
                                      <p:tavLst>
                                        <p:tav tm="0">
                                          <p:val>
                                            <p:strVal val="#ppt_h"/>
                                          </p:val>
                                        </p:tav>
                                        <p:tav tm="100000">
                                          <p:val>
                                            <p:strVal val="#ppt_h"/>
                                          </p:val>
                                        </p:tav>
                                      </p:tavLst>
                                    </p:anim>
                                    <p:animEffect transition="in" filter="fade">
                                      <p:cBhvr>
                                        <p:cTn id="59" dur="1000"/>
                                        <p:tgtEl>
                                          <p:spTgt spid="10446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55" presetClass="entr" presetSubtype="0" fill="hold" grpId="0" nodeType="clickEffect">
                                  <p:stCondLst>
                                    <p:cond delay="0"/>
                                  </p:stCondLst>
                                  <p:childTnLst>
                                    <p:set>
                                      <p:cBhvr>
                                        <p:cTn id="63" dur="1" fill="hold">
                                          <p:stCondLst>
                                            <p:cond delay="0"/>
                                          </p:stCondLst>
                                        </p:cTn>
                                        <p:tgtEl>
                                          <p:spTgt spid="104457"/>
                                        </p:tgtEl>
                                        <p:attrNameLst>
                                          <p:attrName>style.visibility</p:attrName>
                                        </p:attrNameLst>
                                      </p:cBhvr>
                                      <p:to>
                                        <p:strVal val="visible"/>
                                      </p:to>
                                    </p:set>
                                    <p:anim calcmode="lin" valueType="num">
                                      <p:cBhvr>
                                        <p:cTn id="64" dur="1000" fill="hold"/>
                                        <p:tgtEl>
                                          <p:spTgt spid="104457"/>
                                        </p:tgtEl>
                                        <p:attrNameLst>
                                          <p:attrName>ppt_w</p:attrName>
                                        </p:attrNameLst>
                                      </p:cBhvr>
                                      <p:tavLst>
                                        <p:tav tm="0">
                                          <p:val>
                                            <p:strVal val="#ppt_w*0.70"/>
                                          </p:val>
                                        </p:tav>
                                        <p:tav tm="100000">
                                          <p:val>
                                            <p:strVal val="#ppt_w"/>
                                          </p:val>
                                        </p:tav>
                                      </p:tavLst>
                                    </p:anim>
                                    <p:anim calcmode="lin" valueType="num">
                                      <p:cBhvr>
                                        <p:cTn id="65" dur="1000" fill="hold"/>
                                        <p:tgtEl>
                                          <p:spTgt spid="104457"/>
                                        </p:tgtEl>
                                        <p:attrNameLst>
                                          <p:attrName>ppt_h</p:attrName>
                                        </p:attrNameLst>
                                      </p:cBhvr>
                                      <p:tavLst>
                                        <p:tav tm="0">
                                          <p:val>
                                            <p:strVal val="#ppt_h"/>
                                          </p:val>
                                        </p:tav>
                                        <p:tav tm="100000">
                                          <p:val>
                                            <p:strVal val="#ppt_h"/>
                                          </p:val>
                                        </p:tav>
                                      </p:tavLst>
                                    </p:anim>
                                    <p:animEffect transition="in" filter="fade">
                                      <p:cBhvr>
                                        <p:cTn id="66" dur="1000"/>
                                        <p:tgtEl>
                                          <p:spTgt spid="104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7" grpId="0"/>
      <p:bldP spid="104458" grpId="0"/>
      <p:bldP spid="104459" grpId="0"/>
      <p:bldP spid="104460" grpId="0"/>
      <p:bldP spid="104462" grpId="0"/>
      <p:bldP spid="104463" grpId="0"/>
      <p:bldP spid="104467"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Oval 2">
            <a:extLst>
              <a:ext uri="{FF2B5EF4-FFF2-40B4-BE49-F238E27FC236}">
                <a16:creationId xmlns:a16="http://schemas.microsoft.com/office/drawing/2014/main" id="{5AE4B41F-9974-4FCD-836F-EBD7DDE0D701}"/>
              </a:ext>
            </a:extLst>
          </p:cNvPr>
          <p:cNvSpPr>
            <a:spLocks noChangeArrowheads="1"/>
          </p:cNvSpPr>
          <p:nvPr/>
        </p:nvSpPr>
        <p:spPr bwMode="auto">
          <a:xfrm>
            <a:off x="2771775" y="1412875"/>
            <a:ext cx="3384550" cy="302418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97283" name="Oval 3">
            <a:extLst>
              <a:ext uri="{FF2B5EF4-FFF2-40B4-BE49-F238E27FC236}">
                <a16:creationId xmlns:a16="http://schemas.microsoft.com/office/drawing/2014/main" id="{92534CAB-1176-412D-8E74-A0FF90FC8733}"/>
              </a:ext>
            </a:extLst>
          </p:cNvPr>
          <p:cNvSpPr>
            <a:spLocks noChangeArrowheads="1"/>
          </p:cNvSpPr>
          <p:nvPr/>
        </p:nvSpPr>
        <p:spPr bwMode="auto">
          <a:xfrm>
            <a:off x="1403350" y="333375"/>
            <a:ext cx="6192838" cy="532765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97284" name="Text Box 4">
            <a:extLst>
              <a:ext uri="{FF2B5EF4-FFF2-40B4-BE49-F238E27FC236}">
                <a16:creationId xmlns:a16="http://schemas.microsoft.com/office/drawing/2014/main" id="{9C61E12F-60B0-4653-9454-4CA065A3AF1B}"/>
              </a:ext>
            </a:extLst>
          </p:cNvPr>
          <p:cNvSpPr txBox="1">
            <a:spLocks noChangeArrowheads="1"/>
          </p:cNvSpPr>
          <p:nvPr/>
        </p:nvSpPr>
        <p:spPr bwMode="auto">
          <a:xfrm>
            <a:off x="3203575" y="1917700"/>
            <a:ext cx="23764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1600" b="1"/>
              <a:t>identyfikator</a:t>
            </a:r>
            <a:r>
              <a:rPr lang="pl-PL" altLang="pl-PL" sz="1600"/>
              <a:t> = 17897  </a:t>
            </a:r>
            <a:r>
              <a:rPr lang="pl-PL" altLang="pl-PL" sz="1600" b="1"/>
              <a:t>imię </a:t>
            </a:r>
            <a:r>
              <a:rPr lang="pl-PL" altLang="pl-PL" sz="1600"/>
              <a:t>= „Anna”             </a:t>
            </a:r>
            <a:r>
              <a:rPr lang="pl-PL" altLang="pl-PL" sz="1600" b="1"/>
              <a:t>nazwisko </a:t>
            </a:r>
            <a:r>
              <a:rPr lang="pl-PL" altLang="pl-PL" sz="1600"/>
              <a:t>= „Kos”      </a:t>
            </a:r>
            <a:r>
              <a:rPr lang="pl-PL" altLang="pl-PL" sz="1600" b="1"/>
              <a:t>tytuł </a:t>
            </a:r>
            <a:r>
              <a:rPr lang="pl-PL" altLang="pl-PL" sz="1600"/>
              <a:t>= „dr”    </a:t>
            </a:r>
            <a:r>
              <a:rPr lang="pl-PL" altLang="pl-PL" sz="1600" b="1"/>
              <a:t>data_zatrud</a:t>
            </a:r>
            <a:r>
              <a:rPr lang="pl-PL" altLang="pl-PL" sz="1600"/>
              <a:t> = „01/08/09” </a:t>
            </a:r>
            <a:r>
              <a:rPr lang="pl-PL" altLang="pl-PL" sz="1600" b="1"/>
              <a:t>dyscyplina</a:t>
            </a:r>
            <a:r>
              <a:rPr lang="pl-PL" altLang="pl-PL" sz="1600"/>
              <a:t> = „monter” </a:t>
            </a:r>
            <a:r>
              <a:rPr lang="pl-PL" altLang="pl-PL" sz="1600" b="1"/>
              <a:t>liczbaSzkoleń</a:t>
            </a:r>
            <a:r>
              <a:rPr lang="pl-PL" altLang="pl-PL" sz="1600"/>
              <a:t> = 6</a:t>
            </a:r>
          </a:p>
        </p:txBody>
      </p:sp>
      <p:sp>
        <p:nvSpPr>
          <p:cNvPr id="97285" name="Line 5">
            <a:extLst>
              <a:ext uri="{FF2B5EF4-FFF2-40B4-BE49-F238E27FC236}">
                <a16:creationId xmlns:a16="http://schemas.microsoft.com/office/drawing/2014/main" id="{7D62A302-1801-47EE-8E47-51679383E861}"/>
              </a:ext>
            </a:extLst>
          </p:cNvPr>
          <p:cNvSpPr>
            <a:spLocks noChangeShapeType="1"/>
          </p:cNvSpPr>
          <p:nvPr/>
        </p:nvSpPr>
        <p:spPr bwMode="auto">
          <a:xfrm>
            <a:off x="2627313" y="908050"/>
            <a:ext cx="1008062" cy="719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7286" name="Line 6">
            <a:extLst>
              <a:ext uri="{FF2B5EF4-FFF2-40B4-BE49-F238E27FC236}">
                <a16:creationId xmlns:a16="http://schemas.microsoft.com/office/drawing/2014/main" id="{C4957C77-CD16-4C50-AFBA-B340689505F7}"/>
              </a:ext>
            </a:extLst>
          </p:cNvPr>
          <p:cNvSpPr>
            <a:spLocks noChangeShapeType="1"/>
          </p:cNvSpPr>
          <p:nvPr/>
        </p:nvSpPr>
        <p:spPr bwMode="auto">
          <a:xfrm flipH="1">
            <a:off x="5580063" y="909638"/>
            <a:ext cx="863600"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7287" name="Line 7">
            <a:extLst>
              <a:ext uri="{FF2B5EF4-FFF2-40B4-BE49-F238E27FC236}">
                <a16:creationId xmlns:a16="http://schemas.microsoft.com/office/drawing/2014/main" id="{BF037DCA-54DB-4DAE-BF22-AF6EDB2CD400}"/>
              </a:ext>
            </a:extLst>
          </p:cNvPr>
          <p:cNvSpPr>
            <a:spLocks noChangeShapeType="1"/>
          </p:cNvSpPr>
          <p:nvPr/>
        </p:nvSpPr>
        <p:spPr bwMode="auto">
          <a:xfrm>
            <a:off x="6156325" y="3213100"/>
            <a:ext cx="1295400" cy="5762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97288" name="Line 8">
            <a:extLst>
              <a:ext uri="{FF2B5EF4-FFF2-40B4-BE49-F238E27FC236}">
                <a16:creationId xmlns:a16="http://schemas.microsoft.com/office/drawing/2014/main" id="{831C6583-1EB6-4057-B4CC-51996CDCDDE4}"/>
              </a:ext>
            </a:extLst>
          </p:cNvPr>
          <p:cNvSpPr>
            <a:spLocks noChangeShapeType="1"/>
          </p:cNvSpPr>
          <p:nvPr/>
        </p:nvSpPr>
        <p:spPr bwMode="auto">
          <a:xfrm flipH="1">
            <a:off x="1547813" y="3573463"/>
            <a:ext cx="1368425"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05481" name="Text Box 9">
            <a:extLst>
              <a:ext uri="{FF2B5EF4-FFF2-40B4-BE49-F238E27FC236}">
                <a16:creationId xmlns:a16="http://schemas.microsoft.com/office/drawing/2014/main" id="{7FAF38E5-28D6-432D-BD0E-94615533E853}"/>
              </a:ext>
            </a:extLst>
          </p:cNvPr>
          <p:cNvSpPr txBox="1">
            <a:spLocks noChangeArrowheads="1"/>
          </p:cNvSpPr>
          <p:nvPr/>
        </p:nvSpPr>
        <p:spPr bwMode="auto">
          <a:xfrm>
            <a:off x="2843213" y="765175"/>
            <a:ext cx="3240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400"/>
              <a:t>akceptujOfertęSzkoleń</a:t>
            </a:r>
          </a:p>
        </p:txBody>
      </p:sp>
      <p:sp>
        <p:nvSpPr>
          <p:cNvPr id="105482" name="Text Box 10">
            <a:extLst>
              <a:ext uri="{FF2B5EF4-FFF2-40B4-BE49-F238E27FC236}">
                <a16:creationId xmlns:a16="http://schemas.microsoft.com/office/drawing/2014/main" id="{79E8492D-55D5-494E-B8C7-DAB1083DA36F}"/>
              </a:ext>
            </a:extLst>
          </p:cNvPr>
          <p:cNvSpPr txBox="1">
            <a:spLocks noChangeArrowheads="1"/>
          </p:cNvSpPr>
          <p:nvPr/>
        </p:nvSpPr>
        <p:spPr bwMode="auto">
          <a:xfrm rot="-2589000">
            <a:off x="892175" y="2211388"/>
            <a:ext cx="2773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400"/>
              <a:t>wystawCertyfikaty</a:t>
            </a:r>
          </a:p>
        </p:txBody>
      </p:sp>
      <p:sp>
        <p:nvSpPr>
          <p:cNvPr id="105483" name="Text Box 11">
            <a:extLst>
              <a:ext uri="{FF2B5EF4-FFF2-40B4-BE49-F238E27FC236}">
                <a16:creationId xmlns:a16="http://schemas.microsoft.com/office/drawing/2014/main" id="{5C91EE3B-A18C-4127-807F-55CD697DE54C}"/>
              </a:ext>
            </a:extLst>
          </p:cNvPr>
          <p:cNvSpPr txBox="1">
            <a:spLocks noChangeArrowheads="1"/>
          </p:cNvSpPr>
          <p:nvPr/>
        </p:nvSpPr>
        <p:spPr bwMode="auto">
          <a:xfrm rot="-3608906">
            <a:off x="5077619" y="4075907"/>
            <a:ext cx="21605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400"/>
              <a:t>usuńSzkolenie</a:t>
            </a:r>
          </a:p>
        </p:txBody>
      </p:sp>
      <p:sp>
        <p:nvSpPr>
          <p:cNvPr id="105484" name="Text Box 12">
            <a:extLst>
              <a:ext uri="{FF2B5EF4-FFF2-40B4-BE49-F238E27FC236}">
                <a16:creationId xmlns:a16="http://schemas.microsoft.com/office/drawing/2014/main" id="{0E304DDB-51D9-4BEA-8114-2D337F38C478}"/>
              </a:ext>
            </a:extLst>
          </p:cNvPr>
          <p:cNvSpPr txBox="1">
            <a:spLocks noChangeArrowheads="1"/>
          </p:cNvSpPr>
          <p:nvPr/>
        </p:nvSpPr>
        <p:spPr bwMode="auto">
          <a:xfrm rot="3609681">
            <a:off x="5777706" y="2151857"/>
            <a:ext cx="2366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400"/>
              <a:t>wybierzSzkolenie</a:t>
            </a:r>
          </a:p>
        </p:txBody>
      </p:sp>
      <p:sp>
        <p:nvSpPr>
          <p:cNvPr id="97293" name="Text Box 13">
            <a:extLst>
              <a:ext uri="{FF2B5EF4-FFF2-40B4-BE49-F238E27FC236}">
                <a16:creationId xmlns:a16="http://schemas.microsoft.com/office/drawing/2014/main" id="{E4C2663F-2B89-4738-9966-29A154FFC6E2}"/>
              </a:ext>
            </a:extLst>
          </p:cNvPr>
          <p:cNvSpPr txBox="1">
            <a:spLocks noChangeArrowheads="1"/>
          </p:cNvSpPr>
          <p:nvPr/>
        </p:nvSpPr>
        <p:spPr bwMode="auto">
          <a:xfrm>
            <a:off x="287338" y="5661025"/>
            <a:ext cx="86772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200"/>
              <a:t>Obiekt to byt z dobrze zdefiniowaną granicą (co nim jest, a co nie), identyfikowalny, który ukrywa swój stan (reprezentowany przez wartości atrybutów i zależności) i zachowania (reprezentowane przez operacje).</a:t>
            </a:r>
            <a:endParaRPr lang="pl-PL" altLang="pl-PL" sz="2200" i="1"/>
          </a:p>
        </p:txBody>
      </p:sp>
      <p:sp>
        <p:nvSpPr>
          <p:cNvPr id="97294" name="Text Box 14">
            <a:extLst>
              <a:ext uri="{FF2B5EF4-FFF2-40B4-BE49-F238E27FC236}">
                <a16:creationId xmlns:a16="http://schemas.microsoft.com/office/drawing/2014/main" id="{FFA796BC-4783-49D4-8486-FF939F5F3216}"/>
              </a:ext>
            </a:extLst>
          </p:cNvPr>
          <p:cNvSpPr txBox="1">
            <a:spLocks noChangeArrowheads="1"/>
          </p:cNvSpPr>
          <p:nvPr/>
        </p:nvSpPr>
        <p:spPr bwMode="auto">
          <a:xfrm>
            <a:off x="323850" y="1125538"/>
            <a:ext cx="1223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operacje</a:t>
            </a:r>
          </a:p>
        </p:txBody>
      </p:sp>
      <p:sp>
        <p:nvSpPr>
          <p:cNvPr id="97295" name="Text Box 15">
            <a:extLst>
              <a:ext uri="{FF2B5EF4-FFF2-40B4-BE49-F238E27FC236}">
                <a16:creationId xmlns:a16="http://schemas.microsoft.com/office/drawing/2014/main" id="{5AE09948-24A1-4FA6-98DB-2B6C88701F49}"/>
              </a:ext>
            </a:extLst>
          </p:cNvPr>
          <p:cNvSpPr txBox="1">
            <a:spLocks noChangeArrowheads="1"/>
          </p:cNvSpPr>
          <p:nvPr/>
        </p:nvSpPr>
        <p:spPr bwMode="auto">
          <a:xfrm>
            <a:off x="7524750" y="188913"/>
            <a:ext cx="1296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atrybuty</a:t>
            </a:r>
          </a:p>
        </p:txBody>
      </p:sp>
      <p:sp>
        <p:nvSpPr>
          <p:cNvPr id="97296" name="Line 16">
            <a:extLst>
              <a:ext uri="{FF2B5EF4-FFF2-40B4-BE49-F238E27FC236}">
                <a16:creationId xmlns:a16="http://schemas.microsoft.com/office/drawing/2014/main" id="{BC25ABD6-4785-4294-ADD1-BB90BF68CE4B}"/>
              </a:ext>
            </a:extLst>
          </p:cNvPr>
          <p:cNvSpPr>
            <a:spLocks noChangeShapeType="1"/>
          </p:cNvSpPr>
          <p:nvPr/>
        </p:nvSpPr>
        <p:spPr bwMode="auto">
          <a:xfrm>
            <a:off x="755650" y="1484313"/>
            <a:ext cx="1008063" cy="720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97297" name="Line 17">
            <a:extLst>
              <a:ext uri="{FF2B5EF4-FFF2-40B4-BE49-F238E27FC236}">
                <a16:creationId xmlns:a16="http://schemas.microsoft.com/office/drawing/2014/main" id="{2069061C-9ACF-4944-BB07-96B1EC79A1AF}"/>
              </a:ext>
            </a:extLst>
          </p:cNvPr>
          <p:cNvSpPr>
            <a:spLocks noChangeShapeType="1"/>
          </p:cNvSpPr>
          <p:nvPr/>
        </p:nvSpPr>
        <p:spPr bwMode="auto">
          <a:xfrm flipH="1">
            <a:off x="4211638" y="476250"/>
            <a:ext cx="3313112" cy="15128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97298" name="Line 18">
            <a:extLst>
              <a:ext uri="{FF2B5EF4-FFF2-40B4-BE49-F238E27FC236}">
                <a16:creationId xmlns:a16="http://schemas.microsoft.com/office/drawing/2014/main" id="{76FB98A7-0258-4011-B0F0-FE2CB2FD751F}"/>
              </a:ext>
            </a:extLst>
          </p:cNvPr>
          <p:cNvSpPr>
            <a:spLocks noChangeShapeType="1"/>
          </p:cNvSpPr>
          <p:nvPr/>
        </p:nvSpPr>
        <p:spPr bwMode="auto">
          <a:xfrm flipH="1" flipV="1">
            <a:off x="7380288" y="3933825"/>
            <a:ext cx="1008062" cy="5032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pl-PL"/>
          </a:p>
        </p:txBody>
      </p:sp>
      <p:sp>
        <p:nvSpPr>
          <p:cNvPr id="97299" name="Text Box 19">
            <a:extLst>
              <a:ext uri="{FF2B5EF4-FFF2-40B4-BE49-F238E27FC236}">
                <a16:creationId xmlns:a16="http://schemas.microsoft.com/office/drawing/2014/main" id="{B17C4F63-C102-4AC1-A750-36519D42C40E}"/>
              </a:ext>
            </a:extLst>
          </p:cNvPr>
          <p:cNvSpPr txBox="1">
            <a:spLocks noChangeArrowheads="1"/>
          </p:cNvSpPr>
          <p:nvPr/>
        </p:nvSpPr>
        <p:spPr bwMode="auto">
          <a:xfrm>
            <a:off x="7596188" y="4437063"/>
            <a:ext cx="13684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a:t>granica obiektu</a:t>
            </a:r>
          </a:p>
        </p:txBody>
      </p:sp>
      <p:sp>
        <p:nvSpPr>
          <p:cNvPr id="97300" name="Line 20">
            <a:extLst>
              <a:ext uri="{FF2B5EF4-FFF2-40B4-BE49-F238E27FC236}">
                <a16:creationId xmlns:a16="http://schemas.microsoft.com/office/drawing/2014/main" id="{260FD8D2-BEE7-4AB4-BE8C-7BB1683249CD}"/>
              </a:ext>
            </a:extLst>
          </p:cNvPr>
          <p:cNvSpPr>
            <a:spLocks noChangeShapeType="1"/>
          </p:cNvSpPr>
          <p:nvPr/>
        </p:nvSpPr>
        <p:spPr bwMode="auto">
          <a:xfrm>
            <a:off x="4932363" y="4365625"/>
            <a:ext cx="647700" cy="1079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05493" name="Text Box 21">
            <a:extLst>
              <a:ext uri="{FF2B5EF4-FFF2-40B4-BE49-F238E27FC236}">
                <a16:creationId xmlns:a16="http://schemas.microsoft.com/office/drawing/2014/main" id="{90A84BEF-E9A3-4037-A3DE-9C8E2FB2E709}"/>
              </a:ext>
            </a:extLst>
          </p:cNvPr>
          <p:cNvSpPr txBox="1">
            <a:spLocks noChangeArrowheads="1"/>
          </p:cNvSpPr>
          <p:nvPr/>
        </p:nvSpPr>
        <p:spPr bwMode="auto">
          <a:xfrm rot="1113737">
            <a:off x="2700338" y="4724400"/>
            <a:ext cx="27733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400"/>
              <a:t>ustawLiczbęSzkoleń</a:t>
            </a:r>
          </a:p>
        </p:txBody>
      </p:sp>
      <p:sp>
        <p:nvSpPr>
          <p:cNvPr id="97302" name="Text Box 22">
            <a:extLst>
              <a:ext uri="{FF2B5EF4-FFF2-40B4-BE49-F238E27FC236}">
                <a16:creationId xmlns:a16="http://schemas.microsoft.com/office/drawing/2014/main" id="{6D634375-7B44-4244-946D-FCDB7C844071}"/>
              </a:ext>
            </a:extLst>
          </p:cNvPr>
          <p:cNvSpPr txBox="1">
            <a:spLocks noChangeArrowheads="1"/>
          </p:cNvSpPr>
          <p:nvPr/>
        </p:nvSpPr>
        <p:spPr bwMode="auto">
          <a:xfrm>
            <a:off x="250825" y="260350"/>
            <a:ext cx="295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b="1"/>
              <a:t>Obiekt TRENER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5482"/>
                                        </p:tgtEl>
                                        <p:attrNameLst>
                                          <p:attrName>style.visibility</p:attrName>
                                        </p:attrNameLst>
                                      </p:cBhvr>
                                      <p:to>
                                        <p:strVal val="visible"/>
                                      </p:to>
                                    </p:set>
                                    <p:anim calcmode="lin" valueType="num">
                                      <p:cBhvr>
                                        <p:cTn id="7" dur="1000" fill="hold"/>
                                        <p:tgtEl>
                                          <p:spTgt spid="105482"/>
                                        </p:tgtEl>
                                        <p:attrNameLst>
                                          <p:attrName>ppt_w</p:attrName>
                                        </p:attrNameLst>
                                      </p:cBhvr>
                                      <p:tavLst>
                                        <p:tav tm="0">
                                          <p:val>
                                            <p:strVal val="#ppt_w*0.70"/>
                                          </p:val>
                                        </p:tav>
                                        <p:tav tm="100000">
                                          <p:val>
                                            <p:strVal val="#ppt_w"/>
                                          </p:val>
                                        </p:tav>
                                      </p:tavLst>
                                    </p:anim>
                                    <p:anim calcmode="lin" valueType="num">
                                      <p:cBhvr>
                                        <p:cTn id="8" dur="1000" fill="hold"/>
                                        <p:tgtEl>
                                          <p:spTgt spid="105482"/>
                                        </p:tgtEl>
                                        <p:attrNameLst>
                                          <p:attrName>ppt_h</p:attrName>
                                        </p:attrNameLst>
                                      </p:cBhvr>
                                      <p:tavLst>
                                        <p:tav tm="0">
                                          <p:val>
                                            <p:strVal val="#ppt_h"/>
                                          </p:val>
                                        </p:tav>
                                        <p:tav tm="100000">
                                          <p:val>
                                            <p:strVal val="#ppt_h"/>
                                          </p:val>
                                        </p:tav>
                                      </p:tavLst>
                                    </p:anim>
                                    <p:animEffect transition="in" filter="fade">
                                      <p:cBhvr>
                                        <p:cTn id="9" dur="1000"/>
                                        <p:tgtEl>
                                          <p:spTgt spid="105482"/>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05481"/>
                                        </p:tgtEl>
                                        <p:attrNameLst>
                                          <p:attrName>style.visibility</p:attrName>
                                        </p:attrNameLst>
                                      </p:cBhvr>
                                      <p:to>
                                        <p:strVal val="visible"/>
                                      </p:to>
                                    </p:set>
                                    <p:anim calcmode="lin" valueType="num">
                                      <p:cBhvr>
                                        <p:cTn id="13" dur="1000" fill="hold"/>
                                        <p:tgtEl>
                                          <p:spTgt spid="105481"/>
                                        </p:tgtEl>
                                        <p:attrNameLst>
                                          <p:attrName>ppt_w</p:attrName>
                                        </p:attrNameLst>
                                      </p:cBhvr>
                                      <p:tavLst>
                                        <p:tav tm="0">
                                          <p:val>
                                            <p:strVal val="#ppt_w*0.70"/>
                                          </p:val>
                                        </p:tav>
                                        <p:tav tm="100000">
                                          <p:val>
                                            <p:strVal val="#ppt_w"/>
                                          </p:val>
                                        </p:tav>
                                      </p:tavLst>
                                    </p:anim>
                                    <p:anim calcmode="lin" valueType="num">
                                      <p:cBhvr>
                                        <p:cTn id="14" dur="1000" fill="hold"/>
                                        <p:tgtEl>
                                          <p:spTgt spid="105481"/>
                                        </p:tgtEl>
                                        <p:attrNameLst>
                                          <p:attrName>ppt_h</p:attrName>
                                        </p:attrNameLst>
                                      </p:cBhvr>
                                      <p:tavLst>
                                        <p:tav tm="0">
                                          <p:val>
                                            <p:strVal val="#ppt_h"/>
                                          </p:val>
                                        </p:tav>
                                        <p:tav tm="100000">
                                          <p:val>
                                            <p:strVal val="#ppt_h"/>
                                          </p:val>
                                        </p:tav>
                                      </p:tavLst>
                                    </p:anim>
                                    <p:animEffect transition="in" filter="fade">
                                      <p:cBhvr>
                                        <p:cTn id="15" dur="1000"/>
                                        <p:tgtEl>
                                          <p:spTgt spid="105481"/>
                                        </p:tgtEl>
                                      </p:cBhvr>
                                    </p:animEffect>
                                  </p:childTnLst>
                                </p:cTn>
                              </p:par>
                            </p:childTnLst>
                          </p:cTn>
                        </p:par>
                        <p:par>
                          <p:cTn id="16" fill="hold" nodeType="afterGroup">
                            <p:stCondLst>
                              <p:cond delay="2000"/>
                            </p:stCondLst>
                            <p:childTnLst>
                              <p:par>
                                <p:cTn id="17" presetID="55" presetClass="entr" presetSubtype="0" fill="hold" grpId="0" nodeType="afterEffect">
                                  <p:stCondLst>
                                    <p:cond delay="0"/>
                                  </p:stCondLst>
                                  <p:childTnLst>
                                    <p:set>
                                      <p:cBhvr>
                                        <p:cTn id="18" dur="1" fill="hold">
                                          <p:stCondLst>
                                            <p:cond delay="0"/>
                                          </p:stCondLst>
                                        </p:cTn>
                                        <p:tgtEl>
                                          <p:spTgt spid="105484"/>
                                        </p:tgtEl>
                                        <p:attrNameLst>
                                          <p:attrName>style.visibility</p:attrName>
                                        </p:attrNameLst>
                                      </p:cBhvr>
                                      <p:to>
                                        <p:strVal val="visible"/>
                                      </p:to>
                                    </p:set>
                                    <p:anim calcmode="lin" valueType="num">
                                      <p:cBhvr>
                                        <p:cTn id="19" dur="1000" fill="hold"/>
                                        <p:tgtEl>
                                          <p:spTgt spid="105484"/>
                                        </p:tgtEl>
                                        <p:attrNameLst>
                                          <p:attrName>ppt_w</p:attrName>
                                        </p:attrNameLst>
                                      </p:cBhvr>
                                      <p:tavLst>
                                        <p:tav tm="0">
                                          <p:val>
                                            <p:strVal val="#ppt_w*0.70"/>
                                          </p:val>
                                        </p:tav>
                                        <p:tav tm="100000">
                                          <p:val>
                                            <p:strVal val="#ppt_w"/>
                                          </p:val>
                                        </p:tav>
                                      </p:tavLst>
                                    </p:anim>
                                    <p:anim calcmode="lin" valueType="num">
                                      <p:cBhvr>
                                        <p:cTn id="20" dur="1000" fill="hold"/>
                                        <p:tgtEl>
                                          <p:spTgt spid="105484"/>
                                        </p:tgtEl>
                                        <p:attrNameLst>
                                          <p:attrName>ppt_h</p:attrName>
                                        </p:attrNameLst>
                                      </p:cBhvr>
                                      <p:tavLst>
                                        <p:tav tm="0">
                                          <p:val>
                                            <p:strVal val="#ppt_h"/>
                                          </p:val>
                                        </p:tav>
                                        <p:tav tm="100000">
                                          <p:val>
                                            <p:strVal val="#ppt_h"/>
                                          </p:val>
                                        </p:tav>
                                      </p:tavLst>
                                    </p:anim>
                                    <p:animEffect transition="in" filter="fade">
                                      <p:cBhvr>
                                        <p:cTn id="21" dur="1000"/>
                                        <p:tgtEl>
                                          <p:spTgt spid="105484"/>
                                        </p:tgtEl>
                                      </p:cBhvr>
                                    </p:animEffect>
                                  </p:child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05483"/>
                                        </p:tgtEl>
                                        <p:attrNameLst>
                                          <p:attrName>style.visibility</p:attrName>
                                        </p:attrNameLst>
                                      </p:cBhvr>
                                      <p:to>
                                        <p:strVal val="visible"/>
                                      </p:to>
                                    </p:set>
                                    <p:anim calcmode="lin" valueType="num">
                                      <p:cBhvr>
                                        <p:cTn id="25" dur="1000" fill="hold"/>
                                        <p:tgtEl>
                                          <p:spTgt spid="105483"/>
                                        </p:tgtEl>
                                        <p:attrNameLst>
                                          <p:attrName>ppt_w</p:attrName>
                                        </p:attrNameLst>
                                      </p:cBhvr>
                                      <p:tavLst>
                                        <p:tav tm="0">
                                          <p:val>
                                            <p:strVal val="#ppt_w*0.70"/>
                                          </p:val>
                                        </p:tav>
                                        <p:tav tm="100000">
                                          <p:val>
                                            <p:strVal val="#ppt_w"/>
                                          </p:val>
                                        </p:tav>
                                      </p:tavLst>
                                    </p:anim>
                                    <p:anim calcmode="lin" valueType="num">
                                      <p:cBhvr>
                                        <p:cTn id="26" dur="1000" fill="hold"/>
                                        <p:tgtEl>
                                          <p:spTgt spid="105483"/>
                                        </p:tgtEl>
                                        <p:attrNameLst>
                                          <p:attrName>ppt_h</p:attrName>
                                        </p:attrNameLst>
                                      </p:cBhvr>
                                      <p:tavLst>
                                        <p:tav tm="0">
                                          <p:val>
                                            <p:strVal val="#ppt_h"/>
                                          </p:val>
                                        </p:tav>
                                        <p:tav tm="100000">
                                          <p:val>
                                            <p:strVal val="#ppt_h"/>
                                          </p:val>
                                        </p:tav>
                                      </p:tavLst>
                                    </p:anim>
                                    <p:animEffect transition="in" filter="fade">
                                      <p:cBhvr>
                                        <p:cTn id="27" dur="1000"/>
                                        <p:tgtEl>
                                          <p:spTgt spid="105483"/>
                                        </p:tgtEl>
                                      </p:cBhvr>
                                    </p:animEffect>
                                  </p:child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05493"/>
                                        </p:tgtEl>
                                        <p:attrNameLst>
                                          <p:attrName>style.visibility</p:attrName>
                                        </p:attrNameLst>
                                      </p:cBhvr>
                                      <p:to>
                                        <p:strVal val="visible"/>
                                      </p:to>
                                    </p:set>
                                    <p:anim calcmode="lin" valueType="num">
                                      <p:cBhvr>
                                        <p:cTn id="31" dur="1000" fill="hold"/>
                                        <p:tgtEl>
                                          <p:spTgt spid="105493"/>
                                        </p:tgtEl>
                                        <p:attrNameLst>
                                          <p:attrName>ppt_w</p:attrName>
                                        </p:attrNameLst>
                                      </p:cBhvr>
                                      <p:tavLst>
                                        <p:tav tm="0">
                                          <p:val>
                                            <p:strVal val="#ppt_w*0.70"/>
                                          </p:val>
                                        </p:tav>
                                        <p:tav tm="100000">
                                          <p:val>
                                            <p:strVal val="#ppt_w"/>
                                          </p:val>
                                        </p:tav>
                                      </p:tavLst>
                                    </p:anim>
                                    <p:anim calcmode="lin" valueType="num">
                                      <p:cBhvr>
                                        <p:cTn id="32" dur="1000" fill="hold"/>
                                        <p:tgtEl>
                                          <p:spTgt spid="105493"/>
                                        </p:tgtEl>
                                        <p:attrNameLst>
                                          <p:attrName>ppt_h</p:attrName>
                                        </p:attrNameLst>
                                      </p:cBhvr>
                                      <p:tavLst>
                                        <p:tav tm="0">
                                          <p:val>
                                            <p:strVal val="#ppt_h"/>
                                          </p:val>
                                        </p:tav>
                                        <p:tav tm="100000">
                                          <p:val>
                                            <p:strVal val="#ppt_h"/>
                                          </p:val>
                                        </p:tav>
                                      </p:tavLst>
                                    </p:anim>
                                    <p:animEffect transition="in" filter="fade">
                                      <p:cBhvr>
                                        <p:cTn id="33" dur="1000"/>
                                        <p:tgtEl>
                                          <p:spTgt spid="10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81" grpId="0"/>
      <p:bldP spid="105482" grpId="0"/>
      <p:bldP spid="105483" grpId="0"/>
      <p:bldP spid="105484" grpId="0"/>
      <p:bldP spid="10549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A5D00EAE-E6B5-4AE0-A6CA-8E37B553FF90}"/>
              </a:ext>
            </a:extLst>
          </p:cNvPr>
          <p:cNvSpPr>
            <a:spLocks noGrp="1" noChangeArrowheads="1"/>
          </p:cNvSpPr>
          <p:nvPr>
            <p:ph type="title" idx="4294967295"/>
          </p:nvPr>
        </p:nvSpPr>
        <p:spPr>
          <a:xfrm>
            <a:off x="827088" y="0"/>
            <a:ext cx="7772400" cy="1143000"/>
          </a:xfrm>
        </p:spPr>
        <p:txBody>
          <a:bodyPr/>
          <a:lstStyle/>
          <a:p>
            <a:r>
              <a:rPr lang="pl-PL" altLang="pl-PL"/>
              <a:t>Stan obiektów</a:t>
            </a:r>
          </a:p>
        </p:txBody>
      </p:sp>
      <p:sp>
        <p:nvSpPr>
          <p:cNvPr id="106499" name="Rectangle 3">
            <a:extLst>
              <a:ext uri="{FF2B5EF4-FFF2-40B4-BE49-F238E27FC236}">
                <a16:creationId xmlns:a16="http://schemas.microsoft.com/office/drawing/2014/main" id="{9C7C9F06-8C08-4F6D-B3E8-7362A00BB849}"/>
              </a:ext>
            </a:extLst>
          </p:cNvPr>
          <p:cNvSpPr>
            <a:spLocks noGrp="1" noChangeArrowheads="1"/>
          </p:cNvSpPr>
          <p:nvPr>
            <p:ph type="body" idx="4294967295"/>
          </p:nvPr>
        </p:nvSpPr>
        <p:spPr>
          <a:xfrm>
            <a:off x="323850" y="1484313"/>
            <a:ext cx="8820150" cy="4467225"/>
          </a:xfrm>
        </p:spPr>
        <p:txBody>
          <a:bodyPr/>
          <a:lstStyle/>
          <a:p>
            <a:pPr>
              <a:lnSpc>
                <a:spcPct val="90000"/>
              </a:lnSpc>
            </a:pPr>
            <a:r>
              <a:rPr lang="pl-PL" altLang="pl-PL"/>
              <a:t>Każdy obiekt opisujemy jako zbiór jego cech (atrybutów).</a:t>
            </a:r>
          </a:p>
          <a:p>
            <a:pPr>
              <a:lnSpc>
                <a:spcPct val="90000"/>
              </a:lnSpc>
            </a:pPr>
            <a:r>
              <a:rPr lang="pl-PL" altLang="pl-PL"/>
              <a:t>Aktualne wartości atrybutów obiektu stanowią jego stan.</a:t>
            </a:r>
          </a:p>
          <a:p>
            <a:pPr>
              <a:lnSpc>
                <a:spcPct val="90000"/>
              </a:lnSpc>
            </a:pPr>
            <a:r>
              <a:rPr lang="pl-PL" altLang="pl-PL"/>
              <a:t>Stan obiektu może się zmieniać przez cały czas jego życia.</a:t>
            </a:r>
          </a:p>
          <a:p>
            <a:pPr>
              <a:lnSpc>
                <a:spcPct val="90000"/>
              </a:lnSpc>
            </a:pPr>
            <a:r>
              <a:rPr lang="pl-PL" altLang="pl-PL"/>
              <a:t>Modelując obiekty, do ich opisu wybieramy tylko zestawy atrybutów występujących w danej dziedzinie problemu.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p:cTn id="7" dur="1000" fill="hold"/>
                                        <p:tgtEl>
                                          <p:spTgt spid="10649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649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64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6499">
                                            <p:txEl>
                                              <p:pRg st="1" end="1"/>
                                            </p:txEl>
                                          </p:spTgt>
                                        </p:tgtEl>
                                        <p:attrNameLst>
                                          <p:attrName>style.visibility</p:attrName>
                                        </p:attrNameLst>
                                      </p:cBhvr>
                                      <p:to>
                                        <p:strVal val="visible"/>
                                      </p:to>
                                    </p:set>
                                    <p:anim calcmode="lin" valueType="num">
                                      <p:cBhvr>
                                        <p:cTn id="14" dur="1000" fill="hold"/>
                                        <p:tgtEl>
                                          <p:spTgt spid="106499">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6499">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649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6499">
                                            <p:txEl>
                                              <p:pRg st="2" end="2"/>
                                            </p:txEl>
                                          </p:spTgt>
                                        </p:tgtEl>
                                        <p:attrNameLst>
                                          <p:attrName>style.visibility</p:attrName>
                                        </p:attrNameLst>
                                      </p:cBhvr>
                                      <p:to>
                                        <p:strVal val="visible"/>
                                      </p:to>
                                    </p:set>
                                    <p:anim calcmode="lin" valueType="num">
                                      <p:cBhvr>
                                        <p:cTn id="21" dur="1000" fill="hold"/>
                                        <p:tgtEl>
                                          <p:spTgt spid="106499">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6499">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649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6499">
                                            <p:txEl>
                                              <p:pRg st="3" end="3"/>
                                            </p:txEl>
                                          </p:spTgt>
                                        </p:tgtEl>
                                        <p:attrNameLst>
                                          <p:attrName>style.visibility</p:attrName>
                                        </p:attrNameLst>
                                      </p:cBhvr>
                                      <p:to>
                                        <p:strVal val="visible"/>
                                      </p:to>
                                    </p:set>
                                    <p:anim calcmode="lin" valueType="num">
                                      <p:cBhvr>
                                        <p:cTn id="28" dur="1000" fill="hold"/>
                                        <p:tgtEl>
                                          <p:spTgt spid="106499">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06499">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064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20EA5336-DB80-4B3D-A4BD-29AED16C5256}"/>
              </a:ext>
            </a:extLst>
          </p:cNvPr>
          <p:cNvSpPr>
            <a:spLocks noGrp="1" noChangeArrowheads="1"/>
          </p:cNvSpPr>
          <p:nvPr>
            <p:ph type="title"/>
          </p:nvPr>
        </p:nvSpPr>
        <p:spPr>
          <a:xfrm>
            <a:off x="685800" y="188913"/>
            <a:ext cx="7772400" cy="1143000"/>
          </a:xfrm>
        </p:spPr>
        <p:txBody>
          <a:bodyPr/>
          <a:lstStyle/>
          <a:p>
            <a:r>
              <a:rPr lang="pl-PL" altLang="pl-PL"/>
              <a:t>Zachowanie obiektów</a:t>
            </a:r>
          </a:p>
        </p:txBody>
      </p:sp>
      <p:sp>
        <p:nvSpPr>
          <p:cNvPr id="107523" name="Rectangle 3">
            <a:extLst>
              <a:ext uri="{FF2B5EF4-FFF2-40B4-BE49-F238E27FC236}">
                <a16:creationId xmlns:a16="http://schemas.microsoft.com/office/drawing/2014/main" id="{A343BE46-9C37-417B-AD63-5684FE7259DD}"/>
              </a:ext>
            </a:extLst>
          </p:cNvPr>
          <p:cNvSpPr>
            <a:spLocks noGrp="1" noChangeArrowheads="1"/>
          </p:cNvSpPr>
          <p:nvPr>
            <p:ph type="body" sz="half" idx="1"/>
          </p:nvPr>
        </p:nvSpPr>
        <p:spPr>
          <a:xfrm>
            <a:off x="468313" y="1412875"/>
            <a:ext cx="5614987" cy="4616450"/>
          </a:xfrm>
        </p:spPr>
        <p:txBody>
          <a:bodyPr/>
          <a:lstStyle/>
          <a:p>
            <a:pPr>
              <a:lnSpc>
                <a:spcPct val="90000"/>
              </a:lnSpc>
            </a:pPr>
            <a:r>
              <a:rPr lang="pl-PL" altLang="pl-PL" sz="2400"/>
              <a:t>Obiekty nie tylko przechowują swój stan, ale również „wiedzą” jak się należy zachować.</a:t>
            </a:r>
          </a:p>
          <a:p>
            <a:pPr>
              <a:lnSpc>
                <a:spcPct val="90000"/>
              </a:lnSpc>
            </a:pPr>
            <a:r>
              <a:rPr lang="pl-PL" altLang="pl-PL" sz="2400"/>
              <a:t>Obiekty mogą wykonywać dla innych obiektów określone usługi.</a:t>
            </a:r>
          </a:p>
          <a:p>
            <a:pPr>
              <a:lnSpc>
                <a:spcPct val="90000"/>
              </a:lnSpc>
            </a:pPr>
            <a:r>
              <a:rPr lang="pl-PL" altLang="pl-PL" sz="2400"/>
              <a:t>Każdy obiekt może mieć określoną listę usług, które potrafi wykonać.</a:t>
            </a:r>
          </a:p>
          <a:p>
            <a:pPr>
              <a:lnSpc>
                <a:spcPct val="90000"/>
              </a:lnSpc>
            </a:pPr>
            <a:r>
              <a:rPr lang="pl-PL" altLang="pl-PL" sz="2400"/>
              <a:t>Obiekty możemy porównać do „czarnych skrzynek” z przyciskami; naciśnięcie przycisku powoduje wykonanie określonych operacji i (lub) zwrócenie wyniku.</a:t>
            </a:r>
          </a:p>
        </p:txBody>
      </p:sp>
      <p:pic>
        <p:nvPicPr>
          <p:cNvPr id="99332" name="Picture 4" descr="j0233070">
            <a:extLst>
              <a:ext uri="{FF2B5EF4-FFF2-40B4-BE49-F238E27FC236}">
                <a16:creationId xmlns:a16="http://schemas.microsoft.com/office/drawing/2014/main" id="{DDFCE9DD-29CA-40D9-BE64-5DE0E8CC60A3}"/>
              </a:ext>
            </a:extLst>
          </p:cNvPr>
          <p:cNvPicPr>
            <a:picLocks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084888" y="2060575"/>
            <a:ext cx="2452687" cy="1228725"/>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7523">
                                            <p:txEl>
                                              <p:pRg st="0" end="0"/>
                                            </p:txEl>
                                          </p:spTgt>
                                        </p:tgtEl>
                                        <p:attrNameLst>
                                          <p:attrName>style.visibility</p:attrName>
                                        </p:attrNameLst>
                                      </p:cBhvr>
                                      <p:to>
                                        <p:strVal val="visible"/>
                                      </p:to>
                                    </p:set>
                                    <p:anim calcmode="lin" valueType="num">
                                      <p:cBhvr>
                                        <p:cTn id="7" dur="1000" fill="hold"/>
                                        <p:tgtEl>
                                          <p:spTgt spid="10752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752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752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7523">
                                            <p:txEl>
                                              <p:pRg st="1" end="1"/>
                                            </p:txEl>
                                          </p:spTgt>
                                        </p:tgtEl>
                                        <p:attrNameLst>
                                          <p:attrName>style.visibility</p:attrName>
                                        </p:attrNameLst>
                                      </p:cBhvr>
                                      <p:to>
                                        <p:strVal val="visible"/>
                                      </p:to>
                                    </p:set>
                                    <p:anim calcmode="lin" valueType="num">
                                      <p:cBhvr>
                                        <p:cTn id="14" dur="1000" fill="hold"/>
                                        <p:tgtEl>
                                          <p:spTgt spid="10752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752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752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7523">
                                            <p:txEl>
                                              <p:pRg st="2" end="2"/>
                                            </p:txEl>
                                          </p:spTgt>
                                        </p:tgtEl>
                                        <p:attrNameLst>
                                          <p:attrName>style.visibility</p:attrName>
                                        </p:attrNameLst>
                                      </p:cBhvr>
                                      <p:to>
                                        <p:strVal val="visible"/>
                                      </p:to>
                                    </p:set>
                                    <p:anim calcmode="lin" valueType="num">
                                      <p:cBhvr>
                                        <p:cTn id="21" dur="1000" fill="hold"/>
                                        <p:tgtEl>
                                          <p:spTgt spid="10752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752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752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7523">
                                            <p:txEl>
                                              <p:pRg st="3" end="3"/>
                                            </p:txEl>
                                          </p:spTgt>
                                        </p:tgtEl>
                                        <p:attrNameLst>
                                          <p:attrName>style.visibility</p:attrName>
                                        </p:attrNameLst>
                                      </p:cBhvr>
                                      <p:to>
                                        <p:strVal val="visible"/>
                                      </p:to>
                                    </p:set>
                                    <p:anim calcmode="lin" valueType="num">
                                      <p:cBhvr>
                                        <p:cTn id="28" dur="1000" fill="hold"/>
                                        <p:tgtEl>
                                          <p:spTgt spid="10752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0752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075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EE095202-267D-480A-95A2-D8CF271A551F}"/>
              </a:ext>
            </a:extLst>
          </p:cNvPr>
          <p:cNvSpPr>
            <a:spLocks noChangeArrowheads="1"/>
          </p:cNvSpPr>
          <p:nvPr/>
        </p:nvSpPr>
        <p:spPr bwMode="auto">
          <a:xfrm>
            <a:off x="457200" y="274638"/>
            <a:ext cx="82296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Diagram obiektów</a:t>
            </a:r>
          </a:p>
        </p:txBody>
      </p:sp>
      <p:sp>
        <p:nvSpPr>
          <p:cNvPr id="108547" name="Rectangle 3">
            <a:extLst>
              <a:ext uri="{FF2B5EF4-FFF2-40B4-BE49-F238E27FC236}">
                <a16:creationId xmlns:a16="http://schemas.microsoft.com/office/drawing/2014/main" id="{144FE0F1-FAF0-4D0B-A486-D583AAB9DCDA}"/>
              </a:ext>
            </a:extLst>
          </p:cNvPr>
          <p:cNvSpPr>
            <a:spLocks noChangeArrowheads="1"/>
          </p:cNvSpPr>
          <p:nvPr/>
        </p:nvSpPr>
        <p:spPr bwMode="auto">
          <a:xfrm>
            <a:off x="1249363" y="1341438"/>
            <a:ext cx="7426325"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pl-PL" altLang="pl-PL"/>
              <a:t>Zawartość diagramu:</a:t>
            </a:r>
          </a:p>
          <a:p>
            <a:pPr lvl="1" eaLnBrk="1" hangingPunct="1">
              <a:buFontTx/>
              <a:buChar char="•"/>
            </a:pPr>
            <a:r>
              <a:rPr lang="pl-PL" altLang="pl-PL" sz="3200"/>
              <a:t>obiekty,</a:t>
            </a:r>
          </a:p>
          <a:p>
            <a:pPr lvl="1" eaLnBrk="1" hangingPunct="1">
              <a:buFontTx/>
              <a:buChar char="•"/>
            </a:pPr>
            <a:r>
              <a:rPr lang="pl-PL" altLang="pl-PL" sz="3200"/>
              <a:t>związki.</a:t>
            </a:r>
          </a:p>
          <a:p>
            <a:pPr eaLnBrk="1" hangingPunct="1"/>
            <a:endParaRPr lang="pl-PL" altLang="pl-PL"/>
          </a:p>
          <a:p>
            <a:pPr eaLnBrk="1" hangingPunct="1">
              <a:buFontTx/>
              <a:buNone/>
            </a:pPr>
            <a:r>
              <a:rPr lang="pl-PL" altLang="pl-PL"/>
              <a:t>Na diagramie mogą się również znaleźć:</a:t>
            </a:r>
          </a:p>
          <a:p>
            <a:pPr lvl="1" eaLnBrk="1" hangingPunct="1">
              <a:buFontTx/>
              <a:buChar char="•"/>
            </a:pPr>
            <a:r>
              <a:rPr lang="pl-PL" altLang="pl-PL" sz="3200"/>
              <a:t>pakiety,</a:t>
            </a:r>
          </a:p>
          <a:p>
            <a:pPr lvl="1" eaLnBrk="1" hangingPunct="1">
              <a:buFontTx/>
              <a:buChar char="•"/>
            </a:pPr>
            <a:r>
              <a:rPr lang="pl-PL" altLang="pl-PL" sz="3200"/>
              <a:t>podsystemy,</a:t>
            </a:r>
          </a:p>
          <a:p>
            <a:pPr lvl="1" eaLnBrk="1" hangingPunct="1">
              <a:buFontTx/>
              <a:buChar char="•"/>
            </a:pPr>
            <a:r>
              <a:rPr lang="pl-PL" altLang="pl-PL" sz="3200"/>
              <a:t>notatki.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p:cTn id="7" dur="1000" fill="hold"/>
                                        <p:tgtEl>
                                          <p:spTgt spid="10854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854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85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8547">
                                            <p:txEl>
                                              <p:pRg st="1" end="1"/>
                                            </p:txEl>
                                          </p:spTgt>
                                        </p:tgtEl>
                                        <p:attrNameLst>
                                          <p:attrName>style.visibility</p:attrName>
                                        </p:attrNameLst>
                                      </p:cBhvr>
                                      <p:to>
                                        <p:strVal val="visible"/>
                                      </p:to>
                                    </p:set>
                                    <p:anim calcmode="lin" valueType="num">
                                      <p:cBhvr>
                                        <p:cTn id="14" dur="1000" fill="hold"/>
                                        <p:tgtEl>
                                          <p:spTgt spid="10854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854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85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8547">
                                            <p:txEl>
                                              <p:pRg st="2" end="2"/>
                                            </p:txEl>
                                          </p:spTgt>
                                        </p:tgtEl>
                                        <p:attrNameLst>
                                          <p:attrName>style.visibility</p:attrName>
                                        </p:attrNameLst>
                                      </p:cBhvr>
                                      <p:to>
                                        <p:strVal val="visible"/>
                                      </p:to>
                                    </p:set>
                                    <p:anim calcmode="lin" valueType="num">
                                      <p:cBhvr>
                                        <p:cTn id="21" dur="1000" fill="hold"/>
                                        <p:tgtEl>
                                          <p:spTgt spid="10854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854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85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08547">
                                            <p:txEl>
                                              <p:pRg st="4" end="4"/>
                                            </p:txEl>
                                          </p:spTgt>
                                        </p:tgtEl>
                                        <p:attrNameLst>
                                          <p:attrName>style.visibility</p:attrName>
                                        </p:attrNameLst>
                                      </p:cBhvr>
                                      <p:to>
                                        <p:strVal val="visible"/>
                                      </p:to>
                                    </p:set>
                                    <p:anim calcmode="lin" valueType="num">
                                      <p:cBhvr>
                                        <p:cTn id="28" dur="1000" fill="hold"/>
                                        <p:tgtEl>
                                          <p:spTgt spid="108547">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108547">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08547">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08547">
                                            <p:txEl>
                                              <p:pRg st="5" end="5"/>
                                            </p:txEl>
                                          </p:spTgt>
                                        </p:tgtEl>
                                        <p:attrNameLst>
                                          <p:attrName>style.visibility</p:attrName>
                                        </p:attrNameLst>
                                      </p:cBhvr>
                                      <p:to>
                                        <p:strVal val="visible"/>
                                      </p:to>
                                    </p:set>
                                    <p:anim calcmode="lin" valueType="num">
                                      <p:cBhvr>
                                        <p:cTn id="35" dur="1000" fill="hold"/>
                                        <p:tgtEl>
                                          <p:spTgt spid="108547">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108547">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10854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08547">
                                            <p:txEl>
                                              <p:pRg st="6" end="6"/>
                                            </p:txEl>
                                          </p:spTgt>
                                        </p:tgtEl>
                                        <p:attrNameLst>
                                          <p:attrName>style.visibility</p:attrName>
                                        </p:attrNameLst>
                                      </p:cBhvr>
                                      <p:to>
                                        <p:strVal val="visible"/>
                                      </p:to>
                                    </p:set>
                                    <p:anim calcmode="lin" valueType="num">
                                      <p:cBhvr>
                                        <p:cTn id="42" dur="1000" fill="hold"/>
                                        <p:tgtEl>
                                          <p:spTgt spid="108547">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108547">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108547">
                                            <p:txEl>
                                              <p:pRg st="6" end="6"/>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08547">
                                            <p:txEl>
                                              <p:pRg st="7" end="7"/>
                                            </p:txEl>
                                          </p:spTgt>
                                        </p:tgtEl>
                                        <p:attrNameLst>
                                          <p:attrName>style.visibility</p:attrName>
                                        </p:attrNameLst>
                                      </p:cBhvr>
                                      <p:to>
                                        <p:strVal val="visible"/>
                                      </p:to>
                                    </p:set>
                                    <p:anim calcmode="lin" valueType="num">
                                      <p:cBhvr>
                                        <p:cTn id="49" dur="1000" fill="hold"/>
                                        <p:tgtEl>
                                          <p:spTgt spid="108547">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108547">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1085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build="p" bldLvl="2"/>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8A503CDE-7F78-4246-B5BB-C68A2070147F}"/>
              </a:ext>
            </a:extLst>
          </p:cNvPr>
          <p:cNvSpPr>
            <a:spLocks noGrp="1" noChangeArrowheads="1"/>
          </p:cNvSpPr>
          <p:nvPr>
            <p:ph type="title"/>
          </p:nvPr>
        </p:nvSpPr>
        <p:spPr>
          <a:xfrm>
            <a:off x="755650" y="333375"/>
            <a:ext cx="7772400" cy="1143000"/>
          </a:xfrm>
        </p:spPr>
        <p:txBody>
          <a:bodyPr/>
          <a:lstStyle/>
          <a:p>
            <a:r>
              <a:rPr lang="pl-PL" altLang="pl-PL"/>
              <a:t>Diagram obiektów</a:t>
            </a:r>
          </a:p>
        </p:txBody>
      </p:sp>
      <p:sp>
        <p:nvSpPr>
          <p:cNvPr id="109571" name="Rectangle 3">
            <a:extLst>
              <a:ext uri="{FF2B5EF4-FFF2-40B4-BE49-F238E27FC236}">
                <a16:creationId xmlns:a16="http://schemas.microsoft.com/office/drawing/2014/main" id="{2989037F-B9E2-4FB6-B8EA-9E4F5F31FC15}"/>
              </a:ext>
            </a:extLst>
          </p:cNvPr>
          <p:cNvSpPr>
            <a:spLocks noGrp="1" noChangeArrowheads="1"/>
          </p:cNvSpPr>
          <p:nvPr>
            <p:ph type="body" idx="1"/>
          </p:nvPr>
        </p:nvSpPr>
        <p:spPr>
          <a:xfrm>
            <a:off x="685800" y="1700213"/>
            <a:ext cx="7772400" cy="4395787"/>
          </a:xfrm>
        </p:spPr>
        <p:txBody>
          <a:bodyPr/>
          <a:lstStyle/>
          <a:p>
            <a:pPr>
              <a:lnSpc>
                <a:spcPct val="80000"/>
              </a:lnSpc>
            </a:pPr>
            <a:r>
              <a:rPr lang="pl-PL" altLang="pl-PL" sz="2800"/>
              <a:t>Diagram obiektów, jako </a:t>
            </a:r>
            <a:r>
              <a:rPr lang="pl-PL" altLang="pl-PL" sz="2800" i="1"/>
              <a:t>technika modelowania struktury systemu</a:t>
            </a:r>
            <a:r>
              <a:rPr lang="pl-PL" altLang="pl-PL" sz="2800"/>
              <a:t>, przedstawia obiekty (elementy modelu), związki między nimi (relacje: asocjacje, agregacje, kompozycje, generalizacje) oraz ograniczenia.</a:t>
            </a:r>
          </a:p>
          <a:p>
            <a:pPr>
              <a:lnSpc>
                <a:spcPct val="80000"/>
              </a:lnSpc>
            </a:pPr>
            <a:r>
              <a:rPr lang="pl-PL" altLang="pl-PL" sz="2800"/>
              <a:t>Diagram obiektów może być traktowany jako zrzut systemu, na dowolnym poziomie abstrakcji w danej chwili. </a:t>
            </a:r>
          </a:p>
          <a:p>
            <a:pPr>
              <a:lnSpc>
                <a:spcPct val="80000"/>
              </a:lnSpc>
            </a:pPr>
            <a:r>
              <a:rPr lang="pl-PL" altLang="pl-PL" sz="2800"/>
              <a:t>Diagram obiektów wskazuje konkretne egzemplarze klas oraz interakcje, jakie zachodzą pomiędzy nimi w ustalonej chwili.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p:cTn id="7" dur="1000" fill="hold"/>
                                        <p:tgtEl>
                                          <p:spTgt spid="109571">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0957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095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9571">
                                            <p:txEl>
                                              <p:pRg st="1" end="1"/>
                                            </p:txEl>
                                          </p:spTgt>
                                        </p:tgtEl>
                                        <p:attrNameLst>
                                          <p:attrName>style.visibility</p:attrName>
                                        </p:attrNameLst>
                                      </p:cBhvr>
                                      <p:to>
                                        <p:strVal val="visible"/>
                                      </p:to>
                                    </p:set>
                                    <p:anim calcmode="lin" valueType="num">
                                      <p:cBhvr>
                                        <p:cTn id="14" dur="1000" fill="hold"/>
                                        <p:tgtEl>
                                          <p:spTgt spid="109571">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09571">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0957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9571">
                                            <p:txEl>
                                              <p:pRg st="2" end="2"/>
                                            </p:txEl>
                                          </p:spTgt>
                                        </p:tgtEl>
                                        <p:attrNameLst>
                                          <p:attrName>style.visibility</p:attrName>
                                        </p:attrNameLst>
                                      </p:cBhvr>
                                      <p:to>
                                        <p:strVal val="visible"/>
                                      </p:to>
                                    </p:set>
                                    <p:anim calcmode="lin" valueType="num">
                                      <p:cBhvr>
                                        <p:cTn id="21" dur="1000" fill="hold"/>
                                        <p:tgtEl>
                                          <p:spTgt spid="109571">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09571">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095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a:extLst>
              <a:ext uri="{FF2B5EF4-FFF2-40B4-BE49-F238E27FC236}">
                <a16:creationId xmlns:a16="http://schemas.microsoft.com/office/drawing/2014/main" id="{2510A548-5A24-4D4E-B269-EFFE440AC930}"/>
              </a:ext>
            </a:extLst>
          </p:cNvPr>
          <p:cNvSpPr>
            <a:spLocks noChangeArrowheads="1"/>
          </p:cNvSpPr>
          <p:nvPr/>
        </p:nvSpPr>
        <p:spPr bwMode="auto">
          <a:xfrm>
            <a:off x="457200" y="1158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Stan obiektu</a:t>
            </a:r>
          </a:p>
        </p:txBody>
      </p:sp>
      <p:sp>
        <p:nvSpPr>
          <p:cNvPr id="102403" name="Rectangle 3">
            <a:extLst>
              <a:ext uri="{FF2B5EF4-FFF2-40B4-BE49-F238E27FC236}">
                <a16:creationId xmlns:a16="http://schemas.microsoft.com/office/drawing/2014/main" id="{2752A055-5361-4EB7-94CC-37F4108AADC5}"/>
              </a:ext>
            </a:extLst>
          </p:cNvPr>
          <p:cNvSpPr>
            <a:spLocks noChangeArrowheads="1"/>
          </p:cNvSpPr>
          <p:nvPr/>
        </p:nvSpPr>
        <p:spPr bwMode="auto">
          <a:xfrm>
            <a:off x="323850" y="1268413"/>
            <a:ext cx="8362950" cy="499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tabLst>
                <a:tab pos="1082675" algn="l"/>
              </a:tabLst>
              <a:defRPr sz="3200">
                <a:solidFill>
                  <a:schemeClr val="tx1"/>
                </a:solidFill>
                <a:latin typeface="Times New Roman" panose="02020603050405020304" pitchFamily="18" charset="0"/>
              </a:defRPr>
            </a:lvl1pPr>
            <a:lvl2pPr marL="828675" indent="-285750">
              <a:spcBef>
                <a:spcPct val="20000"/>
              </a:spcBef>
              <a:buChar char="–"/>
              <a:tabLst>
                <a:tab pos="1082675" algn="l"/>
              </a:tabLst>
              <a:defRPr sz="2800">
                <a:solidFill>
                  <a:schemeClr val="tx1"/>
                </a:solidFill>
                <a:latin typeface="Times New Roman" panose="02020603050405020304" pitchFamily="18" charset="0"/>
              </a:defRPr>
            </a:lvl2pPr>
            <a:lvl3pPr marL="1143000" indent="-228600">
              <a:spcBef>
                <a:spcPct val="20000"/>
              </a:spcBef>
              <a:buChar char="•"/>
              <a:tabLst>
                <a:tab pos="1082675" algn="l"/>
              </a:tabLst>
              <a:defRPr sz="2400">
                <a:solidFill>
                  <a:schemeClr val="tx1"/>
                </a:solidFill>
                <a:latin typeface="Times New Roman" panose="02020603050405020304" pitchFamily="18" charset="0"/>
              </a:defRPr>
            </a:lvl3pPr>
            <a:lvl4pPr marL="1600200" indent="-228600">
              <a:spcBef>
                <a:spcPct val="20000"/>
              </a:spcBef>
              <a:buChar char="–"/>
              <a:tabLst>
                <a:tab pos="1082675" algn="l"/>
              </a:tabLst>
              <a:defRPr sz="2000">
                <a:solidFill>
                  <a:schemeClr val="tx1"/>
                </a:solidFill>
                <a:latin typeface="Times New Roman" panose="02020603050405020304" pitchFamily="18" charset="0"/>
              </a:defRPr>
            </a:lvl4pPr>
            <a:lvl5pPr marL="2057400" indent="-228600">
              <a:spcBef>
                <a:spcPct val="20000"/>
              </a:spcBef>
              <a:buChar char="»"/>
              <a:tabLst>
                <a:tab pos="1082675"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082675"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082675"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082675"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082675" algn="l"/>
              </a:tabLst>
              <a:defRPr sz="2000">
                <a:solidFill>
                  <a:schemeClr val="tx1"/>
                </a:solidFill>
                <a:latin typeface="Times New Roman" panose="02020603050405020304" pitchFamily="18" charset="0"/>
              </a:defRPr>
            </a:lvl9pPr>
          </a:lstStyle>
          <a:p>
            <a:pPr eaLnBrk="1" hangingPunct="1">
              <a:lnSpc>
                <a:spcPct val="90000"/>
              </a:lnSpc>
              <a:buFontTx/>
              <a:buNone/>
            </a:pPr>
            <a:r>
              <a:rPr lang="pl-PL" altLang="pl-PL"/>
              <a:t>Graficzna reprezentacja obiektu składa się z:</a:t>
            </a:r>
          </a:p>
          <a:p>
            <a:pPr eaLnBrk="1" hangingPunct="1">
              <a:lnSpc>
                <a:spcPct val="90000"/>
              </a:lnSpc>
              <a:buFont typeface="Wingdings" panose="05000000000000000000" pitchFamily="2" charset="2"/>
              <a:buChar char="ü"/>
            </a:pPr>
            <a:r>
              <a:rPr lang="pl-PL" altLang="pl-PL"/>
              <a:t>nazwy – </a:t>
            </a:r>
            <a:r>
              <a:rPr lang="pl-PL" altLang="pl-PL" u="sng"/>
              <a:t>tekst podkreślony</a:t>
            </a:r>
          </a:p>
          <a:p>
            <a:pPr lvl="1" eaLnBrk="1" hangingPunct="1">
              <a:lnSpc>
                <a:spcPct val="90000"/>
              </a:lnSpc>
              <a:buFont typeface="Wingdings" panose="05000000000000000000" pitchFamily="2" charset="2"/>
              <a:buNone/>
            </a:pPr>
            <a:r>
              <a:rPr lang="pl-PL" altLang="pl-PL" u="sng"/>
              <a:t>nazwa : typObiektu</a:t>
            </a:r>
            <a:r>
              <a:rPr lang="pl-PL" altLang="pl-PL"/>
              <a:t>		</a:t>
            </a:r>
            <a:r>
              <a:rPr lang="pl-PL" altLang="pl-PL" sz="2100"/>
              <a:t>np.:</a:t>
            </a:r>
            <a:r>
              <a:rPr lang="pl-PL" altLang="pl-PL"/>
              <a:t> </a:t>
            </a:r>
            <a:r>
              <a:rPr lang="pl-PL" altLang="pl-PL" u="sng"/>
              <a:t>k : Klient</a:t>
            </a:r>
          </a:p>
          <a:p>
            <a:pPr lvl="1" eaLnBrk="1" hangingPunct="1">
              <a:lnSpc>
                <a:spcPct val="90000"/>
              </a:lnSpc>
              <a:buFont typeface="Wingdings" panose="05000000000000000000" pitchFamily="2" charset="2"/>
              <a:buNone/>
            </a:pPr>
            <a:r>
              <a:rPr lang="pl-PL" altLang="pl-PL" u="sng"/>
              <a:t>: typObiektu</a:t>
            </a:r>
            <a:r>
              <a:rPr lang="pl-PL" altLang="pl-PL"/>
              <a:t>			</a:t>
            </a:r>
            <a:r>
              <a:rPr lang="pl-PL" altLang="pl-PL" sz="2100"/>
              <a:t>np.:</a:t>
            </a:r>
            <a:r>
              <a:rPr lang="pl-PL" altLang="pl-PL"/>
              <a:t> </a:t>
            </a:r>
            <a:r>
              <a:rPr lang="pl-PL" altLang="pl-PL" u="sng"/>
              <a:t>: SterownikODBC</a:t>
            </a:r>
          </a:p>
          <a:p>
            <a:pPr lvl="1" eaLnBrk="1" hangingPunct="1">
              <a:lnSpc>
                <a:spcPct val="90000"/>
              </a:lnSpc>
              <a:buFont typeface="Wingdings" panose="05000000000000000000" pitchFamily="2" charset="2"/>
              <a:buNone/>
            </a:pPr>
            <a:r>
              <a:rPr lang="pl-PL" altLang="pl-PL" u="sng"/>
              <a:t>nazwa</a:t>
            </a:r>
            <a:r>
              <a:rPr lang="pl-PL" altLang="pl-PL"/>
              <a:t>				</a:t>
            </a:r>
            <a:r>
              <a:rPr lang="pl-PL" altLang="pl-PL" sz="2100"/>
              <a:t>np.:</a:t>
            </a:r>
            <a:r>
              <a:rPr lang="pl-PL" altLang="pl-PL"/>
              <a:t> </a:t>
            </a:r>
            <a:r>
              <a:rPr lang="pl-PL" altLang="pl-PL" u="sng"/>
              <a:t>KlientKorporacyjny</a:t>
            </a:r>
          </a:p>
          <a:p>
            <a:pPr lvl="1" eaLnBrk="1" hangingPunct="1">
              <a:lnSpc>
                <a:spcPct val="90000"/>
              </a:lnSpc>
              <a:buFont typeface="Wingdings" panose="05000000000000000000" pitchFamily="2" charset="2"/>
              <a:buNone/>
            </a:pPr>
            <a:r>
              <a:rPr lang="pl-PL" altLang="pl-PL" u="sng"/>
              <a:t>nazwa :</a:t>
            </a:r>
            <a:r>
              <a:rPr lang="pl-PL" altLang="pl-PL"/>
              <a:t>				</a:t>
            </a:r>
            <a:r>
              <a:rPr lang="pl-PL" altLang="pl-PL" sz="2100"/>
              <a:t>np.:</a:t>
            </a:r>
            <a:r>
              <a:rPr lang="pl-PL" altLang="pl-PL"/>
              <a:t> </a:t>
            </a:r>
            <a:r>
              <a:rPr lang="pl-PL" altLang="pl-PL" u="sng"/>
              <a:t>agent :</a:t>
            </a:r>
          </a:p>
          <a:p>
            <a:pPr eaLnBrk="1" hangingPunct="1">
              <a:lnSpc>
                <a:spcPct val="90000"/>
              </a:lnSpc>
              <a:buFont typeface="Wingdings" panose="05000000000000000000" pitchFamily="2" charset="2"/>
              <a:buChar char="ü"/>
            </a:pPr>
            <a:r>
              <a:rPr lang="pl-PL" altLang="pl-PL"/>
              <a:t>atrybutów obiektu</a:t>
            </a:r>
          </a:p>
          <a:p>
            <a:pPr lvl="1" eaLnBrk="1" hangingPunct="1">
              <a:lnSpc>
                <a:spcPct val="90000"/>
              </a:lnSpc>
              <a:buFont typeface="Wingdings" panose="05000000000000000000" pitchFamily="2" charset="2"/>
              <a:buNone/>
            </a:pPr>
            <a:r>
              <a:rPr lang="pl-PL" altLang="pl-PL"/>
              <a:t>atrybut [ : typ ] = wartość</a:t>
            </a:r>
          </a:p>
          <a:p>
            <a:pPr lvl="1" eaLnBrk="1" hangingPunct="1">
              <a:lnSpc>
                <a:spcPct val="90000"/>
              </a:lnSpc>
              <a:buFont typeface="Wingdings" panose="05000000000000000000" pitchFamily="2" charset="2"/>
              <a:buNone/>
            </a:pPr>
            <a:r>
              <a:rPr lang="pl-PL" altLang="pl-PL" sz="2100"/>
              <a:t>np.:</a:t>
            </a:r>
            <a:r>
              <a:rPr lang="pl-PL" altLang="pl-PL"/>
              <a:t> index : int = 1001</a:t>
            </a:r>
          </a:p>
          <a:p>
            <a:pPr lvl="1" eaLnBrk="1" hangingPunct="1">
              <a:lnSpc>
                <a:spcPct val="90000"/>
              </a:lnSpc>
              <a:buFont typeface="Wingdings" panose="05000000000000000000" pitchFamily="2" charset="2"/>
              <a:buNone/>
            </a:pPr>
            <a:r>
              <a:rPr lang="pl-PL" altLang="pl-PL"/>
              <a:t>		ulica = „Poziomkowa”</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A3C60DE0-3816-416A-B343-6ABEB1408459}"/>
              </a:ext>
            </a:extLst>
          </p:cNvPr>
          <p:cNvSpPr>
            <a:spLocks noChangeArrowheads="1"/>
          </p:cNvSpPr>
          <p:nvPr/>
        </p:nvSpPr>
        <p:spPr bwMode="auto">
          <a:xfrm>
            <a:off x="457200" y="44450"/>
            <a:ext cx="82296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pl-PL" altLang="pl-PL" sz="4400">
                <a:solidFill>
                  <a:schemeClr val="tx2"/>
                </a:solidFill>
              </a:rPr>
              <a:t>Diagram obiektów</a:t>
            </a:r>
          </a:p>
        </p:txBody>
      </p:sp>
      <p:sp>
        <p:nvSpPr>
          <p:cNvPr id="103427" name="Rectangle 3">
            <a:extLst>
              <a:ext uri="{FF2B5EF4-FFF2-40B4-BE49-F238E27FC236}">
                <a16:creationId xmlns:a16="http://schemas.microsoft.com/office/drawing/2014/main" id="{C7CE2155-371A-47F6-BCCB-3A6D39ECC4AC}"/>
              </a:ext>
            </a:extLst>
          </p:cNvPr>
          <p:cNvSpPr>
            <a:spLocks noChangeArrowheads="1"/>
          </p:cNvSpPr>
          <p:nvPr/>
        </p:nvSpPr>
        <p:spPr bwMode="auto">
          <a:xfrm>
            <a:off x="1908175" y="620713"/>
            <a:ext cx="5915025"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buFontTx/>
              <a:buNone/>
            </a:pPr>
            <a:r>
              <a:rPr lang="pl-PL" altLang="pl-PL"/>
              <a:t>Przykładowy diagram obiektów</a:t>
            </a:r>
          </a:p>
        </p:txBody>
      </p:sp>
      <p:graphicFrame>
        <p:nvGraphicFramePr>
          <p:cNvPr id="103428" name="Object 4">
            <a:extLst>
              <a:ext uri="{FF2B5EF4-FFF2-40B4-BE49-F238E27FC236}">
                <a16:creationId xmlns:a16="http://schemas.microsoft.com/office/drawing/2014/main" id="{80ECCEBF-FB95-40F4-ABDD-1F4F2A194DF0}"/>
              </a:ext>
            </a:extLst>
          </p:cNvPr>
          <p:cNvGraphicFramePr>
            <a:graphicFrameLocks noChangeAspect="1"/>
          </p:cNvGraphicFramePr>
          <p:nvPr/>
        </p:nvGraphicFramePr>
        <p:xfrm>
          <a:off x="261938" y="1412875"/>
          <a:ext cx="8569325" cy="5329238"/>
        </p:xfrm>
        <a:graphic>
          <a:graphicData uri="http://schemas.openxmlformats.org/presentationml/2006/ole">
            <mc:AlternateContent xmlns:mc="http://schemas.openxmlformats.org/markup-compatibility/2006">
              <mc:Choice xmlns:v="urn:schemas-microsoft-com:vml" Requires="v">
                <p:oleObj spid="_x0000_s103429" name="Obraz - mapa bitowa" r:id="rId3" imgW="4458322" imgH="2771429" progId="Paint.Picture">
                  <p:embed/>
                </p:oleObj>
              </mc:Choice>
              <mc:Fallback>
                <p:oleObj name="Obraz - mapa bitowa" r:id="rId3" imgW="4458322" imgH="2771429"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938" y="1412875"/>
                        <a:ext cx="8569325"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a:extLst>
              <a:ext uri="{FF2B5EF4-FFF2-40B4-BE49-F238E27FC236}">
                <a16:creationId xmlns:a16="http://schemas.microsoft.com/office/drawing/2014/main" id="{9BDEAE16-6947-4075-A8F2-5A109D9C406E}"/>
              </a:ext>
            </a:extLst>
          </p:cNvPr>
          <p:cNvSpPr>
            <a:spLocks noChangeArrowheads="1"/>
          </p:cNvSpPr>
          <p:nvPr/>
        </p:nvSpPr>
        <p:spPr bwMode="auto">
          <a:xfrm>
            <a:off x="755650" y="692150"/>
            <a:ext cx="2447925" cy="1152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111619" name="Text Box 5">
            <a:extLst>
              <a:ext uri="{FF2B5EF4-FFF2-40B4-BE49-F238E27FC236}">
                <a16:creationId xmlns:a16="http://schemas.microsoft.com/office/drawing/2014/main" id="{08EA38B8-21CF-449E-82CB-61F83DCD2B7F}"/>
              </a:ext>
            </a:extLst>
          </p:cNvPr>
          <p:cNvSpPr txBox="1">
            <a:spLocks noChangeArrowheads="1"/>
          </p:cNvSpPr>
          <p:nvPr/>
        </p:nvSpPr>
        <p:spPr bwMode="auto">
          <a:xfrm>
            <a:off x="827088" y="981075"/>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400" u="sng"/>
              <a:t>:Dyrektor</a:t>
            </a:r>
          </a:p>
        </p:txBody>
      </p:sp>
      <p:sp>
        <p:nvSpPr>
          <p:cNvPr id="111620" name="Rectangle 6">
            <a:extLst>
              <a:ext uri="{FF2B5EF4-FFF2-40B4-BE49-F238E27FC236}">
                <a16:creationId xmlns:a16="http://schemas.microsoft.com/office/drawing/2014/main" id="{570A4185-A629-4738-9DE9-BB35380DBEEE}"/>
              </a:ext>
            </a:extLst>
          </p:cNvPr>
          <p:cNvSpPr>
            <a:spLocks noChangeArrowheads="1"/>
          </p:cNvSpPr>
          <p:nvPr/>
        </p:nvSpPr>
        <p:spPr bwMode="auto">
          <a:xfrm>
            <a:off x="5435600" y="765175"/>
            <a:ext cx="2447925" cy="1152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111621" name="Text Box 7">
            <a:extLst>
              <a:ext uri="{FF2B5EF4-FFF2-40B4-BE49-F238E27FC236}">
                <a16:creationId xmlns:a16="http://schemas.microsoft.com/office/drawing/2014/main" id="{D4DB5D5E-6E74-4638-95A8-2FCD1FDC42B0}"/>
              </a:ext>
            </a:extLst>
          </p:cNvPr>
          <p:cNvSpPr txBox="1">
            <a:spLocks noChangeArrowheads="1"/>
          </p:cNvSpPr>
          <p:nvPr/>
        </p:nvSpPr>
        <p:spPr bwMode="auto">
          <a:xfrm>
            <a:off x="5507038" y="1054100"/>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400" u="sng"/>
              <a:t>W1:Wydział</a:t>
            </a:r>
          </a:p>
        </p:txBody>
      </p:sp>
      <p:sp>
        <p:nvSpPr>
          <p:cNvPr id="111622" name="Rectangle 8">
            <a:extLst>
              <a:ext uri="{FF2B5EF4-FFF2-40B4-BE49-F238E27FC236}">
                <a16:creationId xmlns:a16="http://schemas.microsoft.com/office/drawing/2014/main" id="{7BD6A69B-0C85-40EF-8E81-72231659FDB4}"/>
              </a:ext>
            </a:extLst>
          </p:cNvPr>
          <p:cNvSpPr>
            <a:spLocks noChangeArrowheads="1"/>
          </p:cNvSpPr>
          <p:nvPr/>
        </p:nvSpPr>
        <p:spPr bwMode="auto">
          <a:xfrm>
            <a:off x="827088" y="2708275"/>
            <a:ext cx="3384550" cy="1152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111623" name="Text Box 9">
            <a:extLst>
              <a:ext uri="{FF2B5EF4-FFF2-40B4-BE49-F238E27FC236}">
                <a16:creationId xmlns:a16="http://schemas.microsoft.com/office/drawing/2014/main" id="{E7905BA3-A8F2-4489-83F1-A4D9CE439449}"/>
              </a:ext>
            </a:extLst>
          </p:cNvPr>
          <p:cNvSpPr txBox="1">
            <a:spLocks noChangeArrowheads="1"/>
          </p:cNvSpPr>
          <p:nvPr/>
        </p:nvSpPr>
        <p:spPr bwMode="auto">
          <a:xfrm>
            <a:off x="971550" y="2852738"/>
            <a:ext cx="30956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400" u="sng"/>
              <a:t>IR:Instytut</a:t>
            </a:r>
            <a:r>
              <a:rPr lang="pl-PL" altLang="pl-PL" sz="2400"/>
              <a:t>     </a:t>
            </a:r>
            <a:r>
              <a:rPr lang="pl-PL" altLang="pl-PL" sz="2400" u="sng"/>
              <a:t> </a:t>
            </a:r>
            <a:r>
              <a:rPr lang="pl-PL" altLang="pl-PL" sz="2000"/>
              <a:t>nazwa=„Instytut Robotyki”</a:t>
            </a:r>
          </a:p>
        </p:txBody>
      </p:sp>
      <p:sp>
        <p:nvSpPr>
          <p:cNvPr id="111624" name="Rectangle 10">
            <a:extLst>
              <a:ext uri="{FF2B5EF4-FFF2-40B4-BE49-F238E27FC236}">
                <a16:creationId xmlns:a16="http://schemas.microsoft.com/office/drawing/2014/main" id="{421528A2-2093-4C64-8D68-DEF2FBF3557B}"/>
              </a:ext>
            </a:extLst>
          </p:cNvPr>
          <p:cNvSpPr>
            <a:spLocks noChangeArrowheads="1"/>
          </p:cNvSpPr>
          <p:nvPr/>
        </p:nvSpPr>
        <p:spPr bwMode="auto">
          <a:xfrm>
            <a:off x="5219700" y="2636838"/>
            <a:ext cx="3529013" cy="1152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111625" name="Text Box 11">
            <a:extLst>
              <a:ext uri="{FF2B5EF4-FFF2-40B4-BE49-F238E27FC236}">
                <a16:creationId xmlns:a16="http://schemas.microsoft.com/office/drawing/2014/main" id="{C09E7C0F-1ADF-481A-8A96-3F6B52BFC93F}"/>
              </a:ext>
            </a:extLst>
          </p:cNvPr>
          <p:cNvSpPr txBox="1">
            <a:spLocks noChangeArrowheads="1"/>
          </p:cNvSpPr>
          <p:nvPr/>
        </p:nvSpPr>
        <p:spPr bwMode="auto">
          <a:xfrm>
            <a:off x="5292725" y="2781300"/>
            <a:ext cx="34559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400" u="sng"/>
              <a:t>IA:Instytut</a:t>
            </a:r>
            <a:r>
              <a:rPr lang="pl-PL" altLang="pl-PL" sz="2000"/>
              <a:t>     nazwa=„Instytut Automatyki”</a:t>
            </a:r>
            <a:endParaRPr lang="pl-PL" altLang="pl-PL" sz="2400" u="sng"/>
          </a:p>
        </p:txBody>
      </p:sp>
      <p:sp>
        <p:nvSpPr>
          <p:cNvPr id="111626" name="Rectangle 12">
            <a:extLst>
              <a:ext uri="{FF2B5EF4-FFF2-40B4-BE49-F238E27FC236}">
                <a16:creationId xmlns:a16="http://schemas.microsoft.com/office/drawing/2014/main" id="{4C265312-4DBA-42B9-9ADC-EA4831654EAD}"/>
              </a:ext>
            </a:extLst>
          </p:cNvPr>
          <p:cNvSpPr>
            <a:spLocks noChangeArrowheads="1"/>
          </p:cNvSpPr>
          <p:nvPr/>
        </p:nvSpPr>
        <p:spPr bwMode="auto">
          <a:xfrm>
            <a:off x="468313" y="5589588"/>
            <a:ext cx="7056437" cy="8651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111627" name="Text Box 13">
            <a:extLst>
              <a:ext uri="{FF2B5EF4-FFF2-40B4-BE49-F238E27FC236}">
                <a16:creationId xmlns:a16="http://schemas.microsoft.com/office/drawing/2014/main" id="{86EF317B-3883-4C8F-BF6E-F1D328BDFADC}"/>
              </a:ext>
            </a:extLst>
          </p:cNvPr>
          <p:cNvSpPr txBox="1">
            <a:spLocks noChangeArrowheads="1"/>
          </p:cNvSpPr>
          <p:nvPr/>
        </p:nvSpPr>
        <p:spPr bwMode="auto">
          <a:xfrm>
            <a:off x="611188" y="5734050"/>
            <a:ext cx="65516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400" u="sng"/>
              <a:t>KatedraBezpieczeństwaSystemów: Katedra</a:t>
            </a:r>
          </a:p>
        </p:txBody>
      </p:sp>
      <p:sp>
        <p:nvSpPr>
          <p:cNvPr id="111628" name="Rectangle 14">
            <a:extLst>
              <a:ext uri="{FF2B5EF4-FFF2-40B4-BE49-F238E27FC236}">
                <a16:creationId xmlns:a16="http://schemas.microsoft.com/office/drawing/2014/main" id="{C227883F-4C0D-4B0B-9406-F96305A90F6A}"/>
              </a:ext>
            </a:extLst>
          </p:cNvPr>
          <p:cNvSpPr>
            <a:spLocks noChangeArrowheads="1"/>
          </p:cNvSpPr>
          <p:nvPr/>
        </p:nvSpPr>
        <p:spPr bwMode="auto">
          <a:xfrm>
            <a:off x="4067175" y="4365625"/>
            <a:ext cx="4897438" cy="11525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pl-PL" altLang="pl-PL" sz="2400"/>
          </a:p>
        </p:txBody>
      </p:sp>
      <p:sp>
        <p:nvSpPr>
          <p:cNvPr id="111629" name="Text Box 15">
            <a:extLst>
              <a:ext uri="{FF2B5EF4-FFF2-40B4-BE49-F238E27FC236}">
                <a16:creationId xmlns:a16="http://schemas.microsoft.com/office/drawing/2014/main" id="{28F380CC-1591-4393-AFBF-2C5691DA086A}"/>
              </a:ext>
            </a:extLst>
          </p:cNvPr>
          <p:cNvSpPr txBox="1">
            <a:spLocks noChangeArrowheads="1"/>
          </p:cNvSpPr>
          <p:nvPr/>
        </p:nvSpPr>
        <p:spPr bwMode="auto">
          <a:xfrm>
            <a:off x="4067175" y="4581525"/>
            <a:ext cx="4681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pPr>
            <a:r>
              <a:rPr lang="pl-PL" altLang="pl-PL" sz="2000" u="sng"/>
              <a:t>KatedraInżynieriiOprogramowania:Katedra</a:t>
            </a:r>
          </a:p>
        </p:txBody>
      </p:sp>
      <p:sp>
        <p:nvSpPr>
          <p:cNvPr id="111630" name="Line 16">
            <a:extLst>
              <a:ext uri="{FF2B5EF4-FFF2-40B4-BE49-F238E27FC236}">
                <a16:creationId xmlns:a16="http://schemas.microsoft.com/office/drawing/2014/main" id="{F1F0DA16-741C-496B-9E4F-34E576112720}"/>
              </a:ext>
            </a:extLst>
          </p:cNvPr>
          <p:cNvSpPr>
            <a:spLocks noChangeShapeType="1"/>
          </p:cNvSpPr>
          <p:nvPr/>
        </p:nvSpPr>
        <p:spPr bwMode="auto">
          <a:xfrm>
            <a:off x="1908175" y="1844675"/>
            <a:ext cx="792163" cy="863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1631" name="Line 17">
            <a:extLst>
              <a:ext uri="{FF2B5EF4-FFF2-40B4-BE49-F238E27FC236}">
                <a16:creationId xmlns:a16="http://schemas.microsoft.com/office/drawing/2014/main" id="{99FEAED4-C2A8-4A5F-873F-6C4F2546CFF8}"/>
              </a:ext>
            </a:extLst>
          </p:cNvPr>
          <p:cNvSpPr>
            <a:spLocks noChangeShapeType="1"/>
          </p:cNvSpPr>
          <p:nvPr/>
        </p:nvSpPr>
        <p:spPr bwMode="auto">
          <a:xfrm flipH="1">
            <a:off x="3419475" y="1916113"/>
            <a:ext cx="2808288"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1632" name="Line 18">
            <a:extLst>
              <a:ext uri="{FF2B5EF4-FFF2-40B4-BE49-F238E27FC236}">
                <a16:creationId xmlns:a16="http://schemas.microsoft.com/office/drawing/2014/main" id="{407AFA26-09E8-42F3-A902-E496C6C9D79F}"/>
              </a:ext>
            </a:extLst>
          </p:cNvPr>
          <p:cNvSpPr>
            <a:spLocks noChangeShapeType="1"/>
          </p:cNvSpPr>
          <p:nvPr/>
        </p:nvSpPr>
        <p:spPr bwMode="auto">
          <a:xfrm>
            <a:off x="6732588" y="1916113"/>
            <a:ext cx="1008062" cy="7207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1633" name="Line 19">
            <a:extLst>
              <a:ext uri="{FF2B5EF4-FFF2-40B4-BE49-F238E27FC236}">
                <a16:creationId xmlns:a16="http://schemas.microsoft.com/office/drawing/2014/main" id="{7BE4AE5B-7ED3-44BE-8E16-B335D07D3503}"/>
              </a:ext>
            </a:extLst>
          </p:cNvPr>
          <p:cNvSpPr>
            <a:spLocks noChangeShapeType="1"/>
          </p:cNvSpPr>
          <p:nvPr/>
        </p:nvSpPr>
        <p:spPr bwMode="auto">
          <a:xfrm>
            <a:off x="2843213" y="3860800"/>
            <a:ext cx="252095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11634" name="Line 20">
            <a:extLst>
              <a:ext uri="{FF2B5EF4-FFF2-40B4-BE49-F238E27FC236}">
                <a16:creationId xmlns:a16="http://schemas.microsoft.com/office/drawing/2014/main" id="{9323DE83-C5FD-4EFD-8DB6-048BC88A7F68}"/>
              </a:ext>
            </a:extLst>
          </p:cNvPr>
          <p:cNvSpPr>
            <a:spLocks noChangeShapeType="1"/>
          </p:cNvSpPr>
          <p:nvPr/>
        </p:nvSpPr>
        <p:spPr bwMode="auto">
          <a:xfrm>
            <a:off x="1979613" y="3860800"/>
            <a:ext cx="0" cy="17287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pl-PL"/>
          </a:p>
        </p:txBody>
      </p:sp>
      <p:sp>
        <p:nvSpPr>
          <p:cNvPr id="104467" name="Text Box 21">
            <a:extLst>
              <a:ext uri="{FF2B5EF4-FFF2-40B4-BE49-F238E27FC236}">
                <a16:creationId xmlns:a16="http://schemas.microsoft.com/office/drawing/2014/main" id="{E1AED977-47F4-4C92-B941-A0F996C02C76}"/>
              </a:ext>
            </a:extLst>
          </p:cNvPr>
          <p:cNvSpPr txBox="1">
            <a:spLocks noChangeArrowheads="1"/>
          </p:cNvSpPr>
          <p:nvPr/>
        </p:nvSpPr>
        <p:spPr bwMode="auto">
          <a:xfrm>
            <a:off x="395288" y="0"/>
            <a:ext cx="6697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pl-PL" altLang="pl-PL" sz="2400" b="1"/>
              <a:t>Struktura wydziału – diagram obiektów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1621"/>
                                        </p:tgtEl>
                                        <p:attrNameLst>
                                          <p:attrName>style.visibility</p:attrName>
                                        </p:attrNameLst>
                                      </p:cBhvr>
                                      <p:to>
                                        <p:strVal val="visible"/>
                                      </p:to>
                                    </p:set>
                                    <p:anim calcmode="lin" valueType="num">
                                      <p:cBhvr>
                                        <p:cTn id="7" dur="1000" fill="hold"/>
                                        <p:tgtEl>
                                          <p:spTgt spid="111621"/>
                                        </p:tgtEl>
                                        <p:attrNameLst>
                                          <p:attrName>ppt_w</p:attrName>
                                        </p:attrNameLst>
                                      </p:cBhvr>
                                      <p:tavLst>
                                        <p:tav tm="0">
                                          <p:val>
                                            <p:strVal val="#ppt_w*0.70"/>
                                          </p:val>
                                        </p:tav>
                                        <p:tav tm="100000">
                                          <p:val>
                                            <p:strVal val="#ppt_w"/>
                                          </p:val>
                                        </p:tav>
                                      </p:tavLst>
                                    </p:anim>
                                    <p:anim calcmode="lin" valueType="num">
                                      <p:cBhvr>
                                        <p:cTn id="8" dur="1000" fill="hold"/>
                                        <p:tgtEl>
                                          <p:spTgt spid="111621"/>
                                        </p:tgtEl>
                                        <p:attrNameLst>
                                          <p:attrName>ppt_h</p:attrName>
                                        </p:attrNameLst>
                                      </p:cBhvr>
                                      <p:tavLst>
                                        <p:tav tm="0">
                                          <p:val>
                                            <p:strVal val="#ppt_h"/>
                                          </p:val>
                                        </p:tav>
                                        <p:tav tm="100000">
                                          <p:val>
                                            <p:strVal val="#ppt_h"/>
                                          </p:val>
                                        </p:tav>
                                      </p:tavLst>
                                    </p:anim>
                                    <p:animEffect transition="in" filter="fade">
                                      <p:cBhvr>
                                        <p:cTn id="9" dur="1000"/>
                                        <p:tgtEl>
                                          <p:spTgt spid="111621"/>
                                        </p:tgtEl>
                                      </p:cBhvr>
                                    </p:animEffect>
                                  </p:childTnLst>
                                </p:cTn>
                              </p:par>
                            </p:childTnLst>
                          </p:cTn>
                        </p:par>
                        <p:par>
                          <p:cTn id="10" fill="hold" nodeType="afterGroup">
                            <p:stCondLst>
                              <p:cond delay="1000"/>
                            </p:stCondLst>
                            <p:childTnLst>
                              <p:par>
                                <p:cTn id="11" presetID="55" presetClass="entr" presetSubtype="0" fill="hold" grpId="0" nodeType="afterEffect">
                                  <p:stCondLst>
                                    <p:cond delay="0"/>
                                  </p:stCondLst>
                                  <p:childTnLst>
                                    <p:set>
                                      <p:cBhvr>
                                        <p:cTn id="12" dur="1" fill="hold">
                                          <p:stCondLst>
                                            <p:cond delay="0"/>
                                          </p:stCondLst>
                                        </p:cTn>
                                        <p:tgtEl>
                                          <p:spTgt spid="111620"/>
                                        </p:tgtEl>
                                        <p:attrNameLst>
                                          <p:attrName>style.visibility</p:attrName>
                                        </p:attrNameLst>
                                      </p:cBhvr>
                                      <p:to>
                                        <p:strVal val="visible"/>
                                      </p:to>
                                    </p:set>
                                    <p:anim calcmode="lin" valueType="num">
                                      <p:cBhvr>
                                        <p:cTn id="13" dur="1000" fill="hold"/>
                                        <p:tgtEl>
                                          <p:spTgt spid="111620"/>
                                        </p:tgtEl>
                                        <p:attrNameLst>
                                          <p:attrName>ppt_w</p:attrName>
                                        </p:attrNameLst>
                                      </p:cBhvr>
                                      <p:tavLst>
                                        <p:tav tm="0">
                                          <p:val>
                                            <p:strVal val="#ppt_w*0.70"/>
                                          </p:val>
                                        </p:tav>
                                        <p:tav tm="100000">
                                          <p:val>
                                            <p:strVal val="#ppt_w"/>
                                          </p:val>
                                        </p:tav>
                                      </p:tavLst>
                                    </p:anim>
                                    <p:anim calcmode="lin" valueType="num">
                                      <p:cBhvr>
                                        <p:cTn id="14" dur="1000" fill="hold"/>
                                        <p:tgtEl>
                                          <p:spTgt spid="111620"/>
                                        </p:tgtEl>
                                        <p:attrNameLst>
                                          <p:attrName>ppt_h</p:attrName>
                                        </p:attrNameLst>
                                      </p:cBhvr>
                                      <p:tavLst>
                                        <p:tav tm="0">
                                          <p:val>
                                            <p:strVal val="#ppt_h"/>
                                          </p:val>
                                        </p:tav>
                                        <p:tav tm="100000">
                                          <p:val>
                                            <p:strVal val="#ppt_h"/>
                                          </p:val>
                                        </p:tav>
                                      </p:tavLst>
                                    </p:anim>
                                    <p:animEffect transition="in" filter="fade">
                                      <p:cBhvr>
                                        <p:cTn id="15" dur="1000"/>
                                        <p:tgtEl>
                                          <p:spTgt spid="111620"/>
                                        </p:tgtEl>
                                      </p:cBhvr>
                                    </p:animEffect>
                                  </p:childTnLst>
                                </p:cTn>
                              </p:par>
                            </p:childTnLst>
                          </p:cTn>
                        </p:par>
                        <p:par>
                          <p:cTn id="16" fill="hold" nodeType="afterGroup">
                            <p:stCondLst>
                              <p:cond delay="2000"/>
                            </p:stCondLst>
                            <p:childTnLst>
                              <p:par>
                                <p:cTn id="17" presetID="55" presetClass="entr" presetSubtype="0" fill="hold" nodeType="afterEffect">
                                  <p:stCondLst>
                                    <p:cond delay="0"/>
                                  </p:stCondLst>
                                  <p:childTnLst>
                                    <p:set>
                                      <p:cBhvr>
                                        <p:cTn id="18" dur="1" fill="hold">
                                          <p:stCondLst>
                                            <p:cond delay="0"/>
                                          </p:stCondLst>
                                        </p:cTn>
                                        <p:tgtEl>
                                          <p:spTgt spid="111631"/>
                                        </p:tgtEl>
                                        <p:attrNameLst>
                                          <p:attrName>style.visibility</p:attrName>
                                        </p:attrNameLst>
                                      </p:cBhvr>
                                      <p:to>
                                        <p:strVal val="visible"/>
                                      </p:to>
                                    </p:set>
                                    <p:anim calcmode="lin" valueType="num">
                                      <p:cBhvr>
                                        <p:cTn id="19" dur="1000" fill="hold"/>
                                        <p:tgtEl>
                                          <p:spTgt spid="111631"/>
                                        </p:tgtEl>
                                        <p:attrNameLst>
                                          <p:attrName>ppt_w</p:attrName>
                                        </p:attrNameLst>
                                      </p:cBhvr>
                                      <p:tavLst>
                                        <p:tav tm="0">
                                          <p:val>
                                            <p:strVal val="#ppt_w*0.70"/>
                                          </p:val>
                                        </p:tav>
                                        <p:tav tm="100000">
                                          <p:val>
                                            <p:strVal val="#ppt_w"/>
                                          </p:val>
                                        </p:tav>
                                      </p:tavLst>
                                    </p:anim>
                                    <p:anim calcmode="lin" valueType="num">
                                      <p:cBhvr>
                                        <p:cTn id="20" dur="1000" fill="hold"/>
                                        <p:tgtEl>
                                          <p:spTgt spid="111631"/>
                                        </p:tgtEl>
                                        <p:attrNameLst>
                                          <p:attrName>ppt_h</p:attrName>
                                        </p:attrNameLst>
                                      </p:cBhvr>
                                      <p:tavLst>
                                        <p:tav tm="0">
                                          <p:val>
                                            <p:strVal val="#ppt_h"/>
                                          </p:val>
                                        </p:tav>
                                        <p:tav tm="100000">
                                          <p:val>
                                            <p:strVal val="#ppt_h"/>
                                          </p:val>
                                        </p:tav>
                                      </p:tavLst>
                                    </p:anim>
                                    <p:animEffect transition="in" filter="fade">
                                      <p:cBhvr>
                                        <p:cTn id="21" dur="1000"/>
                                        <p:tgtEl>
                                          <p:spTgt spid="111631"/>
                                        </p:tgtEl>
                                      </p:cBhvr>
                                    </p:animEffect>
                                  </p:childTnLst>
                                </p:cTn>
                              </p:par>
                            </p:childTnLst>
                          </p:cTn>
                        </p:par>
                        <p:par>
                          <p:cTn id="22" fill="hold" nodeType="afterGroup">
                            <p:stCondLst>
                              <p:cond delay="3000"/>
                            </p:stCondLst>
                            <p:childTnLst>
                              <p:par>
                                <p:cTn id="23" presetID="55" presetClass="entr" presetSubtype="0" fill="hold" grpId="0" nodeType="afterEffect">
                                  <p:stCondLst>
                                    <p:cond delay="0"/>
                                  </p:stCondLst>
                                  <p:childTnLst>
                                    <p:set>
                                      <p:cBhvr>
                                        <p:cTn id="24" dur="1" fill="hold">
                                          <p:stCondLst>
                                            <p:cond delay="0"/>
                                          </p:stCondLst>
                                        </p:cTn>
                                        <p:tgtEl>
                                          <p:spTgt spid="111622"/>
                                        </p:tgtEl>
                                        <p:attrNameLst>
                                          <p:attrName>style.visibility</p:attrName>
                                        </p:attrNameLst>
                                      </p:cBhvr>
                                      <p:to>
                                        <p:strVal val="visible"/>
                                      </p:to>
                                    </p:set>
                                    <p:anim calcmode="lin" valueType="num">
                                      <p:cBhvr>
                                        <p:cTn id="25" dur="1000" fill="hold"/>
                                        <p:tgtEl>
                                          <p:spTgt spid="111622"/>
                                        </p:tgtEl>
                                        <p:attrNameLst>
                                          <p:attrName>ppt_w</p:attrName>
                                        </p:attrNameLst>
                                      </p:cBhvr>
                                      <p:tavLst>
                                        <p:tav tm="0">
                                          <p:val>
                                            <p:strVal val="#ppt_w*0.70"/>
                                          </p:val>
                                        </p:tav>
                                        <p:tav tm="100000">
                                          <p:val>
                                            <p:strVal val="#ppt_w"/>
                                          </p:val>
                                        </p:tav>
                                      </p:tavLst>
                                    </p:anim>
                                    <p:anim calcmode="lin" valueType="num">
                                      <p:cBhvr>
                                        <p:cTn id="26" dur="1000" fill="hold"/>
                                        <p:tgtEl>
                                          <p:spTgt spid="111622"/>
                                        </p:tgtEl>
                                        <p:attrNameLst>
                                          <p:attrName>ppt_h</p:attrName>
                                        </p:attrNameLst>
                                      </p:cBhvr>
                                      <p:tavLst>
                                        <p:tav tm="0">
                                          <p:val>
                                            <p:strVal val="#ppt_h"/>
                                          </p:val>
                                        </p:tav>
                                        <p:tav tm="100000">
                                          <p:val>
                                            <p:strVal val="#ppt_h"/>
                                          </p:val>
                                        </p:tav>
                                      </p:tavLst>
                                    </p:anim>
                                    <p:animEffect transition="in" filter="fade">
                                      <p:cBhvr>
                                        <p:cTn id="27" dur="1000"/>
                                        <p:tgtEl>
                                          <p:spTgt spid="111622"/>
                                        </p:tgtEl>
                                      </p:cBhvr>
                                    </p:animEffect>
                                  </p:childTnLst>
                                </p:cTn>
                              </p:par>
                            </p:childTnLst>
                          </p:cTn>
                        </p:par>
                        <p:par>
                          <p:cTn id="28" fill="hold" nodeType="afterGroup">
                            <p:stCondLst>
                              <p:cond delay="4000"/>
                            </p:stCondLst>
                            <p:childTnLst>
                              <p:par>
                                <p:cTn id="29" presetID="55" presetClass="entr" presetSubtype="0" fill="hold" grpId="0" nodeType="afterEffect">
                                  <p:stCondLst>
                                    <p:cond delay="0"/>
                                  </p:stCondLst>
                                  <p:childTnLst>
                                    <p:set>
                                      <p:cBhvr>
                                        <p:cTn id="30" dur="1" fill="hold">
                                          <p:stCondLst>
                                            <p:cond delay="0"/>
                                          </p:stCondLst>
                                        </p:cTn>
                                        <p:tgtEl>
                                          <p:spTgt spid="111623"/>
                                        </p:tgtEl>
                                        <p:attrNameLst>
                                          <p:attrName>style.visibility</p:attrName>
                                        </p:attrNameLst>
                                      </p:cBhvr>
                                      <p:to>
                                        <p:strVal val="visible"/>
                                      </p:to>
                                    </p:set>
                                    <p:anim calcmode="lin" valueType="num">
                                      <p:cBhvr>
                                        <p:cTn id="31" dur="1000" fill="hold"/>
                                        <p:tgtEl>
                                          <p:spTgt spid="111623"/>
                                        </p:tgtEl>
                                        <p:attrNameLst>
                                          <p:attrName>ppt_w</p:attrName>
                                        </p:attrNameLst>
                                      </p:cBhvr>
                                      <p:tavLst>
                                        <p:tav tm="0">
                                          <p:val>
                                            <p:strVal val="#ppt_w*0.70"/>
                                          </p:val>
                                        </p:tav>
                                        <p:tav tm="100000">
                                          <p:val>
                                            <p:strVal val="#ppt_w"/>
                                          </p:val>
                                        </p:tav>
                                      </p:tavLst>
                                    </p:anim>
                                    <p:anim calcmode="lin" valueType="num">
                                      <p:cBhvr>
                                        <p:cTn id="32" dur="1000" fill="hold"/>
                                        <p:tgtEl>
                                          <p:spTgt spid="111623"/>
                                        </p:tgtEl>
                                        <p:attrNameLst>
                                          <p:attrName>ppt_h</p:attrName>
                                        </p:attrNameLst>
                                      </p:cBhvr>
                                      <p:tavLst>
                                        <p:tav tm="0">
                                          <p:val>
                                            <p:strVal val="#ppt_h"/>
                                          </p:val>
                                        </p:tav>
                                        <p:tav tm="100000">
                                          <p:val>
                                            <p:strVal val="#ppt_h"/>
                                          </p:val>
                                        </p:tav>
                                      </p:tavLst>
                                    </p:anim>
                                    <p:animEffect transition="in" filter="fade">
                                      <p:cBhvr>
                                        <p:cTn id="33" dur="1000"/>
                                        <p:tgtEl>
                                          <p:spTgt spid="111623"/>
                                        </p:tgtEl>
                                      </p:cBhvr>
                                    </p:animEffect>
                                  </p:childTnLst>
                                </p:cTn>
                              </p:par>
                            </p:childTnLst>
                          </p:cTn>
                        </p:par>
                        <p:par>
                          <p:cTn id="34" fill="hold" nodeType="afterGroup">
                            <p:stCondLst>
                              <p:cond delay="5000"/>
                            </p:stCondLst>
                            <p:childTnLst>
                              <p:par>
                                <p:cTn id="35" presetID="55" presetClass="entr" presetSubtype="0" fill="hold" nodeType="afterEffect">
                                  <p:stCondLst>
                                    <p:cond delay="0"/>
                                  </p:stCondLst>
                                  <p:childTnLst>
                                    <p:set>
                                      <p:cBhvr>
                                        <p:cTn id="36" dur="1" fill="hold">
                                          <p:stCondLst>
                                            <p:cond delay="0"/>
                                          </p:stCondLst>
                                        </p:cTn>
                                        <p:tgtEl>
                                          <p:spTgt spid="111632"/>
                                        </p:tgtEl>
                                        <p:attrNameLst>
                                          <p:attrName>style.visibility</p:attrName>
                                        </p:attrNameLst>
                                      </p:cBhvr>
                                      <p:to>
                                        <p:strVal val="visible"/>
                                      </p:to>
                                    </p:set>
                                    <p:anim calcmode="lin" valueType="num">
                                      <p:cBhvr>
                                        <p:cTn id="37" dur="1000" fill="hold"/>
                                        <p:tgtEl>
                                          <p:spTgt spid="111632"/>
                                        </p:tgtEl>
                                        <p:attrNameLst>
                                          <p:attrName>ppt_w</p:attrName>
                                        </p:attrNameLst>
                                      </p:cBhvr>
                                      <p:tavLst>
                                        <p:tav tm="0">
                                          <p:val>
                                            <p:strVal val="#ppt_w*0.70"/>
                                          </p:val>
                                        </p:tav>
                                        <p:tav tm="100000">
                                          <p:val>
                                            <p:strVal val="#ppt_w"/>
                                          </p:val>
                                        </p:tav>
                                      </p:tavLst>
                                    </p:anim>
                                    <p:anim calcmode="lin" valueType="num">
                                      <p:cBhvr>
                                        <p:cTn id="38" dur="1000" fill="hold"/>
                                        <p:tgtEl>
                                          <p:spTgt spid="111632"/>
                                        </p:tgtEl>
                                        <p:attrNameLst>
                                          <p:attrName>ppt_h</p:attrName>
                                        </p:attrNameLst>
                                      </p:cBhvr>
                                      <p:tavLst>
                                        <p:tav tm="0">
                                          <p:val>
                                            <p:strVal val="#ppt_h"/>
                                          </p:val>
                                        </p:tav>
                                        <p:tav tm="100000">
                                          <p:val>
                                            <p:strVal val="#ppt_h"/>
                                          </p:val>
                                        </p:tav>
                                      </p:tavLst>
                                    </p:anim>
                                    <p:animEffect transition="in" filter="fade">
                                      <p:cBhvr>
                                        <p:cTn id="39" dur="1000"/>
                                        <p:tgtEl>
                                          <p:spTgt spid="111632"/>
                                        </p:tgtEl>
                                      </p:cBhvr>
                                    </p:animEffect>
                                  </p:childTnLst>
                                </p:cTn>
                              </p:par>
                            </p:childTnLst>
                          </p:cTn>
                        </p:par>
                        <p:par>
                          <p:cTn id="40" fill="hold" nodeType="afterGroup">
                            <p:stCondLst>
                              <p:cond delay="6000"/>
                            </p:stCondLst>
                            <p:childTnLst>
                              <p:par>
                                <p:cTn id="41" presetID="55" presetClass="entr" presetSubtype="0" fill="hold" grpId="0" nodeType="afterEffect">
                                  <p:stCondLst>
                                    <p:cond delay="0"/>
                                  </p:stCondLst>
                                  <p:childTnLst>
                                    <p:set>
                                      <p:cBhvr>
                                        <p:cTn id="42" dur="1" fill="hold">
                                          <p:stCondLst>
                                            <p:cond delay="0"/>
                                          </p:stCondLst>
                                        </p:cTn>
                                        <p:tgtEl>
                                          <p:spTgt spid="111624"/>
                                        </p:tgtEl>
                                        <p:attrNameLst>
                                          <p:attrName>style.visibility</p:attrName>
                                        </p:attrNameLst>
                                      </p:cBhvr>
                                      <p:to>
                                        <p:strVal val="visible"/>
                                      </p:to>
                                    </p:set>
                                    <p:anim calcmode="lin" valueType="num">
                                      <p:cBhvr>
                                        <p:cTn id="43" dur="1000" fill="hold"/>
                                        <p:tgtEl>
                                          <p:spTgt spid="111624"/>
                                        </p:tgtEl>
                                        <p:attrNameLst>
                                          <p:attrName>ppt_w</p:attrName>
                                        </p:attrNameLst>
                                      </p:cBhvr>
                                      <p:tavLst>
                                        <p:tav tm="0">
                                          <p:val>
                                            <p:strVal val="#ppt_w*0.70"/>
                                          </p:val>
                                        </p:tav>
                                        <p:tav tm="100000">
                                          <p:val>
                                            <p:strVal val="#ppt_w"/>
                                          </p:val>
                                        </p:tav>
                                      </p:tavLst>
                                    </p:anim>
                                    <p:anim calcmode="lin" valueType="num">
                                      <p:cBhvr>
                                        <p:cTn id="44" dur="1000" fill="hold"/>
                                        <p:tgtEl>
                                          <p:spTgt spid="111624"/>
                                        </p:tgtEl>
                                        <p:attrNameLst>
                                          <p:attrName>ppt_h</p:attrName>
                                        </p:attrNameLst>
                                      </p:cBhvr>
                                      <p:tavLst>
                                        <p:tav tm="0">
                                          <p:val>
                                            <p:strVal val="#ppt_h"/>
                                          </p:val>
                                        </p:tav>
                                        <p:tav tm="100000">
                                          <p:val>
                                            <p:strVal val="#ppt_h"/>
                                          </p:val>
                                        </p:tav>
                                      </p:tavLst>
                                    </p:anim>
                                    <p:animEffect transition="in" filter="fade">
                                      <p:cBhvr>
                                        <p:cTn id="45" dur="1000"/>
                                        <p:tgtEl>
                                          <p:spTgt spid="111624"/>
                                        </p:tgtEl>
                                      </p:cBhvr>
                                    </p:animEffect>
                                  </p:childTnLst>
                                </p:cTn>
                              </p:par>
                            </p:childTnLst>
                          </p:cTn>
                        </p:par>
                        <p:par>
                          <p:cTn id="46" fill="hold" nodeType="afterGroup">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111625"/>
                                        </p:tgtEl>
                                        <p:attrNameLst>
                                          <p:attrName>style.visibility</p:attrName>
                                        </p:attrNameLst>
                                      </p:cBhvr>
                                      <p:to>
                                        <p:strVal val="visible"/>
                                      </p:to>
                                    </p:set>
                                    <p:anim calcmode="lin" valueType="num">
                                      <p:cBhvr>
                                        <p:cTn id="49" dur="1000" fill="hold"/>
                                        <p:tgtEl>
                                          <p:spTgt spid="111625"/>
                                        </p:tgtEl>
                                        <p:attrNameLst>
                                          <p:attrName>ppt_w</p:attrName>
                                        </p:attrNameLst>
                                      </p:cBhvr>
                                      <p:tavLst>
                                        <p:tav tm="0">
                                          <p:val>
                                            <p:strVal val="#ppt_w*0.70"/>
                                          </p:val>
                                        </p:tav>
                                        <p:tav tm="100000">
                                          <p:val>
                                            <p:strVal val="#ppt_w"/>
                                          </p:val>
                                        </p:tav>
                                      </p:tavLst>
                                    </p:anim>
                                    <p:anim calcmode="lin" valueType="num">
                                      <p:cBhvr>
                                        <p:cTn id="50" dur="1000" fill="hold"/>
                                        <p:tgtEl>
                                          <p:spTgt spid="111625"/>
                                        </p:tgtEl>
                                        <p:attrNameLst>
                                          <p:attrName>ppt_h</p:attrName>
                                        </p:attrNameLst>
                                      </p:cBhvr>
                                      <p:tavLst>
                                        <p:tav tm="0">
                                          <p:val>
                                            <p:strVal val="#ppt_h"/>
                                          </p:val>
                                        </p:tav>
                                        <p:tav tm="100000">
                                          <p:val>
                                            <p:strVal val="#ppt_h"/>
                                          </p:val>
                                        </p:tav>
                                      </p:tavLst>
                                    </p:anim>
                                    <p:animEffect transition="in" filter="fade">
                                      <p:cBhvr>
                                        <p:cTn id="51" dur="1000"/>
                                        <p:tgtEl>
                                          <p:spTgt spid="11162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5" presetClass="entr" presetSubtype="0" fill="hold" nodeType="clickEffect">
                                  <p:stCondLst>
                                    <p:cond delay="0"/>
                                  </p:stCondLst>
                                  <p:childTnLst>
                                    <p:set>
                                      <p:cBhvr>
                                        <p:cTn id="55" dur="1" fill="hold">
                                          <p:stCondLst>
                                            <p:cond delay="0"/>
                                          </p:stCondLst>
                                        </p:cTn>
                                        <p:tgtEl>
                                          <p:spTgt spid="111630"/>
                                        </p:tgtEl>
                                        <p:attrNameLst>
                                          <p:attrName>style.visibility</p:attrName>
                                        </p:attrNameLst>
                                      </p:cBhvr>
                                      <p:to>
                                        <p:strVal val="visible"/>
                                      </p:to>
                                    </p:set>
                                    <p:anim calcmode="lin" valueType="num">
                                      <p:cBhvr>
                                        <p:cTn id="56" dur="1000" fill="hold"/>
                                        <p:tgtEl>
                                          <p:spTgt spid="111630"/>
                                        </p:tgtEl>
                                        <p:attrNameLst>
                                          <p:attrName>ppt_w</p:attrName>
                                        </p:attrNameLst>
                                      </p:cBhvr>
                                      <p:tavLst>
                                        <p:tav tm="0">
                                          <p:val>
                                            <p:strVal val="#ppt_w*0.70"/>
                                          </p:val>
                                        </p:tav>
                                        <p:tav tm="100000">
                                          <p:val>
                                            <p:strVal val="#ppt_w"/>
                                          </p:val>
                                        </p:tav>
                                      </p:tavLst>
                                    </p:anim>
                                    <p:anim calcmode="lin" valueType="num">
                                      <p:cBhvr>
                                        <p:cTn id="57" dur="1000" fill="hold"/>
                                        <p:tgtEl>
                                          <p:spTgt spid="111630"/>
                                        </p:tgtEl>
                                        <p:attrNameLst>
                                          <p:attrName>ppt_h</p:attrName>
                                        </p:attrNameLst>
                                      </p:cBhvr>
                                      <p:tavLst>
                                        <p:tav tm="0">
                                          <p:val>
                                            <p:strVal val="#ppt_h"/>
                                          </p:val>
                                        </p:tav>
                                        <p:tav tm="100000">
                                          <p:val>
                                            <p:strVal val="#ppt_h"/>
                                          </p:val>
                                        </p:tav>
                                      </p:tavLst>
                                    </p:anim>
                                    <p:animEffect transition="in" filter="fade">
                                      <p:cBhvr>
                                        <p:cTn id="58" dur="1000"/>
                                        <p:tgtEl>
                                          <p:spTgt spid="111630"/>
                                        </p:tgtEl>
                                      </p:cBhvr>
                                    </p:animEffect>
                                  </p:childTnLst>
                                </p:cTn>
                              </p:par>
                              <p:par>
                                <p:cTn id="59" presetID="55" presetClass="entr" presetSubtype="0" fill="hold" grpId="0" nodeType="withEffect">
                                  <p:stCondLst>
                                    <p:cond delay="0"/>
                                  </p:stCondLst>
                                  <p:childTnLst>
                                    <p:set>
                                      <p:cBhvr>
                                        <p:cTn id="60" dur="1" fill="hold">
                                          <p:stCondLst>
                                            <p:cond delay="0"/>
                                          </p:stCondLst>
                                        </p:cTn>
                                        <p:tgtEl>
                                          <p:spTgt spid="111619"/>
                                        </p:tgtEl>
                                        <p:attrNameLst>
                                          <p:attrName>style.visibility</p:attrName>
                                        </p:attrNameLst>
                                      </p:cBhvr>
                                      <p:to>
                                        <p:strVal val="visible"/>
                                      </p:to>
                                    </p:set>
                                    <p:anim calcmode="lin" valueType="num">
                                      <p:cBhvr>
                                        <p:cTn id="61" dur="1000" fill="hold"/>
                                        <p:tgtEl>
                                          <p:spTgt spid="111619"/>
                                        </p:tgtEl>
                                        <p:attrNameLst>
                                          <p:attrName>ppt_w</p:attrName>
                                        </p:attrNameLst>
                                      </p:cBhvr>
                                      <p:tavLst>
                                        <p:tav tm="0">
                                          <p:val>
                                            <p:strVal val="#ppt_w*0.70"/>
                                          </p:val>
                                        </p:tav>
                                        <p:tav tm="100000">
                                          <p:val>
                                            <p:strVal val="#ppt_w"/>
                                          </p:val>
                                        </p:tav>
                                      </p:tavLst>
                                    </p:anim>
                                    <p:anim calcmode="lin" valueType="num">
                                      <p:cBhvr>
                                        <p:cTn id="62" dur="1000" fill="hold"/>
                                        <p:tgtEl>
                                          <p:spTgt spid="111619"/>
                                        </p:tgtEl>
                                        <p:attrNameLst>
                                          <p:attrName>ppt_h</p:attrName>
                                        </p:attrNameLst>
                                      </p:cBhvr>
                                      <p:tavLst>
                                        <p:tav tm="0">
                                          <p:val>
                                            <p:strVal val="#ppt_h"/>
                                          </p:val>
                                        </p:tav>
                                        <p:tav tm="100000">
                                          <p:val>
                                            <p:strVal val="#ppt_h"/>
                                          </p:val>
                                        </p:tav>
                                      </p:tavLst>
                                    </p:anim>
                                    <p:animEffect transition="in" filter="fade">
                                      <p:cBhvr>
                                        <p:cTn id="63" dur="1000"/>
                                        <p:tgtEl>
                                          <p:spTgt spid="111619"/>
                                        </p:tgtEl>
                                      </p:cBhvr>
                                    </p:animEffect>
                                  </p:childTnLst>
                                </p:cTn>
                              </p:par>
                              <p:par>
                                <p:cTn id="64" presetID="55" presetClass="entr" presetSubtype="0" fill="hold" grpId="0" nodeType="withEffect">
                                  <p:stCondLst>
                                    <p:cond delay="0"/>
                                  </p:stCondLst>
                                  <p:childTnLst>
                                    <p:set>
                                      <p:cBhvr>
                                        <p:cTn id="65" dur="1" fill="hold">
                                          <p:stCondLst>
                                            <p:cond delay="0"/>
                                          </p:stCondLst>
                                        </p:cTn>
                                        <p:tgtEl>
                                          <p:spTgt spid="111618"/>
                                        </p:tgtEl>
                                        <p:attrNameLst>
                                          <p:attrName>style.visibility</p:attrName>
                                        </p:attrNameLst>
                                      </p:cBhvr>
                                      <p:to>
                                        <p:strVal val="visible"/>
                                      </p:to>
                                    </p:set>
                                    <p:anim calcmode="lin" valueType="num">
                                      <p:cBhvr>
                                        <p:cTn id="66" dur="1000" fill="hold"/>
                                        <p:tgtEl>
                                          <p:spTgt spid="111618"/>
                                        </p:tgtEl>
                                        <p:attrNameLst>
                                          <p:attrName>ppt_w</p:attrName>
                                        </p:attrNameLst>
                                      </p:cBhvr>
                                      <p:tavLst>
                                        <p:tav tm="0">
                                          <p:val>
                                            <p:strVal val="#ppt_w*0.70"/>
                                          </p:val>
                                        </p:tav>
                                        <p:tav tm="100000">
                                          <p:val>
                                            <p:strVal val="#ppt_w"/>
                                          </p:val>
                                        </p:tav>
                                      </p:tavLst>
                                    </p:anim>
                                    <p:anim calcmode="lin" valueType="num">
                                      <p:cBhvr>
                                        <p:cTn id="67" dur="1000" fill="hold"/>
                                        <p:tgtEl>
                                          <p:spTgt spid="111618"/>
                                        </p:tgtEl>
                                        <p:attrNameLst>
                                          <p:attrName>ppt_h</p:attrName>
                                        </p:attrNameLst>
                                      </p:cBhvr>
                                      <p:tavLst>
                                        <p:tav tm="0">
                                          <p:val>
                                            <p:strVal val="#ppt_h"/>
                                          </p:val>
                                        </p:tav>
                                        <p:tav tm="100000">
                                          <p:val>
                                            <p:strVal val="#ppt_h"/>
                                          </p:val>
                                        </p:tav>
                                      </p:tavLst>
                                    </p:anim>
                                    <p:animEffect transition="in" filter="fade">
                                      <p:cBhvr>
                                        <p:cTn id="68" dur="1000"/>
                                        <p:tgtEl>
                                          <p:spTgt spid="111618"/>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55" presetClass="entr" presetSubtype="0" fill="hold" nodeType="clickEffect">
                                  <p:stCondLst>
                                    <p:cond delay="0"/>
                                  </p:stCondLst>
                                  <p:childTnLst>
                                    <p:set>
                                      <p:cBhvr>
                                        <p:cTn id="72" dur="1" fill="hold">
                                          <p:stCondLst>
                                            <p:cond delay="0"/>
                                          </p:stCondLst>
                                        </p:cTn>
                                        <p:tgtEl>
                                          <p:spTgt spid="111634"/>
                                        </p:tgtEl>
                                        <p:attrNameLst>
                                          <p:attrName>style.visibility</p:attrName>
                                        </p:attrNameLst>
                                      </p:cBhvr>
                                      <p:to>
                                        <p:strVal val="visible"/>
                                      </p:to>
                                    </p:set>
                                    <p:anim calcmode="lin" valueType="num">
                                      <p:cBhvr>
                                        <p:cTn id="73" dur="1000" fill="hold"/>
                                        <p:tgtEl>
                                          <p:spTgt spid="111634"/>
                                        </p:tgtEl>
                                        <p:attrNameLst>
                                          <p:attrName>ppt_w</p:attrName>
                                        </p:attrNameLst>
                                      </p:cBhvr>
                                      <p:tavLst>
                                        <p:tav tm="0">
                                          <p:val>
                                            <p:strVal val="#ppt_w*0.70"/>
                                          </p:val>
                                        </p:tav>
                                        <p:tav tm="100000">
                                          <p:val>
                                            <p:strVal val="#ppt_w"/>
                                          </p:val>
                                        </p:tav>
                                      </p:tavLst>
                                    </p:anim>
                                    <p:anim calcmode="lin" valueType="num">
                                      <p:cBhvr>
                                        <p:cTn id="74" dur="1000" fill="hold"/>
                                        <p:tgtEl>
                                          <p:spTgt spid="111634"/>
                                        </p:tgtEl>
                                        <p:attrNameLst>
                                          <p:attrName>ppt_h</p:attrName>
                                        </p:attrNameLst>
                                      </p:cBhvr>
                                      <p:tavLst>
                                        <p:tav tm="0">
                                          <p:val>
                                            <p:strVal val="#ppt_h"/>
                                          </p:val>
                                        </p:tav>
                                        <p:tav tm="100000">
                                          <p:val>
                                            <p:strVal val="#ppt_h"/>
                                          </p:val>
                                        </p:tav>
                                      </p:tavLst>
                                    </p:anim>
                                    <p:animEffect transition="in" filter="fade">
                                      <p:cBhvr>
                                        <p:cTn id="75" dur="1000"/>
                                        <p:tgtEl>
                                          <p:spTgt spid="111634"/>
                                        </p:tgtEl>
                                      </p:cBhvr>
                                    </p:animEffect>
                                  </p:childTnLst>
                                </p:cTn>
                              </p:par>
                              <p:par>
                                <p:cTn id="76" presetID="55" presetClass="entr" presetSubtype="0" fill="hold" grpId="0" nodeType="withEffect">
                                  <p:stCondLst>
                                    <p:cond delay="0"/>
                                  </p:stCondLst>
                                  <p:childTnLst>
                                    <p:set>
                                      <p:cBhvr>
                                        <p:cTn id="77" dur="1" fill="hold">
                                          <p:stCondLst>
                                            <p:cond delay="0"/>
                                          </p:stCondLst>
                                        </p:cTn>
                                        <p:tgtEl>
                                          <p:spTgt spid="111626"/>
                                        </p:tgtEl>
                                        <p:attrNameLst>
                                          <p:attrName>style.visibility</p:attrName>
                                        </p:attrNameLst>
                                      </p:cBhvr>
                                      <p:to>
                                        <p:strVal val="visible"/>
                                      </p:to>
                                    </p:set>
                                    <p:anim calcmode="lin" valueType="num">
                                      <p:cBhvr>
                                        <p:cTn id="78" dur="1000" fill="hold"/>
                                        <p:tgtEl>
                                          <p:spTgt spid="111626"/>
                                        </p:tgtEl>
                                        <p:attrNameLst>
                                          <p:attrName>ppt_w</p:attrName>
                                        </p:attrNameLst>
                                      </p:cBhvr>
                                      <p:tavLst>
                                        <p:tav tm="0">
                                          <p:val>
                                            <p:strVal val="#ppt_w*0.70"/>
                                          </p:val>
                                        </p:tav>
                                        <p:tav tm="100000">
                                          <p:val>
                                            <p:strVal val="#ppt_w"/>
                                          </p:val>
                                        </p:tav>
                                      </p:tavLst>
                                    </p:anim>
                                    <p:anim calcmode="lin" valueType="num">
                                      <p:cBhvr>
                                        <p:cTn id="79" dur="1000" fill="hold"/>
                                        <p:tgtEl>
                                          <p:spTgt spid="111626"/>
                                        </p:tgtEl>
                                        <p:attrNameLst>
                                          <p:attrName>ppt_h</p:attrName>
                                        </p:attrNameLst>
                                      </p:cBhvr>
                                      <p:tavLst>
                                        <p:tav tm="0">
                                          <p:val>
                                            <p:strVal val="#ppt_h"/>
                                          </p:val>
                                        </p:tav>
                                        <p:tav tm="100000">
                                          <p:val>
                                            <p:strVal val="#ppt_h"/>
                                          </p:val>
                                        </p:tav>
                                      </p:tavLst>
                                    </p:anim>
                                    <p:animEffect transition="in" filter="fade">
                                      <p:cBhvr>
                                        <p:cTn id="80" dur="1000"/>
                                        <p:tgtEl>
                                          <p:spTgt spid="111626"/>
                                        </p:tgtEl>
                                      </p:cBhvr>
                                    </p:animEffect>
                                  </p:childTnLst>
                                </p:cTn>
                              </p:par>
                              <p:par>
                                <p:cTn id="81" presetID="55" presetClass="entr" presetSubtype="0" fill="hold" grpId="0" nodeType="withEffect">
                                  <p:stCondLst>
                                    <p:cond delay="0"/>
                                  </p:stCondLst>
                                  <p:childTnLst>
                                    <p:set>
                                      <p:cBhvr>
                                        <p:cTn id="82" dur="1" fill="hold">
                                          <p:stCondLst>
                                            <p:cond delay="0"/>
                                          </p:stCondLst>
                                        </p:cTn>
                                        <p:tgtEl>
                                          <p:spTgt spid="111627"/>
                                        </p:tgtEl>
                                        <p:attrNameLst>
                                          <p:attrName>style.visibility</p:attrName>
                                        </p:attrNameLst>
                                      </p:cBhvr>
                                      <p:to>
                                        <p:strVal val="visible"/>
                                      </p:to>
                                    </p:set>
                                    <p:anim calcmode="lin" valueType="num">
                                      <p:cBhvr>
                                        <p:cTn id="83" dur="1000" fill="hold"/>
                                        <p:tgtEl>
                                          <p:spTgt spid="111627"/>
                                        </p:tgtEl>
                                        <p:attrNameLst>
                                          <p:attrName>ppt_w</p:attrName>
                                        </p:attrNameLst>
                                      </p:cBhvr>
                                      <p:tavLst>
                                        <p:tav tm="0">
                                          <p:val>
                                            <p:strVal val="#ppt_w*0.70"/>
                                          </p:val>
                                        </p:tav>
                                        <p:tav tm="100000">
                                          <p:val>
                                            <p:strVal val="#ppt_w"/>
                                          </p:val>
                                        </p:tav>
                                      </p:tavLst>
                                    </p:anim>
                                    <p:anim calcmode="lin" valueType="num">
                                      <p:cBhvr>
                                        <p:cTn id="84" dur="1000" fill="hold"/>
                                        <p:tgtEl>
                                          <p:spTgt spid="111627"/>
                                        </p:tgtEl>
                                        <p:attrNameLst>
                                          <p:attrName>ppt_h</p:attrName>
                                        </p:attrNameLst>
                                      </p:cBhvr>
                                      <p:tavLst>
                                        <p:tav tm="0">
                                          <p:val>
                                            <p:strVal val="#ppt_h"/>
                                          </p:val>
                                        </p:tav>
                                        <p:tav tm="100000">
                                          <p:val>
                                            <p:strVal val="#ppt_h"/>
                                          </p:val>
                                        </p:tav>
                                      </p:tavLst>
                                    </p:anim>
                                    <p:animEffect transition="in" filter="fade">
                                      <p:cBhvr>
                                        <p:cTn id="85" dur="1000"/>
                                        <p:tgtEl>
                                          <p:spTgt spid="111627"/>
                                        </p:tgtEl>
                                      </p:cBhvr>
                                    </p:animEffect>
                                  </p:childTnLst>
                                </p:cTn>
                              </p:par>
                            </p:childTnLst>
                          </p:cTn>
                        </p:par>
                        <p:par>
                          <p:cTn id="86" fill="hold" nodeType="afterGroup">
                            <p:stCondLst>
                              <p:cond delay="1000"/>
                            </p:stCondLst>
                            <p:childTnLst>
                              <p:par>
                                <p:cTn id="87" presetID="55" presetClass="entr" presetSubtype="0" fill="hold" nodeType="afterEffect">
                                  <p:stCondLst>
                                    <p:cond delay="0"/>
                                  </p:stCondLst>
                                  <p:childTnLst>
                                    <p:set>
                                      <p:cBhvr>
                                        <p:cTn id="88" dur="1" fill="hold">
                                          <p:stCondLst>
                                            <p:cond delay="0"/>
                                          </p:stCondLst>
                                        </p:cTn>
                                        <p:tgtEl>
                                          <p:spTgt spid="111633"/>
                                        </p:tgtEl>
                                        <p:attrNameLst>
                                          <p:attrName>style.visibility</p:attrName>
                                        </p:attrNameLst>
                                      </p:cBhvr>
                                      <p:to>
                                        <p:strVal val="visible"/>
                                      </p:to>
                                    </p:set>
                                    <p:anim calcmode="lin" valueType="num">
                                      <p:cBhvr>
                                        <p:cTn id="89" dur="1000" fill="hold"/>
                                        <p:tgtEl>
                                          <p:spTgt spid="111633"/>
                                        </p:tgtEl>
                                        <p:attrNameLst>
                                          <p:attrName>ppt_w</p:attrName>
                                        </p:attrNameLst>
                                      </p:cBhvr>
                                      <p:tavLst>
                                        <p:tav tm="0">
                                          <p:val>
                                            <p:strVal val="#ppt_w*0.70"/>
                                          </p:val>
                                        </p:tav>
                                        <p:tav tm="100000">
                                          <p:val>
                                            <p:strVal val="#ppt_w"/>
                                          </p:val>
                                        </p:tav>
                                      </p:tavLst>
                                    </p:anim>
                                    <p:anim calcmode="lin" valueType="num">
                                      <p:cBhvr>
                                        <p:cTn id="90" dur="1000" fill="hold"/>
                                        <p:tgtEl>
                                          <p:spTgt spid="111633"/>
                                        </p:tgtEl>
                                        <p:attrNameLst>
                                          <p:attrName>ppt_h</p:attrName>
                                        </p:attrNameLst>
                                      </p:cBhvr>
                                      <p:tavLst>
                                        <p:tav tm="0">
                                          <p:val>
                                            <p:strVal val="#ppt_h"/>
                                          </p:val>
                                        </p:tav>
                                        <p:tav tm="100000">
                                          <p:val>
                                            <p:strVal val="#ppt_h"/>
                                          </p:val>
                                        </p:tav>
                                      </p:tavLst>
                                    </p:anim>
                                    <p:animEffect transition="in" filter="fade">
                                      <p:cBhvr>
                                        <p:cTn id="91" dur="1000"/>
                                        <p:tgtEl>
                                          <p:spTgt spid="111633"/>
                                        </p:tgtEl>
                                      </p:cBhvr>
                                    </p:animEffect>
                                  </p:childTnLst>
                                </p:cTn>
                              </p:par>
                              <p:par>
                                <p:cTn id="92" presetID="55" presetClass="entr" presetSubtype="0" fill="hold" grpId="0" nodeType="withEffect">
                                  <p:stCondLst>
                                    <p:cond delay="0"/>
                                  </p:stCondLst>
                                  <p:childTnLst>
                                    <p:set>
                                      <p:cBhvr>
                                        <p:cTn id="93" dur="1" fill="hold">
                                          <p:stCondLst>
                                            <p:cond delay="0"/>
                                          </p:stCondLst>
                                        </p:cTn>
                                        <p:tgtEl>
                                          <p:spTgt spid="111628"/>
                                        </p:tgtEl>
                                        <p:attrNameLst>
                                          <p:attrName>style.visibility</p:attrName>
                                        </p:attrNameLst>
                                      </p:cBhvr>
                                      <p:to>
                                        <p:strVal val="visible"/>
                                      </p:to>
                                    </p:set>
                                    <p:anim calcmode="lin" valueType="num">
                                      <p:cBhvr>
                                        <p:cTn id="94" dur="1000" fill="hold"/>
                                        <p:tgtEl>
                                          <p:spTgt spid="111628"/>
                                        </p:tgtEl>
                                        <p:attrNameLst>
                                          <p:attrName>ppt_w</p:attrName>
                                        </p:attrNameLst>
                                      </p:cBhvr>
                                      <p:tavLst>
                                        <p:tav tm="0">
                                          <p:val>
                                            <p:strVal val="#ppt_w*0.70"/>
                                          </p:val>
                                        </p:tav>
                                        <p:tav tm="100000">
                                          <p:val>
                                            <p:strVal val="#ppt_w"/>
                                          </p:val>
                                        </p:tav>
                                      </p:tavLst>
                                    </p:anim>
                                    <p:anim calcmode="lin" valueType="num">
                                      <p:cBhvr>
                                        <p:cTn id="95" dur="1000" fill="hold"/>
                                        <p:tgtEl>
                                          <p:spTgt spid="111628"/>
                                        </p:tgtEl>
                                        <p:attrNameLst>
                                          <p:attrName>ppt_h</p:attrName>
                                        </p:attrNameLst>
                                      </p:cBhvr>
                                      <p:tavLst>
                                        <p:tav tm="0">
                                          <p:val>
                                            <p:strVal val="#ppt_h"/>
                                          </p:val>
                                        </p:tav>
                                        <p:tav tm="100000">
                                          <p:val>
                                            <p:strVal val="#ppt_h"/>
                                          </p:val>
                                        </p:tav>
                                      </p:tavLst>
                                    </p:anim>
                                    <p:animEffect transition="in" filter="fade">
                                      <p:cBhvr>
                                        <p:cTn id="96" dur="1000"/>
                                        <p:tgtEl>
                                          <p:spTgt spid="111628"/>
                                        </p:tgtEl>
                                      </p:cBhvr>
                                    </p:animEffect>
                                  </p:childTnLst>
                                </p:cTn>
                              </p:par>
                              <p:par>
                                <p:cTn id="97" presetID="55" presetClass="entr" presetSubtype="0" fill="hold" grpId="0" nodeType="withEffect">
                                  <p:stCondLst>
                                    <p:cond delay="0"/>
                                  </p:stCondLst>
                                  <p:childTnLst>
                                    <p:set>
                                      <p:cBhvr>
                                        <p:cTn id="98" dur="1" fill="hold">
                                          <p:stCondLst>
                                            <p:cond delay="0"/>
                                          </p:stCondLst>
                                        </p:cTn>
                                        <p:tgtEl>
                                          <p:spTgt spid="111629"/>
                                        </p:tgtEl>
                                        <p:attrNameLst>
                                          <p:attrName>style.visibility</p:attrName>
                                        </p:attrNameLst>
                                      </p:cBhvr>
                                      <p:to>
                                        <p:strVal val="visible"/>
                                      </p:to>
                                    </p:set>
                                    <p:anim calcmode="lin" valueType="num">
                                      <p:cBhvr>
                                        <p:cTn id="99" dur="1000" fill="hold"/>
                                        <p:tgtEl>
                                          <p:spTgt spid="111629"/>
                                        </p:tgtEl>
                                        <p:attrNameLst>
                                          <p:attrName>ppt_w</p:attrName>
                                        </p:attrNameLst>
                                      </p:cBhvr>
                                      <p:tavLst>
                                        <p:tav tm="0">
                                          <p:val>
                                            <p:strVal val="#ppt_w*0.70"/>
                                          </p:val>
                                        </p:tav>
                                        <p:tav tm="100000">
                                          <p:val>
                                            <p:strVal val="#ppt_w"/>
                                          </p:val>
                                        </p:tav>
                                      </p:tavLst>
                                    </p:anim>
                                    <p:anim calcmode="lin" valueType="num">
                                      <p:cBhvr>
                                        <p:cTn id="100" dur="1000" fill="hold"/>
                                        <p:tgtEl>
                                          <p:spTgt spid="111629"/>
                                        </p:tgtEl>
                                        <p:attrNameLst>
                                          <p:attrName>ppt_h</p:attrName>
                                        </p:attrNameLst>
                                      </p:cBhvr>
                                      <p:tavLst>
                                        <p:tav tm="0">
                                          <p:val>
                                            <p:strVal val="#ppt_h"/>
                                          </p:val>
                                        </p:tav>
                                        <p:tav tm="100000">
                                          <p:val>
                                            <p:strVal val="#ppt_h"/>
                                          </p:val>
                                        </p:tav>
                                      </p:tavLst>
                                    </p:anim>
                                    <p:animEffect transition="in" filter="fade">
                                      <p:cBhvr>
                                        <p:cTn id="101" dur="1000"/>
                                        <p:tgtEl>
                                          <p:spTgt spid="1116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nimBg="1"/>
      <p:bldP spid="111619" grpId="0"/>
      <p:bldP spid="111620" grpId="0" animBg="1"/>
      <p:bldP spid="111621" grpId="0"/>
      <p:bldP spid="111622" grpId="0" animBg="1"/>
      <p:bldP spid="111623" grpId="0"/>
      <p:bldP spid="111624" grpId="0" animBg="1"/>
      <p:bldP spid="111625" grpId="0"/>
      <p:bldP spid="111626" grpId="0" animBg="1"/>
      <p:bldP spid="111627" grpId="0"/>
      <p:bldP spid="111628" grpId="0" animBg="1"/>
      <p:bldP spid="111629"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a:extLst>
              <a:ext uri="{FF2B5EF4-FFF2-40B4-BE49-F238E27FC236}">
                <a16:creationId xmlns:a16="http://schemas.microsoft.com/office/drawing/2014/main" id="{CA2B444B-1EF6-45A9-8E6D-D22F846EF251}"/>
              </a:ext>
            </a:extLst>
          </p:cNvPr>
          <p:cNvSpPr>
            <a:spLocks noGrp="1" noChangeArrowheads="1"/>
          </p:cNvSpPr>
          <p:nvPr>
            <p:ph type="title"/>
          </p:nvPr>
        </p:nvSpPr>
        <p:spPr>
          <a:xfrm>
            <a:off x="685800" y="333375"/>
            <a:ext cx="7772400" cy="658813"/>
          </a:xfrm>
        </p:spPr>
        <p:txBody>
          <a:bodyPr/>
          <a:lstStyle/>
          <a:p>
            <a:pPr eaLnBrk="1" hangingPunct="1"/>
            <a:r>
              <a:rPr lang="pl-PL" altLang="pl-PL" sz="4000" b="1"/>
              <a:t>Diagram aktywności (czynności)</a:t>
            </a:r>
          </a:p>
        </p:txBody>
      </p:sp>
      <p:sp>
        <p:nvSpPr>
          <p:cNvPr id="112643" name="Rectangle 3">
            <a:extLst>
              <a:ext uri="{FF2B5EF4-FFF2-40B4-BE49-F238E27FC236}">
                <a16:creationId xmlns:a16="http://schemas.microsoft.com/office/drawing/2014/main" id="{A125795B-6AC1-4752-8094-2D8658A98757}"/>
              </a:ext>
            </a:extLst>
          </p:cNvPr>
          <p:cNvSpPr>
            <a:spLocks noGrp="1" noChangeArrowheads="1"/>
          </p:cNvSpPr>
          <p:nvPr>
            <p:ph type="body" idx="1"/>
          </p:nvPr>
        </p:nvSpPr>
        <p:spPr>
          <a:xfrm>
            <a:off x="735013" y="1341438"/>
            <a:ext cx="8229600" cy="4852987"/>
          </a:xfrm>
        </p:spPr>
        <p:txBody>
          <a:bodyPr/>
          <a:lstStyle/>
          <a:p>
            <a:pPr marL="0" indent="0" eaLnBrk="1" hangingPunct="1">
              <a:tabLst>
                <a:tab pos="357188" algn="l"/>
              </a:tabLst>
            </a:pPr>
            <a:r>
              <a:rPr lang="pl-PL" altLang="pl-PL"/>
              <a:t> </a:t>
            </a:r>
            <a:r>
              <a:rPr lang="pl-PL" altLang="pl-PL" b="1" i="1"/>
              <a:t>Diagram czynności</a:t>
            </a:r>
            <a:r>
              <a:rPr lang="pl-PL" altLang="pl-PL"/>
              <a:t> (</a:t>
            </a:r>
            <a:r>
              <a:rPr lang="pl-PL" altLang="pl-PL" i="1"/>
              <a:t>activity diagram</a:t>
            </a:r>
            <a:r>
              <a:rPr lang="pl-PL" altLang="pl-PL"/>
              <a:t>) służy 	do modelowania dynamicznych aspektów 	systemu.</a:t>
            </a:r>
          </a:p>
          <a:p>
            <a:pPr marL="0" indent="0" eaLnBrk="1" hangingPunct="1">
              <a:tabLst>
                <a:tab pos="357188" algn="l"/>
              </a:tabLst>
            </a:pPr>
            <a:r>
              <a:rPr lang="pl-PL" altLang="pl-PL"/>
              <a:t> Diagram czynności przedstawia 	sekwencyjne lub współbieżne kroki 	procesu 	obliczeniowego.</a:t>
            </a:r>
          </a:p>
          <a:p>
            <a:pPr marL="0" indent="0" eaLnBrk="1" hangingPunct="1">
              <a:tabLst>
                <a:tab pos="357188" algn="l"/>
              </a:tabLst>
            </a:pPr>
            <a:r>
              <a:rPr lang="pl-PL" altLang="pl-PL"/>
              <a:t> Diagram czynności jest pewną mutacją 	diagramu stanów.</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p:cTn id="7" dur="1000" fill="hold"/>
                                        <p:tgtEl>
                                          <p:spTgt spid="11264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264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264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2643">
                                            <p:txEl>
                                              <p:pRg st="1" end="1"/>
                                            </p:txEl>
                                          </p:spTgt>
                                        </p:tgtEl>
                                        <p:attrNameLst>
                                          <p:attrName>style.visibility</p:attrName>
                                        </p:attrNameLst>
                                      </p:cBhvr>
                                      <p:to>
                                        <p:strVal val="visible"/>
                                      </p:to>
                                    </p:set>
                                    <p:anim calcmode="lin" valueType="num">
                                      <p:cBhvr>
                                        <p:cTn id="14" dur="1000" fill="hold"/>
                                        <p:tgtEl>
                                          <p:spTgt spid="11264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264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264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2643">
                                            <p:txEl>
                                              <p:pRg st="2" end="2"/>
                                            </p:txEl>
                                          </p:spTgt>
                                        </p:tgtEl>
                                        <p:attrNameLst>
                                          <p:attrName>style.visibility</p:attrName>
                                        </p:attrNameLst>
                                      </p:cBhvr>
                                      <p:to>
                                        <p:strVal val="visible"/>
                                      </p:to>
                                    </p:set>
                                    <p:anim calcmode="lin" valueType="num">
                                      <p:cBhvr>
                                        <p:cTn id="21" dur="1000" fill="hold"/>
                                        <p:tgtEl>
                                          <p:spTgt spid="11264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1264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126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p:bldLst>
  </p:timing>
</p:sld>
</file>

<file path=ppt/theme/theme1.xml><?xml version="1.0" encoding="utf-8"?>
<a:theme xmlns:a="http://schemas.openxmlformats.org/drawingml/2006/main" name="Projekt domyślny">
  <a:themeElements>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Times New Roman"/>
        <a:ea typeface=""/>
        <a:cs typeface=""/>
      </a:majorFont>
      <a:minorFont>
        <a:latin typeface="Times New Roman"/>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7336</TotalTime>
  <Words>5131</Words>
  <Application>Microsoft Office PowerPoint</Application>
  <PresentationFormat>Pokaz na ekranie (4:3)</PresentationFormat>
  <Paragraphs>901</Paragraphs>
  <Slides>126</Slides>
  <Notes>2</Notes>
  <HiddenSlides>6</HiddenSlides>
  <MMClips>0</MMClips>
  <ScaleCrop>false</ScaleCrop>
  <HeadingPairs>
    <vt:vector size="8" baseType="variant">
      <vt:variant>
        <vt:lpstr>Używane czcionki</vt:lpstr>
      </vt:variant>
      <vt:variant>
        <vt:i4>4</vt:i4>
      </vt:variant>
      <vt:variant>
        <vt:lpstr>Motyw</vt:lpstr>
      </vt:variant>
      <vt:variant>
        <vt:i4>1</vt:i4>
      </vt:variant>
      <vt:variant>
        <vt:lpstr>Osadzone serwery OLE</vt:lpstr>
      </vt:variant>
      <vt:variant>
        <vt:i4>2</vt:i4>
      </vt:variant>
      <vt:variant>
        <vt:lpstr>Tytuły slajdów</vt:lpstr>
      </vt:variant>
      <vt:variant>
        <vt:i4>126</vt:i4>
      </vt:variant>
    </vt:vector>
  </HeadingPairs>
  <TitlesOfParts>
    <vt:vector size="133" baseType="lpstr">
      <vt:lpstr>Times New Roman</vt:lpstr>
      <vt:lpstr>Arial</vt:lpstr>
      <vt:lpstr>Wingdings</vt:lpstr>
      <vt:lpstr>Tahoma</vt:lpstr>
      <vt:lpstr>Projekt domyślny</vt:lpstr>
      <vt:lpstr>Wykres programu Microsoft Graph 2000</vt:lpstr>
      <vt:lpstr>Obraz - mapa bitowa</vt:lpstr>
      <vt:lpstr>Wprowadzenie do UML’a</vt:lpstr>
      <vt:lpstr>Prezentacja programu PowerPoint</vt:lpstr>
      <vt:lpstr>Prezentacja programu PowerPoint</vt:lpstr>
      <vt:lpstr>Prezentacja programu PowerPoint</vt:lpstr>
      <vt:lpstr>Czym jest zunifikowany język modelowania UML</vt:lpstr>
      <vt:lpstr>Unified Modeling Language korzenie</vt:lpstr>
      <vt:lpstr>Prezentacja programu PowerPoint</vt:lpstr>
      <vt:lpstr>Prezentacja programu PowerPoint</vt:lpstr>
      <vt:lpstr>Prezentacja programu PowerPoint</vt:lpstr>
      <vt:lpstr>Unified Modeling Language model i modelowanie</vt:lpstr>
      <vt:lpstr>Czym jest model?</vt:lpstr>
      <vt:lpstr>Prezentacja programu PowerPoint</vt:lpstr>
      <vt:lpstr>Unified Modeling Language trzeba zrozumieć</vt:lpstr>
      <vt:lpstr>Język UML</vt:lpstr>
      <vt:lpstr>UML</vt:lpstr>
      <vt:lpstr>Co można modelować przy użyciu UML?</vt:lpstr>
      <vt:lpstr>Typy modeli i obszary ich stosowania</vt:lpstr>
      <vt:lpstr>Kto powinien budować modele?</vt:lpstr>
      <vt:lpstr>Prezentacja programu PowerPoint</vt:lpstr>
      <vt:lpstr>Prezentacja programu PowerPoint</vt:lpstr>
      <vt:lpstr>Prezentacja programu PowerPoint</vt:lpstr>
      <vt:lpstr>Perspektywy </vt:lpstr>
      <vt:lpstr>Perspektywy </vt:lpstr>
      <vt:lpstr>Znaczenie diagramów</vt:lpstr>
      <vt:lpstr>Faza analizy</vt:lpstr>
      <vt:lpstr>Faza projektowania</vt:lpstr>
      <vt:lpstr>Faza implementacji</vt:lpstr>
      <vt:lpstr>Prezentacja programu PowerPoint</vt:lpstr>
      <vt:lpstr>Prezentacja programu PowerPoint</vt:lpstr>
      <vt:lpstr>Prezentacja programu PowerPoint</vt:lpstr>
      <vt:lpstr>Prezentacja programu PowerPoint</vt:lpstr>
      <vt:lpstr>Prezentacja programu PowerPoint</vt:lpstr>
      <vt:lpstr>Język UML – definiuje zestaw diagramów </vt:lpstr>
      <vt:lpstr>Modele a diagramy</vt:lpstr>
      <vt:lpstr>Modele obiektowe (UML 2.1)</vt:lpstr>
      <vt:lpstr>Diagram przypadków użycia </vt:lpstr>
      <vt:lpstr>Prezentacja programu PowerPoint</vt:lpstr>
      <vt:lpstr>Diagram przypadków użycia</vt:lpstr>
      <vt:lpstr>Prezentacja programu PowerPoint</vt:lpstr>
      <vt:lpstr>Prezentacja programu PowerPoint</vt:lpstr>
      <vt:lpstr>Aktor</vt:lpstr>
      <vt:lpstr>Prezentacja programu PowerPoint</vt:lpstr>
      <vt:lpstr>Prezentacja programu PowerPoint</vt:lpstr>
      <vt:lpstr>Prezentacja programu PowerPoint</vt:lpstr>
      <vt:lpstr>Prezentacja programu PowerPoint</vt:lpstr>
      <vt:lpstr>Przypadek użycia</vt:lpstr>
      <vt:lpstr>Przypadek użycia</vt:lpstr>
      <vt:lpstr>Przypadek użycia</vt:lpstr>
      <vt:lpstr>Prezentacja programu PowerPoint</vt:lpstr>
      <vt:lpstr>Prezentacja programu PowerPoint</vt:lpstr>
      <vt:lpstr>Związek zawierania</vt:lpstr>
      <vt:lpstr>Prezentacja programu PowerPoint</vt:lpstr>
      <vt:lpstr>Prezentacja programu PowerPoint</vt:lpstr>
      <vt:lpstr>Prezentacja programu PowerPoint</vt:lpstr>
      <vt:lpstr>Prezentacja programu PowerPoint</vt:lpstr>
      <vt:lpstr>Przykład</vt:lpstr>
      <vt:lpstr>Zasady (reguły) dla PU </vt:lpstr>
      <vt:lpstr>Prezentacja programu PowerPoint</vt:lpstr>
      <vt:lpstr>Prezentacja programu PowerPoint</vt:lpstr>
      <vt:lpstr>Proces tworzenia DPU</vt:lpstr>
      <vt:lpstr>Szablon dokumentacji PU</vt:lpstr>
      <vt:lpstr>Prezentacja programu PowerPoint</vt:lpstr>
      <vt:lpstr>Prezentacja programu PowerPoint</vt:lpstr>
      <vt:lpstr>Diagram klas </vt:lpstr>
      <vt:lpstr>Prezentacja programu PowerPoint</vt:lpstr>
      <vt:lpstr>Prezentacja programu PowerPoint</vt:lpstr>
      <vt:lpstr>Klasy – wzorce obiektów</vt:lpstr>
      <vt:lpstr>Prezentacja programu PowerPoint</vt:lpstr>
      <vt:lpstr>Prezentacja programu PowerPoint</vt:lpstr>
      <vt:lpstr>Widoczność składowych klasy</vt:lpstr>
      <vt:lpstr>Asocjacja</vt:lpstr>
      <vt:lpstr>Asocjacje – cechy</vt:lpstr>
      <vt:lpstr>Asocjacje – cechy</vt:lpstr>
      <vt:lpstr>Prezentacja programu PowerPoint</vt:lpstr>
      <vt:lpstr>Prezentacja programu PowerPoint</vt:lpstr>
      <vt:lpstr>Etapy tworzenia diagramu klas</vt:lpstr>
      <vt:lpstr>Prezentacja programu PowerPoint</vt:lpstr>
      <vt:lpstr>Prezentacja programu PowerPoint</vt:lpstr>
      <vt:lpstr>Asocjacje – cechy</vt:lpstr>
      <vt:lpstr>Prezentacja programu PowerPoint</vt:lpstr>
      <vt:lpstr>Prezentacja programu PowerPoint</vt:lpstr>
      <vt:lpstr>Asocjacja zwrotna i wielokrotna</vt:lpstr>
      <vt:lpstr>Prezentacja programu PowerPoint</vt:lpstr>
      <vt:lpstr>Prezentacja programu PowerPoint</vt:lpstr>
      <vt:lpstr>Diagram klas</vt:lpstr>
      <vt:lpstr>Definicja obiektu</vt:lpstr>
      <vt:lpstr>Prezentacja programu PowerPoint</vt:lpstr>
      <vt:lpstr>Prezentacja programu PowerPoint</vt:lpstr>
      <vt:lpstr>Cechy obiektów</vt:lpstr>
      <vt:lpstr>Prezentacja programu PowerPoint</vt:lpstr>
      <vt:lpstr>Prezentacja programu PowerPoint</vt:lpstr>
      <vt:lpstr>Stan obiektów</vt:lpstr>
      <vt:lpstr>Zachowanie obiektów</vt:lpstr>
      <vt:lpstr>Prezentacja programu PowerPoint</vt:lpstr>
      <vt:lpstr>Diagram obiektów</vt:lpstr>
      <vt:lpstr>Prezentacja programu PowerPoint</vt:lpstr>
      <vt:lpstr>Prezentacja programu PowerPoint</vt:lpstr>
      <vt:lpstr>Prezentacja programu PowerPoint</vt:lpstr>
      <vt:lpstr>Diagram aktywności (czynności)</vt:lpstr>
      <vt:lpstr>Diagram aktywności (czynności)</vt:lpstr>
      <vt:lpstr>Diagram czynności a diagram stanów</vt:lpstr>
      <vt:lpstr>Graf aktywności</vt:lpstr>
      <vt:lpstr>Diagram czynności</vt:lpstr>
      <vt:lpstr>Początek i koniec</vt:lpstr>
      <vt:lpstr>Akcja</vt:lpstr>
      <vt:lpstr>Czynność</vt:lpstr>
      <vt:lpstr>Czynność - akcja</vt:lpstr>
      <vt:lpstr>Dekompozycja czynności</vt:lpstr>
      <vt:lpstr>Diagram czynności</vt:lpstr>
      <vt:lpstr>Prezentacja programu PowerPoint</vt:lpstr>
      <vt:lpstr>Prezentacja programu PowerPoint</vt:lpstr>
      <vt:lpstr>Prezentacja programu PowerPoint</vt:lpstr>
      <vt:lpstr>Uwarunkowania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WMiI UWM w Olsztynie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Halina Tańska</dc:creator>
  <cp:lastModifiedBy>Halina Tańska</cp:lastModifiedBy>
  <cp:revision>37</cp:revision>
  <dcterms:created xsi:type="dcterms:W3CDTF">2005-02-14T13:03:00Z</dcterms:created>
  <dcterms:modified xsi:type="dcterms:W3CDTF">2019-03-17T22:04:25Z</dcterms:modified>
</cp:coreProperties>
</file>