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163" autoAdjust="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ACC3FF-C769-449C-BD87-1D7ED1A072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FE1438-C4A5-4EED-9A9C-49282D5CF0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6574C7-AFF3-4C01-8170-687A8FFBB9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A31C7-A431-427D-BBC9-DADBA628FBD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54085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6A7096-5B4E-4A98-A8BF-841F6B4605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9B251F-1003-48E2-8714-262B9EC287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0BEEB4-8811-4C1C-A750-78020845CE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7DD570-3960-40AD-8EB4-7B250D4EB20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7418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E01176-E4F5-45C0-B071-A4F5C7404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0E0E67-746E-44B5-A9DD-82C31C8DDF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755710-3E11-4725-901F-F11EC07087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45251-42BE-473D-957A-3C8FB02304E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97517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4AFB7E-1635-45E2-BC4D-52FD85A191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30D66D-6349-4158-93A2-052850F66A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097012-7EAD-4A11-B083-4B84EB05B0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8EDE6-EBC7-4C5D-BCCC-0208F7164FF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2412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5DD949-824D-4E53-83F4-8F34DB3712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DA7364-B229-468A-9F17-1F0CAB5ED9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7EAAF1-73BD-48DA-9840-59AE86FBF3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47D1AD-CE27-4C27-9619-56CCDEB677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0173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E291A5-AAED-4754-915B-245552FB48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8864FB-3AA4-4CF5-8063-BDFF3B5A67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5B9411-4776-4B26-8534-E5A26A53FD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D3C67-F580-4E91-947E-3D8F5121A02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1821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03E905-531D-4C3F-B963-80719821BB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C9A764-038D-476A-894B-11F1714FA7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83B1B4-3E18-49EE-8087-26E2533814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8C1E6-5642-4F09-8A2D-4441AA23DBA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01517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397688D-DD6D-4F90-B57C-89468FDD93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36DD56B-7D3E-4965-8A4E-80B6BEBF6A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E0D434E-56C0-4D6F-9941-7F3AA6B720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614268-9A82-43DC-95FF-60AE3407918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7705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11AC0F5-E3CC-4168-BC89-201FF9C3E5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F45B585-399C-4632-B499-02BCE2D3A4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94DE8CB-1B89-4AF8-B850-C83C17E8A1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049404-749A-47CC-8383-4C9FAAB5C61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8969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D52A139-A7CA-4192-96C4-4D7C5F6942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87E9A2E-2DE1-4F70-8411-9B09D245C0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8565E16-EA44-4100-ABE5-F397C27FF1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ECD1E-D1DC-474F-93A5-4A62ACBB1CF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9504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469318-8716-4A5F-8A77-A545B11C24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57CCC5-D6FC-42B3-B6D3-E7F99205B4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F9641C-4B62-4C23-9D1F-8BC229FC80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CB4CB6-8EB7-4357-AA41-7F58AB78424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7450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C1218E-5EC4-4787-ABD0-E799D7F940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9C660B-0EFC-4AE9-9633-C5257E81E7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CA5436-C122-4965-8C59-B001663B92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FEA13E-28B2-4471-80D9-D198A1C2F3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551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7B9DB47-CB56-4FC4-A15F-D1F74669F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B25A18-E509-48EA-8E50-351C0E2A01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6A16647-B6B4-44A9-B409-99732051523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73478FB-F7CE-453D-94BD-CF657C869B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E1DEE55-6C74-4148-96E0-B98A4DFF8F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9AA05D3-5595-46B2-B222-0A531DDE4D79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9AD607A-10C2-4BCE-ABCA-70D8C21A6C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8458200" cy="1470025"/>
          </a:xfrm>
        </p:spPr>
        <p:txBody>
          <a:bodyPr/>
          <a:lstStyle/>
          <a:p>
            <a:pPr eaLnBrk="1" hangingPunct="1"/>
            <a:r>
              <a:rPr lang="pl-PL" altLang="pl-PL" sz="4000"/>
              <a:t>Analiza jako początek i podstawa zmian w systemie informatycznym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F182A69-38D2-44F5-BE97-6E9AC7B6EB5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994"/>
            <a:ext cx="6400800" cy="2181350"/>
          </a:xfrm>
        </p:spPr>
        <p:txBody>
          <a:bodyPr/>
          <a:lstStyle/>
          <a:p>
            <a:pPr eaLnBrk="1" hangingPunct="1"/>
            <a:r>
              <a:rPr lang="pl-PL" altLang="pl-PL" dirty="0"/>
              <a:t> </a:t>
            </a:r>
          </a:p>
          <a:p>
            <a:pPr eaLnBrk="1" hangingPunct="1"/>
            <a:r>
              <a:rPr lang="pl-PL" altLang="pl-PL" dirty="0"/>
              <a:t>Jolanta Sala</a:t>
            </a:r>
          </a:p>
          <a:p>
            <a:pPr eaLnBrk="1" hangingPunct="1"/>
            <a:r>
              <a:rPr lang="pl-PL" altLang="pl-PL"/>
              <a:t>Halina Tańska</a:t>
            </a:r>
            <a:endParaRPr lang="pl-PL" altLang="pl-PL" dirty="0"/>
          </a:p>
          <a:p>
            <a:pPr eaLnBrk="1" hangingPunct="1"/>
            <a:endParaRPr lang="pl-PL" altLang="pl-PL" dirty="0"/>
          </a:p>
          <a:p>
            <a:pPr eaLnBrk="1" hangingPunct="1"/>
            <a:r>
              <a:rPr lang="pl-PL" altLang="pl-PL" sz="2000" dirty="0"/>
              <a:t>Olsztyn 2019</a:t>
            </a:r>
          </a:p>
        </p:txBody>
      </p:sp>
      <p:pic>
        <p:nvPicPr>
          <p:cNvPr id="4" name="Picture 4" descr="75">
            <a:extLst>
              <a:ext uri="{FF2B5EF4-FFF2-40B4-BE49-F238E27FC236}">
                <a16:creationId xmlns:a16="http://schemas.microsoft.com/office/drawing/2014/main" id="{30E9135B-0579-4AE4-AAD4-8E63E24F6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48680"/>
            <a:ext cx="11525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AB4CE8F-46C7-43FA-840F-735060ECED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pl-PL" altLang="pl-PL"/>
              <a:t>Metody tradycyjne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2E85E45-DA4E-49D1-BE15-0FB1E0AC56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435975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l-PL" altLang="pl-PL" sz="2000"/>
              <a:t>	</a:t>
            </a:r>
            <a:r>
              <a:rPr lang="pl-PL" altLang="pl-PL" sz="2400"/>
              <a:t>Do połowy lat 70 analiza systemu informatycznego polegała na analizie (specyfikacji) funkcjonalnej, a zwłaszcza na stworzeniu słownego opisu wymagań użytkownika. Takie opisy miały wiele wad, do których można zaliczyć: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200" b="1">
                <a:solidFill>
                  <a:srgbClr val="990033"/>
                </a:solidFill>
              </a:rPr>
              <a:t>Monotoniczność</a:t>
            </a:r>
            <a:r>
              <a:rPr lang="pl-PL" altLang="pl-PL" sz="2200"/>
              <a:t> – aby zrozumieć opis słowny, trzeba było go przeczytać od początku do końca, mimo że analityka lub użytkownika mogła zainteresować tylko część specyfikacji;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200" b="1">
                <a:solidFill>
                  <a:srgbClr val="990033"/>
                </a:solidFill>
              </a:rPr>
              <a:t>Nadmiar</a:t>
            </a:r>
            <a:r>
              <a:rPr lang="pl-PL" altLang="pl-PL" sz="2200"/>
              <a:t> – ta sama informacja pojawiała się w wielu miejscach specyfikacji; jeśli z pewnych powodów konieczna była korekta w dokumencie, a poprawek dokonano tylko w jednym miejscu, w innych zaś nie, prowadziło to do sprzeczności wewnątrz tego dokumentu;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200" b="1">
                <a:solidFill>
                  <a:srgbClr val="990033"/>
                </a:solidFill>
              </a:rPr>
              <a:t>Wieloznaczność </a:t>
            </a:r>
            <a:r>
              <a:rPr lang="pl-PL" altLang="pl-PL" sz="2200"/>
              <a:t>– odmienna interpretacja wymagań użytkownika przez analityka, projektanta, programistę i samego użytkownika powodowała powstanie licznych błędów w oprogramowaniu;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200" b="1">
                <a:solidFill>
                  <a:srgbClr val="990033"/>
                </a:solidFill>
              </a:rPr>
              <a:t>Nieaktualność </a:t>
            </a:r>
            <a:r>
              <a:rPr lang="pl-PL" altLang="pl-PL" sz="2200"/>
              <a:t>– problemy z korektą błędów.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C294F7C-8451-4AC0-B717-39283168B3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06437"/>
          </a:xfrm>
        </p:spPr>
        <p:txBody>
          <a:bodyPr/>
          <a:lstStyle/>
          <a:p>
            <a:pPr eaLnBrk="1" hangingPunct="1"/>
            <a:r>
              <a:rPr lang="pl-PL" altLang="pl-PL"/>
              <a:t>Metody strukturalne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AAEC748-99EA-4333-97EC-A04558EAE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507413" cy="5399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/>
              <a:t>Liczne wady w tradycyjnej analizie funkcjonalnej spowodowały, że stopniowo zaczęto wprowadzać nowe metody specyfikacji funkcjonalnej: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b="1">
                <a:solidFill>
                  <a:srgbClr val="660033"/>
                </a:solidFill>
              </a:rPr>
              <a:t>Metody graficzne</a:t>
            </a:r>
            <a:r>
              <a:rPr lang="pl-PL" altLang="pl-PL" sz="2000"/>
              <a:t> – składające się z różnego rodzaju diagramów dodatkowo wzbogacone tekstem;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b="1">
                <a:solidFill>
                  <a:srgbClr val="660033"/>
                </a:solidFill>
              </a:rPr>
              <a:t>Metody podzielne</a:t>
            </a:r>
            <a:r>
              <a:rPr lang="pl-PL" altLang="pl-PL" sz="2000"/>
              <a:t> – poszczególne części specyfikacji mogły być czytane niezależnie od innych;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b="1">
                <a:solidFill>
                  <a:srgbClr val="660033"/>
                </a:solidFill>
              </a:rPr>
              <a:t>Metody minimalnej nadmiarowości</a:t>
            </a:r>
            <a:r>
              <a:rPr lang="pl-PL" altLang="pl-PL" sz="2000"/>
              <a:t> – zmiany w wymaganiach użytkownika powinny powodować jak najmniejszą liczbę zmian w samej specyfikacji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Sposób analizowania systemów przy wykorzystaniu przedstawionych metod nazywano powszechnie analizą strukturalną. Jedną z metod analizy strukturalnej jest metoda </a:t>
            </a:r>
            <a:r>
              <a:rPr lang="pl-PL" altLang="pl-PL" sz="2400" i="1"/>
              <a:t>STRADIS </a:t>
            </a:r>
            <a:r>
              <a:rPr lang="pl-PL" altLang="pl-PL" sz="2400"/>
              <a:t>(</a:t>
            </a:r>
            <a:r>
              <a:rPr lang="pl-PL" altLang="pl-PL" sz="2400" i="1"/>
              <a:t>Structured Analysis Design and Implementation of Information System Development</a:t>
            </a:r>
            <a:r>
              <a:rPr lang="pl-PL" altLang="pl-PL" sz="2400"/>
              <a:t>), utworzona przez C.Gane’a i T.Sarsona. Pod koniec lat 70 nad metodą tą pracowali również E.Yourdon, T.DeMarco, L.Constantine oraz G.Myers.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5AF4737-40B1-4143-9F43-6080A90E2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633412"/>
          </a:xfrm>
        </p:spPr>
        <p:txBody>
          <a:bodyPr/>
          <a:lstStyle/>
          <a:p>
            <a:pPr eaLnBrk="1" hangingPunct="1"/>
            <a:r>
              <a:rPr lang="pl-PL" altLang="pl-PL"/>
              <a:t>Metody obiektowe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DC97DC5-0C86-4F25-B741-2DEAC470E7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459787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000"/>
              <a:t>Metody obiektowe analizy pojawiły się na początku lat 80. były to m.in. metody: </a:t>
            </a:r>
            <a:r>
              <a:rPr lang="pl-PL" altLang="pl-PL" sz="2000">
                <a:solidFill>
                  <a:schemeClr val="accent2"/>
                </a:solidFill>
              </a:rPr>
              <a:t>Shlaer-Mellora, Coada-Yourdona,Wirfs-Brock, Booch, OMT/Rumbaucha</a:t>
            </a:r>
            <a:r>
              <a:rPr lang="pl-PL" altLang="pl-PL" sz="2000"/>
              <a:t>, które obejmowały jedynie wybrane etapy cyklu życia systemu. Pod koniec tego okresu zaczęto stosować metody kompleksowe, uwzględniające cały proces tworzenia systemów i rozszerzenie obiektu o reguły. Do tej grupy metod można zaliczyć metody: </a:t>
            </a:r>
            <a:r>
              <a:rPr lang="pl-PL" altLang="pl-PL" sz="2000">
                <a:solidFill>
                  <a:schemeClr val="accent2"/>
                </a:solidFill>
              </a:rPr>
              <a:t>Booch-94, OMT2, Fusion, SOMA, Objectory/Jacobsona</a:t>
            </a:r>
            <a:r>
              <a:rPr lang="pl-PL" altLang="pl-PL" sz="200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/>
              <a:t>W 1991 P.Coad i E. Yourdon opublikowali pracę w której położyli duży nacisk na jednolitość notacji używanej w analizie i projektowaniu. W tej metodzie proces analizy odbywa się w pięciu etapach, związanych z warstwami modelu obiektowego: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Tematy – problem jest podzielony na kilka tematów, składających się z grup obiektów;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Obiekty;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Struktury – uogólnienia i agregację;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Atrybuty dla obiektów, warunki liczebności i opcjonalność dla związków;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Metody (usługi) dla obiektów.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689B7CF-834C-42E3-A0B3-3FB60F52DC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pl-PL" altLang="pl-PL"/>
              <a:t>Metody obiektowe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A638551-D7AA-4718-AB30-F0C799C9AD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505825" cy="4967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pl-PL" altLang="pl-PL" sz="2400" dirty="0"/>
              <a:t>W 1994 rozszerzono metodę </a:t>
            </a:r>
            <a:r>
              <a:rPr lang="pl-PL" altLang="pl-PL" sz="2400" dirty="0" err="1"/>
              <a:t>Coada-Yourdona</a:t>
            </a:r>
            <a:r>
              <a:rPr lang="pl-PL" altLang="pl-PL" sz="2400" dirty="0"/>
              <a:t> o metody OMT/</a:t>
            </a:r>
            <a:r>
              <a:rPr lang="pl-PL" altLang="pl-PL" sz="2400" dirty="0" err="1"/>
              <a:t>Rumbaucha</a:t>
            </a:r>
            <a:r>
              <a:rPr lang="pl-PL" altLang="pl-PL" sz="2400" dirty="0"/>
              <a:t> i Booch-94. Powstały metody kompleksowe do których najważniejszych cech zalicza się: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pl-PL" altLang="pl-PL" sz="2200" dirty="0">
              <a:solidFill>
                <a:srgbClr val="660033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pl-PL" altLang="pl-PL" sz="2200" dirty="0">
                <a:solidFill>
                  <a:srgbClr val="660033"/>
                </a:solidFill>
              </a:rPr>
              <a:t>Możliwość obiektowego modelowania systemów;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pl-PL" altLang="pl-PL" sz="2200" dirty="0">
                <a:solidFill>
                  <a:srgbClr val="660033"/>
                </a:solidFill>
              </a:rPr>
              <a:t>Łatwość użycia przez analityka, projektanta czy programistę;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pl-PL" altLang="pl-PL" sz="2200" dirty="0">
                <a:solidFill>
                  <a:srgbClr val="660033"/>
                </a:solidFill>
              </a:rPr>
              <a:t>Możliwość modelowania złożonych systemów.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endParaRPr lang="pl-PL" altLang="pl-PL" sz="1800" dirty="0">
              <a:solidFill>
                <a:srgbClr val="660033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pl-PL" altLang="pl-PL" sz="2400" dirty="0"/>
              <a:t>W ciągu ostatnich lat popularna stała się metodyka zawiązana z językiem UML (</a:t>
            </a:r>
            <a:r>
              <a:rPr lang="pl-PL" altLang="pl-PL" sz="2400" i="1" dirty="0" err="1"/>
              <a:t>Unifield</a:t>
            </a:r>
            <a:r>
              <a:rPr lang="pl-PL" altLang="pl-PL" sz="2400" i="1" dirty="0"/>
              <a:t> </a:t>
            </a:r>
            <a:r>
              <a:rPr lang="pl-PL" altLang="pl-PL" sz="2400" i="1" dirty="0" err="1"/>
              <a:t>Modelling</a:t>
            </a:r>
            <a:r>
              <a:rPr lang="pl-PL" altLang="pl-PL" sz="2400" i="1" dirty="0"/>
              <a:t> Language</a:t>
            </a:r>
            <a:r>
              <a:rPr lang="pl-PL" altLang="pl-PL" sz="2400" dirty="0"/>
              <a:t>) i wprowadzona przez firmę </a:t>
            </a:r>
            <a:r>
              <a:rPr lang="pl-PL" altLang="pl-PL" sz="2400" dirty="0" err="1"/>
              <a:t>Rational</a:t>
            </a:r>
            <a:r>
              <a:rPr lang="pl-PL" altLang="pl-PL" sz="2400" dirty="0"/>
              <a:t> Software Corporation. Metoda ta jest połączeniem metod OMT, </a:t>
            </a:r>
            <a:r>
              <a:rPr lang="pl-PL" altLang="pl-PL" sz="2400" dirty="0" err="1"/>
              <a:t>Objectory</a:t>
            </a:r>
            <a:r>
              <a:rPr lang="pl-PL" altLang="pl-PL" sz="2400" dirty="0"/>
              <a:t> i Booch-94 i definiuje się w niej następujące diagramy: klas, obiektów, przypadków użycia, stanów, przebiegu, czynności, kooperacji, komponentów i wdrożenia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3D17CD9-4480-48B9-A514-069ECAE5C0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pl-PL" altLang="pl-PL"/>
              <a:t>Metody operacyjne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C0987B6-F534-46D5-8A6C-9C82A8787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507412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/>
              <a:t>Metody operacyjne stanowią </a:t>
            </a:r>
            <a:r>
              <a:rPr lang="pl-PL" altLang="pl-PL" sz="2400" i="1"/>
              <a:t>grupę metod pośrednich między metodami strukturalnymi i metodami obiektowymi</a:t>
            </a:r>
            <a:r>
              <a:rPr lang="pl-PL" altLang="pl-PL" sz="240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Ich zasadniczym celem jest modelowanie struktur systemu na podstawie struktur danych.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Proces ten zaczyna się od wyodrębnienia obiektów i funkcji przez nie wykonywanych, łączących się w procesy, które są dekomponowane następnie na poziom fizyczny.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Przykładem metod operacyjnych jest metoda M.Jacksona (</a:t>
            </a:r>
            <a:r>
              <a:rPr lang="pl-PL" altLang="pl-PL" sz="2400" i="1"/>
              <a:t>Jackson System Development</a:t>
            </a:r>
            <a:r>
              <a:rPr lang="pl-PL" altLang="pl-PL" sz="2400"/>
              <a:t>, JSD).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Zakres tej metody obejmuje oprócz fazy analizy także fazę specyfikacji i implementacji.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Metodę tę stosuje się w tych przypadkach, w których modelowaną rzeczywistość charakteryzuje sekwencyjność, czyli możliwość dokładnego zdefiniowania następujących po sobie zdarzeń.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E8294D7-265A-4634-A20D-314B4AE1C8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9462"/>
          </a:xfrm>
        </p:spPr>
        <p:txBody>
          <a:bodyPr/>
          <a:lstStyle/>
          <a:p>
            <a:pPr eaLnBrk="1" hangingPunct="1"/>
            <a:r>
              <a:rPr lang="pl-PL" altLang="pl-PL"/>
              <a:t>Metody społeczne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8766CA5-5116-4CBA-B652-E483C1AFB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964612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/>
              <a:t>Podejście strukturalne i obiektowe nie sprawdzają się w sytuacjach nieuporządkowanych, kontrowersyjnych, zmiennych, nieostrych, w których cele są rozmyte lub trudne do określenia.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W tych przypadkach bardzo przydatne są metody społeczne. Do najbardziej znaczących metod należą: </a:t>
            </a:r>
            <a:r>
              <a:rPr lang="pl-PL" altLang="pl-PL" sz="2400">
                <a:solidFill>
                  <a:srgbClr val="CC0066"/>
                </a:solidFill>
              </a:rPr>
              <a:t>metoda ETHICS</a:t>
            </a:r>
            <a:r>
              <a:rPr lang="pl-PL" altLang="pl-PL" sz="2400"/>
              <a:t> (</a:t>
            </a:r>
            <a:r>
              <a:rPr lang="pl-PL" altLang="pl-PL" sz="2400" i="1"/>
              <a:t>Effective Technical and Human Implementation of Computer Based Systems</a:t>
            </a:r>
            <a:r>
              <a:rPr lang="pl-PL" altLang="pl-PL" sz="2400"/>
              <a:t>) E.Mumford i </a:t>
            </a:r>
            <a:r>
              <a:rPr lang="pl-PL" altLang="pl-PL" sz="2400">
                <a:solidFill>
                  <a:srgbClr val="CC0066"/>
                </a:solidFill>
              </a:rPr>
              <a:t>metoda SSM</a:t>
            </a:r>
            <a:r>
              <a:rPr lang="pl-PL" altLang="pl-PL" sz="2400"/>
              <a:t> (</a:t>
            </a:r>
            <a:r>
              <a:rPr lang="pl-PL" altLang="pl-PL" sz="2400" i="1"/>
              <a:t>Soft System Methology</a:t>
            </a:r>
            <a:r>
              <a:rPr lang="pl-PL" altLang="pl-PL" sz="2400"/>
              <a:t>) P.Checklanda.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Najważniejszą cechą odróżniającą metodę ETHICS od innych wykorzystywanych w procesie tworzenia systemów informacyjnych jest </a:t>
            </a:r>
            <a:r>
              <a:rPr lang="pl-PL" altLang="pl-PL" sz="2400" b="1" i="1">
                <a:solidFill>
                  <a:srgbClr val="660033"/>
                </a:solidFill>
              </a:rPr>
              <a:t>współudział wielu grup użytkowników</a:t>
            </a:r>
            <a:r>
              <a:rPr lang="pl-PL" altLang="pl-PL" sz="2400"/>
              <a:t>. Szczególny nacisk kładzie się na współpracę z przyszłymi użytkownikami w zakresie tworzenia systemu. Wynika to z poglądu, że „zadowolony pracownik jest dobrym pracownikiem”. ETHICS zakłada </a:t>
            </a:r>
            <a:r>
              <a:rPr lang="pl-PL" altLang="pl-PL" sz="2400" i="1">
                <a:solidFill>
                  <a:srgbClr val="660033"/>
                </a:solidFill>
              </a:rPr>
              <a:t>integrację nie tylko technologii i organizacji, lecz także osób i zadań przez nie wykonywanych</a:t>
            </a:r>
            <a:r>
              <a:rPr lang="pl-PL" altLang="pl-PL" sz="2400"/>
              <a:t>. Tylko w taki sposób dana organizacja może funkcjonować efektywnie.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A480F6D-634C-49CA-B4C7-5D2D6F35A5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922337"/>
          </a:xfrm>
        </p:spPr>
        <p:txBody>
          <a:bodyPr/>
          <a:lstStyle/>
          <a:p>
            <a:pPr eaLnBrk="1" hangingPunct="1"/>
            <a:r>
              <a:rPr lang="pl-PL" altLang="pl-PL" sz="4000"/>
              <a:t>Opis i analiza otoczenia zewnętrznego SI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4260F53-189C-4E8C-B2A1-D8F0BD3F43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964612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200"/>
              <a:t>Pojawienie się e-biznesu jako nowej i samodzielnej formy realizacji procesów gospodarczych zaowocowało przeniesieniem akcentu w analizie systemów informatycznych z relacji wewnątrzsystemowych na relacje system informatyczny-otoczenie.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200"/>
              <a:t>W analizie systemów informatycznych działających w tradycyjnej gospodarce otoczenie zewnętrzne i jego powiązania z systemem informatycznym odgrywały drugorzędną rolę. Ważniejsze było poznanie struktury samego systemu, reguł w nim przyjętych, identyfikacji funkcji ich powiązań i logiki, a także modelu danych. Otoczenie zewnętrzne było istotne dlatego, że niezbędne było zidentyfikowanie, nazwanie i opisanie wszystkich kanałów wymiany danych i wzajemnych sposobów oddziaływania firma-otoczenie.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200"/>
              <a:t>Wprowadzenie różnych modeli relacji między przedsiębiorstwem a jego parametrami zewnętrznymi wymusiło konieczność przeniesienia punktu ciężkości analizy systemu informatycznego właśnie na relacje firma-otoczenie. Wszystkie bowiem modele relacji (B2B, B2C, B2G) pojawiły się na granicy tych relacji, zmieniając bądź technologię, bądź logikę realizacji procesów biznesowych w których znalazły zastosowanie.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DD6F2DA-F121-4BC6-A726-AA1037E966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pl-PL" altLang="pl-PL" sz="4000"/>
              <a:t>Prototypowanie – metoda analizy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84D521C-308D-4196-91D3-F073E0E97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507412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800"/>
              <a:t>Jest to metoda, dzięki której w </a:t>
            </a:r>
            <a:r>
              <a:rPr lang="pl-PL" altLang="pl-PL" sz="2800" b="1" i="1">
                <a:solidFill>
                  <a:srgbClr val="660033"/>
                </a:solidFill>
              </a:rPr>
              <a:t>krótkim czasie można zbudować model przyszłego rozwiązania i je zweryfikować</a:t>
            </a:r>
            <a:r>
              <a:rPr lang="pl-PL" altLang="pl-PL" sz="280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800"/>
              <a:t>W tradycyjnym biznesie można skorzystać z doświadczeń innych, którzy przeszli podobną drogę, natomiast w e-biznesie szybko zmieniają się oczekiwania klientów, ich zdolność do akceptacji nowych rozwiązań, a także sama technologia internetowa, której rozwój determinuje bardzo często sposób realizacji procesów biznesowych.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800"/>
              <a:t>W e-biznesie głównym czynnikiem jest czas.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D7947A39-2DD1-43BD-B43F-F7B98D366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188913"/>
            <a:ext cx="604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 sz="3200" b="1"/>
              <a:t>Etapy prototypowania</a:t>
            </a:r>
          </a:p>
        </p:txBody>
      </p:sp>
      <p:sp>
        <p:nvSpPr>
          <p:cNvPr id="19459" name="Rectangle 5">
            <a:extLst>
              <a:ext uri="{FF2B5EF4-FFF2-40B4-BE49-F238E27FC236}">
                <a16:creationId xmlns:a16="http://schemas.microsoft.com/office/drawing/2014/main" id="{37E7BB28-B7E1-42FB-815C-E749D6B82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484313"/>
            <a:ext cx="194468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/>
              <a:t>1. Analiza </a:t>
            </a:r>
          </a:p>
        </p:txBody>
      </p:sp>
      <p:sp>
        <p:nvSpPr>
          <p:cNvPr id="19460" name="Rectangle 6">
            <a:extLst>
              <a:ext uri="{FF2B5EF4-FFF2-40B4-BE49-F238E27FC236}">
                <a16:creationId xmlns:a16="http://schemas.microsoft.com/office/drawing/2014/main" id="{36520EBD-456C-49DB-9889-54430004F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2636838"/>
            <a:ext cx="194468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/>
              <a:t>2. Szybkie</a:t>
            </a:r>
          </a:p>
          <a:p>
            <a:pPr algn="ctr" eaLnBrk="1" hangingPunct="1"/>
            <a:r>
              <a:rPr lang="pl-PL" altLang="pl-PL"/>
              <a:t> modelowanie</a:t>
            </a:r>
          </a:p>
        </p:txBody>
      </p:sp>
      <p:sp>
        <p:nvSpPr>
          <p:cNvPr id="19461" name="Rectangle 7">
            <a:extLst>
              <a:ext uri="{FF2B5EF4-FFF2-40B4-BE49-F238E27FC236}">
                <a16:creationId xmlns:a16="http://schemas.microsoft.com/office/drawing/2014/main" id="{46894649-8524-4158-881F-1A15BC889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3933825"/>
            <a:ext cx="1944687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/>
              <a:t>3. Budowa </a:t>
            </a:r>
          </a:p>
          <a:p>
            <a:pPr algn="ctr" eaLnBrk="1" hangingPunct="1"/>
            <a:r>
              <a:rPr lang="pl-PL" altLang="pl-PL"/>
              <a:t>prototypu</a:t>
            </a:r>
          </a:p>
        </p:txBody>
      </p:sp>
      <p:sp>
        <p:nvSpPr>
          <p:cNvPr id="19462" name="Rectangle 8">
            <a:extLst>
              <a:ext uri="{FF2B5EF4-FFF2-40B4-BE49-F238E27FC236}">
                <a16:creationId xmlns:a16="http://schemas.microsoft.com/office/drawing/2014/main" id="{E9AEE29C-17BB-4AA7-8648-F25827D64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4868863"/>
            <a:ext cx="1944688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/>
              <a:t>4. Ocena przez</a:t>
            </a:r>
          </a:p>
          <a:p>
            <a:pPr algn="ctr" eaLnBrk="1" hangingPunct="1"/>
            <a:r>
              <a:rPr lang="pl-PL" altLang="pl-PL"/>
              <a:t>użytkownika </a:t>
            </a:r>
          </a:p>
        </p:txBody>
      </p:sp>
      <p:sp>
        <p:nvSpPr>
          <p:cNvPr id="19463" name="Rectangle 9">
            <a:extLst>
              <a:ext uri="{FF2B5EF4-FFF2-40B4-BE49-F238E27FC236}">
                <a16:creationId xmlns:a16="http://schemas.microsoft.com/office/drawing/2014/main" id="{8C905736-E0B3-4FB1-8A35-1C04BBD69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005263"/>
            <a:ext cx="1944688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/>
              <a:t>5. Udoskonalanie</a:t>
            </a:r>
          </a:p>
          <a:p>
            <a:pPr algn="ctr" eaLnBrk="1" hangingPunct="1"/>
            <a:r>
              <a:rPr lang="pl-PL" altLang="pl-PL"/>
              <a:t>prototypu</a:t>
            </a:r>
          </a:p>
        </p:txBody>
      </p:sp>
      <p:sp>
        <p:nvSpPr>
          <p:cNvPr id="19464" name="Rectangle 10">
            <a:extLst>
              <a:ext uri="{FF2B5EF4-FFF2-40B4-BE49-F238E27FC236}">
                <a16:creationId xmlns:a16="http://schemas.microsoft.com/office/drawing/2014/main" id="{C651BB87-2C14-44EB-A78E-8388A3FD5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565400"/>
            <a:ext cx="1944688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/>
              <a:t>6. Prototyp</a:t>
            </a:r>
          </a:p>
          <a:p>
            <a:pPr algn="ctr" eaLnBrk="1" hangingPunct="1"/>
            <a:r>
              <a:rPr lang="pl-PL" altLang="pl-PL"/>
              <a:t>końcowy</a:t>
            </a:r>
          </a:p>
        </p:txBody>
      </p:sp>
      <p:sp>
        <p:nvSpPr>
          <p:cNvPr id="19465" name="Line 11">
            <a:extLst>
              <a:ext uri="{FF2B5EF4-FFF2-40B4-BE49-F238E27FC236}">
                <a16:creationId xmlns:a16="http://schemas.microsoft.com/office/drawing/2014/main" id="{F6F2B7FC-A2BA-4619-A1B3-246BAE1189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4525" y="1773238"/>
            <a:ext cx="15113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6" name="Line 12">
            <a:extLst>
              <a:ext uri="{FF2B5EF4-FFF2-40B4-BE49-F238E27FC236}">
                <a16:creationId xmlns:a16="http://schemas.microsoft.com/office/drawing/2014/main" id="{1AF49ECD-C1CB-4D00-A397-921D8EA2F8FF}"/>
              </a:ext>
            </a:extLst>
          </p:cNvPr>
          <p:cNvSpPr>
            <a:spLocks noChangeShapeType="1"/>
          </p:cNvSpPr>
          <p:nvPr/>
        </p:nvSpPr>
        <p:spPr bwMode="auto">
          <a:xfrm>
            <a:off x="7308850" y="34290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7" name="Line 13">
            <a:extLst>
              <a:ext uri="{FF2B5EF4-FFF2-40B4-BE49-F238E27FC236}">
                <a16:creationId xmlns:a16="http://schemas.microsoft.com/office/drawing/2014/main" id="{EE87C70A-EE62-4D2A-BCD9-05221DE0AB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724400"/>
            <a:ext cx="144145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8" name="Line 14">
            <a:extLst>
              <a:ext uri="{FF2B5EF4-FFF2-40B4-BE49-F238E27FC236}">
                <a16:creationId xmlns:a16="http://schemas.microsoft.com/office/drawing/2014/main" id="{B8A24FEC-BD7A-4546-B906-F14F1EFE13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4797425"/>
            <a:ext cx="1512887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9" name="Line 15">
            <a:extLst>
              <a:ext uri="{FF2B5EF4-FFF2-40B4-BE49-F238E27FC236}">
                <a16:creationId xmlns:a16="http://schemas.microsoft.com/office/drawing/2014/main" id="{CFC1EFE0-4944-4E07-A7CE-6ABE2E54BB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68538" y="33575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0" name="Line 16">
            <a:extLst>
              <a:ext uri="{FF2B5EF4-FFF2-40B4-BE49-F238E27FC236}">
                <a16:creationId xmlns:a16="http://schemas.microsoft.com/office/drawing/2014/main" id="{60F27FC6-076D-47DF-BD4C-AABB69F5E2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68538" y="15573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1" name="Text Box 17">
            <a:extLst>
              <a:ext uri="{FF2B5EF4-FFF2-40B4-BE49-F238E27FC236}">
                <a16:creationId xmlns:a16="http://schemas.microsoft.com/office/drawing/2014/main" id="{239DFFC6-CDCA-4F79-BFE9-34AD9EEBF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125538"/>
            <a:ext cx="17287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/>
              <a:t>Koniec </a:t>
            </a:r>
          </a:p>
        </p:txBody>
      </p:sp>
      <p:sp>
        <p:nvSpPr>
          <p:cNvPr id="19472" name="Line 18">
            <a:extLst>
              <a:ext uri="{FF2B5EF4-FFF2-40B4-BE49-F238E27FC236}">
                <a16:creationId xmlns:a16="http://schemas.microsoft.com/office/drawing/2014/main" id="{9A87A209-9140-428E-A23E-56CF393D69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413" y="1916113"/>
            <a:ext cx="1368425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  <p:bldP spid="19460" grpId="0" animBg="1"/>
      <p:bldP spid="19461" grpId="0" animBg="1"/>
      <p:bldP spid="19462" grpId="0" animBg="1"/>
      <p:bldP spid="19463" grpId="0" animBg="1"/>
      <p:bldP spid="19464" grpId="0" animBg="1"/>
      <p:bldP spid="1947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A5D8B43-F54A-4E53-A563-1E13E28ECD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pl-PL" altLang="pl-PL"/>
              <a:t>Metodyka Agile Modeling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8751926-137E-47D8-909B-2CB70A2D7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281987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/>
              <a:t>Metodyka ta jest oparta na następujących zasadach: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200"/>
              <a:t>Tworzenie wielu rozwiązań jednego problemu i wybór najwłaściwszego dzięki dyskusji z użytkownikiem i innymi członkami zespołu;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200"/>
              <a:t>Celem jest stworzenie działającego oprogramowania;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200"/>
              <a:t>Gotowość do zmian, o ile wpłynie to na podwyższenie jakości rozwiązania;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200"/>
              <a:t>Bardzo dokładna specyfikacja podstawowych wymagań systemu.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W metodzie Agile Modeling preferuje się szybkość, prostotę i zdrowy rozsądek. Wśród zaleceń twórcy metody wymieniają: rysowanie prostych modeli, używanie kartek i tablicy przed narzędziami CASE, budowanie modeli przyrostowych i dopuszczenie stosowania dowolnej notacji.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8750759-6762-4223-8DC2-29E90E470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Cechy systemu informatycznego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B810587-D326-46FC-9398-2ABA20F74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800"/>
              <a:t>Każdy system (także informatyczny) charakteryzują trzy cechy:</a:t>
            </a:r>
          </a:p>
          <a:p>
            <a:pPr lvl="2" eaLnBrk="1" hangingPunct="1">
              <a:lnSpc>
                <a:spcPct val="80000"/>
              </a:lnSpc>
            </a:pPr>
            <a:r>
              <a:rPr lang="pl-PL" altLang="pl-PL" sz="2000">
                <a:solidFill>
                  <a:srgbClr val="660033"/>
                </a:solidFill>
              </a:rPr>
              <a:t>Właściwa struktura</a:t>
            </a:r>
            <a:r>
              <a:rPr lang="pl-PL" altLang="pl-PL" sz="2000"/>
              <a:t> obrazująca podział na części i relacje występujące między rozważanym systemem a jego otoczeniem;</a:t>
            </a:r>
          </a:p>
          <a:p>
            <a:pPr lvl="2" eaLnBrk="1" hangingPunct="1">
              <a:lnSpc>
                <a:spcPct val="80000"/>
              </a:lnSpc>
            </a:pPr>
            <a:r>
              <a:rPr lang="pl-PL" altLang="pl-PL" sz="2000">
                <a:solidFill>
                  <a:srgbClr val="660033"/>
                </a:solidFill>
              </a:rPr>
              <a:t>Określony sposób funkcjonowania</a:t>
            </a:r>
          </a:p>
          <a:p>
            <a:pPr lvl="2" eaLnBrk="1" hangingPunct="1">
              <a:lnSpc>
                <a:spcPct val="80000"/>
              </a:lnSpc>
            </a:pPr>
            <a:r>
              <a:rPr lang="pl-PL" altLang="pl-PL" sz="2000">
                <a:solidFill>
                  <a:srgbClr val="660033"/>
                </a:solidFill>
              </a:rPr>
              <a:t>Proces rozwoju</a:t>
            </a:r>
            <a:r>
              <a:rPr lang="pl-PL" altLang="pl-PL" sz="2000"/>
              <a:t>, tzn. każdy system ma swój początek (ktoś kiedyś w pewien sposób powołał go do „życia”), rozwija się w sensie stricto (w wyniku zmian w jego strukturze i funkcjonowaniu „dojrzewa” przyrost cech ocenianych pozytywnie) i wreszcie „starzeje” (przyrost cech ocenianych negatywnie).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800"/>
              <a:t>Tak rozumiany rozwój systemu informatycznego określa się mianem jego cyklu życia.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bldLvl="3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4DCEFEF-FAB0-436E-9A92-AC4B9A2AD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pl-PL" altLang="pl-PL"/>
              <a:t>Opis i analiza istniejącego SI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3588D66-F45C-48AE-A7A1-C8606BA54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435975" cy="55451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pl-PL" altLang="pl-PL" sz="2400" dirty="0"/>
              <a:t>Analiza istniejącego systemu informatycznego powinna obejmować: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pl-PL" altLang="pl-PL" sz="2000" dirty="0">
              <a:solidFill>
                <a:srgbClr val="660033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pl-PL" altLang="pl-PL" sz="2000" dirty="0">
                <a:solidFill>
                  <a:srgbClr val="660033"/>
                </a:solidFill>
              </a:rPr>
              <a:t>Dokładne określenie potrzeb firmy w zakresie realizowanych funkcji i danych;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pl-PL" altLang="pl-PL" sz="2000" dirty="0">
                <a:solidFill>
                  <a:srgbClr val="660033"/>
                </a:solidFill>
              </a:rPr>
              <a:t>Określenie nieformalnego systemu informacyjnego;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pl-PL" altLang="pl-PL" sz="2000" dirty="0">
                <a:solidFill>
                  <a:srgbClr val="660033"/>
                </a:solidFill>
              </a:rPr>
              <a:t>Wskazanie metod i technik modelowania procesów;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pl-PL" altLang="pl-PL" sz="2000" dirty="0">
                <a:solidFill>
                  <a:srgbClr val="660033"/>
                </a:solidFill>
              </a:rPr>
              <a:t>Modelowanie danych i relacji zachodzących między nimi;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pl-PL" altLang="pl-PL" sz="2000" dirty="0">
                <a:solidFill>
                  <a:srgbClr val="660033"/>
                </a:solidFill>
              </a:rPr>
              <a:t>Wyspecyfikowanie wymagań związanych z wdrożeniem i eksploatacją systemu oraz określenie ich wpływu na przyszłe rozwiązania</a:t>
            </a:r>
            <a:r>
              <a:rPr lang="pl-PL" altLang="pl-PL" sz="1800" dirty="0">
                <a:solidFill>
                  <a:srgbClr val="660033"/>
                </a:solidFill>
              </a:rPr>
              <a:t>.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endParaRPr lang="pl-PL" altLang="pl-PL" sz="1800" dirty="0">
              <a:solidFill>
                <a:srgbClr val="660033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pl-PL" altLang="pl-PL" sz="2400" dirty="0"/>
              <a:t>Rezultatem analizy jest nie tylko zbadanie złożoności stanu istniejącego, lecz zaproponowanie nowych rozwiązań w zakresie logiki oraz realizacji procesów i funkcji. Podstawowe znaczenie ma modelowanie procesów biznesowych, czyli funkcji. Wynika to z założenia, że funkcja jest podstawowym komponentem systemu informatycznego.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>
            <a:extLst>
              <a:ext uri="{FF2B5EF4-FFF2-40B4-BE49-F238E27FC236}">
                <a16:creationId xmlns:a16="http://schemas.microsoft.com/office/drawing/2014/main" id="{D152886D-B225-42D0-B32C-5C47CE0B52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pl-PL" altLang="pl-PL"/>
              <a:t>Metody modelowania</a:t>
            </a:r>
          </a:p>
        </p:txBody>
      </p:sp>
      <p:graphicFrame>
        <p:nvGraphicFramePr>
          <p:cNvPr id="22586" name="Group 58">
            <a:extLst>
              <a:ext uri="{FF2B5EF4-FFF2-40B4-BE49-F238E27FC236}">
                <a16:creationId xmlns:a16="http://schemas.microsoft.com/office/drawing/2014/main" id="{F89C5267-3141-4EB9-A590-411D10AFE81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68313" y="1196975"/>
          <a:ext cx="8229600" cy="4692650"/>
        </p:xfrm>
        <a:graphic>
          <a:graphicData uri="http://schemas.openxmlformats.org/drawingml/2006/table">
            <a:tbl>
              <a:tblPr/>
              <a:tblGrid>
                <a:gridCol w="209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2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Metody modelowania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Poziom przedsiębiorstwa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Poziom systemu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Poziom programu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Hierarchia funkcji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Zależność funkcji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Przepływ danych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Czas rzeczywisty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Logika funkcji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68" name="Text Box 57">
            <a:extLst>
              <a:ext uri="{FF2B5EF4-FFF2-40B4-BE49-F238E27FC236}">
                <a16:creationId xmlns:a16="http://schemas.microsoft.com/office/drawing/2014/main" id="{C60BB4AB-10C9-4A20-9A4F-2324BB7B5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092825"/>
            <a:ext cx="7632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/>
              <a:t>p – metoda podstawowa,  o – metoda opcjonalna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D66CC9FE-A9EF-4833-B9E9-B01CFE4AE616}"/>
              </a:ext>
            </a:extLst>
          </p:cNvPr>
          <p:cNvSpPr/>
          <p:nvPr/>
        </p:nvSpPr>
        <p:spPr>
          <a:xfrm>
            <a:off x="3419475" y="2060575"/>
            <a:ext cx="792163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164D1D2-8B77-419E-BF03-02634F755918}"/>
              </a:ext>
            </a:extLst>
          </p:cNvPr>
          <p:cNvSpPr/>
          <p:nvPr/>
        </p:nvSpPr>
        <p:spPr>
          <a:xfrm>
            <a:off x="5435600" y="2060575"/>
            <a:ext cx="792163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7DCA233D-5CC5-47C0-9CD0-6365C40B9AA6}"/>
              </a:ext>
            </a:extLst>
          </p:cNvPr>
          <p:cNvSpPr/>
          <p:nvPr/>
        </p:nvSpPr>
        <p:spPr>
          <a:xfrm>
            <a:off x="7164388" y="2133600"/>
            <a:ext cx="792162" cy="5032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C54A8689-B3E6-46E9-9136-3BCF2DAF2040}"/>
              </a:ext>
            </a:extLst>
          </p:cNvPr>
          <p:cNvSpPr/>
          <p:nvPr/>
        </p:nvSpPr>
        <p:spPr>
          <a:xfrm>
            <a:off x="3492500" y="2924175"/>
            <a:ext cx="792163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D836AA19-B6C7-4D1A-856E-15FA8A2AB906}"/>
              </a:ext>
            </a:extLst>
          </p:cNvPr>
          <p:cNvSpPr/>
          <p:nvPr/>
        </p:nvSpPr>
        <p:spPr>
          <a:xfrm>
            <a:off x="5364163" y="2924175"/>
            <a:ext cx="792162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876E792-2588-4EEA-A2AF-5B826E9C08A6}"/>
              </a:ext>
            </a:extLst>
          </p:cNvPr>
          <p:cNvSpPr/>
          <p:nvPr/>
        </p:nvSpPr>
        <p:spPr>
          <a:xfrm>
            <a:off x="7451725" y="2997200"/>
            <a:ext cx="792163" cy="5032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6599003F-D579-42AE-8B9A-0A622FF94BC1}"/>
              </a:ext>
            </a:extLst>
          </p:cNvPr>
          <p:cNvSpPr/>
          <p:nvPr/>
        </p:nvSpPr>
        <p:spPr>
          <a:xfrm>
            <a:off x="3419475" y="3789363"/>
            <a:ext cx="792163" cy="503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5DA2FA3E-FAB9-41EF-A5D6-45529649B095}"/>
              </a:ext>
            </a:extLst>
          </p:cNvPr>
          <p:cNvSpPr/>
          <p:nvPr/>
        </p:nvSpPr>
        <p:spPr>
          <a:xfrm>
            <a:off x="5508625" y="3789363"/>
            <a:ext cx="792163" cy="503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B07FFF5-4CED-4938-928E-89F7DD89E018}"/>
              </a:ext>
            </a:extLst>
          </p:cNvPr>
          <p:cNvSpPr/>
          <p:nvPr/>
        </p:nvSpPr>
        <p:spPr>
          <a:xfrm>
            <a:off x="7380288" y="3789363"/>
            <a:ext cx="792162" cy="503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128C36D5-E74C-4A5D-9E2C-2D7B6111EEF4}"/>
              </a:ext>
            </a:extLst>
          </p:cNvPr>
          <p:cNvSpPr/>
          <p:nvPr/>
        </p:nvSpPr>
        <p:spPr>
          <a:xfrm>
            <a:off x="3348038" y="4652963"/>
            <a:ext cx="792162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7D4C8DB7-53AC-409F-928B-41CA849F627E}"/>
              </a:ext>
            </a:extLst>
          </p:cNvPr>
          <p:cNvSpPr/>
          <p:nvPr/>
        </p:nvSpPr>
        <p:spPr>
          <a:xfrm>
            <a:off x="5435600" y="4652963"/>
            <a:ext cx="792163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527E6204-A0A0-4BE9-82BE-52666AE8353E}"/>
              </a:ext>
            </a:extLst>
          </p:cNvPr>
          <p:cNvSpPr/>
          <p:nvPr/>
        </p:nvSpPr>
        <p:spPr>
          <a:xfrm>
            <a:off x="7380288" y="4652963"/>
            <a:ext cx="792162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9920AA46-8ED9-42C4-BB96-47865B89E32E}"/>
              </a:ext>
            </a:extLst>
          </p:cNvPr>
          <p:cNvSpPr/>
          <p:nvPr/>
        </p:nvSpPr>
        <p:spPr>
          <a:xfrm>
            <a:off x="3492500" y="5373688"/>
            <a:ext cx="792163" cy="35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EC451828-8108-487D-8543-2E22167AD44F}"/>
              </a:ext>
            </a:extLst>
          </p:cNvPr>
          <p:cNvSpPr/>
          <p:nvPr/>
        </p:nvSpPr>
        <p:spPr>
          <a:xfrm>
            <a:off x="5292725" y="5445125"/>
            <a:ext cx="792163" cy="360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B337D378-C1FA-4338-9329-4849DFBA4CAD}"/>
              </a:ext>
            </a:extLst>
          </p:cNvPr>
          <p:cNvSpPr/>
          <p:nvPr/>
        </p:nvSpPr>
        <p:spPr>
          <a:xfrm>
            <a:off x="7235825" y="5445125"/>
            <a:ext cx="792163" cy="360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4F1CF5A-AE25-4D54-9659-201D893D911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88913"/>
            <a:ext cx="8229600" cy="706437"/>
          </a:xfrm>
        </p:spPr>
        <p:txBody>
          <a:bodyPr/>
          <a:lstStyle/>
          <a:p>
            <a:pPr eaLnBrk="1" hangingPunct="1"/>
            <a:r>
              <a:rPr lang="pl-PL" altLang="pl-PL"/>
              <a:t>Miejsce analizy SI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336F8AB-2038-4452-B6B2-1CA29FFC2E9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463" y="908050"/>
            <a:ext cx="8964612" cy="5734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l-PL" altLang="pl-PL" sz="2400"/>
              <a:t>	Miejsce analizy SI w procesie jego tworzenia wyraźnie wyznacza jej punkty graniczne. Są to: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400" b="1">
                <a:solidFill>
                  <a:srgbClr val="660033"/>
                </a:solidFill>
              </a:rPr>
              <a:t>Informacje</a:t>
            </a:r>
            <a:r>
              <a:rPr lang="pl-PL" altLang="pl-PL" sz="2400"/>
              <a:t>, jako punkt wyjścia do analizy, uzyskane w toku tworzenia strategii informacyjnej przedsiębiorstwa, powstałej jako rezultat strategii ogólnej; dane te powinny definiować cele strategiczne SI i sposoby ich osiągnięcia, czyli pożądane rozwiązania funkcjonalne i technologiczne, uwarunkowania organizacyjne i finansowe, a także dotyczące innych zasobów (np. kadr); w dalszych fazach tworzenia SI następuje materializacja (konkretyzacja, rozwinięcie) postulatów sformułowanych w strategii informacyjnej, analiza zaś, jako pierwsza faza (etap) tego procesu, jest początkiem zmian SI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400" b="1">
                <a:solidFill>
                  <a:srgbClr val="660033"/>
                </a:solidFill>
              </a:rPr>
              <a:t>Specyfikacja planowanego SI</a:t>
            </a:r>
            <a:r>
              <a:rPr lang="pl-PL" altLang="pl-PL" sz="2400"/>
              <a:t>, jako efekt analizy, ze szczególnym uwzględnieniem rozwiązań w zakresie funkcji i danych (struktury, przepływy itp. ) a w przypadku SI wspierających przedsiębiorstwa funkcjonujące na podstawie e-biznesu powinny być również uwzględnione wymagania otoczenia przedsiębiorstwa.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>
            <a:extLst>
              <a:ext uri="{FF2B5EF4-FFF2-40B4-BE49-F238E27FC236}">
                <a16:creationId xmlns:a16="http://schemas.microsoft.com/office/drawing/2014/main" id="{B1D382EC-9E6C-4794-A228-8D222556E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600"/>
              <a:t>Miejsce analizy SI w procesie jego tworzenia (rozwoju)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9F91F4BE-C770-452A-A1E3-6DE068FF422B}"/>
              </a:ext>
            </a:extLst>
          </p:cNvPr>
          <p:cNvSpPr/>
          <p:nvPr/>
        </p:nvSpPr>
        <p:spPr>
          <a:xfrm>
            <a:off x="323850" y="2420938"/>
            <a:ext cx="2376488" cy="1439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l-PL" altLang="pl-PL" sz="2000" b="1" dirty="0">
                <a:solidFill>
                  <a:srgbClr val="660033"/>
                </a:solidFill>
              </a:rPr>
              <a:t>Strategia informacyjna przedsiębiorstwa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B8A3AF31-2B1E-4897-BF30-8855C1C2AB1E}"/>
              </a:ext>
            </a:extLst>
          </p:cNvPr>
          <p:cNvSpPr/>
          <p:nvPr/>
        </p:nvSpPr>
        <p:spPr>
          <a:xfrm>
            <a:off x="3492500" y="2420938"/>
            <a:ext cx="2232025" cy="1439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l-PL" altLang="pl-PL" sz="2000" b="1" dirty="0">
                <a:solidFill>
                  <a:srgbClr val="660033"/>
                </a:solidFill>
              </a:rPr>
              <a:t>Analiza SI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3EE4AA30-30BD-43CA-8A88-FAFAC32AAE9E}"/>
              </a:ext>
            </a:extLst>
          </p:cNvPr>
          <p:cNvSpPr/>
          <p:nvPr/>
        </p:nvSpPr>
        <p:spPr>
          <a:xfrm>
            <a:off x="6516688" y="2420938"/>
            <a:ext cx="2303462" cy="1439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l-PL" altLang="pl-PL" sz="2000" b="1" dirty="0">
                <a:solidFill>
                  <a:srgbClr val="660033"/>
                </a:solidFill>
              </a:rPr>
              <a:t>Projektowanie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2C50DFB-87C0-4234-AAF6-EB3D94DCF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92600"/>
            <a:ext cx="2447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/>
              <a:t>zawiera podstawowe cele SI i sposoby ich osiągnięcia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2B1A527F-B960-499A-BB02-05A1275BD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4437063"/>
            <a:ext cx="2159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/>
              <a:t>identyfikacja funkcji i danych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2E082C3-8027-43FB-AED4-87E35BC8F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4292600"/>
            <a:ext cx="1800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/>
              <a:t>tworzenie modeli SI</a:t>
            </a:r>
          </a:p>
        </p:txBody>
      </p:sp>
      <p:sp>
        <p:nvSpPr>
          <p:cNvPr id="10" name="Strzałka w prawo 9">
            <a:extLst>
              <a:ext uri="{FF2B5EF4-FFF2-40B4-BE49-F238E27FC236}">
                <a16:creationId xmlns:a16="http://schemas.microsoft.com/office/drawing/2014/main" id="{6E51EEE6-4199-4E4F-9A35-A226DDE932D0}"/>
              </a:ext>
            </a:extLst>
          </p:cNvPr>
          <p:cNvSpPr/>
          <p:nvPr/>
        </p:nvSpPr>
        <p:spPr>
          <a:xfrm>
            <a:off x="2843213" y="2924175"/>
            <a:ext cx="576262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1" name="Strzałka w prawo 10">
            <a:extLst>
              <a:ext uri="{FF2B5EF4-FFF2-40B4-BE49-F238E27FC236}">
                <a16:creationId xmlns:a16="http://schemas.microsoft.com/office/drawing/2014/main" id="{64E82432-AE7A-4602-AE13-7071EAD32263}"/>
              </a:ext>
            </a:extLst>
          </p:cNvPr>
          <p:cNvSpPr/>
          <p:nvPr/>
        </p:nvSpPr>
        <p:spPr>
          <a:xfrm>
            <a:off x="5795963" y="2924175"/>
            <a:ext cx="576262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3BD93A7-D1A8-4A16-91B4-898CC0515D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92162"/>
          </a:xfrm>
        </p:spPr>
        <p:txBody>
          <a:bodyPr/>
          <a:lstStyle/>
          <a:p>
            <a:pPr eaLnBrk="1" hangingPunct="1"/>
            <a:r>
              <a:rPr lang="pl-PL" altLang="pl-PL"/>
              <a:t>Analiza uwarunkowania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B03C0E1-954A-4A1D-9274-A9AE4B34C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713788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000" dirty="0">
                <a:solidFill>
                  <a:srgbClr val="660033"/>
                </a:solidFill>
              </a:rPr>
              <a:t>Analiza jest pierwszą fazą cyklu życia SI </a:t>
            </a:r>
            <a:r>
              <a:rPr lang="pl-PL" altLang="pl-PL" sz="2000" dirty="0"/>
              <a:t>(niezależnie od zastosowanego modelu), a więc jest początkiem zmian w SI; natomiast jej rezultaty stanowią początek projektowania (modelowania) przyszłego SI. Stąd punktem wyjścia do analizy jest sformułowanie przez użytkownika wymagań wobec przyszłego SI, przedstawionych w dokumentach stanowiących przedprojektową fazę procesu tworzenia SI, a zatem nie wchodzą w zakres prac typowych dla klasycznych cykli życia SI. Wymagania te, będące rozwinięciem oczekiwanych (planowanych) zmian w warstwie biznesowej oraz oczekiwań w zakresie zmian w warstwie technologicznej SI, mogą wynikać: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dirty="0"/>
              <a:t>Ze sformułowanej strategii przedsiębiorstwa (celów strategicznych firm i sposobów ich osiągania);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dirty="0"/>
              <a:t>Ze strategii informacyjnej przedsiębiorstwa;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dirty="0"/>
              <a:t>Z obu tych dokumentów łącznie;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dirty="0"/>
              <a:t>Czasami ze specjalnie przygotowanych wymagań wobec przyszłego SI, powstałych w wyniku przeprowadzonych badań i analiz, niekoniecznie przy udziale informatyków.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>
                <a:solidFill>
                  <a:srgbClr val="660033"/>
                </a:solidFill>
              </a:rPr>
              <a:t>Cel i zakres analizy w konkretnym przypadku są zależne od wymagań i oczekiwań przyszłego użytkownika zmienionego</a:t>
            </a:r>
            <a:r>
              <a:rPr lang="pl-PL" altLang="pl-PL" sz="2000" dirty="0"/>
              <a:t> (nowego, zmodyfikowanego) </a:t>
            </a:r>
            <a:r>
              <a:rPr lang="pl-PL" altLang="pl-PL" sz="2000" dirty="0">
                <a:solidFill>
                  <a:srgbClr val="660033"/>
                </a:solidFill>
              </a:rPr>
              <a:t>SI</a:t>
            </a:r>
            <a:r>
              <a:rPr lang="pl-PL" altLang="pl-PL" sz="2000" dirty="0"/>
              <a:t>. Oznacza to, że cel i zakres analizy będą ustalane indywidualnie, dla konkretnych przypadków.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34A6D54-3B20-4CDC-8631-C5C23720CE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pl-PL" altLang="pl-PL"/>
              <a:t>Cel i zakres analizy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1199324-9484-476A-8B36-C04524D40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507413" cy="55451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/>
              <a:t>W sensie ogólnym do </a:t>
            </a:r>
            <a:r>
              <a:rPr lang="pl-PL" altLang="pl-PL" sz="2400" b="1" i="1">
                <a:solidFill>
                  <a:srgbClr val="660033"/>
                </a:solidFill>
              </a:rPr>
              <a:t>celów analizy</a:t>
            </a:r>
            <a:r>
              <a:rPr lang="pl-PL" altLang="pl-PL" sz="2400"/>
              <a:t> zalicza się następujące działania podstawowe: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Identyfikację (opis i analizę) funkcji, czyli wyznaczenie granic i struktury funkcjonalnej analizowanego systemu przez identyfikację uwzględnianych dziedzin i problemów warstwy biznesowej oraz powiązań między określonymi składnikami warstwy biznesowej;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Budowę modeli funkcjonalnych;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Identyfikację danych oraz powiązań danych z funkcjami (warstwą biznesową);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Budowę modeli danych;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Identyfikację funkcji realizowanych wspólnie: na rzecz otoczenia (w zależności od modelu e-biznesu) lub danych obsługujących zidentyfikowane funkcje.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Przez zakres analizy rozumie się ogół działań, jakie należy wykonać, aby osiągnąć cele analizy przy zastosowaniu danej metodyki (metod, technik, narzędzi typu CASE itp.). O zakresie analizy decyduje skala zamierzonych zmian w warstwach biznesowej i informacyjnej badanego obiektu.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A25BB23-B5F9-4606-AB50-02A99321DB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7813" y="115888"/>
            <a:ext cx="8686800" cy="865187"/>
          </a:xfrm>
        </p:spPr>
        <p:txBody>
          <a:bodyPr/>
          <a:lstStyle/>
          <a:p>
            <a:pPr eaLnBrk="1" hangingPunct="1"/>
            <a:r>
              <a:rPr lang="pl-PL" altLang="pl-PL" sz="4000"/>
              <a:t>Trójwymiarowa przestrzeń czynników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0B5B9B4-4E01-4BE1-9A66-01FDEACBF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713788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000"/>
              <a:t>Model tworzonego systemu (np. system przetwarzania transakcji czy SIK, system dziedzinowy czy kompleksowy); w warunkach systemów e-biznesowych (np. B2B czy B2C) nowy system zintegrowany z systemami już istniejącymi;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/>
              <a:t>Model cyklu życia SI, czyli wybraną metodykę realizacji systemu (kaskadowa, prototypowanie, wdrażanie gotowego oprogramowania itp.);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/>
              <a:t>Wybrane metody i/lub techniki analizy SI.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/>
              <a:t>Cel i zakres analizy to: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b="1">
                <a:solidFill>
                  <a:srgbClr val="660033"/>
                </a:solidFill>
              </a:rPr>
              <a:t>Identyfikacja funkcji (procesów) i danych zlokalizowanych w otoczeniu badanego obiektu;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b="1">
                <a:solidFill>
                  <a:srgbClr val="660033"/>
                </a:solidFill>
              </a:rPr>
              <a:t>Identyfikacji funkcji (procesów) i danych realizowanych wewnątrz badanego obiektu;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b="1">
                <a:solidFill>
                  <a:srgbClr val="660033"/>
                </a:solidFill>
              </a:rPr>
              <a:t>Identyfikacji wzajemnych powiązań informacyjnych między funkcjami i danymi realizowanymi wewnątrz badanego obiektu oraz funkcjami i danymi realizowanymi w obiektach otoczenia;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b="1">
                <a:solidFill>
                  <a:srgbClr val="660033"/>
                </a:solidFill>
              </a:rPr>
              <a:t>Opracowania modelu (założeń) systemu informacyjnego, stanowiącego wytyczne do dalszych prac nad systemem</a:t>
            </a:r>
            <a:r>
              <a:rPr lang="pl-PL" altLang="pl-PL" sz="1800" b="1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/>
              <a:t>Opracowane w wyniku analizy opisy, diagramy i modele (strukturalne, zależności) powinny w sposób najbardziej zbliżony do rzeczywistości odwzorowywać obszary badanego obiektu.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A5B217A-3E76-49EB-95AD-E302A8BDA2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Czynniki ograniczające możliwość wiernego poznania i odwzorowania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27D836D-39A3-4DAE-AEFE-CBF312650E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 b="1" i="1">
                <a:solidFill>
                  <a:srgbClr val="660033"/>
                </a:solidFill>
              </a:rPr>
              <a:t>Poziom złożoności badanych systemów</a:t>
            </a:r>
            <a:r>
              <a:rPr lang="pl-PL" altLang="pl-PL" sz="2400"/>
              <a:t> – systemy informacyjne charakteryzuje duża liczba składników (struktury warstwy biznesowej i struktury danych) i znaczna liczba powiązań;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b="1" i="1">
                <a:solidFill>
                  <a:srgbClr val="660033"/>
                </a:solidFill>
              </a:rPr>
              <a:t>Systemy informacyjne</a:t>
            </a:r>
            <a:r>
              <a:rPr lang="pl-PL" altLang="pl-PL" sz="2400"/>
              <a:t> (zwłaszcza warstwa biznesowa) zaliczane do klasy systemów społecznych, czyli systemów stochastycznych, nie do końca przewidywalnych i możliwych do opisania;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b="1" i="1">
                <a:solidFill>
                  <a:srgbClr val="660033"/>
                </a:solidFill>
              </a:rPr>
              <a:t>Permanentne zmiany</a:t>
            </a:r>
            <a:r>
              <a:rPr lang="pl-PL" altLang="pl-PL" sz="2400"/>
              <a:t> w badanym obiekcie i jego otoczeniu, towarzyszące procesom analizy, szczególnie w przypadku wydłużania czasu ich trwania;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 b="1" i="1">
                <a:solidFill>
                  <a:srgbClr val="660033"/>
                </a:solidFill>
              </a:rPr>
              <a:t>Problemy z komunikacją i porozumiewaniem</a:t>
            </a:r>
            <a:r>
              <a:rPr lang="pl-PL" altLang="pl-PL" sz="2400"/>
              <a:t> się między uczestnikami procesu analizy (problemy języka opisu, jego nadmiarowości, synonimiczności itp.)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4ACD38A-FABF-4331-8A71-8A0F0DEA23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pl-PL" altLang="pl-PL"/>
              <a:t>Postulaty metodologii TSI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C556783-0F14-48A6-9E36-854516A333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507413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000" b="1" i="1">
                <a:solidFill>
                  <a:srgbClr val="660033"/>
                </a:solidFill>
              </a:rPr>
              <a:t>Uniwersalna metoda percepcji rzeczywistości</a:t>
            </a:r>
            <a:r>
              <a:rPr lang="pl-PL" altLang="pl-PL" sz="2000"/>
              <a:t> polegająca na: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/>
              <a:t>Różnicowaniu rzeczywistości na obiekty i ich atrybuty;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/>
              <a:t>Różnicowaniu między obiektami i ich częściami;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/>
              <a:t>Tworzeniu klas obiektów i ich atrybutów;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b="1" i="1">
                <a:solidFill>
                  <a:srgbClr val="660033"/>
                </a:solidFill>
              </a:rPr>
              <a:t>Podejście systemowe</a:t>
            </a:r>
            <a:r>
              <a:rPr lang="pl-PL" altLang="pl-PL" sz="2000"/>
              <a:t> do badanej rzeczywistości, którą się rozpatruje jako pewną całość (system), i jej otoczenie; podejście systemowe cechuje ponadto strukturalizm, kompleksowość, esencjalizm, teleologizm i funkcjonalizm;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b="1" i="1">
                <a:solidFill>
                  <a:srgbClr val="660033"/>
                </a:solidFill>
              </a:rPr>
              <a:t>Zasady złożoności</a:t>
            </a:r>
            <a:r>
              <a:rPr lang="pl-PL" altLang="pl-PL" sz="2000"/>
              <a:t>, do których należy zaliczyć: </a:t>
            </a:r>
            <a:r>
              <a:rPr lang="pl-PL" altLang="pl-PL" sz="2000">
                <a:solidFill>
                  <a:schemeClr val="accent2"/>
                </a:solidFill>
              </a:rPr>
              <a:t>abstrakcję</a:t>
            </a:r>
            <a:r>
              <a:rPr lang="pl-PL" altLang="pl-PL" sz="2000"/>
              <a:t> (zasada ignorowania aspektów nieistotnych – abstrakcja proceduralna i zorientowana na dane), </a:t>
            </a:r>
            <a:r>
              <a:rPr lang="pl-PL" altLang="pl-PL" sz="2000">
                <a:solidFill>
                  <a:schemeClr val="accent2"/>
                </a:solidFill>
              </a:rPr>
              <a:t>hermetyzacja</a:t>
            </a:r>
            <a:r>
              <a:rPr lang="pl-PL" altLang="pl-PL" sz="2000"/>
              <a:t> (zasada według której dane opisujące obiekty i usługi tworzą hermetyczną kapsułę), </a:t>
            </a:r>
            <a:r>
              <a:rPr lang="pl-PL" altLang="pl-PL" sz="2000">
                <a:solidFill>
                  <a:schemeClr val="accent2"/>
                </a:solidFill>
              </a:rPr>
              <a:t>dziedziczenia</a:t>
            </a:r>
            <a:r>
              <a:rPr lang="pl-PL" altLang="pl-PL" sz="2000"/>
              <a:t> (mechanizm wyrażania podobieństwa między klasami), </a:t>
            </a:r>
            <a:r>
              <a:rPr lang="pl-PL" altLang="pl-PL" sz="2000">
                <a:solidFill>
                  <a:schemeClr val="accent2"/>
                </a:solidFill>
              </a:rPr>
              <a:t>komunikacji za pomocą komunikatów</a:t>
            </a:r>
            <a:r>
              <a:rPr lang="pl-PL" altLang="pl-PL" sz="2000"/>
              <a:t> (rozkazów, żądań).</a:t>
            </a:r>
          </a:p>
          <a:p>
            <a:pPr eaLnBrk="1" hangingPunct="1">
              <a:lnSpc>
                <a:spcPct val="80000"/>
              </a:lnSpc>
            </a:pPr>
            <a:endParaRPr lang="pl-PL" altLang="pl-PL" sz="2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l-PL" altLang="pl-PL" sz="2000">
                <a:solidFill>
                  <a:srgbClr val="FF0000"/>
                </a:solidFill>
              </a:rPr>
              <a:t>	Uwaga: </a:t>
            </a:r>
            <a:r>
              <a:rPr lang="pl-PL" altLang="pl-PL" sz="2000"/>
              <a:t>umiejętne wykorzystanie wymienionych metod i zasad może się przyczynić do uzyskiwania efektywnych rezultatów procesów analizy, czyli pozwalających na tworzenie w dalszych fazach rozwoju SI adekwatnych do oczekiwań użytkowników</a:t>
            </a:r>
            <a:r>
              <a:rPr lang="pl-PL" altLang="pl-PL" sz="1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/>
    </p:bld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5527</TotalTime>
  <Words>1996</Words>
  <Application>Microsoft Office PowerPoint</Application>
  <PresentationFormat>Pokaz na ekranie (4:3)</PresentationFormat>
  <Paragraphs>165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3" baseType="lpstr">
      <vt:lpstr>Arial</vt:lpstr>
      <vt:lpstr>Projekt domyślny</vt:lpstr>
      <vt:lpstr>Analiza jako początek i podstawa zmian w systemie informatycznym</vt:lpstr>
      <vt:lpstr>Cechy systemu informatycznego</vt:lpstr>
      <vt:lpstr>Miejsce analizy SI</vt:lpstr>
      <vt:lpstr>Miejsce analizy SI w procesie jego tworzenia (rozwoju)</vt:lpstr>
      <vt:lpstr>Analiza uwarunkowania</vt:lpstr>
      <vt:lpstr>Cel i zakres analizy</vt:lpstr>
      <vt:lpstr>Trójwymiarowa przestrzeń czynników</vt:lpstr>
      <vt:lpstr>Czynniki ograniczające możliwość wiernego poznania i odwzorowania</vt:lpstr>
      <vt:lpstr>Postulaty metodologii TSI</vt:lpstr>
      <vt:lpstr>Metody tradycyjne</vt:lpstr>
      <vt:lpstr>Metody strukturalne</vt:lpstr>
      <vt:lpstr>Metody obiektowe</vt:lpstr>
      <vt:lpstr>Metody obiektowe</vt:lpstr>
      <vt:lpstr>Metody operacyjne</vt:lpstr>
      <vt:lpstr>Metody społeczne</vt:lpstr>
      <vt:lpstr>Opis i analiza otoczenia zewnętrznego SI</vt:lpstr>
      <vt:lpstr>Prototypowanie – metoda analizy</vt:lpstr>
      <vt:lpstr>Prezentacja programu PowerPoint</vt:lpstr>
      <vt:lpstr>Metodyka Agile Modeling</vt:lpstr>
      <vt:lpstr>Opis i analiza istniejącego SI</vt:lpstr>
      <vt:lpstr>Metody modelowania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jako początek i podstawa zmian w systemie informatycznym</dc:title>
  <dc:creator>tanska</dc:creator>
  <cp:lastModifiedBy>Halina Tańska</cp:lastModifiedBy>
  <cp:revision>17</cp:revision>
  <dcterms:created xsi:type="dcterms:W3CDTF">2007-11-16T18:05:18Z</dcterms:created>
  <dcterms:modified xsi:type="dcterms:W3CDTF">2019-06-02T07:07:52Z</dcterms:modified>
</cp:coreProperties>
</file>