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5" r:id="rId3"/>
    <p:sldId id="286" r:id="rId4"/>
    <p:sldId id="257" r:id="rId5"/>
    <p:sldId id="258" r:id="rId6"/>
    <p:sldId id="259" r:id="rId7"/>
    <p:sldId id="260" r:id="rId8"/>
    <p:sldId id="261" r:id="rId9"/>
    <p:sldId id="262" r:id="rId10"/>
    <p:sldId id="263" r:id="rId11"/>
    <p:sldId id="275" r:id="rId12"/>
    <p:sldId id="264" r:id="rId13"/>
    <p:sldId id="265" r:id="rId14"/>
    <p:sldId id="266" r:id="rId15"/>
    <p:sldId id="267" r:id="rId16"/>
    <p:sldId id="268" r:id="rId17"/>
    <p:sldId id="269" r:id="rId18"/>
    <p:sldId id="270" r:id="rId19"/>
    <p:sldId id="271" r:id="rId20"/>
    <p:sldId id="272" r:id="rId21"/>
    <p:sldId id="273" r:id="rId22"/>
    <p:sldId id="274" r:id="rId23"/>
    <p:sldId id="277" r:id="rId24"/>
    <p:sldId id="278" r:id="rId25"/>
    <p:sldId id="279" r:id="rId26"/>
    <p:sldId id="280" r:id="rId27"/>
    <p:sldId id="281" r:id="rId28"/>
    <p:sldId id="282" r:id="rId29"/>
    <p:sldId id="283" r:id="rId30"/>
    <p:sldId id="284" r:id="rId31"/>
  </p:sldIdLst>
  <p:sldSz cx="9144000" cy="6858000" type="screen4x3"/>
  <p:notesSz cx="6858000" cy="9144000"/>
  <p:defaultTextStyle>
    <a:defPPr>
      <a:defRPr lang="pl-P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29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A1FBB2-047E-4624-BCA8-833DCC6BA5A4}" type="doc">
      <dgm:prSet loTypeId="urn:microsoft.com/office/officeart/2005/8/layout/hProcess3" loCatId="process" qsTypeId="urn:microsoft.com/office/officeart/2005/8/quickstyle/simple1#1" qsCatId="simple" csTypeId="urn:microsoft.com/office/officeart/2005/8/colors/accent1_2#1" csCatId="accent1" phldr="1"/>
      <dgm:spPr/>
    </dgm:pt>
    <dgm:pt modelId="{480A1AF4-471F-447B-B633-E052643C252A}">
      <dgm:prSet phldrT="[Tekst]"/>
      <dgm:spPr/>
      <dgm:t>
        <a:bodyPr/>
        <a:lstStyle/>
        <a:p>
          <a:r>
            <a:rPr lang="pl-PL" b="1" dirty="0"/>
            <a:t>Lista możliwości</a:t>
          </a:r>
        </a:p>
      </dgm:t>
    </dgm:pt>
    <dgm:pt modelId="{165319D4-9C6C-4A78-BF4C-339035BD71AD}" type="parTrans" cxnId="{0AF44DFD-D1F3-4419-AABE-34F450B72759}">
      <dgm:prSet/>
      <dgm:spPr/>
      <dgm:t>
        <a:bodyPr/>
        <a:lstStyle/>
        <a:p>
          <a:endParaRPr lang="pl-PL"/>
        </a:p>
      </dgm:t>
    </dgm:pt>
    <dgm:pt modelId="{1E515958-9F7C-44C2-A6FC-4CDADAA8F322}" type="sibTrans" cxnId="{0AF44DFD-D1F3-4419-AABE-34F450B72759}">
      <dgm:prSet/>
      <dgm:spPr/>
      <dgm:t>
        <a:bodyPr/>
        <a:lstStyle/>
        <a:p>
          <a:endParaRPr lang="pl-PL"/>
        </a:p>
      </dgm:t>
    </dgm:pt>
    <dgm:pt modelId="{1570B14C-EB3C-4AD0-A192-B867C2FE9245}">
      <dgm:prSet phldrT="[Tekst]"/>
      <dgm:spPr/>
      <dgm:t>
        <a:bodyPr/>
        <a:lstStyle/>
        <a:p>
          <a:r>
            <a:rPr lang="pl-PL" b="1" dirty="0"/>
            <a:t>Diagramy</a:t>
          </a:r>
          <a:r>
            <a:rPr lang="pl-PL" dirty="0"/>
            <a:t> </a:t>
          </a:r>
          <a:r>
            <a:rPr lang="pl-PL" b="1" dirty="0"/>
            <a:t>przypadków</a:t>
          </a:r>
          <a:r>
            <a:rPr lang="pl-PL" dirty="0"/>
            <a:t> </a:t>
          </a:r>
          <a:r>
            <a:rPr lang="pl-PL" b="1" dirty="0"/>
            <a:t>użycia</a:t>
          </a:r>
          <a:r>
            <a:rPr lang="pl-PL" dirty="0"/>
            <a:t>	</a:t>
          </a:r>
        </a:p>
      </dgm:t>
    </dgm:pt>
    <dgm:pt modelId="{4D1081C9-7A8B-4739-8845-FB9DD33BBF1C}" type="parTrans" cxnId="{B405826E-6397-4094-BCCC-A9FE65EA3393}">
      <dgm:prSet/>
      <dgm:spPr/>
      <dgm:t>
        <a:bodyPr/>
        <a:lstStyle/>
        <a:p>
          <a:endParaRPr lang="pl-PL"/>
        </a:p>
      </dgm:t>
    </dgm:pt>
    <dgm:pt modelId="{DD00E48A-97AD-48E0-969F-950EAD764B28}" type="sibTrans" cxnId="{B405826E-6397-4094-BCCC-A9FE65EA3393}">
      <dgm:prSet/>
      <dgm:spPr/>
      <dgm:t>
        <a:bodyPr/>
        <a:lstStyle/>
        <a:p>
          <a:endParaRPr lang="pl-PL"/>
        </a:p>
      </dgm:t>
    </dgm:pt>
    <dgm:pt modelId="{FF0FB6D2-B2A3-4440-90E3-BD3601D3C839}">
      <dgm:prSet phldrT="[Tekst]"/>
      <dgm:spPr/>
      <dgm:t>
        <a:bodyPr/>
        <a:lstStyle/>
        <a:p>
          <a:r>
            <a:rPr lang="pl-PL" b="1" dirty="0"/>
            <a:t>Podział problemu</a:t>
          </a:r>
        </a:p>
      </dgm:t>
    </dgm:pt>
    <dgm:pt modelId="{1C578639-35B4-4328-93B8-2EF571A5E284}" type="parTrans" cxnId="{33CBB4C5-D1EE-40E9-A67D-D11A7060CF2A}">
      <dgm:prSet/>
      <dgm:spPr/>
      <dgm:t>
        <a:bodyPr/>
        <a:lstStyle/>
        <a:p>
          <a:endParaRPr lang="pl-PL"/>
        </a:p>
      </dgm:t>
    </dgm:pt>
    <dgm:pt modelId="{B0150D23-9013-4E1A-B0D1-F9734D73A7DE}" type="sibTrans" cxnId="{33CBB4C5-D1EE-40E9-A67D-D11A7060CF2A}">
      <dgm:prSet/>
      <dgm:spPr/>
      <dgm:t>
        <a:bodyPr/>
        <a:lstStyle/>
        <a:p>
          <a:endParaRPr lang="pl-PL"/>
        </a:p>
      </dgm:t>
    </dgm:pt>
    <dgm:pt modelId="{7AF0ED63-F12E-497F-A86D-87A2375BC063}">
      <dgm:prSet phldrT="[Tekst]"/>
      <dgm:spPr/>
      <dgm:t>
        <a:bodyPr/>
        <a:lstStyle/>
        <a:p>
          <a:r>
            <a:rPr lang="pl-PL" b="1" dirty="0"/>
            <a:t>Wymagania</a:t>
          </a:r>
        </a:p>
      </dgm:t>
    </dgm:pt>
    <dgm:pt modelId="{92865861-6F97-40A6-9DBB-1DABF41BEF35}" type="parTrans" cxnId="{803D1C99-BAEF-47FC-93C3-123048AB3B88}">
      <dgm:prSet/>
      <dgm:spPr/>
      <dgm:t>
        <a:bodyPr/>
        <a:lstStyle/>
        <a:p>
          <a:endParaRPr lang="pl-PL"/>
        </a:p>
      </dgm:t>
    </dgm:pt>
    <dgm:pt modelId="{6CFFE744-7E51-419C-A0D8-4597F15F71C0}" type="sibTrans" cxnId="{803D1C99-BAEF-47FC-93C3-123048AB3B88}">
      <dgm:prSet/>
      <dgm:spPr/>
      <dgm:t>
        <a:bodyPr/>
        <a:lstStyle/>
        <a:p>
          <a:endParaRPr lang="pl-PL"/>
        </a:p>
      </dgm:t>
    </dgm:pt>
    <dgm:pt modelId="{A05BD794-6F0F-452F-A173-38AB02883425}">
      <dgm:prSet phldrT="[Tekst]"/>
      <dgm:spPr/>
      <dgm:t>
        <a:bodyPr/>
        <a:lstStyle/>
        <a:p>
          <a:r>
            <a:rPr lang="pl-PL" b="1" dirty="0"/>
            <a:t>Analiza dziedziny</a:t>
          </a:r>
        </a:p>
      </dgm:t>
    </dgm:pt>
    <dgm:pt modelId="{C54AD6E6-07D4-4C5C-8698-60C2540ABF28}" type="parTrans" cxnId="{6349CC32-A25C-4700-95C7-A5D18F0830E9}">
      <dgm:prSet/>
      <dgm:spPr/>
      <dgm:t>
        <a:bodyPr/>
        <a:lstStyle/>
        <a:p>
          <a:endParaRPr lang="pl-PL"/>
        </a:p>
      </dgm:t>
    </dgm:pt>
    <dgm:pt modelId="{A1C504F5-05A5-487D-93AA-A6C9847E7F94}" type="sibTrans" cxnId="{6349CC32-A25C-4700-95C7-A5D18F0830E9}">
      <dgm:prSet/>
      <dgm:spPr/>
      <dgm:t>
        <a:bodyPr/>
        <a:lstStyle/>
        <a:p>
          <a:endParaRPr lang="pl-PL"/>
        </a:p>
      </dgm:t>
    </dgm:pt>
    <dgm:pt modelId="{BF3F5EE1-DEF4-4010-AF1F-3E9140527F21}">
      <dgm:prSet phldrT="[Tekst]"/>
      <dgm:spPr/>
      <dgm:t>
        <a:bodyPr/>
        <a:lstStyle/>
        <a:p>
          <a:r>
            <a:rPr lang="pl-PL" b="1" dirty="0"/>
            <a:t>Projekt wstępny</a:t>
          </a:r>
        </a:p>
      </dgm:t>
    </dgm:pt>
    <dgm:pt modelId="{160BEB44-672B-4354-9FC8-D9CECD9077DE}" type="parTrans" cxnId="{09C1616E-08D6-4F78-8015-550A5D8247EC}">
      <dgm:prSet/>
      <dgm:spPr/>
      <dgm:t>
        <a:bodyPr/>
        <a:lstStyle/>
        <a:p>
          <a:endParaRPr lang="pl-PL"/>
        </a:p>
      </dgm:t>
    </dgm:pt>
    <dgm:pt modelId="{8E8998F2-12D1-4508-AC01-D633ACB46C06}" type="sibTrans" cxnId="{09C1616E-08D6-4F78-8015-550A5D8247EC}">
      <dgm:prSet/>
      <dgm:spPr/>
      <dgm:t>
        <a:bodyPr/>
        <a:lstStyle/>
        <a:p>
          <a:endParaRPr lang="pl-PL"/>
        </a:p>
      </dgm:t>
    </dgm:pt>
    <dgm:pt modelId="{9A586E97-FCC1-46D6-9D5C-800D279D896D}">
      <dgm:prSet phldrT="[Tekst]"/>
      <dgm:spPr/>
      <dgm:t>
        <a:bodyPr/>
        <a:lstStyle/>
        <a:p>
          <a:r>
            <a:rPr lang="pl-PL" b="1" dirty="0"/>
            <a:t>Implementacja</a:t>
          </a:r>
        </a:p>
      </dgm:t>
    </dgm:pt>
    <dgm:pt modelId="{55ED6941-56AB-4721-8526-D126E6D97D28}" type="parTrans" cxnId="{8A877D89-AA05-4E29-B9E9-C8EBDAEC6E90}">
      <dgm:prSet/>
      <dgm:spPr/>
      <dgm:t>
        <a:bodyPr/>
        <a:lstStyle/>
        <a:p>
          <a:endParaRPr lang="pl-PL"/>
        </a:p>
      </dgm:t>
    </dgm:pt>
    <dgm:pt modelId="{C9186B97-B8FE-4654-8EE6-C1AC702927C7}" type="sibTrans" cxnId="{8A877D89-AA05-4E29-B9E9-C8EBDAEC6E90}">
      <dgm:prSet/>
      <dgm:spPr/>
      <dgm:t>
        <a:bodyPr/>
        <a:lstStyle/>
        <a:p>
          <a:endParaRPr lang="pl-PL"/>
        </a:p>
      </dgm:t>
    </dgm:pt>
    <dgm:pt modelId="{DAE0B026-8F4F-44DF-8274-615D9D73A6A1}">
      <dgm:prSet phldrT="[Tekst]"/>
      <dgm:spPr/>
      <dgm:t>
        <a:bodyPr/>
        <a:lstStyle/>
        <a:p>
          <a:r>
            <a:rPr lang="pl-PL" b="1" dirty="0"/>
            <a:t>Dostarczenie</a:t>
          </a:r>
          <a:r>
            <a:rPr lang="pl-PL" dirty="0"/>
            <a:t> </a:t>
          </a:r>
        </a:p>
      </dgm:t>
    </dgm:pt>
    <dgm:pt modelId="{BE0351A6-6440-4D0B-A8CB-B21743AA3D67}" type="parTrans" cxnId="{95C27D66-1EE0-4A07-B295-242056AF39A0}">
      <dgm:prSet/>
      <dgm:spPr/>
      <dgm:t>
        <a:bodyPr/>
        <a:lstStyle/>
        <a:p>
          <a:endParaRPr lang="pl-PL"/>
        </a:p>
      </dgm:t>
    </dgm:pt>
    <dgm:pt modelId="{DAA9DFD2-706C-420F-B97F-DA656EB89875}" type="sibTrans" cxnId="{95C27D66-1EE0-4A07-B295-242056AF39A0}">
      <dgm:prSet/>
      <dgm:spPr/>
      <dgm:t>
        <a:bodyPr/>
        <a:lstStyle/>
        <a:p>
          <a:endParaRPr lang="pl-PL"/>
        </a:p>
      </dgm:t>
    </dgm:pt>
    <dgm:pt modelId="{E46D41DA-1071-4DF0-B387-86E2F2149085}" type="pres">
      <dgm:prSet presAssocID="{85A1FBB2-047E-4624-BCA8-833DCC6BA5A4}" presName="Name0" presStyleCnt="0">
        <dgm:presLayoutVars>
          <dgm:dir/>
          <dgm:animLvl val="lvl"/>
          <dgm:resizeHandles val="exact"/>
        </dgm:presLayoutVars>
      </dgm:prSet>
      <dgm:spPr/>
    </dgm:pt>
    <dgm:pt modelId="{B679E348-5A1C-418C-98FA-A8331B4BE6C2}" type="pres">
      <dgm:prSet presAssocID="{85A1FBB2-047E-4624-BCA8-833DCC6BA5A4}" presName="dummy" presStyleCnt="0"/>
      <dgm:spPr/>
    </dgm:pt>
    <dgm:pt modelId="{99714399-9B1B-4A44-A34F-FCA74928C429}" type="pres">
      <dgm:prSet presAssocID="{85A1FBB2-047E-4624-BCA8-833DCC6BA5A4}" presName="linH" presStyleCnt="0"/>
      <dgm:spPr/>
    </dgm:pt>
    <dgm:pt modelId="{289CF1B3-855F-4956-B547-75061EB08ED7}" type="pres">
      <dgm:prSet presAssocID="{85A1FBB2-047E-4624-BCA8-833DCC6BA5A4}" presName="padding1" presStyleCnt="0"/>
      <dgm:spPr/>
    </dgm:pt>
    <dgm:pt modelId="{9D283E38-D985-46CC-8BDF-1016FCC09C1F}" type="pres">
      <dgm:prSet presAssocID="{480A1AF4-471F-447B-B633-E052643C252A}" presName="linV" presStyleCnt="0"/>
      <dgm:spPr/>
    </dgm:pt>
    <dgm:pt modelId="{376AF651-8F30-411E-B36C-3ADB1B6B2042}" type="pres">
      <dgm:prSet presAssocID="{480A1AF4-471F-447B-B633-E052643C252A}" presName="spVertical1" presStyleCnt="0"/>
      <dgm:spPr/>
    </dgm:pt>
    <dgm:pt modelId="{80A0AE8E-A2CB-4F28-8D3C-189CDD50F0DE}" type="pres">
      <dgm:prSet presAssocID="{480A1AF4-471F-447B-B633-E052643C252A}" presName="parTx" presStyleLbl="revTx" presStyleIdx="0" presStyleCnt="8">
        <dgm:presLayoutVars>
          <dgm:chMax val="0"/>
          <dgm:chPref val="0"/>
          <dgm:bulletEnabled val="1"/>
        </dgm:presLayoutVars>
      </dgm:prSet>
      <dgm:spPr/>
    </dgm:pt>
    <dgm:pt modelId="{347C86D4-280C-4501-98C8-ADD119904DD0}" type="pres">
      <dgm:prSet presAssocID="{480A1AF4-471F-447B-B633-E052643C252A}" presName="spVertical2" presStyleCnt="0"/>
      <dgm:spPr/>
    </dgm:pt>
    <dgm:pt modelId="{16E6E443-FDDD-4C2D-96D3-CE6330BEA59F}" type="pres">
      <dgm:prSet presAssocID="{480A1AF4-471F-447B-B633-E052643C252A}" presName="spVertical3" presStyleCnt="0"/>
      <dgm:spPr/>
    </dgm:pt>
    <dgm:pt modelId="{0A400022-39E7-4F4C-80F3-0F74A38D533A}" type="pres">
      <dgm:prSet presAssocID="{1E515958-9F7C-44C2-A6FC-4CDADAA8F322}" presName="space" presStyleCnt="0"/>
      <dgm:spPr/>
    </dgm:pt>
    <dgm:pt modelId="{402ED022-A9E0-4E49-AA45-7F395876AC87}" type="pres">
      <dgm:prSet presAssocID="{1570B14C-EB3C-4AD0-A192-B867C2FE9245}" presName="linV" presStyleCnt="0"/>
      <dgm:spPr/>
    </dgm:pt>
    <dgm:pt modelId="{BDD54C7F-E13F-4DFA-AD5A-C18B8712D743}" type="pres">
      <dgm:prSet presAssocID="{1570B14C-EB3C-4AD0-A192-B867C2FE9245}" presName="spVertical1" presStyleCnt="0"/>
      <dgm:spPr/>
    </dgm:pt>
    <dgm:pt modelId="{0EF678E0-D7D1-4ED7-8C09-39F1EA7D1CC0}" type="pres">
      <dgm:prSet presAssocID="{1570B14C-EB3C-4AD0-A192-B867C2FE9245}" presName="parTx" presStyleLbl="revTx" presStyleIdx="1" presStyleCnt="8">
        <dgm:presLayoutVars>
          <dgm:chMax val="0"/>
          <dgm:chPref val="0"/>
          <dgm:bulletEnabled val="1"/>
        </dgm:presLayoutVars>
      </dgm:prSet>
      <dgm:spPr/>
    </dgm:pt>
    <dgm:pt modelId="{DA833818-5EFA-482A-AC36-50A274C364F1}" type="pres">
      <dgm:prSet presAssocID="{1570B14C-EB3C-4AD0-A192-B867C2FE9245}" presName="spVertical2" presStyleCnt="0"/>
      <dgm:spPr/>
    </dgm:pt>
    <dgm:pt modelId="{D333231E-E26C-4254-9A74-F381D50AA868}" type="pres">
      <dgm:prSet presAssocID="{1570B14C-EB3C-4AD0-A192-B867C2FE9245}" presName="spVertical3" presStyleCnt="0"/>
      <dgm:spPr/>
    </dgm:pt>
    <dgm:pt modelId="{B8728473-80CC-42E9-81F4-2EA004FED0B7}" type="pres">
      <dgm:prSet presAssocID="{DD00E48A-97AD-48E0-969F-950EAD764B28}" presName="space" presStyleCnt="0"/>
      <dgm:spPr/>
    </dgm:pt>
    <dgm:pt modelId="{61E69FBA-CB96-46DC-87C0-2E8683FD4E67}" type="pres">
      <dgm:prSet presAssocID="{FF0FB6D2-B2A3-4440-90E3-BD3601D3C839}" presName="linV" presStyleCnt="0"/>
      <dgm:spPr/>
    </dgm:pt>
    <dgm:pt modelId="{23140B39-05EE-43AC-BCBA-697E23EBE7BC}" type="pres">
      <dgm:prSet presAssocID="{FF0FB6D2-B2A3-4440-90E3-BD3601D3C839}" presName="spVertical1" presStyleCnt="0"/>
      <dgm:spPr/>
    </dgm:pt>
    <dgm:pt modelId="{AACF4D37-FE34-4355-AF0D-35D98C487D17}" type="pres">
      <dgm:prSet presAssocID="{FF0FB6D2-B2A3-4440-90E3-BD3601D3C839}" presName="parTx" presStyleLbl="revTx" presStyleIdx="2" presStyleCnt="8">
        <dgm:presLayoutVars>
          <dgm:chMax val="0"/>
          <dgm:chPref val="0"/>
          <dgm:bulletEnabled val="1"/>
        </dgm:presLayoutVars>
      </dgm:prSet>
      <dgm:spPr/>
    </dgm:pt>
    <dgm:pt modelId="{45DA5F4D-EDFA-48F4-8D52-F3F693887769}" type="pres">
      <dgm:prSet presAssocID="{FF0FB6D2-B2A3-4440-90E3-BD3601D3C839}" presName="spVertical2" presStyleCnt="0"/>
      <dgm:spPr/>
    </dgm:pt>
    <dgm:pt modelId="{4B2D5712-EA14-4E44-8CB1-B2F355416555}" type="pres">
      <dgm:prSet presAssocID="{FF0FB6D2-B2A3-4440-90E3-BD3601D3C839}" presName="spVertical3" presStyleCnt="0"/>
      <dgm:spPr/>
    </dgm:pt>
    <dgm:pt modelId="{05616C52-C00F-4216-A654-87B3924FAB98}" type="pres">
      <dgm:prSet presAssocID="{B0150D23-9013-4E1A-B0D1-F9734D73A7DE}" presName="space" presStyleCnt="0"/>
      <dgm:spPr/>
    </dgm:pt>
    <dgm:pt modelId="{1489845B-019A-4B08-A288-7D67EDA23F75}" type="pres">
      <dgm:prSet presAssocID="{7AF0ED63-F12E-497F-A86D-87A2375BC063}" presName="linV" presStyleCnt="0"/>
      <dgm:spPr/>
    </dgm:pt>
    <dgm:pt modelId="{CDEE8B88-A927-45EA-BE8C-916F948ECC18}" type="pres">
      <dgm:prSet presAssocID="{7AF0ED63-F12E-497F-A86D-87A2375BC063}" presName="spVertical1" presStyleCnt="0"/>
      <dgm:spPr/>
    </dgm:pt>
    <dgm:pt modelId="{D8CE246D-549E-49B7-89C1-936DAB7D555A}" type="pres">
      <dgm:prSet presAssocID="{7AF0ED63-F12E-497F-A86D-87A2375BC063}" presName="parTx" presStyleLbl="revTx" presStyleIdx="3" presStyleCnt="8" custLinFactNeighborX="-5009" custLinFactNeighborY="-12947">
        <dgm:presLayoutVars>
          <dgm:chMax val="0"/>
          <dgm:chPref val="0"/>
          <dgm:bulletEnabled val="1"/>
        </dgm:presLayoutVars>
      </dgm:prSet>
      <dgm:spPr/>
    </dgm:pt>
    <dgm:pt modelId="{8D068F32-275E-4297-A7E7-2E4ADA58685C}" type="pres">
      <dgm:prSet presAssocID="{7AF0ED63-F12E-497F-A86D-87A2375BC063}" presName="spVertical2" presStyleCnt="0"/>
      <dgm:spPr/>
    </dgm:pt>
    <dgm:pt modelId="{6017776B-EA89-4F1A-933B-EF39F818F2BE}" type="pres">
      <dgm:prSet presAssocID="{7AF0ED63-F12E-497F-A86D-87A2375BC063}" presName="spVertical3" presStyleCnt="0"/>
      <dgm:spPr/>
    </dgm:pt>
    <dgm:pt modelId="{3DCB476C-12A1-42C0-B3E7-EC2F55505E1A}" type="pres">
      <dgm:prSet presAssocID="{6CFFE744-7E51-419C-A0D8-4597F15F71C0}" presName="space" presStyleCnt="0"/>
      <dgm:spPr/>
    </dgm:pt>
    <dgm:pt modelId="{D90B1C36-8003-4675-B84F-896B6C555A69}" type="pres">
      <dgm:prSet presAssocID="{A05BD794-6F0F-452F-A173-38AB02883425}" presName="linV" presStyleCnt="0"/>
      <dgm:spPr/>
    </dgm:pt>
    <dgm:pt modelId="{291BA8BC-C46E-48C3-86BC-3125FF442DC5}" type="pres">
      <dgm:prSet presAssocID="{A05BD794-6F0F-452F-A173-38AB02883425}" presName="spVertical1" presStyleCnt="0"/>
      <dgm:spPr/>
    </dgm:pt>
    <dgm:pt modelId="{795A050A-FA6E-496A-A905-2DA7775F4AC6}" type="pres">
      <dgm:prSet presAssocID="{A05BD794-6F0F-452F-A173-38AB02883425}" presName="parTx" presStyleLbl="revTx" presStyleIdx="4" presStyleCnt="8">
        <dgm:presLayoutVars>
          <dgm:chMax val="0"/>
          <dgm:chPref val="0"/>
          <dgm:bulletEnabled val="1"/>
        </dgm:presLayoutVars>
      </dgm:prSet>
      <dgm:spPr/>
    </dgm:pt>
    <dgm:pt modelId="{2EAE003D-E173-40A7-B246-D571B2B4A78F}" type="pres">
      <dgm:prSet presAssocID="{A05BD794-6F0F-452F-A173-38AB02883425}" presName="spVertical2" presStyleCnt="0"/>
      <dgm:spPr/>
    </dgm:pt>
    <dgm:pt modelId="{EB32EBF9-BE70-4332-A7A5-9C60871786EE}" type="pres">
      <dgm:prSet presAssocID="{A05BD794-6F0F-452F-A173-38AB02883425}" presName="spVertical3" presStyleCnt="0"/>
      <dgm:spPr/>
    </dgm:pt>
    <dgm:pt modelId="{7BAF2EB6-A937-475B-BE91-4578300DFBBB}" type="pres">
      <dgm:prSet presAssocID="{A1C504F5-05A5-487D-93AA-A6C9847E7F94}" presName="space" presStyleCnt="0"/>
      <dgm:spPr/>
    </dgm:pt>
    <dgm:pt modelId="{92203243-8B11-4450-8691-4AC010E7E6E9}" type="pres">
      <dgm:prSet presAssocID="{BF3F5EE1-DEF4-4010-AF1F-3E9140527F21}" presName="linV" presStyleCnt="0"/>
      <dgm:spPr/>
    </dgm:pt>
    <dgm:pt modelId="{03B569F9-A28D-4E5B-B94C-257C9F04E37F}" type="pres">
      <dgm:prSet presAssocID="{BF3F5EE1-DEF4-4010-AF1F-3E9140527F21}" presName="spVertical1" presStyleCnt="0"/>
      <dgm:spPr/>
    </dgm:pt>
    <dgm:pt modelId="{8CD59834-A4FA-4A4D-8AC4-B1143125DFDB}" type="pres">
      <dgm:prSet presAssocID="{BF3F5EE1-DEF4-4010-AF1F-3E9140527F21}" presName="parTx" presStyleLbl="revTx" presStyleIdx="5" presStyleCnt="8">
        <dgm:presLayoutVars>
          <dgm:chMax val="0"/>
          <dgm:chPref val="0"/>
          <dgm:bulletEnabled val="1"/>
        </dgm:presLayoutVars>
      </dgm:prSet>
      <dgm:spPr/>
    </dgm:pt>
    <dgm:pt modelId="{338E144A-8AB1-4BDE-A7C2-B3E935BE4EAE}" type="pres">
      <dgm:prSet presAssocID="{BF3F5EE1-DEF4-4010-AF1F-3E9140527F21}" presName="spVertical2" presStyleCnt="0"/>
      <dgm:spPr/>
    </dgm:pt>
    <dgm:pt modelId="{B1711AB6-1E07-439C-895C-46F29750B356}" type="pres">
      <dgm:prSet presAssocID="{BF3F5EE1-DEF4-4010-AF1F-3E9140527F21}" presName="spVertical3" presStyleCnt="0"/>
      <dgm:spPr/>
    </dgm:pt>
    <dgm:pt modelId="{0CE9B72D-0788-440E-B512-3974B321C6CA}" type="pres">
      <dgm:prSet presAssocID="{8E8998F2-12D1-4508-AC01-D633ACB46C06}" presName="space" presStyleCnt="0"/>
      <dgm:spPr/>
    </dgm:pt>
    <dgm:pt modelId="{6A2ED6BD-DF64-42F3-815C-3961E18593F0}" type="pres">
      <dgm:prSet presAssocID="{9A586E97-FCC1-46D6-9D5C-800D279D896D}" presName="linV" presStyleCnt="0"/>
      <dgm:spPr/>
    </dgm:pt>
    <dgm:pt modelId="{EC91644D-BF9B-4097-8428-3296FCB7BCBC}" type="pres">
      <dgm:prSet presAssocID="{9A586E97-FCC1-46D6-9D5C-800D279D896D}" presName="spVertical1" presStyleCnt="0"/>
      <dgm:spPr/>
    </dgm:pt>
    <dgm:pt modelId="{6C196EBC-3190-4BE3-AD6E-6352E276DD11}" type="pres">
      <dgm:prSet presAssocID="{9A586E97-FCC1-46D6-9D5C-800D279D896D}" presName="parTx" presStyleLbl="revTx" presStyleIdx="6" presStyleCnt="8">
        <dgm:presLayoutVars>
          <dgm:chMax val="0"/>
          <dgm:chPref val="0"/>
          <dgm:bulletEnabled val="1"/>
        </dgm:presLayoutVars>
      </dgm:prSet>
      <dgm:spPr/>
    </dgm:pt>
    <dgm:pt modelId="{DF179D42-683F-4414-AA83-EA3B2C4F2466}" type="pres">
      <dgm:prSet presAssocID="{9A586E97-FCC1-46D6-9D5C-800D279D896D}" presName="spVertical2" presStyleCnt="0"/>
      <dgm:spPr/>
    </dgm:pt>
    <dgm:pt modelId="{E1265951-6061-408B-B77C-270F0672248B}" type="pres">
      <dgm:prSet presAssocID="{9A586E97-FCC1-46D6-9D5C-800D279D896D}" presName="spVertical3" presStyleCnt="0"/>
      <dgm:spPr/>
    </dgm:pt>
    <dgm:pt modelId="{0D892F49-6993-4AA1-B82A-0E79A25BBA23}" type="pres">
      <dgm:prSet presAssocID="{C9186B97-B8FE-4654-8EE6-C1AC702927C7}" presName="space" presStyleCnt="0"/>
      <dgm:spPr/>
    </dgm:pt>
    <dgm:pt modelId="{D3CDD0ED-6385-4A90-A050-9E20FDDE26A1}" type="pres">
      <dgm:prSet presAssocID="{DAE0B026-8F4F-44DF-8274-615D9D73A6A1}" presName="linV" presStyleCnt="0"/>
      <dgm:spPr/>
    </dgm:pt>
    <dgm:pt modelId="{AA681D26-6B21-426A-9F83-4694818030C6}" type="pres">
      <dgm:prSet presAssocID="{DAE0B026-8F4F-44DF-8274-615D9D73A6A1}" presName="spVertical1" presStyleCnt="0"/>
      <dgm:spPr/>
    </dgm:pt>
    <dgm:pt modelId="{224420E9-0A16-4A68-99DB-4F0A68653B8A}" type="pres">
      <dgm:prSet presAssocID="{DAE0B026-8F4F-44DF-8274-615D9D73A6A1}" presName="parTx" presStyleLbl="revTx" presStyleIdx="7" presStyleCnt="8">
        <dgm:presLayoutVars>
          <dgm:chMax val="0"/>
          <dgm:chPref val="0"/>
          <dgm:bulletEnabled val="1"/>
        </dgm:presLayoutVars>
      </dgm:prSet>
      <dgm:spPr/>
    </dgm:pt>
    <dgm:pt modelId="{B8706415-65D4-4C1A-A715-22527DC0F339}" type="pres">
      <dgm:prSet presAssocID="{DAE0B026-8F4F-44DF-8274-615D9D73A6A1}" presName="spVertical2" presStyleCnt="0"/>
      <dgm:spPr/>
    </dgm:pt>
    <dgm:pt modelId="{267969B3-3335-4082-9027-130D918FD8C3}" type="pres">
      <dgm:prSet presAssocID="{DAE0B026-8F4F-44DF-8274-615D9D73A6A1}" presName="spVertical3" presStyleCnt="0"/>
      <dgm:spPr/>
    </dgm:pt>
    <dgm:pt modelId="{D19957E6-4B86-4C10-B4EA-8CBAE9251A28}" type="pres">
      <dgm:prSet presAssocID="{85A1FBB2-047E-4624-BCA8-833DCC6BA5A4}" presName="padding2" presStyleCnt="0"/>
      <dgm:spPr/>
    </dgm:pt>
    <dgm:pt modelId="{8849E114-7463-4C7F-AC28-67D2806B4D0B}" type="pres">
      <dgm:prSet presAssocID="{85A1FBB2-047E-4624-BCA8-833DCC6BA5A4}" presName="negArrow" presStyleCnt="0"/>
      <dgm:spPr/>
    </dgm:pt>
    <dgm:pt modelId="{4743F36F-B6DE-4B48-B393-255DBC7CE161}" type="pres">
      <dgm:prSet presAssocID="{85A1FBB2-047E-4624-BCA8-833DCC6BA5A4}" presName="backgroundArrow" presStyleLbl="node1" presStyleIdx="0" presStyleCnt="1" custLinFactNeighborY="-4155"/>
      <dgm:spPr/>
    </dgm:pt>
  </dgm:ptLst>
  <dgm:cxnLst>
    <dgm:cxn modelId="{21033206-2CB6-4B31-BEC3-8D60254BAD41}" type="presOf" srcId="{7AF0ED63-F12E-497F-A86D-87A2375BC063}" destId="{D8CE246D-549E-49B7-89C1-936DAB7D555A}" srcOrd="0" destOrd="0" presId="urn:microsoft.com/office/officeart/2005/8/layout/hProcess3"/>
    <dgm:cxn modelId="{CF137A0D-D123-4A97-80B8-18F1C3B695D0}" type="presOf" srcId="{A05BD794-6F0F-452F-A173-38AB02883425}" destId="{795A050A-FA6E-496A-A905-2DA7775F4AC6}" srcOrd="0" destOrd="0" presId="urn:microsoft.com/office/officeart/2005/8/layout/hProcess3"/>
    <dgm:cxn modelId="{FD347B16-7480-4B3C-8B63-A476727183A1}" type="presOf" srcId="{1570B14C-EB3C-4AD0-A192-B867C2FE9245}" destId="{0EF678E0-D7D1-4ED7-8C09-39F1EA7D1CC0}" srcOrd="0" destOrd="0" presId="urn:microsoft.com/office/officeart/2005/8/layout/hProcess3"/>
    <dgm:cxn modelId="{8531FD2A-5230-4DDC-AE63-A8D8FE8F521B}" type="presOf" srcId="{FF0FB6D2-B2A3-4440-90E3-BD3601D3C839}" destId="{AACF4D37-FE34-4355-AF0D-35D98C487D17}" srcOrd="0" destOrd="0" presId="urn:microsoft.com/office/officeart/2005/8/layout/hProcess3"/>
    <dgm:cxn modelId="{6349CC32-A25C-4700-95C7-A5D18F0830E9}" srcId="{85A1FBB2-047E-4624-BCA8-833DCC6BA5A4}" destId="{A05BD794-6F0F-452F-A173-38AB02883425}" srcOrd="4" destOrd="0" parTransId="{C54AD6E6-07D4-4C5C-8698-60C2540ABF28}" sibTransId="{A1C504F5-05A5-487D-93AA-A6C9847E7F94}"/>
    <dgm:cxn modelId="{482EA53B-EA99-481D-9568-C399D991751E}" type="presOf" srcId="{9A586E97-FCC1-46D6-9D5C-800D279D896D}" destId="{6C196EBC-3190-4BE3-AD6E-6352E276DD11}" srcOrd="0" destOrd="0" presId="urn:microsoft.com/office/officeart/2005/8/layout/hProcess3"/>
    <dgm:cxn modelId="{891D4C61-293D-419C-BF29-8970B10D15FB}" type="presOf" srcId="{480A1AF4-471F-447B-B633-E052643C252A}" destId="{80A0AE8E-A2CB-4F28-8D3C-189CDD50F0DE}" srcOrd="0" destOrd="0" presId="urn:microsoft.com/office/officeart/2005/8/layout/hProcess3"/>
    <dgm:cxn modelId="{95C27D66-1EE0-4A07-B295-242056AF39A0}" srcId="{85A1FBB2-047E-4624-BCA8-833DCC6BA5A4}" destId="{DAE0B026-8F4F-44DF-8274-615D9D73A6A1}" srcOrd="7" destOrd="0" parTransId="{BE0351A6-6440-4D0B-A8CB-B21743AA3D67}" sibTransId="{DAA9DFD2-706C-420F-B97F-DA656EB89875}"/>
    <dgm:cxn modelId="{09C1616E-08D6-4F78-8015-550A5D8247EC}" srcId="{85A1FBB2-047E-4624-BCA8-833DCC6BA5A4}" destId="{BF3F5EE1-DEF4-4010-AF1F-3E9140527F21}" srcOrd="5" destOrd="0" parTransId="{160BEB44-672B-4354-9FC8-D9CECD9077DE}" sibTransId="{8E8998F2-12D1-4508-AC01-D633ACB46C06}"/>
    <dgm:cxn modelId="{B405826E-6397-4094-BCCC-A9FE65EA3393}" srcId="{85A1FBB2-047E-4624-BCA8-833DCC6BA5A4}" destId="{1570B14C-EB3C-4AD0-A192-B867C2FE9245}" srcOrd="1" destOrd="0" parTransId="{4D1081C9-7A8B-4739-8845-FB9DD33BBF1C}" sibTransId="{DD00E48A-97AD-48E0-969F-950EAD764B28}"/>
    <dgm:cxn modelId="{6292CD54-E3E8-4476-B2A8-6FB026C35323}" type="presOf" srcId="{DAE0B026-8F4F-44DF-8274-615D9D73A6A1}" destId="{224420E9-0A16-4A68-99DB-4F0A68653B8A}" srcOrd="0" destOrd="0" presId="urn:microsoft.com/office/officeart/2005/8/layout/hProcess3"/>
    <dgm:cxn modelId="{5F136A76-9A0A-4748-92B9-AC61941A8129}" type="presOf" srcId="{85A1FBB2-047E-4624-BCA8-833DCC6BA5A4}" destId="{E46D41DA-1071-4DF0-B387-86E2F2149085}" srcOrd="0" destOrd="0" presId="urn:microsoft.com/office/officeart/2005/8/layout/hProcess3"/>
    <dgm:cxn modelId="{8A877D89-AA05-4E29-B9E9-C8EBDAEC6E90}" srcId="{85A1FBB2-047E-4624-BCA8-833DCC6BA5A4}" destId="{9A586E97-FCC1-46D6-9D5C-800D279D896D}" srcOrd="6" destOrd="0" parTransId="{55ED6941-56AB-4721-8526-D126E6D97D28}" sibTransId="{C9186B97-B8FE-4654-8EE6-C1AC702927C7}"/>
    <dgm:cxn modelId="{35711493-F86F-4E1D-A0A4-EA7BF2C255EB}" type="presOf" srcId="{BF3F5EE1-DEF4-4010-AF1F-3E9140527F21}" destId="{8CD59834-A4FA-4A4D-8AC4-B1143125DFDB}" srcOrd="0" destOrd="0" presId="urn:microsoft.com/office/officeart/2005/8/layout/hProcess3"/>
    <dgm:cxn modelId="{803D1C99-BAEF-47FC-93C3-123048AB3B88}" srcId="{85A1FBB2-047E-4624-BCA8-833DCC6BA5A4}" destId="{7AF0ED63-F12E-497F-A86D-87A2375BC063}" srcOrd="3" destOrd="0" parTransId="{92865861-6F97-40A6-9DBB-1DABF41BEF35}" sibTransId="{6CFFE744-7E51-419C-A0D8-4597F15F71C0}"/>
    <dgm:cxn modelId="{33CBB4C5-D1EE-40E9-A67D-D11A7060CF2A}" srcId="{85A1FBB2-047E-4624-BCA8-833DCC6BA5A4}" destId="{FF0FB6D2-B2A3-4440-90E3-BD3601D3C839}" srcOrd="2" destOrd="0" parTransId="{1C578639-35B4-4328-93B8-2EF571A5E284}" sibTransId="{B0150D23-9013-4E1A-B0D1-F9734D73A7DE}"/>
    <dgm:cxn modelId="{0AF44DFD-D1F3-4419-AABE-34F450B72759}" srcId="{85A1FBB2-047E-4624-BCA8-833DCC6BA5A4}" destId="{480A1AF4-471F-447B-B633-E052643C252A}" srcOrd="0" destOrd="0" parTransId="{165319D4-9C6C-4A78-BF4C-339035BD71AD}" sibTransId="{1E515958-9F7C-44C2-A6FC-4CDADAA8F322}"/>
    <dgm:cxn modelId="{91DF5DFE-4C85-4736-89C2-B17C83272C05}" type="presParOf" srcId="{E46D41DA-1071-4DF0-B387-86E2F2149085}" destId="{B679E348-5A1C-418C-98FA-A8331B4BE6C2}" srcOrd="0" destOrd="0" presId="urn:microsoft.com/office/officeart/2005/8/layout/hProcess3"/>
    <dgm:cxn modelId="{FBEE2AE6-0439-4571-867D-DCFF5E0B7B6D}" type="presParOf" srcId="{E46D41DA-1071-4DF0-B387-86E2F2149085}" destId="{99714399-9B1B-4A44-A34F-FCA74928C429}" srcOrd="1" destOrd="0" presId="urn:microsoft.com/office/officeart/2005/8/layout/hProcess3"/>
    <dgm:cxn modelId="{CEA5835D-12E3-4B0B-BD48-F85B3D0F7A65}" type="presParOf" srcId="{99714399-9B1B-4A44-A34F-FCA74928C429}" destId="{289CF1B3-855F-4956-B547-75061EB08ED7}" srcOrd="0" destOrd="0" presId="urn:microsoft.com/office/officeart/2005/8/layout/hProcess3"/>
    <dgm:cxn modelId="{A1B6CD10-23B1-4E13-AF7B-BCFF6C1BC89C}" type="presParOf" srcId="{99714399-9B1B-4A44-A34F-FCA74928C429}" destId="{9D283E38-D985-46CC-8BDF-1016FCC09C1F}" srcOrd="1" destOrd="0" presId="urn:microsoft.com/office/officeart/2005/8/layout/hProcess3"/>
    <dgm:cxn modelId="{780186F7-DFA3-4168-A403-C0AA3E174AD4}" type="presParOf" srcId="{9D283E38-D985-46CC-8BDF-1016FCC09C1F}" destId="{376AF651-8F30-411E-B36C-3ADB1B6B2042}" srcOrd="0" destOrd="0" presId="urn:microsoft.com/office/officeart/2005/8/layout/hProcess3"/>
    <dgm:cxn modelId="{7726405C-F53F-4405-9A81-9E6DA3A7D99D}" type="presParOf" srcId="{9D283E38-D985-46CC-8BDF-1016FCC09C1F}" destId="{80A0AE8E-A2CB-4F28-8D3C-189CDD50F0DE}" srcOrd="1" destOrd="0" presId="urn:microsoft.com/office/officeart/2005/8/layout/hProcess3"/>
    <dgm:cxn modelId="{8A07AFD1-3E75-43F1-B517-6E2903870BC6}" type="presParOf" srcId="{9D283E38-D985-46CC-8BDF-1016FCC09C1F}" destId="{347C86D4-280C-4501-98C8-ADD119904DD0}" srcOrd="2" destOrd="0" presId="urn:microsoft.com/office/officeart/2005/8/layout/hProcess3"/>
    <dgm:cxn modelId="{8A0D60FA-7C81-478F-B585-4889D28487CA}" type="presParOf" srcId="{9D283E38-D985-46CC-8BDF-1016FCC09C1F}" destId="{16E6E443-FDDD-4C2D-96D3-CE6330BEA59F}" srcOrd="3" destOrd="0" presId="urn:microsoft.com/office/officeart/2005/8/layout/hProcess3"/>
    <dgm:cxn modelId="{CFBBDC7D-B58A-4BC3-A5F1-038CAA795136}" type="presParOf" srcId="{99714399-9B1B-4A44-A34F-FCA74928C429}" destId="{0A400022-39E7-4F4C-80F3-0F74A38D533A}" srcOrd="2" destOrd="0" presId="urn:microsoft.com/office/officeart/2005/8/layout/hProcess3"/>
    <dgm:cxn modelId="{D006904C-2C27-40BC-8B35-1D743E990730}" type="presParOf" srcId="{99714399-9B1B-4A44-A34F-FCA74928C429}" destId="{402ED022-A9E0-4E49-AA45-7F395876AC87}" srcOrd="3" destOrd="0" presId="urn:microsoft.com/office/officeart/2005/8/layout/hProcess3"/>
    <dgm:cxn modelId="{E565CC12-F374-4182-AF8B-26FEF73901BB}" type="presParOf" srcId="{402ED022-A9E0-4E49-AA45-7F395876AC87}" destId="{BDD54C7F-E13F-4DFA-AD5A-C18B8712D743}" srcOrd="0" destOrd="0" presId="urn:microsoft.com/office/officeart/2005/8/layout/hProcess3"/>
    <dgm:cxn modelId="{6D3A0AA6-19EC-451A-9A49-213AB8348BAC}" type="presParOf" srcId="{402ED022-A9E0-4E49-AA45-7F395876AC87}" destId="{0EF678E0-D7D1-4ED7-8C09-39F1EA7D1CC0}" srcOrd="1" destOrd="0" presId="urn:microsoft.com/office/officeart/2005/8/layout/hProcess3"/>
    <dgm:cxn modelId="{6B5ACBBD-2139-4899-BAFD-5F6B5D9F82F9}" type="presParOf" srcId="{402ED022-A9E0-4E49-AA45-7F395876AC87}" destId="{DA833818-5EFA-482A-AC36-50A274C364F1}" srcOrd="2" destOrd="0" presId="urn:microsoft.com/office/officeart/2005/8/layout/hProcess3"/>
    <dgm:cxn modelId="{3F27CE75-E01F-4E5E-80A7-65BD55218FCC}" type="presParOf" srcId="{402ED022-A9E0-4E49-AA45-7F395876AC87}" destId="{D333231E-E26C-4254-9A74-F381D50AA868}" srcOrd="3" destOrd="0" presId="urn:microsoft.com/office/officeart/2005/8/layout/hProcess3"/>
    <dgm:cxn modelId="{1E5B91FF-DDC2-4B84-B47A-CA3BC7D551B4}" type="presParOf" srcId="{99714399-9B1B-4A44-A34F-FCA74928C429}" destId="{B8728473-80CC-42E9-81F4-2EA004FED0B7}" srcOrd="4" destOrd="0" presId="urn:microsoft.com/office/officeart/2005/8/layout/hProcess3"/>
    <dgm:cxn modelId="{75487EC2-1284-4800-B6D4-2AF87CD932A4}" type="presParOf" srcId="{99714399-9B1B-4A44-A34F-FCA74928C429}" destId="{61E69FBA-CB96-46DC-87C0-2E8683FD4E67}" srcOrd="5" destOrd="0" presId="urn:microsoft.com/office/officeart/2005/8/layout/hProcess3"/>
    <dgm:cxn modelId="{774F29ED-1702-49AE-BCD9-E728B09DC099}" type="presParOf" srcId="{61E69FBA-CB96-46DC-87C0-2E8683FD4E67}" destId="{23140B39-05EE-43AC-BCBA-697E23EBE7BC}" srcOrd="0" destOrd="0" presId="urn:microsoft.com/office/officeart/2005/8/layout/hProcess3"/>
    <dgm:cxn modelId="{AF921711-1285-451F-848E-F70DE01708CA}" type="presParOf" srcId="{61E69FBA-CB96-46DC-87C0-2E8683FD4E67}" destId="{AACF4D37-FE34-4355-AF0D-35D98C487D17}" srcOrd="1" destOrd="0" presId="urn:microsoft.com/office/officeart/2005/8/layout/hProcess3"/>
    <dgm:cxn modelId="{AE97554B-2207-4EF5-AB5A-44DC33B316CF}" type="presParOf" srcId="{61E69FBA-CB96-46DC-87C0-2E8683FD4E67}" destId="{45DA5F4D-EDFA-48F4-8D52-F3F693887769}" srcOrd="2" destOrd="0" presId="urn:microsoft.com/office/officeart/2005/8/layout/hProcess3"/>
    <dgm:cxn modelId="{8955C51D-0443-472C-8AB8-9C819E614F90}" type="presParOf" srcId="{61E69FBA-CB96-46DC-87C0-2E8683FD4E67}" destId="{4B2D5712-EA14-4E44-8CB1-B2F355416555}" srcOrd="3" destOrd="0" presId="urn:microsoft.com/office/officeart/2005/8/layout/hProcess3"/>
    <dgm:cxn modelId="{17641362-615B-4292-8490-0A3420B41560}" type="presParOf" srcId="{99714399-9B1B-4A44-A34F-FCA74928C429}" destId="{05616C52-C00F-4216-A654-87B3924FAB98}" srcOrd="6" destOrd="0" presId="urn:microsoft.com/office/officeart/2005/8/layout/hProcess3"/>
    <dgm:cxn modelId="{A16E433A-EBA4-47E2-8A3D-D55FD981A454}" type="presParOf" srcId="{99714399-9B1B-4A44-A34F-FCA74928C429}" destId="{1489845B-019A-4B08-A288-7D67EDA23F75}" srcOrd="7" destOrd="0" presId="urn:microsoft.com/office/officeart/2005/8/layout/hProcess3"/>
    <dgm:cxn modelId="{FEDA75C9-7FA8-4205-ADB5-B94EC3C07ADD}" type="presParOf" srcId="{1489845B-019A-4B08-A288-7D67EDA23F75}" destId="{CDEE8B88-A927-45EA-BE8C-916F948ECC18}" srcOrd="0" destOrd="0" presId="urn:microsoft.com/office/officeart/2005/8/layout/hProcess3"/>
    <dgm:cxn modelId="{F1D5DDA8-C976-4FB0-B678-15D9FFFA34B5}" type="presParOf" srcId="{1489845B-019A-4B08-A288-7D67EDA23F75}" destId="{D8CE246D-549E-49B7-89C1-936DAB7D555A}" srcOrd="1" destOrd="0" presId="urn:microsoft.com/office/officeart/2005/8/layout/hProcess3"/>
    <dgm:cxn modelId="{8A689376-1D1E-491F-9CCF-0BA1048BDDD0}" type="presParOf" srcId="{1489845B-019A-4B08-A288-7D67EDA23F75}" destId="{8D068F32-275E-4297-A7E7-2E4ADA58685C}" srcOrd="2" destOrd="0" presId="urn:microsoft.com/office/officeart/2005/8/layout/hProcess3"/>
    <dgm:cxn modelId="{7B81BFE2-0A66-432A-956A-A3765F950AC3}" type="presParOf" srcId="{1489845B-019A-4B08-A288-7D67EDA23F75}" destId="{6017776B-EA89-4F1A-933B-EF39F818F2BE}" srcOrd="3" destOrd="0" presId="urn:microsoft.com/office/officeart/2005/8/layout/hProcess3"/>
    <dgm:cxn modelId="{E888B246-ED20-4004-A529-7104BAC7A964}" type="presParOf" srcId="{99714399-9B1B-4A44-A34F-FCA74928C429}" destId="{3DCB476C-12A1-42C0-B3E7-EC2F55505E1A}" srcOrd="8" destOrd="0" presId="urn:microsoft.com/office/officeart/2005/8/layout/hProcess3"/>
    <dgm:cxn modelId="{F601CCEC-7A78-435C-94B6-04DAF3C7243F}" type="presParOf" srcId="{99714399-9B1B-4A44-A34F-FCA74928C429}" destId="{D90B1C36-8003-4675-B84F-896B6C555A69}" srcOrd="9" destOrd="0" presId="urn:microsoft.com/office/officeart/2005/8/layout/hProcess3"/>
    <dgm:cxn modelId="{61C2E6F0-D458-42D1-8729-DD5E972717ED}" type="presParOf" srcId="{D90B1C36-8003-4675-B84F-896B6C555A69}" destId="{291BA8BC-C46E-48C3-86BC-3125FF442DC5}" srcOrd="0" destOrd="0" presId="urn:microsoft.com/office/officeart/2005/8/layout/hProcess3"/>
    <dgm:cxn modelId="{7DB15CF5-9544-471B-93F9-0A876D5A3CDC}" type="presParOf" srcId="{D90B1C36-8003-4675-B84F-896B6C555A69}" destId="{795A050A-FA6E-496A-A905-2DA7775F4AC6}" srcOrd="1" destOrd="0" presId="urn:microsoft.com/office/officeart/2005/8/layout/hProcess3"/>
    <dgm:cxn modelId="{F12DB38F-69DB-4754-AEB6-1B394AF78360}" type="presParOf" srcId="{D90B1C36-8003-4675-B84F-896B6C555A69}" destId="{2EAE003D-E173-40A7-B246-D571B2B4A78F}" srcOrd="2" destOrd="0" presId="urn:microsoft.com/office/officeart/2005/8/layout/hProcess3"/>
    <dgm:cxn modelId="{1CE00E53-4CCB-420D-9C48-259E2C3361B4}" type="presParOf" srcId="{D90B1C36-8003-4675-B84F-896B6C555A69}" destId="{EB32EBF9-BE70-4332-A7A5-9C60871786EE}" srcOrd="3" destOrd="0" presId="urn:microsoft.com/office/officeart/2005/8/layout/hProcess3"/>
    <dgm:cxn modelId="{3222CB05-055E-4410-8BF7-E35E07971B3E}" type="presParOf" srcId="{99714399-9B1B-4A44-A34F-FCA74928C429}" destId="{7BAF2EB6-A937-475B-BE91-4578300DFBBB}" srcOrd="10" destOrd="0" presId="urn:microsoft.com/office/officeart/2005/8/layout/hProcess3"/>
    <dgm:cxn modelId="{506DDC67-6F45-4DE4-87DE-503E16274A64}" type="presParOf" srcId="{99714399-9B1B-4A44-A34F-FCA74928C429}" destId="{92203243-8B11-4450-8691-4AC010E7E6E9}" srcOrd="11" destOrd="0" presId="urn:microsoft.com/office/officeart/2005/8/layout/hProcess3"/>
    <dgm:cxn modelId="{5B4DD31E-71B9-47F6-A4E5-5539B5E44E08}" type="presParOf" srcId="{92203243-8B11-4450-8691-4AC010E7E6E9}" destId="{03B569F9-A28D-4E5B-B94C-257C9F04E37F}" srcOrd="0" destOrd="0" presId="urn:microsoft.com/office/officeart/2005/8/layout/hProcess3"/>
    <dgm:cxn modelId="{9E603CB8-7FE3-4528-802E-D75008171329}" type="presParOf" srcId="{92203243-8B11-4450-8691-4AC010E7E6E9}" destId="{8CD59834-A4FA-4A4D-8AC4-B1143125DFDB}" srcOrd="1" destOrd="0" presId="urn:microsoft.com/office/officeart/2005/8/layout/hProcess3"/>
    <dgm:cxn modelId="{E70A9307-C0EA-4CE5-874B-AEDAD21C5ED7}" type="presParOf" srcId="{92203243-8B11-4450-8691-4AC010E7E6E9}" destId="{338E144A-8AB1-4BDE-A7C2-B3E935BE4EAE}" srcOrd="2" destOrd="0" presId="urn:microsoft.com/office/officeart/2005/8/layout/hProcess3"/>
    <dgm:cxn modelId="{DF008A44-CA49-452A-8ABC-B3DAFD55B34D}" type="presParOf" srcId="{92203243-8B11-4450-8691-4AC010E7E6E9}" destId="{B1711AB6-1E07-439C-895C-46F29750B356}" srcOrd="3" destOrd="0" presId="urn:microsoft.com/office/officeart/2005/8/layout/hProcess3"/>
    <dgm:cxn modelId="{591E4B4B-9027-4D8C-B2A4-8F5DEFB99B46}" type="presParOf" srcId="{99714399-9B1B-4A44-A34F-FCA74928C429}" destId="{0CE9B72D-0788-440E-B512-3974B321C6CA}" srcOrd="12" destOrd="0" presId="urn:microsoft.com/office/officeart/2005/8/layout/hProcess3"/>
    <dgm:cxn modelId="{7E4B0346-11AA-40A7-B49A-9A536F68FAAF}" type="presParOf" srcId="{99714399-9B1B-4A44-A34F-FCA74928C429}" destId="{6A2ED6BD-DF64-42F3-815C-3961E18593F0}" srcOrd="13" destOrd="0" presId="urn:microsoft.com/office/officeart/2005/8/layout/hProcess3"/>
    <dgm:cxn modelId="{781B1674-68CE-47E5-9B8E-0308F3C60F05}" type="presParOf" srcId="{6A2ED6BD-DF64-42F3-815C-3961E18593F0}" destId="{EC91644D-BF9B-4097-8428-3296FCB7BCBC}" srcOrd="0" destOrd="0" presId="urn:microsoft.com/office/officeart/2005/8/layout/hProcess3"/>
    <dgm:cxn modelId="{22ABC973-D50E-4BCC-9C0F-8A252D0A10EF}" type="presParOf" srcId="{6A2ED6BD-DF64-42F3-815C-3961E18593F0}" destId="{6C196EBC-3190-4BE3-AD6E-6352E276DD11}" srcOrd="1" destOrd="0" presId="urn:microsoft.com/office/officeart/2005/8/layout/hProcess3"/>
    <dgm:cxn modelId="{46A7DF8A-C728-44F9-B509-E6E140B39C4F}" type="presParOf" srcId="{6A2ED6BD-DF64-42F3-815C-3961E18593F0}" destId="{DF179D42-683F-4414-AA83-EA3B2C4F2466}" srcOrd="2" destOrd="0" presId="urn:microsoft.com/office/officeart/2005/8/layout/hProcess3"/>
    <dgm:cxn modelId="{63945FAF-561B-401B-84E4-268142C23C1C}" type="presParOf" srcId="{6A2ED6BD-DF64-42F3-815C-3961E18593F0}" destId="{E1265951-6061-408B-B77C-270F0672248B}" srcOrd="3" destOrd="0" presId="urn:microsoft.com/office/officeart/2005/8/layout/hProcess3"/>
    <dgm:cxn modelId="{9FAB97C4-4003-49A4-AB22-9189C9F0831D}" type="presParOf" srcId="{99714399-9B1B-4A44-A34F-FCA74928C429}" destId="{0D892F49-6993-4AA1-B82A-0E79A25BBA23}" srcOrd="14" destOrd="0" presId="urn:microsoft.com/office/officeart/2005/8/layout/hProcess3"/>
    <dgm:cxn modelId="{4CAC7D12-E90E-4757-B57D-DE797F82E375}" type="presParOf" srcId="{99714399-9B1B-4A44-A34F-FCA74928C429}" destId="{D3CDD0ED-6385-4A90-A050-9E20FDDE26A1}" srcOrd="15" destOrd="0" presId="urn:microsoft.com/office/officeart/2005/8/layout/hProcess3"/>
    <dgm:cxn modelId="{912CBD7C-C3AC-4DB2-ADA5-B938025CAB79}" type="presParOf" srcId="{D3CDD0ED-6385-4A90-A050-9E20FDDE26A1}" destId="{AA681D26-6B21-426A-9F83-4694818030C6}" srcOrd="0" destOrd="0" presId="urn:microsoft.com/office/officeart/2005/8/layout/hProcess3"/>
    <dgm:cxn modelId="{446C5CEF-E0B8-4C2A-94D6-65FDCE380FEB}" type="presParOf" srcId="{D3CDD0ED-6385-4A90-A050-9E20FDDE26A1}" destId="{224420E9-0A16-4A68-99DB-4F0A68653B8A}" srcOrd="1" destOrd="0" presId="urn:microsoft.com/office/officeart/2005/8/layout/hProcess3"/>
    <dgm:cxn modelId="{5AD4DC8B-5178-4B21-89A5-3E5FFE844AD5}" type="presParOf" srcId="{D3CDD0ED-6385-4A90-A050-9E20FDDE26A1}" destId="{B8706415-65D4-4C1A-A715-22527DC0F339}" srcOrd="2" destOrd="0" presId="urn:microsoft.com/office/officeart/2005/8/layout/hProcess3"/>
    <dgm:cxn modelId="{728237F7-5A57-45F3-8787-E3AEE968C5BB}" type="presParOf" srcId="{D3CDD0ED-6385-4A90-A050-9E20FDDE26A1}" destId="{267969B3-3335-4082-9027-130D918FD8C3}" srcOrd="3" destOrd="0" presId="urn:microsoft.com/office/officeart/2005/8/layout/hProcess3"/>
    <dgm:cxn modelId="{4F2BD740-A5FD-4FFA-83AB-228E454B314C}" type="presParOf" srcId="{99714399-9B1B-4A44-A34F-FCA74928C429}" destId="{D19957E6-4B86-4C10-B4EA-8CBAE9251A28}" srcOrd="16" destOrd="0" presId="urn:microsoft.com/office/officeart/2005/8/layout/hProcess3"/>
    <dgm:cxn modelId="{50A90E41-3510-470E-8D4F-A169E14C549D}" type="presParOf" srcId="{99714399-9B1B-4A44-A34F-FCA74928C429}" destId="{8849E114-7463-4C7F-AC28-67D2806B4D0B}" srcOrd="17" destOrd="0" presId="urn:microsoft.com/office/officeart/2005/8/layout/hProcess3"/>
    <dgm:cxn modelId="{D6BC7051-24A3-4593-9B67-C4ACA38EAC3D}" type="presParOf" srcId="{99714399-9B1B-4A44-A34F-FCA74928C429}" destId="{4743F36F-B6DE-4B48-B393-255DBC7CE161}" srcOrd="18" destOrd="0" presId="urn:microsoft.com/office/officeart/2005/8/layout/h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43F36F-B6DE-4B48-B393-255DBC7CE161}">
      <dsp:nvSpPr>
        <dsp:cNvPr id="0" name=""/>
        <dsp:cNvSpPr/>
      </dsp:nvSpPr>
      <dsp:spPr>
        <a:xfrm>
          <a:off x="0" y="219307"/>
          <a:ext cx="8280920" cy="1124151"/>
        </a:xfrm>
        <a:prstGeom prst="right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24420E9-0A16-4A68-99DB-4F0A68653B8A}">
      <dsp:nvSpPr>
        <dsp:cNvPr id="0" name=""/>
        <dsp:cNvSpPr/>
      </dsp:nvSpPr>
      <dsp:spPr>
        <a:xfrm>
          <a:off x="7100646" y="547054"/>
          <a:ext cx="766227" cy="5620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1440" rIns="0" bIns="91440" numCol="1" spcCol="1270" anchor="ctr" anchorCtr="0">
          <a:noAutofit/>
        </a:bodyPr>
        <a:lstStyle/>
        <a:p>
          <a:pPr marL="0" lvl="0" indent="0" algn="ctr" defTabSz="400050">
            <a:lnSpc>
              <a:spcPct val="90000"/>
            </a:lnSpc>
            <a:spcBef>
              <a:spcPct val="0"/>
            </a:spcBef>
            <a:spcAft>
              <a:spcPct val="35000"/>
            </a:spcAft>
            <a:buNone/>
          </a:pPr>
          <a:r>
            <a:rPr lang="pl-PL" sz="900" b="1" kern="1200" dirty="0"/>
            <a:t>Dostarczenie</a:t>
          </a:r>
          <a:r>
            <a:rPr lang="pl-PL" sz="900" kern="1200" dirty="0"/>
            <a:t> </a:t>
          </a:r>
        </a:p>
      </dsp:txBody>
      <dsp:txXfrm>
        <a:off x="7100646" y="547054"/>
        <a:ext cx="766227" cy="562075"/>
      </dsp:txXfrm>
    </dsp:sp>
    <dsp:sp modelId="{6C196EBC-3190-4BE3-AD6E-6352E276DD11}">
      <dsp:nvSpPr>
        <dsp:cNvPr id="0" name=""/>
        <dsp:cNvSpPr/>
      </dsp:nvSpPr>
      <dsp:spPr>
        <a:xfrm>
          <a:off x="6181173" y="547054"/>
          <a:ext cx="766227" cy="5620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1440" rIns="0" bIns="91440" numCol="1" spcCol="1270" anchor="ctr" anchorCtr="0">
          <a:noAutofit/>
        </a:bodyPr>
        <a:lstStyle/>
        <a:p>
          <a:pPr marL="0" lvl="0" indent="0" algn="ctr" defTabSz="400050">
            <a:lnSpc>
              <a:spcPct val="90000"/>
            </a:lnSpc>
            <a:spcBef>
              <a:spcPct val="0"/>
            </a:spcBef>
            <a:spcAft>
              <a:spcPct val="35000"/>
            </a:spcAft>
            <a:buNone/>
          </a:pPr>
          <a:r>
            <a:rPr lang="pl-PL" sz="900" b="1" kern="1200" dirty="0"/>
            <a:t>Implementacja</a:t>
          </a:r>
        </a:p>
      </dsp:txBody>
      <dsp:txXfrm>
        <a:off x="6181173" y="547054"/>
        <a:ext cx="766227" cy="562075"/>
      </dsp:txXfrm>
    </dsp:sp>
    <dsp:sp modelId="{8CD59834-A4FA-4A4D-8AC4-B1143125DFDB}">
      <dsp:nvSpPr>
        <dsp:cNvPr id="0" name=""/>
        <dsp:cNvSpPr/>
      </dsp:nvSpPr>
      <dsp:spPr>
        <a:xfrm>
          <a:off x="5261699" y="547054"/>
          <a:ext cx="766227" cy="5620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1440" rIns="0" bIns="91440" numCol="1" spcCol="1270" anchor="ctr" anchorCtr="0">
          <a:noAutofit/>
        </a:bodyPr>
        <a:lstStyle/>
        <a:p>
          <a:pPr marL="0" lvl="0" indent="0" algn="ctr" defTabSz="400050">
            <a:lnSpc>
              <a:spcPct val="90000"/>
            </a:lnSpc>
            <a:spcBef>
              <a:spcPct val="0"/>
            </a:spcBef>
            <a:spcAft>
              <a:spcPct val="35000"/>
            </a:spcAft>
            <a:buNone/>
          </a:pPr>
          <a:r>
            <a:rPr lang="pl-PL" sz="900" b="1" kern="1200" dirty="0"/>
            <a:t>Projekt wstępny</a:t>
          </a:r>
        </a:p>
      </dsp:txBody>
      <dsp:txXfrm>
        <a:off x="5261699" y="547054"/>
        <a:ext cx="766227" cy="562075"/>
      </dsp:txXfrm>
    </dsp:sp>
    <dsp:sp modelId="{795A050A-FA6E-496A-A905-2DA7775F4AC6}">
      <dsp:nvSpPr>
        <dsp:cNvPr id="0" name=""/>
        <dsp:cNvSpPr/>
      </dsp:nvSpPr>
      <dsp:spPr>
        <a:xfrm>
          <a:off x="4342226" y="547054"/>
          <a:ext cx="766227" cy="5620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1440" rIns="0" bIns="91440" numCol="1" spcCol="1270" anchor="ctr" anchorCtr="0">
          <a:noAutofit/>
        </a:bodyPr>
        <a:lstStyle/>
        <a:p>
          <a:pPr marL="0" lvl="0" indent="0" algn="ctr" defTabSz="400050">
            <a:lnSpc>
              <a:spcPct val="90000"/>
            </a:lnSpc>
            <a:spcBef>
              <a:spcPct val="0"/>
            </a:spcBef>
            <a:spcAft>
              <a:spcPct val="35000"/>
            </a:spcAft>
            <a:buNone/>
          </a:pPr>
          <a:r>
            <a:rPr lang="pl-PL" sz="900" b="1" kern="1200" dirty="0"/>
            <a:t>Analiza dziedziny</a:t>
          </a:r>
        </a:p>
      </dsp:txBody>
      <dsp:txXfrm>
        <a:off x="4342226" y="547054"/>
        <a:ext cx="766227" cy="562075"/>
      </dsp:txXfrm>
    </dsp:sp>
    <dsp:sp modelId="{D8CE246D-549E-49B7-89C1-936DAB7D555A}">
      <dsp:nvSpPr>
        <dsp:cNvPr id="0" name=""/>
        <dsp:cNvSpPr/>
      </dsp:nvSpPr>
      <dsp:spPr>
        <a:xfrm>
          <a:off x="3384372" y="510668"/>
          <a:ext cx="766227" cy="5620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1440" rIns="0" bIns="91440" numCol="1" spcCol="1270" anchor="ctr" anchorCtr="0">
          <a:noAutofit/>
        </a:bodyPr>
        <a:lstStyle/>
        <a:p>
          <a:pPr marL="0" lvl="0" indent="0" algn="ctr" defTabSz="400050">
            <a:lnSpc>
              <a:spcPct val="90000"/>
            </a:lnSpc>
            <a:spcBef>
              <a:spcPct val="0"/>
            </a:spcBef>
            <a:spcAft>
              <a:spcPct val="35000"/>
            </a:spcAft>
            <a:buNone/>
          </a:pPr>
          <a:r>
            <a:rPr lang="pl-PL" sz="900" b="1" kern="1200" dirty="0"/>
            <a:t>Wymagania</a:t>
          </a:r>
        </a:p>
      </dsp:txBody>
      <dsp:txXfrm>
        <a:off x="3384372" y="510668"/>
        <a:ext cx="766227" cy="562075"/>
      </dsp:txXfrm>
    </dsp:sp>
    <dsp:sp modelId="{AACF4D37-FE34-4355-AF0D-35D98C487D17}">
      <dsp:nvSpPr>
        <dsp:cNvPr id="0" name=""/>
        <dsp:cNvSpPr/>
      </dsp:nvSpPr>
      <dsp:spPr>
        <a:xfrm>
          <a:off x="2503280" y="547054"/>
          <a:ext cx="766227" cy="5620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1440" rIns="0" bIns="91440" numCol="1" spcCol="1270" anchor="ctr" anchorCtr="0">
          <a:noAutofit/>
        </a:bodyPr>
        <a:lstStyle/>
        <a:p>
          <a:pPr marL="0" lvl="0" indent="0" algn="ctr" defTabSz="400050">
            <a:lnSpc>
              <a:spcPct val="90000"/>
            </a:lnSpc>
            <a:spcBef>
              <a:spcPct val="0"/>
            </a:spcBef>
            <a:spcAft>
              <a:spcPct val="35000"/>
            </a:spcAft>
            <a:buNone/>
          </a:pPr>
          <a:r>
            <a:rPr lang="pl-PL" sz="900" b="1" kern="1200" dirty="0"/>
            <a:t>Podział problemu</a:t>
          </a:r>
        </a:p>
      </dsp:txBody>
      <dsp:txXfrm>
        <a:off x="2503280" y="547054"/>
        <a:ext cx="766227" cy="562075"/>
      </dsp:txXfrm>
    </dsp:sp>
    <dsp:sp modelId="{0EF678E0-D7D1-4ED7-8C09-39F1EA7D1CC0}">
      <dsp:nvSpPr>
        <dsp:cNvPr id="0" name=""/>
        <dsp:cNvSpPr/>
      </dsp:nvSpPr>
      <dsp:spPr>
        <a:xfrm>
          <a:off x="1583806" y="547054"/>
          <a:ext cx="766227" cy="5620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1440" rIns="0" bIns="91440" numCol="1" spcCol="1270" anchor="ctr" anchorCtr="0">
          <a:noAutofit/>
        </a:bodyPr>
        <a:lstStyle/>
        <a:p>
          <a:pPr marL="0" lvl="0" indent="0" algn="ctr" defTabSz="400050">
            <a:lnSpc>
              <a:spcPct val="90000"/>
            </a:lnSpc>
            <a:spcBef>
              <a:spcPct val="0"/>
            </a:spcBef>
            <a:spcAft>
              <a:spcPct val="35000"/>
            </a:spcAft>
            <a:buNone/>
          </a:pPr>
          <a:r>
            <a:rPr lang="pl-PL" sz="900" b="1" kern="1200" dirty="0"/>
            <a:t>Diagramy</a:t>
          </a:r>
          <a:r>
            <a:rPr lang="pl-PL" sz="900" kern="1200" dirty="0"/>
            <a:t> </a:t>
          </a:r>
          <a:r>
            <a:rPr lang="pl-PL" sz="900" b="1" kern="1200" dirty="0"/>
            <a:t>przypadków</a:t>
          </a:r>
          <a:r>
            <a:rPr lang="pl-PL" sz="900" kern="1200" dirty="0"/>
            <a:t> </a:t>
          </a:r>
          <a:r>
            <a:rPr lang="pl-PL" sz="900" b="1" kern="1200" dirty="0"/>
            <a:t>użycia</a:t>
          </a:r>
          <a:r>
            <a:rPr lang="pl-PL" sz="900" kern="1200" dirty="0"/>
            <a:t>	</a:t>
          </a:r>
        </a:p>
      </dsp:txBody>
      <dsp:txXfrm>
        <a:off x="1583806" y="547054"/>
        <a:ext cx="766227" cy="562075"/>
      </dsp:txXfrm>
    </dsp:sp>
    <dsp:sp modelId="{80A0AE8E-A2CB-4F28-8D3C-189CDD50F0DE}">
      <dsp:nvSpPr>
        <dsp:cNvPr id="0" name=""/>
        <dsp:cNvSpPr/>
      </dsp:nvSpPr>
      <dsp:spPr>
        <a:xfrm>
          <a:off x="664333" y="547054"/>
          <a:ext cx="766227" cy="5620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1440" rIns="0" bIns="91440" numCol="1" spcCol="1270" anchor="ctr" anchorCtr="0">
          <a:noAutofit/>
        </a:bodyPr>
        <a:lstStyle/>
        <a:p>
          <a:pPr marL="0" lvl="0" indent="0" algn="ctr" defTabSz="400050">
            <a:lnSpc>
              <a:spcPct val="90000"/>
            </a:lnSpc>
            <a:spcBef>
              <a:spcPct val="0"/>
            </a:spcBef>
            <a:spcAft>
              <a:spcPct val="35000"/>
            </a:spcAft>
            <a:buNone/>
          </a:pPr>
          <a:r>
            <a:rPr lang="pl-PL" sz="900" b="1" kern="1200" dirty="0"/>
            <a:t>Lista możliwości</a:t>
          </a:r>
        </a:p>
      </dsp:txBody>
      <dsp:txXfrm>
        <a:off x="664333" y="547054"/>
        <a:ext cx="766227" cy="562075"/>
      </dsp:txXfrm>
    </dsp:sp>
  </dsp:spTree>
</dsp:drawing>
</file>

<file path=ppt/diagrams/layout1.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lvl1pPr>
              <a:defRPr/>
            </a:lvl1pPr>
          </a:lstStyle>
          <a:p>
            <a:pPr>
              <a:defRPr/>
            </a:pPr>
            <a:fld id="{E4F1E00B-7790-477A-A939-76E330E48002}" type="datetimeFigureOut">
              <a:rPr lang="pl-PL"/>
              <a:pPr>
                <a:defRPr/>
              </a:pPr>
              <a:t>2019-01-25</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49CA6F37-7A12-4A82-8EDE-CFF807E8325D}" type="slidenum">
              <a:rPr lang="pl-PL"/>
              <a:pPr>
                <a:defRPr/>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lvl1pPr>
              <a:defRPr/>
            </a:lvl1pPr>
          </a:lstStyle>
          <a:p>
            <a:pPr>
              <a:defRPr/>
            </a:pPr>
            <a:fld id="{7B405123-21E2-4CDC-8236-DD821677F18E}" type="datetimeFigureOut">
              <a:rPr lang="pl-PL"/>
              <a:pPr>
                <a:defRPr/>
              </a:pPr>
              <a:t>2019-01-25</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A1EC932C-6E29-43F6-AB39-FF94A9C04369}" type="slidenum">
              <a:rPr lang="pl-PL"/>
              <a:pPr>
                <a:defRPr/>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lvl1pPr>
              <a:defRPr/>
            </a:lvl1pPr>
          </a:lstStyle>
          <a:p>
            <a:pPr>
              <a:defRPr/>
            </a:pPr>
            <a:fld id="{B827115B-67A0-422B-9271-1E93FF18DCD9}" type="datetimeFigureOut">
              <a:rPr lang="pl-PL"/>
              <a:pPr>
                <a:defRPr/>
              </a:pPr>
              <a:t>2019-01-25</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B15C78F2-5974-4F36-A70F-6C53B4952088}" type="slidenum">
              <a:rPr lang="pl-PL"/>
              <a:pPr>
                <a:defRPr/>
              </a:pPr>
              <a:t>‹#›</a:t>
            </a:fld>
            <a:endParaRPr lang="pl-P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ytuł i tabela">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p:spPr>
        <p:txBody>
          <a:bodyPr/>
          <a:lstStyle/>
          <a:p>
            <a:r>
              <a:rPr lang="pl-PL"/>
              <a:t>Kliknij, aby edytować styl</a:t>
            </a:r>
          </a:p>
        </p:txBody>
      </p:sp>
      <p:sp>
        <p:nvSpPr>
          <p:cNvPr id="3" name="Symbol zastępczy tabeli 2"/>
          <p:cNvSpPr>
            <a:spLocks noGrp="1"/>
          </p:cNvSpPr>
          <p:nvPr>
            <p:ph type="tbl" idx="1"/>
          </p:nvPr>
        </p:nvSpPr>
        <p:spPr>
          <a:xfrm>
            <a:off x="457200" y="1600200"/>
            <a:ext cx="8229600" cy="4525963"/>
          </a:xfrm>
        </p:spPr>
        <p:txBody>
          <a:bodyPr/>
          <a:lstStyle/>
          <a:p>
            <a:pPr lvl="0"/>
            <a:endParaRPr lang="pl-PL" noProof="0"/>
          </a:p>
        </p:txBody>
      </p:sp>
      <p:sp>
        <p:nvSpPr>
          <p:cNvPr id="4" name="Symbol zastępczy daty 3"/>
          <p:cNvSpPr>
            <a:spLocks noGrp="1"/>
          </p:cNvSpPr>
          <p:nvPr>
            <p:ph type="dt" sz="half" idx="10"/>
          </p:nvPr>
        </p:nvSpPr>
        <p:spPr/>
        <p:txBody>
          <a:bodyPr/>
          <a:lstStyle>
            <a:lvl1pPr>
              <a:defRPr/>
            </a:lvl1pPr>
          </a:lstStyle>
          <a:p>
            <a:pPr>
              <a:defRPr/>
            </a:pPr>
            <a:fld id="{3B2188B8-87ED-4828-94AF-6B46FE2CCD28}" type="datetimeFigureOut">
              <a:rPr lang="pl-PL"/>
              <a:pPr>
                <a:defRPr/>
              </a:pPr>
              <a:t>2019-01-25</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1F8DA240-48EA-4E49-BBE4-A427FE7B0BA1}" type="slidenum">
              <a:rPr lang="pl-PL"/>
              <a:pPr>
                <a:defRPr/>
              </a:pPr>
              <a:t>‹#›</a:t>
            </a:fld>
            <a:endParaRPr lang="pl-PL"/>
          </a:p>
        </p:txBody>
      </p:sp>
    </p:spTree>
    <p:extLst>
      <p:ext uri="{BB962C8B-B14F-4D97-AF65-F5344CB8AC3E}">
        <p14:creationId xmlns:p14="http://schemas.microsoft.com/office/powerpoint/2010/main" val="1867133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lvl1pPr>
              <a:defRPr/>
            </a:lvl1pPr>
          </a:lstStyle>
          <a:p>
            <a:pPr>
              <a:defRPr/>
            </a:pPr>
            <a:fld id="{20FBD29E-9397-41DC-9501-AAE49B62551A}" type="datetimeFigureOut">
              <a:rPr lang="pl-PL"/>
              <a:pPr>
                <a:defRPr/>
              </a:pPr>
              <a:t>2019-01-25</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A9579A95-02D3-4073-84C3-58E8C5648A46}" type="slidenum">
              <a:rPr lang="pl-PL"/>
              <a:pPr>
                <a:defRPr/>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lvl1pPr>
              <a:defRPr/>
            </a:lvl1pPr>
          </a:lstStyle>
          <a:p>
            <a:pPr>
              <a:defRPr/>
            </a:pPr>
            <a:fld id="{DD2CAD43-48CF-419C-A4BC-D13FB71CA2EB}" type="datetimeFigureOut">
              <a:rPr lang="pl-PL"/>
              <a:pPr>
                <a:defRPr/>
              </a:pPr>
              <a:t>2019-01-25</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71402307-B31C-429F-BAA3-F1B9F3E6A238}" type="slidenum">
              <a:rPr lang="pl-PL"/>
              <a:pPr>
                <a:defRPr/>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3"/>
          <p:cNvSpPr>
            <a:spLocks noGrp="1"/>
          </p:cNvSpPr>
          <p:nvPr>
            <p:ph type="dt" sz="half" idx="10"/>
          </p:nvPr>
        </p:nvSpPr>
        <p:spPr/>
        <p:txBody>
          <a:bodyPr/>
          <a:lstStyle>
            <a:lvl1pPr>
              <a:defRPr/>
            </a:lvl1pPr>
          </a:lstStyle>
          <a:p>
            <a:pPr>
              <a:defRPr/>
            </a:pPr>
            <a:fld id="{F7CAEFBA-7796-4A23-9C53-BEE7B58156B5}" type="datetimeFigureOut">
              <a:rPr lang="pl-PL"/>
              <a:pPr>
                <a:defRPr/>
              </a:pPr>
              <a:t>2019-01-25</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75D41106-C7B5-47B9-AD79-D5F748F6362C}" type="slidenum">
              <a:rPr lang="pl-PL"/>
              <a:pPr>
                <a:defRPr/>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3"/>
          <p:cNvSpPr>
            <a:spLocks noGrp="1"/>
          </p:cNvSpPr>
          <p:nvPr>
            <p:ph type="dt" sz="half" idx="10"/>
          </p:nvPr>
        </p:nvSpPr>
        <p:spPr/>
        <p:txBody>
          <a:bodyPr/>
          <a:lstStyle>
            <a:lvl1pPr>
              <a:defRPr/>
            </a:lvl1pPr>
          </a:lstStyle>
          <a:p>
            <a:pPr>
              <a:defRPr/>
            </a:pPr>
            <a:fld id="{B24123E8-F15B-499C-A795-E6B8B031E61B}" type="datetimeFigureOut">
              <a:rPr lang="pl-PL"/>
              <a:pPr>
                <a:defRPr/>
              </a:pPr>
              <a:t>2019-01-25</a:t>
            </a:fld>
            <a:endParaRPr lang="pl-PL"/>
          </a:p>
        </p:txBody>
      </p:sp>
      <p:sp>
        <p:nvSpPr>
          <p:cNvPr id="8" name="Symbol zastępczy stopki 4"/>
          <p:cNvSpPr>
            <a:spLocks noGrp="1"/>
          </p:cNvSpPr>
          <p:nvPr>
            <p:ph type="ftr" sz="quarter" idx="11"/>
          </p:nvPr>
        </p:nvSpPr>
        <p:spPr/>
        <p:txBody>
          <a:bodyPr/>
          <a:lstStyle>
            <a:lvl1pPr>
              <a:defRPr/>
            </a:lvl1pPr>
          </a:lstStyle>
          <a:p>
            <a:pPr>
              <a:defRPr/>
            </a:pPr>
            <a:endParaRPr lang="pl-PL"/>
          </a:p>
        </p:txBody>
      </p:sp>
      <p:sp>
        <p:nvSpPr>
          <p:cNvPr id="9" name="Symbol zastępczy numeru slajdu 5"/>
          <p:cNvSpPr>
            <a:spLocks noGrp="1"/>
          </p:cNvSpPr>
          <p:nvPr>
            <p:ph type="sldNum" sz="quarter" idx="12"/>
          </p:nvPr>
        </p:nvSpPr>
        <p:spPr/>
        <p:txBody>
          <a:bodyPr/>
          <a:lstStyle>
            <a:lvl1pPr>
              <a:defRPr/>
            </a:lvl1pPr>
          </a:lstStyle>
          <a:p>
            <a:pPr>
              <a:defRPr/>
            </a:pPr>
            <a:fld id="{7D16029A-1A77-4E02-BB06-5A60E4438308}" type="slidenum">
              <a:rPr lang="pl-PL"/>
              <a:pPr>
                <a:defRPr/>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3"/>
          <p:cNvSpPr>
            <a:spLocks noGrp="1"/>
          </p:cNvSpPr>
          <p:nvPr>
            <p:ph type="dt" sz="half" idx="10"/>
          </p:nvPr>
        </p:nvSpPr>
        <p:spPr/>
        <p:txBody>
          <a:bodyPr/>
          <a:lstStyle>
            <a:lvl1pPr>
              <a:defRPr/>
            </a:lvl1pPr>
          </a:lstStyle>
          <a:p>
            <a:pPr>
              <a:defRPr/>
            </a:pPr>
            <a:fld id="{61F3B296-42A9-4794-978D-4907C1FAA8C3}" type="datetimeFigureOut">
              <a:rPr lang="pl-PL"/>
              <a:pPr>
                <a:defRPr/>
              </a:pPr>
              <a:t>2019-01-25</a:t>
            </a:fld>
            <a:endParaRPr lang="pl-PL"/>
          </a:p>
        </p:txBody>
      </p:sp>
      <p:sp>
        <p:nvSpPr>
          <p:cNvPr id="4" name="Symbol zastępczy stopki 4"/>
          <p:cNvSpPr>
            <a:spLocks noGrp="1"/>
          </p:cNvSpPr>
          <p:nvPr>
            <p:ph type="ftr" sz="quarter" idx="11"/>
          </p:nvPr>
        </p:nvSpPr>
        <p:spPr/>
        <p:txBody>
          <a:bodyPr/>
          <a:lstStyle>
            <a:lvl1pPr>
              <a:defRPr/>
            </a:lvl1pPr>
          </a:lstStyle>
          <a:p>
            <a:pPr>
              <a:defRPr/>
            </a:pPr>
            <a:endParaRPr lang="pl-PL"/>
          </a:p>
        </p:txBody>
      </p:sp>
      <p:sp>
        <p:nvSpPr>
          <p:cNvPr id="5" name="Symbol zastępczy numeru slajdu 5"/>
          <p:cNvSpPr>
            <a:spLocks noGrp="1"/>
          </p:cNvSpPr>
          <p:nvPr>
            <p:ph type="sldNum" sz="quarter" idx="12"/>
          </p:nvPr>
        </p:nvSpPr>
        <p:spPr/>
        <p:txBody>
          <a:bodyPr/>
          <a:lstStyle>
            <a:lvl1pPr>
              <a:defRPr/>
            </a:lvl1pPr>
          </a:lstStyle>
          <a:p>
            <a:pPr>
              <a:defRPr/>
            </a:pPr>
            <a:fld id="{85D7361B-5204-40CE-8DC8-DA0420E7B738}" type="slidenum">
              <a:rPr lang="pl-PL"/>
              <a:pPr>
                <a:defRPr/>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3"/>
          <p:cNvSpPr>
            <a:spLocks noGrp="1"/>
          </p:cNvSpPr>
          <p:nvPr>
            <p:ph type="dt" sz="half" idx="10"/>
          </p:nvPr>
        </p:nvSpPr>
        <p:spPr/>
        <p:txBody>
          <a:bodyPr/>
          <a:lstStyle>
            <a:lvl1pPr>
              <a:defRPr/>
            </a:lvl1pPr>
          </a:lstStyle>
          <a:p>
            <a:pPr>
              <a:defRPr/>
            </a:pPr>
            <a:fld id="{B9D02254-C405-4371-BE2E-130B0F58AE1B}" type="datetimeFigureOut">
              <a:rPr lang="pl-PL"/>
              <a:pPr>
                <a:defRPr/>
              </a:pPr>
              <a:t>2019-01-25</a:t>
            </a:fld>
            <a:endParaRPr lang="pl-PL"/>
          </a:p>
        </p:txBody>
      </p:sp>
      <p:sp>
        <p:nvSpPr>
          <p:cNvPr id="3" name="Symbol zastępczy stopki 4"/>
          <p:cNvSpPr>
            <a:spLocks noGrp="1"/>
          </p:cNvSpPr>
          <p:nvPr>
            <p:ph type="ftr" sz="quarter" idx="11"/>
          </p:nvPr>
        </p:nvSpPr>
        <p:spPr/>
        <p:txBody>
          <a:bodyPr/>
          <a:lstStyle>
            <a:lvl1pPr>
              <a:defRPr/>
            </a:lvl1pPr>
          </a:lstStyle>
          <a:p>
            <a:pPr>
              <a:defRPr/>
            </a:pPr>
            <a:endParaRPr lang="pl-PL"/>
          </a:p>
        </p:txBody>
      </p:sp>
      <p:sp>
        <p:nvSpPr>
          <p:cNvPr id="4" name="Symbol zastępczy numeru slajdu 5"/>
          <p:cNvSpPr>
            <a:spLocks noGrp="1"/>
          </p:cNvSpPr>
          <p:nvPr>
            <p:ph type="sldNum" sz="quarter" idx="12"/>
          </p:nvPr>
        </p:nvSpPr>
        <p:spPr/>
        <p:txBody>
          <a:bodyPr/>
          <a:lstStyle>
            <a:lvl1pPr>
              <a:defRPr/>
            </a:lvl1pPr>
          </a:lstStyle>
          <a:p>
            <a:pPr>
              <a:defRPr/>
            </a:pPr>
            <a:fld id="{260A586D-A07C-4F5F-8712-857D8A05AC4F}" type="slidenum">
              <a:rPr lang="pl-PL"/>
              <a:pPr>
                <a:defRPr/>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95E136E3-48AD-4307-80A6-4715C52AF792}" type="datetimeFigureOut">
              <a:rPr lang="pl-PL"/>
              <a:pPr>
                <a:defRPr/>
              </a:pPr>
              <a:t>2019-01-25</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CF1ACA84-9D7F-419D-8B72-BA25003ED38D}" type="slidenum">
              <a:rPr lang="pl-PL"/>
              <a:pPr>
                <a:defRPr/>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EBE9AC74-50FD-45D6-86D8-FCBEBB8E747C}" type="datetimeFigureOut">
              <a:rPr lang="pl-PL"/>
              <a:pPr>
                <a:defRPr/>
              </a:pPr>
              <a:t>2019-01-25</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6CA2E234-9494-4E9C-8979-9C91E75AFE9C}" type="slidenum">
              <a:rPr lang="pl-PL"/>
              <a:pPr>
                <a:defRPr/>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ymbol zastępczy tytuł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l-PL"/>
              <a:t>Kliknij, aby edytować styl</a:t>
            </a:r>
          </a:p>
        </p:txBody>
      </p:sp>
      <p:sp>
        <p:nvSpPr>
          <p:cNvPr id="1027" name="Symbol zastępczy tekst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F64C372B-B04C-4E78-9A78-65688477C1F1}" type="datetimeFigureOut">
              <a:rPr lang="pl-PL"/>
              <a:pPr>
                <a:defRPr/>
              </a:pPr>
              <a:t>2019-01-25</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22C74111-A460-422C-A65C-FA5C41C31B3A}" type="slidenum">
              <a:rPr lang="pl-PL"/>
              <a:pPr>
                <a:defRPr/>
              </a:pPr>
              <a:t>‹#›</a:t>
            </a:fld>
            <a:endParaRPr lang="pl-PL"/>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 id="2147483660" r:id="rId12"/>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ytuł 1"/>
          <p:cNvSpPr>
            <a:spLocks noGrp="1"/>
          </p:cNvSpPr>
          <p:nvPr>
            <p:ph type="ctrTitle"/>
          </p:nvPr>
        </p:nvSpPr>
        <p:spPr>
          <a:xfrm>
            <a:off x="685800" y="2130425"/>
            <a:ext cx="7772400" cy="1199133"/>
          </a:xfrm>
        </p:spPr>
        <p:txBody>
          <a:bodyPr/>
          <a:lstStyle/>
          <a:p>
            <a:r>
              <a:rPr lang="pl-PL" dirty="0"/>
              <a:t>Zasady projektowania</a:t>
            </a:r>
          </a:p>
        </p:txBody>
      </p:sp>
      <p:sp>
        <p:nvSpPr>
          <p:cNvPr id="3" name="Podtytuł 2"/>
          <p:cNvSpPr>
            <a:spLocks noGrp="1"/>
          </p:cNvSpPr>
          <p:nvPr>
            <p:ph type="subTitle" idx="1"/>
          </p:nvPr>
        </p:nvSpPr>
        <p:spPr>
          <a:xfrm>
            <a:off x="1371600" y="3528443"/>
            <a:ext cx="6400800" cy="766936"/>
          </a:xfrm>
        </p:spPr>
        <p:txBody>
          <a:bodyPr rtlCol="0">
            <a:normAutofit/>
          </a:bodyPr>
          <a:lstStyle/>
          <a:p>
            <a:pPr fontAlgn="auto">
              <a:spcAft>
                <a:spcPts val="0"/>
              </a:spcAft>
              <a:buFont typeface="Arial" pitchFamily="34" charset="0"/>
              <a:buNone/>
              <a:defRPr/>
            </a:pPr>
            <a:r>
              <a:rPr lang="pl-PL" dirty="0"/>
              <a:t>Halina Tańska</a:t>
            </a:r>
          </a:p>
        </p:txBody>
      </p:sp>
      <p:pic>
        <p:nvPicPr>
          <p:cNvPr id="4" name="Picture 4" descr="Poczta - UWM">
            <a:extLst>
              <a:ext uri="{FF2B5EF4-FFF2-40B4-BE49-F238E27FC236}">
                <a16:creationId xmlns:a16="http://schemas.microsoft.com/office/drawing/2014/main" id="{BF68426E-3F59-45B7-B61F-C8037839575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36096" y="548680"/>
            <a:ext cx="3544884" cy="119913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5">
            <a:extLst>
              <a:ext uri="{FF2B5EF4-FFF2-40B4-BE49-F238E27FC236}">
                <a16:creationId xmlns:a16="http://schemas.microsoft.com/office/drawing/2014/main" id="{B3BECCB9-CEC4-4A40-AFDD-F96EA836D0B8}"/>
              </a:ext>
            </a:extLst>
          </p:cNvPr>
          <p:cNvPicPr>
            <a:picLocks noChangeAspect="1" noChangeArrowheads="1"/>
          </p:cNvPicPr>
          <p:nvPr/>
        </p:nvPicPr>
        <p:blipFill>
          <a:blip r:embed="rId3" cstate="print"/>
          <a:srcRect/>
          <a:stretch>
            <a:fillRect/>
          </a:stretch>
        </p:blipFill>
        <p:spPr bwMode="auto">
          <a:xfrm>
            <a:off x="-36513" y="4106863"/>
            <a:ext cx="3455988" cy="2706687"/>
          </a:xfrm>
          <a:prstGeom prst="rect">
            <a:avLst/>
          </a:prstGeom>
          <a:noFill/>
          <a:ln w="12700">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0.70"/>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60337"/>
            <a:ext cx="8229600" cy="1143000"/>
          </a:xfrm>
        </p:spPr>
        <p:txBody>
          <a:bodyPr rtlCol="0">
            <a:normAutofit fontScale="90000"/>
          </a:bodyPr>
          <a:lstStyle/>
          <a:p>
            <a:pPr fontAlgn="auto">
              <a:spcAft>
                <a:spcPts val="0"/>
              </a:spcAft>
              <a:defRPr/>
            </a:pPr>
            <a:r>
              <a:rPr lang="pl-PL" dirty="0"/>
              <a:t>Wykrywanie wielu odpowiedzialności</a:t>
            </a:r>
          </a:p>
        </p:txBody>
      </p:sp>
      <p:sp>
        <p:nvSpPr>
          <p:cNvPr id="20482" name="Symbol zastępczy zawartości 2"/>
          <p:cNvSpPr>
            <a:spLocks noGrp="1"/>
          </p:cNvSpPr>
          <p:nvPr>
            <p:ph idx="1"/>
          </p:nvPr>
        </p:nvSpPr>
        <p:spPr/>
        <p:txBody>
          <a:bodyPr/>
          <a:lstStyle/>
          <a:p>
            <a:r>
              <a:rPr lang="pl-PL" sz="2800" b="1" dirty="0"/>
              <a:t>Analiza SRP </a:t>
            </a:r>
            <a:r>
              <a:rPr lang="pl-PL" sz="2800" dirty="0"/>
              <a:t>klasy  </a:t>
            </a:r>
            <a:r>
              <a:rPr lang="pl-PL" sz="2800" b="1" dirty="0">
                <a:latin typeface="Arial" charset="0"/>
              </a:rPr>
              <a:t>Samochód</a:t>
            </a:r>
          </a:p>
          <a:p>
            <a:endParaRPr lang="pl-PL" sz="2800" b="1" dirty="0">
              <a:latin typeface="Arial" charset="0"/>
            </a:endParaRPr>
          </a:p>
          <a:p>
            <a:pPr lvl="1"/>
            <a:r>
              <a:rPr lang="pl-PL" sz="2400" dirty="0"/>
              <a:t>Klasa </a:t>
            </a:r>
            <a:r>
              <a:rPr lang="pl-PL" sz="2400" dirty="0">
                <a:latin typeface="Arial" charset="0"/>
              </a:rPr>
              <a:t>Samochód</a:t>
            </a:r>
            <a:r>
              <a:rPr lang="pl-PL" sz="2400" dirty="0"/>
              <a:t>	start (rusza)			 się</a:t>
            </a:r>
          </a:p>
          <a:p>
            <a:pPr lvl="1"/>
            <a:r>
              <a:rPr lang="pl-PL" sz="2400" dirty="0"/>
              <a:t>Klasa </a:t>
            </a:r>
            <a:r>
              <a:rPr lang="pl-PL" sz="2400" dirty="0">
                <a:latin typeface="Arial" charset="0"/>
              </a:rPr>
              <a:t>Samochód</a:t>
            </a:r>
            <a:r>
              <a:rPr lang="pl-PL" sz="2400" dirty="0"/>
              <a:t> 	stop (zatrzymuje)		się</a:t>
            </a:r>
          </a:p>
          <a:p>
            <a:pPr lvl="1"/>
            <a:r>
              <a:rPr lang="pl-PL" sz="2400" dirty="0"/>
              <a:t>Klasa </a:t>
            </a:r>
            <a:r>
              <a:rPr lang="pl-PL" sz="2400" dirty="0">
                <a:latin typeface="Arial" charset="0"/>
              </a:rPr>
              <a:t>Samochód</a:t>
            </a:r>
            <a:r>
              <a:rPr lang="pl-PL" sz="2400" dirty="0"/>
              <a:t> 	</a:t>
            </a:r>
            <a:r>
              <a:rPr lang="pl-PL" sz="2400" dirty="0" err="1"/>
              <a:t>changeTries</a:t>
            </a:r>
            <a:r>
              <a:rPr lang="pl-PL" sz="2400" dirty="0"/>
              <a:t> (zmienia Opony)	się</a:t>
            </a:r>
          </a:p>
          <a:p>
            <a:pPr lvl="1"/>
            <a:r>
              <a:rPr lang="pl-PL" sz="2400" dirty="0"/>
              <a:t>Klasa </a:t>
            </a:r>
            <a:r>
              <a:rPr lang="pl-PL" sz="2400" dirty="0">
                <a:latin typeface="Arial" charset="0"/>
              </a:rPr>
              <a:t>Samochód</a:t>
            </a:r>
            <a:r>
              <a:rPr lang="pl-PL" sz="2400" dirty="0"/>
              <a:t> 	</a:t>
            </a:r>
            <a:r>
              <a:rPr lang="pl-PL" sz="2400" dirty="0" err="1"/>
              <a:t>drive</a:t>
            </a:r>
            <a:r>
              <a:rPr lang="pl-PL" sz="2400" dirty="0"/>
              <a:t> (prowadzi)		się</a:t>
            </a:r>
          </a:p>
          <a:p>
            <a:pPr lvl="1"/>
            <a:r>
              <a:rPr lang="pl-PL" sz="2400" dirty="0"/>
              <a:t>Klasa </a:t>
            </a:r>
            <a:r>
              <a:rPr lang="pl-PL" sz="2400" dirty="0">
                <a:latin typeface="Arial" charset="0"/>
              </a:rPr>
              <a:t>Samochód</a:t>
            </a:r>
            <a:r>
              <a:rPr lang="pl-PL" sz="2400" dirty="0"/>
              <a:t> 	</a:t>
            </a:r>
            <a:r>
              <a:rPr lang="pl-PL" sz="2400" dirty="0" err="1"/>
              <a:t>wash</a:t>
            </a:r>
            <a:r>
              <a:rPr lang="pl-PL" sz="2400" dirty="0"/>
              <a:t> (myje) 			się</a:t>
            </a:r>
          </a:p>
          <a:p>
            <a:pPr lvl="1"/>
            <a:r>
              <a:rPr lang="pl-PL" sz="2400" dirty="0"/>
              <a:t>Klasa </a:t>
            </a:r>
            <a:r>
              <a:rPr lang="pl-PL" sz="2400" dirty="0">
                <a:latin typeface="Arial" charset="0"/>
              </a:rPr>
              <a:t>Samochód</a:t>
            </a:r>
            <a:r>
              <a:rPr lang="pl-PL" sz="2400" dirty="0"/>
              <a:t> 	</a:t>
            </a:r>
            <a:r>
              <a:rPr lang="pl-PL" sz="2400" dirty="0" err="1"/>
              <a:t>check</a:t>
            </a:r>
            <a:r>
              <a:rPr lang="pl-PL" sz="2400" dirty="0"/>
              <a:t> (sprawdza)		się</a:t>
            </a:r>
          </a:p>
          <a:p>
            <a:pPr lvl="1"/>
            <a:r>
              <a:rPr lang="pl-PL" sz="2400" dirty="0"/>
              <a:t>Klasa </a:t>
            </a:r>
            <a:r>
              <a:rPr lang="pl-PL" sz="2400" dirty="0">
                <a:latin typeface="Arial" charset="0"/>
              </a:rPr>
              <a:t>Samochód</a:t>
            </a:r>
            <a:r>
              <a:rPr lang="pl-PL" sz="2400" dirty="0"/>
              <a:t> 	</a:t>
            </a:r>
            <a:r>
              <a:rPr lang="pl-PL" sz="2400" dirty="0" err="1"/>
              <a:t>getOil</a:t>
            </a:r>
            <a:r>
              <a:rPr lang="pl-PL" sz="2400" dirty="0"/>
              <a:t> (pobierz poziom oleju)	się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48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48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48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48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048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48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0482">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048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048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637" name="Group 61"/>
          <p:cNvGraphicFramePr>
            <a:graphicFrameLocks noGrp="1"/>
          </p:cNvGraphicFramePr>
          <p:nvPr>
            <p:extLst>
              <p:ext uri="{D42A27DB-BD31-4B8C-83A1-F6EECF244321}">
                <p14:modId xmlns:p14="http://schemas.microsoft.com/office/powerpoint/2010/main" val="2932128366"/>
              </p:ext>
            </p:extLst>
          </p:nvPr>
        </p:nvGraphicFramePr>
        <p:xfrm>
          <a:off x="323850" y="1125538"/>
          <a:ext cx="8640638" cy="5550774"/>
        </p:xfrm>
        <a:graphic>
          <a:graphicData uri="http://schemas.openxmlformats.org/drawingml/2006/table">
            <a:tbl>
              <a:tblPr/>
              <a:tblGrid>
                <a:gridCol w="4389208">
                  <a:extLst>
                    <a:ext uri="{9D8B030D-6E8A-4147-A177-3AD203B41FA5}">
                      <a16:colId xmlns:a16="http://schemas.microsoft.com/office/drawing/2014/main" val="20000"/>
                    </a:ext>
                  </a:extLst>
                </a:gridCol>
                <a:gridCol w="4251430">
                  <a:extLst>
                    <a:ext uri="{9D8B030D-6E8A-4147-A177-3AD203B41FA5}">
                      <a16:colId xmlns:a16="http://schemas.microsoft.com/office/drawing/2014/main" val="20001"/>
                    </a:ext>
                  </a:extLst>
                </a:gridCol>
              </a:tblGrid>
              <a:tr h="571075">
                <a:tc gridSpan="2">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pl-PL" sz="2400" b="0" i="0" u="none" strike="noStrike" cap="none" normalizeH="0" baseline="0" dirty="0">
                          <a:ln>
                            <a:noFill/>
                          </a:ln>
                          <a:solidFill>
                            <a:schemeClr val="tx1"/>
                          </a:solidFill>
                          <a:effectLst/>
                          <a:latin typeface="Arial" charset="0"/>
                        </a:rPr>
                        <a:t>Klasa: </a:t>
                      </a:r>
                      <a:r>
                        <a:rPr kumimoji="0" lang="pl-PL" sz="2400" b="1" i="0" u="none" strike="noStrike" cap="none" normalizeH="0" baseline="0" dirty="0">
                          <a:ln>
                            <a:noFill/>
                          </a:ln>
                          <a:solidFill>
                            <a:schemeClr val="tx1"/>
                          </a:solidFill>
                          <a:effectLst/>
                          <a:latin typeface="Arial" charset="0"/>
                        </a:rPr>
                        <a:t>Samochód</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pl-PL"/>
                    </a:p>
                  </a:txBody>
                  <a:tcPr/>
                </a:tc>
                <a:extLst>
                  <a:ext uri="{0D108BD9-81ED-4DB2-BD59-A6C34878D82A}">
                    <a16:rowId xmlns:a16="http://schemas.microsoft.com/office/drawing/2014/main" val="10000"/>
                  </a:ext>
                </a:extLst>
              </a:tr>
              <a:tr h="726363">
                <a:tc gridSpan="2">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pl-PL" sz="1800" b="0" i="0" u="none" strike="noStrike" cap="none" normalizeH="0" baseline="0" dirty="0">
                          <a:ln>
                            <a:noFill/>
                          </a:ln>
                          <a:solidFill>
                            <a:schemeClr val="tx1"/>
                          </a:solidFill>
                          <a:effectLst/>
                          <a:latin typeface="Arial" charset="0"/>
                        </a:rPr>
                        <a:t>Opis: </a:t>
                      </a:r>
                      <a:r>
                        <a:rPr kumimoji="0" lang="pl-PL" sz="1800" b="0" i="1" u="none" strike="noStrike" cap="none" normalizeH="0" baseline="0" dirty="0">
                          <a:ln>
                            <a:noFill/>
                          </a:ln>
                          <a:solidFill>
                            <a:schemeClr val="tx1"/>
                          </a:solidFill>
                          <a:effectLst/>
                          <a:latin typeface="Arial" charset="0"/>
                        </a:rPr>
                        <a:t>klasa reprezentuje samochód oraz dodatkowe funkcjonalności związane z posiadaniem auta</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pl-PL"/>
                    </a:p>
                  </a:txBody>
                  <a:tcPr/>
                </a:tc>
                <a:extLst>
                  <a:ext uri="{0D108BD9-81ED-4DB2-BD59-A6C34878D82A}">
                    <a16:rowId xmlns:a16="http://schemas.microsoft.com/office/drawing/2014/main" val="10001"/>
                  </a:ext>
                </a:extLst>
              </a:tr>
              <a:tr h="518831">
                <a:tc gridSpan="2">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pl-PL" sz="2400" b="0" i="0" u="none" strike="noStrike" cap="none" normalizeH="0" baseline="0">
                          <a:ln>
                            <a:noFill/>
                          </a:ln>
                          <a:solidFill>
                            <a:schemeClr val="tx1"/>
                          </a:solidFill>
                          <a:effectLst/>
                          <a:latin typeface="Arial" charset="0"/>
                        </a:rPr>
                        <a:t>Odpowiedzialności: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pl-PL"/>
                    </a:p>
                  </a:txBody>
                  <a:tcPr/>
                </a:tc>
                <a:extLst>
                  <a:ext uri="{0D108BD9-81ED-4DB2-BD59-A6C34878D82A}">
                    <a16:rowId xmlns:a16="http://schemas.microsoft.com/office/drawing/2014/main" val="10002"/>
                  </a:ext>
                </a:extLst>
              </a:tr>
              <a:tr h="466588">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pl-PL" sz="2000" b="0" i="0" u="none" strike="noStrike" cap="none" normalizeH="0" baseline="0">
                          <a:ln>
                            <a:noFill/>
                          </a:ln>
                          <a:solidFill>
                            <a:schemeClr val="tx1"/>
                          </a:solidFill>
                          <a:effectLst/>
                          <a:latin typeface="Arial" charset="0"/>
                        </a:rPr>
                        <a:t>Nazwa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pl-PL" sz="2000" b="0" i="0" u="none" strike="noStrike" cap="none" normalizeH="0" baseline="0">
                          <a:ln>
                            <a:noFill/>
                          </a:ln>
                          <a:solidFill>
                            <a:schemeClr val="tx1"/>
                          </a:solidFill>
                          <a:effectLst/>
                          <a:latin typeface="Arial" charset="0"/>
                        </a:rPr>
                        <a:t>Współpracownik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66588">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pl-PL" sz="2000" b="0" i="0" u="none" strike="noStrike" cap="none" normalizeH="0" baseline="0" dirty="0">
                          <a:ln>
                            <a:noFill/>
                          </a:ln>
                          <a:solidFill>
                            <a:schemeClr val="tx1"/>
                          </a:solidFill>
                          <a:effectLst/>
                          <a:latin typeface="Arial" charset="0"/>
                        </a:rPr>
                        <a:t>Ruszanie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pl-PL" sz="2000" b="0" i="0" u="none" strike="noStrike" cap="none" normalizeH="0" baseline="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66588">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pl-PL" sz="2000" b="0" i="0" u="none" strike="noStrike" cap="none" normalizeH="0" baseline="0">
                          <a:ln>
                            <a:noFill/>
                          </a:ln>
                          <a:solidFill>
                            <a:schemeClr val="tx1"/>
                          </a:solidFill>
                          <a:effectLst/>
                          <a:latin typeface="Arial" charset="0"/>
                        </a:rPr>
                        <a:t>Zatrzymywanie się</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pl-PL" sz="2000" b="0" i="0" u="none" strike="noStrike" cap="none" normalizeH="0" baseline="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66588">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pl-PL" sz="2000" b="0" i="0" u="none" strike="noStrike" cap="none" normalizeH="0" baseline="0" dirty="0">
                          <a:ln>
                            <a:noFill/>
                          </a:ln>
                          <a:solidFill>
                            <a:schemeClr val="tx1"/>
                          </a:solidFill>
                          <a:effectLst/>
                          <a:latin typeface="Arial" charset="0"/>
                        </a:rPr>
                        <a:t>Zostają zmienione opony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pl-PL" sz="2000" b="0" i="0" u="none" strike="noStrike" cap="none" normalizeH="0" baseline="0">
                          <a:ln>
                            <a:noFill/>
                          </a:ln>
                          <a:solidFill>
                            <a:schemeClr val="tx1"/>
                          </a:solidFill>
                          <a:effectLst/>
                          <a:latin typeface="Arial" charset="0"/>
                        </a:rPr>
                        <a:t>Mechanik, Opona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66588">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pl-PL" sz="2000" b="0" i="0" u="none" strike="noStrike" cap="none" normalizeH="0" baseline="0">
                          <a:ln>
                            <a:noFill/>
                          </a:ln>
                          <a:solidFill>
                            <a:schemeClr val="tx1"/>
                          </a:solidFill>
                          <a:effectLst/>
                          <a:latin typeface="Arial" charset="0"/>
                        </a:rPr>
                        <a:t>Jest prowadzony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pl-PL" sz="2000" b="0" i="0" u="none" strike="noStrike" cap="none" normalizeH="0" baseline="0">
                          <a:ln>
                            <a:noFill/>
                          </a:ln>
                          <a:solidFill>
                            <a:schemeClr val="tx1"/>
                          </a:solidFill>
                          <a:effectLst/>
                          <a:latin typeface="Arial" charset="0"/>
                        </a:rPr>
                        <a:t>Kierowca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68389">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pl-PL" sz="2000" b="0" i="0" u="none" strike="noStrike" cap="none" normalizeH="0" baseline="0">
                          <a:ln>
                            <a:noFill/>
                          </a:ln>
                          <a:solidFill>
                            <a:schemeClr val="tx1"/>
                          </a:solidFill>
                          <a:effectLst/>
                          <a:latin typeface="Arial" charset="0"/>
                        </a:rPr>
                        <a:t>Zostaje umyty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pl-PL" sz="2000" b="0" i="0" u="none" strike="noStrike" cap="none" normalizeH="0" baseline="0">
                          <a:ln>
                            <a:noFill/>
                          </a:ln>
                          <a:solidFill>
                            <a:schemeClr val="tx1"/>
                          </a:solidFill>
                          <a:effectLst/>
                          <a:latin typeface="Arial" charset="0"/>
                        </a:rPr>
                        <a:t>Myjnia, obsługa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66588">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pl-PL" sz="2000" b="0" i="0" u="none" strike="noStrike" cap="none" normalizeH="0" baseline="0">
                          <a:ln>
                            <a:noFill/>
                          </a:ln>
                          <a:solidFill>
                            <a:schemeClr val="tx1"/>
                          </a:solidFill>
                          <a:effectLst/>
                          <a:latin typeface="Arial" charset="0"/>
                        </a:rPr>
                        <a:t>Zostaje zmieniony olej</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pl-PL" sz="2000" b="0" i="0" u="none" strike="noStrike" cap="none" normalizeH="0" baseline="0">
                          <a:ln>
                            <a:noFill/>
                          </a:ln>
                          <a:solidFill>
                            <a:schemeClr val="tx1"/>
                          </a:solidFill>
                          <a:effectLst/>
                          <a:latin typeface="Arial" charset="0"/>
                        </a:rPr>
                        <a:t>Mechanik</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466588">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pl-PL" sz="2000" b="0" i="0" u="none" strike="noStrike" cap="none" normalizeH="0" baseline="0">
                          <a:ln>
                            <a:noFill/>
                          </a:ln>
                          <a:solidFill>
                            <a:schemeClr val="tx1"/>
                          </a:solidFill>
                          <a:effectLst/>
                          <a:latin typeface="Arial" charset="0"/>
                        </a:rPr>
                        <a:t>Zwrócenie informacji o stanie oleju</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pl-PL" sz="2000" b="0" i="0" u="none" strike="noStrike" cap="none" normalizeH="0" baseline="0" dirty="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bl>
          </a:graphicData>
        </a:graphic>
      </p:graphicFrame>
      <p:sp>
        <p:nvSpPr>
          <p:cNvPr id="32805" name="Text Box 62"/>
          <p:cNvSpPr txBox="1">
            <a:spLocks noChangeArrowheads="1"/>
          </p:cNvSpPr>
          <p:nvPr/>
        </p:nvSpPr>
        <p:spPr bwMode="auto">
          <a:xfrm>
            <a:off x="684213" y="333375"/>
            <a:ext cx="7920037" cy="366713"/>
          </a:xfrm>
          <a:prstGeom prst="rect">
            <a:avLst/>
          </a:prstGeom>
          <a:noFill/>
          <a:ln w="9525">
            <a:noFill/>
            <a:miter lim="800000"/>
            <a:headEnd/>
            <a:tailEnd/>
          </a:ln>
        </p:spPr>
        <p:txBody>
          <a:bodyPr>
            <a:spAutoFit/>
          </a:bodyPr>
          <a:lstStyle/>
          <a:p>
            <a:pPr>
              <a:spcBef>
                <a:spcPct val="50000"/>
              </a:spcBef>
            </a:pPr>
            <a:endParaRPr lang="pl-PL"/>
          </a:p>
        </p:txBody>
      </p:sp>
      <p:sp>
        <p:nvSpPr>
          <p:cNvPr id="32806" name="Text Box 63"/>
          <p:cNvSpPr txBox="1">
            <a:spLocks noChangeArrowheads="1"/>
          </p:cNvSpPr>
          <p:nvPr/>
        </p:nvSpPr>
        <p:spPr bwMode="auto">
          <a:xfrm>
            <a:off x="513502" y="181690"/>
            <a:ext cx="3095625" cy="584775"/>
          </a:xfrm>
          <a:prstGeom prst="rect">
            <a:avLst/>
          </a:prstGeom>
          <a:noFill/>
          <a:ln w="9525">
            <a:noFill/>
            <a:miter lim="800000"/>
            <a:headEnd/>
            <a:tailEnd/>
          </a:ln>
        </p:spPr>
        <p:txBody>
          <a:bodyPr wrap="square">
            <a:spAutoFit/>
          </a:bodyPr>
          <a:lstStyle/>
          <a:p>
            <a:pPr>
              <a:spcBef>
                <a:spcPct val="50000"/>
              </a:spcBef>
            </a:pPr>
            <a:r>
              <a:rPr lang="pl-PL" sz="3200" b="1" dirty="0"/>
              <a:t>Karta CRC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80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6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80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ytuł 1"/>
          <p:cNvSpPr>
            <a:spLocks noGrp="1"/>
          </p:cNvSpPr>
          <p:nvPr>
            <p:ph type="title"/>
          </p:nvPr>
        </p:nvSpPr>
        <p:spPr>
          <a:xfrm>
            <a:off x="457200" y="188640"/>
            <a:ext cx="8229600" cy="778098"/>
          </a:xfrm>
        </p:spPr>
        <p:txBody>
          <a:bodyPr/>
          <a:lstStyle/>
          <a:p>
            <a:r>
              <a:rPr lang="pl-PL" dirty="0"/>
              <a:t>Zasada podstawienia </a:t>
            </a:r>
            <a:r>
              <a:rPr lang="pl-PL" dirty="0" err="1"/>
              <a:t>Liskov</a:t>
            </a:r>
            <a:endParaRPr lang="pl-PL" dirty="0"/>
          </a:p>
        </p:txBody>
      </p:sp>
      <p:sp>
        <p:nvSpPr>
          <p:cNvPr id="3" name="Symbol zastępczy zawartości 2"/>
          <p:cNvSpPr>
            <a:spLocks noGrp="1"/>
          </p:cNvSpPr>
          <p:nvPr>
            <p:ph idx="1"/>
          </p:nvPr>
        </p:nvSpPr>
        <p:spPr>
          <a:xfrm>
            <a:off x="0" y="1196752"/>
            <a:ext cx="9144000" cy="5472608"/>
          </a:xfrm>
        </p:spPr>
        <p:txBody>
          <a:bodyPr rtlCol="0">
            <a:normAutofit/>
          </a:bodyPr>
          <a:lstStyle/>
          <a:p>
            <a:pPr fontAlgn="auto">
              <a:spcAft>
                <a:spcPts val="0"/>
              </a:spcAft>
              <a:buFont typeface="Arial" pitchFamily="34" charset="0"/>
              <a:buChar char="•"/>
              <a:defRPr/>
            </a:pPr>
            <a:r>
              <a:rPr lang="pl-PL" b="1" dirty="0"/>
              <a:t>Zasada podstawienia </a:t>
            </a:r>
            <a:r>
              <a:rPr lang="pl-PL" b="1" dirty="0" err="1"/>
              <a:t>Liskov</a:t>
            </a:r>
            <a:r>
              <a:rPr lang="pl-PL" b="1" dirty="0"/>
              <a:t> </a:t>
            </a:r>
            <a:r>
              <a:rPr lang="pl-PL" dirty="0"/>
              <a:t>(</a:t>
            </a:r>
            <a:r>
              <a:rPr lang="pl-PL" i="1" dirty="0" err="1"/>
              <a:t>Liskov</a:t>
            </a:r>
            <a:r>
              <a:rPr lang="pl-PL" i="1" dirty="0"/>
              <a:t> </a:t>
            </a:r>
            <a:r>
              <a:rPr lang="pl-PL" i="1" dirty="0" err="1"/>
              <a:t>Substitution</a:t>
            </a:r>
            <a:r>
              <a:rPr lang="pl-PL" i="1" dirty="0"/>
              <a:t> </a:t>
            </a:r>
            <a:r>
              <a:rPr lang="pl-PL" i="1" dirty="0" err="1"/>
              <a:t>Principle</a:t>
            </a:r>
            <a:r>
              <a:rPr lang="pl-PL" i="1" dirty="0"/>
              <a:t> - LSP</a:t>
            </a:r>
            <a:r>
              <a:rPr lang="pl-PL" dirty="0"/>
              <a:t>) brzmi: </a:t>
            </a:r>
            <a:r>
              <a:rPr lang="pl-PL" b="1" i="1" dirty="0">
                <a:solidFill>
                  <a:srgbClr val="FF0000"/>
                </a:solidFill>
              </a:rPr>
              <a:t>musi istnieć możliwość podstawiania typów pochodnych w miejsce typów bazowych</a:t>
            </a:r>
            <a:r>
              <a:rPr lang="pl-PL" dirty="0"/>
              <a:t>. Zasada podstawienia </a:t>
            </a:r>
            <a:r>
              <a:rPr lang="pl-PL" dirty="0" err="1"/>
              <a:t>Liskov</a:t>
            </a:r>
            <a:endParaRPr lang="pl-PL" dirty="0"/>
          </a:p>
          <a:p>
            <a:pPr fontAlgn="auto">
              <a:spcAft>
                <a:spcPts val="0"/>
              </a:spcAft>
              <a:buFont typeface="Arial" pitchFamily="34" charset="0"/>
              <a:buChar char="•"/>
              <a:defRPr/>
            </a:pPr>
            <a:r>
              <a:rPr lang="pl-PL" dirty="0"/>
              <a:t>LSP dotyczy prawidłowo zaprojektowanego dziedziczenia. Tworząc klasę pochodną musisz być w stanie użyć jej zamiast klasy bazowej bez narażania się na jakiekolwiek poważne problemy. Jeśli nie możesz tego uczynić, będzie to oznaczać, że źle użyłeś dziedziczenia.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50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5"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274638"/>
            <a:ext cx="9144000" cy="778098"/>
          </a:xfrm>
        </p:spPr>
        <p:txBody>
          <a:bodyPr rtlCol="0">
            <a:normAutofit fontScale="90000"/>
          </a:bodyPr>
          <a:lstStyle/>
          <a:p>
            <a:pPr fontAlgn="auto">
              <a:spcAft>
                <a:spcPts val="0"/>
              </a:spcAft>
              <a:defRPr/>
            </a:pPr>
            <a:r>
              <a:rPr lang="pl-PL" dirty="0"/>
              <a:t>Delegowanie funkcjonalności do innej klasy</a:t>
            </a:r>
          </a:p>
        </p:txBody>
      </p:sp>
      <p:sp>
        <p:nvSpPr>
          <p:cNvPr id="3" name="Symbol zastępczy zawartości 2"/>
          <p:cNvSpPr>
            <a:spLocks noGrp="1"/>
          </p:cNvSpPr>
          <p:nvPr>
            <p:ph idx="1"/>
          </p:nvPr>
        </p:nvSpPr>
        <p:spPr>
          <a:xfrm>
            <a:off x="0" y="1196752"/>
            <a:ext cx="9144000" cy="5661248"/>
          </a:xfrm>
        </p:spPr>
        <p:txBody>
          <a:bodyPr rtlCol="0">
            <a:normAutofit fontScale="92500" lnSpcReduction="20000"/>
          </a:bodyPr>
          <a:lstStyle/>
          <a:p>
            <a:pPr fontAlgn="auto">
              <a:spcAft>
                <a:spcPts val="0"/>
              </a:spcAft>
              <a:buFont typeface="Arial" pitchFamily="34" charset="0"/>
              <a:buChar char="•"/>
              <a:defRPr/>
            </a:pPr>
            <a:r>
              <a:rPr lang="pl-PL" b="1" dirty="0">
                <a:solidFill>
                  <a:srgbClr val="FF0000"/>
                </a:solidFill>
              </a:rPr>
              <a:t>Delegowanie</a:t>
            </a:r>
            <a:r>
              <a:rPr lang="pl-PL" dirty="0"/>
              <a:t> polega na przekazaniu odpowiedzialności za wykonanie pewnego zadania innej klasie lub metodzie.</a:t>
            </a:r>
          </a:p>
          <a:p>
            <a:pPr fontAlgn="auto">
              <a:spcAft>
                <a:spcPts val="0"/>
              </a:spcAft>
              <a:buFont typeface="Arial" pitchFamily="34" charset="0"/>
              <a:buChar char="•"/>
              <a:defRPr/>
            </a:pPr>
            <a:r>
              <a:rPr lang="pl-PL" dirty="0"/>
              <a:t>Delegowanie polega na tym, że jedna klasa przekazuje wykonanie pewnego zadania innej klasie. Delegowanie jest jedną z innych możliwości dla dziedziczenia.</a:t>
            </a:r>
          </a:p>
          <a:p>
            <a:pPr fontAlgn="auto">
              <a:spcAft>
                <a:spcPts val="0"/>
              </a:spcAft>
              <a:buFont typeface="Arial" pitchFamily="34" charset="0"/>
              <a:buChar char="•"/>
              <a:defRPr/>
            </a:pPr>
            <a:r>
              <a:rPr lang="pl-PL" dirty="0"/>
              <a:t>Delegowanie jest optymalnym rozwiązaniem w sytuacjach, gdy chcemy zastosować możliwości funkcjonalne innej klasy w ich oryginalnej postaci – czyli bez wprowadzania do nich jakichkolwiek modyfikacji. </a:t>
            </a:r>
          </a:p>
          <a:p>
            <a:pPr lvl="1" fontAlgn="auto">
              <a:spcAft>
                <a:spcPts val="0"/>
              </a:spcAft>
              <a:buFont typeface="Arial" pitchFamily="34" charset="0"/>
              <a:buChar char="–"/>
              <a:defRPr/>
            </a:pPr>
            <a:r>
              <a:rPr lang="pl-PL" dirty="0"/>
              <a:t>Uwaga: jeśli zamierzasz używać funkcjonalności innej klasy, jednak nie chcesz zmieniać tej funkcjonalności, to zastanów się, czy zamiast dziedziczenia nie lepiej będzie użyć delegowania.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ytuł 1"/>
          <p:cNvSpPr>
            <a:spLocks noGrp="1"/>
          </p:cNvSpPr>
          <p:nvPr>
            <p:ph type="title"/>
          </p:nvPr>
        </p:nvSpPr>
        <p:spPr>
          <a:xfrm>
            <a:off x="457200" y="116632"/>
            <a:ext cx="8229600" cy="922114"/>
          </a:xfrm>
        </p:spPr>
        <p:txBody>
          <a:bodyPr/>
          <a:lstStyle/>
          <a:p>
            <a:r>
              <a:rPr lang="pl-PL" dirty="0"/>
              <a:t>Kompozycja </a:t>
            </a:r>
          </a:p>
        </p:txBody>
      </p:sp>
      <p:sp>
        <p:nvSpPr>
          <p:cNvPr id="3" name="Symbol zastępczy zawartości 2"/>
          <p:cNvSpPr>
            <a:spLocks noGrp="1"/>
          </p:cNvSpPr>
          <p:nvPr>
            <p:ph idx="1"/>
          </p:nvPr>
        </p:nvSpPr>
        <p:spPr>
          <a:xfrm>
            <a:off x="0" y="1038746"/>
            <a:ext cx="9036496" cy="5702622"/>
          </a:xfrm>
        </p:spPr>
        <p:txBody>
          <a:bodyPr rtlCol="0">
            <a:normAutofit fontScale="92500"/>
          </a:bodyPr>
          <a:lstStyle/>
          <a:p>
            <a:pPr fontAlgn="auto">
              <a:spcAft>
                <a:spcPts val="0"/>
              </a:spcAft>
              <a:buFont typeface="Arial" pitchFamily="34" charset="0"/>
              <a:buChar char="•"/>
              <a:defRPr/>
            </a:pPr>
            <a:r>
              <a:rPr lang="pl-PL" b="1" dirty="0">
                <a:solidFill>
                  <a:srgbClr val="FF0000"/>
                </a:solidFill>
              </a:rPr>
              <a:t>Kompozycja</a:t>
            </a:r>
            <a:r>
              <a:rPr lang="pl-PL" dirty="0"/>
              <a:t> pozwala stosować zachowanie udostępniane przez rodzinę innych klas i zmieniać to zachowanie w trakcie działania programu.</a:t>
            </a:r>
          </a:p>
          <a:p>
            <a:pPr fontAlgn="auto">
              <a:spcAft>
                <a:spcPts val="0"/>
              </a:spcAft>
              <a:buFont typeface="Arial" pitchFamily="34" charset="0"/>
              <a:buChar char="•"/>
              <a:defRPr/>
            </a:pPr>
            <a:r>
              <a:rPr lang="pl-PL" dirty="0"/>
              <a:t>Kompozycja zapewnia największe możliwości, kiedy chcemy używać zachowania definiowanego przez interfejs, a następnie wybrać jedną z wielu dostępnych implementacji tego interfejsu, i to zarówno w czasie kompilacji, jak i podczas wykonywania programu.</a:t>
            </a:r>
          </a:p>
          <a:p>
            <a:pPr lvl="1" fontAlgn="auto">
              <a:spcAft>
                <a:spcPts val="0"/>
              </a:spcAft>
              <a:buFont typeface="Arial" pitchFamily="34" charset="0"/>
              <a:buChar char="–"/>
              <a:defRPr/>
            </a:pPr>
            <a:r>
              <a:rPr lang="pl-PL" dirty="0"/>
              <a:t>Uwaga: doskonałym przykładem kompozycji jest pizza: składa się z wielu różnych składników, jednak bez trudu można zmieniać te składniki bez wpływu na cały kawałek ciasta.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5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3"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ytuł 1"/>
          <p:cNvSpPr>
            <a:spLocks noGrp="1"/>
          </p:cNvSpPr>
          <p:nvPr>
            <p:ph type="title"/>
          </p:nvPr>
        </p:nvSpPr>
        <p:spPr>
          <a:xfrm>
            <a:off x="457200" y="116632"/>
            <a:ext cx="8229600" cy="778098"/>
          </a:xfrm>
        </p:spPr>
        <p:txBody>
          <a:bodyPr/>
          <a:lstStyle/>
          <a:p>
            <a:r>
              <a:rPr lang="pl-PL" dirty="0"/>
              <a:t>Kompozycja </a:t>
            </a:r>
          </a:p>
        </p:txBody>
      </p:sp>
      <p:sp>
        <p:nvSpPr>
          <p:cNvPr id="3" name="Symbol zastępczy zawartości 2"/>
          <p:cNvSpPr>
            <a:spLocks noGrp="1"/>
          </p:cNvSpPr>
          <p:nvPr>
            <p:ph idx="1"/>
          </p:nvPr>
        </p:nvSpPr>
        <p:spPr>
          <a:xfrm>
            <a:off x="0" y="894730"/>
            <a:ext cx="9144000" cy="5846638"/>
          </a:xfrm>
        </p:spPr>
        <p:txBody>
          <a:bodyPr rtlCol="0">
            <a:normAutofit/>
          </a:bodyPr>
          <a:lstStyle/>
          <a:p>
            <a:pPr fontAlgn="auto">
              <a:spcAft>
                <a:spcPts val="0"/>
              </a:spcAft>
              <a:buFont typeface="Arial" pitchFamily="34" charset="0"/>
              <a:buChar char="•"/>
              <a:defRPr/>
            </a:pPr>
            <a:r>
              <a:rPr lang="pl-PL" dirty="0"/>
              <a:t>Kompozycja ma jedną bardzo ważną cechę: </a:t>
            </a:r>
            <a:r>
              <a:rPr lang="pl-PL" b="1" i="1" dirty="0">
                <a:solidFill>
                  <a:srgbClr val="FF0000"/>
                </a:solidFill>
              </a:rPr>
              <a:t>kiedy pewien obiekt składa się z innych obiektów, to gdy usuniemy ten obiekt, wraz z nim zostaną usunięte wszystkie inne obiekty będące elementami kompozycji</a:t>
            </a:r>
            <a:r>
              <a:rPr lang="pl-PL" dirty="0"/>
              <a:t>.</a:t>
            </a:r>
          </a:p>
          <a:p>
            <a:pPr fontAlgn="auto">
              <a:spcAft>
                <a:spcPts val="0"/>
              </a:spcAft>
              <a:buFont typeface="Arial" pitchFamily="34" charset="0"/>
              <a:buChar char="•"/>
              <a:defRPr/>
            </a:pPr>
            <a:r>
              <a:rPr lang="pl-PL" dirty="0"/>
              <a:t>W przypadku kompozycji obiekt, który składa się z innych zachowań, posiada te zachowania, a to oznacza, że kiedy taki obiekt zostanie zniszczony, to wraz z nim usuwane są także wszystkie jego zachowania. Zachowania należące do kompozycji nie istnieją poza tą kompozycją.</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57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7"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ytuł 1"/>
          <p:cNvSpPr>
            <a:spLocks noGrp="1"/>
          </p:cNvSpPr>
          <p:nvPr>
            <p:ph type="title"/>
          </p:nvPr>
        </p:nvSpPr>
        <p:spPr>
          <a:xfrm>
            <a:off x="457200" y="119252"/>
            <a:ext cx="8229600" cy="634082"/>
          </a:xfrm>
        </p:spPr>
        <p:txBody>
          <a:bodyPr/>
          <a:lstStyle/>
          <a:p>
            <a:r>
              <a:rPr lang="pl-PL" dirty="0"/>
              <a:t>Agregacja </a:t>
            </a:r>
          </a:p>
        </p:txBody>
      </p:sp>
      <p:sp>
        <p:nvSpPr>
          <p:cNvPr id="25602" name="Symbol zastępczy zawartości 2"/>
          <p:cNvSpPr>
            <a:spLocks noGrp="1"/>
          </p:cNvSpPr>
          <p:nvPr>
            <p:ph idx="1"/>
          </p:nvPr>
        </p:nvSpPr>
        <p:spPr>
          <a:xfrm>
            <a:off x="0" y="1556792"/>
            <a:ext cx="9036496" cy="4569371"/>
          </a:xfrm>
        </p:spPr>
        <p:txBody>
          <a:bodyPr/>
          <a:lstStyle/>
          <a:p>
            <a:r>
              <a:rPr lang="pl-PL" dirty="0"/>
              <a:t>Agregacja – kompozycja bez nagłego zakończenia.</a:t>
            </a:r>
          </a:p>
          <a:p>
            <a:r>
              <a:rPr lang="pl-PL" dirty="0"/>
              <a:t>Agregacją nazywamy </a:t>
            </a:r>
            <a:r>
              <a:rPr lang="pl-PL" b="1" i="1" dirty="0">
                <a:solidFill>
                  <a:srgbClr val="FF0000"/>
                </a:solidFill>
              </a:rPr>
              <a:t>sytuację, w której pewna klasa jest używana wewnątrz innej klasy, lecz jednocześnie istnieje także poza nią </a:t>
            </a:r>
            <a:r>
              <a:rPr lang="pl-PL" dirty="0"/>
              <a:t>(lody, banany, wisienki istnieją także poza deserem xxx).</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60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60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60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1" grpId="0"/>
      <p:bldP spid="25602"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ytuł 1"/>
          <p:cNvSpPr>
            <a:spLocks noGrp="1"/>
          </p:cNvSpPr>
          <p:nvPr>
            <p:ph type="title"/>
          </p:nvPr>
        </p:nvSpPr>
        <p:spPr>
          <a:xfrm>
            <a:off x="457200" y="274638"/>
            <a:ext cx="8229600" cy="850106"/>
          </a:xfrm>
        </p:spPr>
        <p:txBody>
          <a:bodyPr/>
          <a:lstStyle/>
          <a:p>
            <a:r>
              <a:rPr lang="pl-PL" dirty="0"/>
              <a:t>Agregacja a kompozycja</a:t>
            </a:r>
          </a:p>
        </p:txBody>
      </p:sp>
      <p:sp>
        <p:nvSpPr>
          <p:cNvPr id="3" name="Symbol zastępczy zawartości 2"/>
          <p:cNvSpPr>
            <a:spLocks noGrp="1"/>
          </p:cNvSpPr>
          <p:nvPr>
            <p:ph idx="1"/>
          </p:nvPr>
        </p:nvSpPr>
        <p:spPr>
          <a:xfrm>
            <a:off x="0" y="1340768"/>
            <a:ext cx="9036496" cy="5400600"/>
          </a:xfrm>
        </p:spPr>
        <p:txBody>
          <a:bodyPr rtlCol="0">
            <a:normAutofit/>
          </a:bodyPr>
          <a:lstStyle/>
          <a:p>
            <a:pPr fontAlgn="auto">
              <a:spcAft>
                <a:spcPts val="0"/>
              </a:spcAft>
              <a:buFont typeface="Arial" pitchFamily="34" charset="0"/>
              <a:buChar char="•"/>
              <a:defRPr/>
            </a:pPr>
            <a:r>
              <a:rPr lang="pl-PL" dirty="0"/>
              <a:t>Określenie, kiedy należy stosować kompozycję, a kiedy agregację, może być dość trudne i mylące.</a:t>
            </a:r>
          </a:p>
          <a:p>
            <a:pPr fontAlgn="auto">
              <a:spcAft>
                <a:spcPts val="0"/>
              </a:spcAft>
              <a:buFont typeface="Arial" pitchFamily="34" charset="0"/>
              <a:buChar char="•"/>
              <a:defRPr/>
            </a:pPr>
            <a:r>
              <a:rPr lang="pl-PL" dirty="0"/>
              <a:t> Najprostszym sposobem rozwiązania tego problemu jest zadanie sobie pytania: </a:t>
            </a:r>
            <a:r>
              <a:rPr lang="pl-PL" b="1" i="1" dirty="0"/>
              <a:t>Czy obiekt, którego zachowania chcę użyć, istnieje poza obiektem używającym tego zachowania</a:t>
            </a:r>
            <a:r>
              <a:rPr lang="pl-PL" b="1" dirty="0"/>
              <a:t>?</a:t>
            </a:r>
          </a:p>
          <a:p>
            <a:pPr fontAlgn="auto">
              <a:spcAft>
                <a:spcPts val="0"/>
              </a:spcAft>
              <a:buFont typeface="Arial" pitchFamily="34" charset="0"/>
              <a:buChar char="•"/>
              <a:defRPr/>
            </a:pPr>
            <a:endParaRPr lang="pl-PL" dirty="0"/>
          </a:p>
          <a:p>
            <a:pPr fontAlgn="auto">
              <a:spcAft>
                <a:spcPts val="0"/>
              </a:spcAft>
              <a:buFont typeface="Arial" pitchFamily="34" charset="0"/>
              <a:buChar char="•"/>
              <a:defRPr/>
            </a:pPr>
            <a:r>
              <a:rPr lang="pl-PL" dirty="0"/>
              <a:t>Jeśli samodzielne istnienie obiektu ma sens, to należy użyć agregacji, w przeciwnym razie zastosować kompozycję.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6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5"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ytuł 1"/>
          <p:cNvSpPr>
            <a:spLocks noGrp="1"/>
          </p:cNvSpPr>
          <p:nvPr>
            <p:ph type="title"/>
          </p:nvPr>
        </p:nvSpPr>
        <p:spPr>
          <a:xfrm>
            <a:off x="457200" y="274638"/>
            <a:ext cx="8229600" cy="922114"/>
          </a:xfrm>
        </p:spPr>
        <p:txBody>
          <a:bodyPr/>
          <a:lstStyle/>
          <a:p>
            <a:r>
              <a:rPr lang="pl-PL" dirty="0"/>
              <a:t>Uwarunkowania </a:t>
            </a:r>
          </a:p>
        </p:txBody>
      </p:sp>
      <p:sp>
        <p:nvSpPr>
          <p:cNvPr id="27650" name="Symbol zastępczy zawartości 2"/>
          <p:cNvSpPr>
            <a:spLocks noGrp="1"/>
          </p:cNvSpPr>
          <p:nvPr>
            <p:ph idx="1"/>
          </p:nvPr>
        </p:nvSpPr>
        <p:spPr>
          <a:xfrm>
            <a:off x="0" y="1196752"/>
            <a:ext cx="9036496" cy="5472608"/>
          </a:xfrm>
        </p:spPr>
        <p:txBody>
          <a:bodyPr/>
          <a:lstStyle/>
          <a:p>
            <a:r>
              <a:rPr lang="pl-PL" dirty="0"/>
              <a:t>Dziedziczenie jest jedynie jedną z możliwości (musi istnieć możliwość użycia klasy pochodnej zamiast klasy bazowej).</a:t>
            </a:r>
          </a:p>
          <a:p>
            <a:endParaRPr lang="pl-PL" dirty="0"/>
          </a:p>
          <a:p>
            <a:r>
              <a:rPr lang="pl-PL" dirty="0"/>
              <a:t>Jeśli wolisz delegowanie, kompozycję i agregację niż dziedziczenie, zazwyczaj będziesz w stanie poprawić elastyczność, łatwość utrzymania, rozbudowy oraz wielokrotne stosowanie swojego kodu.</a:t>
            </a:r>
          </a:p>
          <a:p>
            <a:endParaRPr lang="pl-P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64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650">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65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49" grpId="0"/>
      <p:bldP spid="27650"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ytuł 1"/>
          <p:cNvSpPr>
            <a:spLocks noGrp="1"/>
          </p:cNvSpPr>
          <p:nvPr>
            <p:ph type="title"/>
          </p:nvPr>
        </p:nvSpPr>
        <p:spPr>
          <a:xfrm>
            <a:off x="457200" y="274638"/>
            <a:ext cx="8229600" cy="706090"/>
          </a:xfrm>
        </p:spPr>
        <p:txBody>
          <a:bodyPr/>
          <a:lstStyle/>
          <a:p>
            <a:r>
              <a:rPr lang="pl-PL" dirty="0"/>
              <a:t>Inne możliwości</a:t>
            </a:r>
          </a:p>
        </p:txBody>
      </p:sp>
      <p:sp>
        <p:nvSpPr>
          <p:cNvPr id="3" name="Symbol zastępczy zawartości 2"/>
          <p:cNvSpPr>
            <a:spLocks noGrp="1"/>
          </p:cNvSpPr>
          <p:nvPr>
            <p:ph idx="1"/>
          </p:nvPr>
        </p:nvSpPr>
        <p:spPr>
          <a:xfrm>
            <a:off x="0" y="1196752"/>
            <a:ext cx="9036496" cy="5544616"/>
          </a:xfrm>
        </p:spPr>
        <p:txBody>
          <a:bodyPr rtlCol="0">
            <a:normAutofit fontScale="85000" lnSpcReduction="10000"/>
          </a:bodyPr>
          <a:lstStyle/>
          <a:p>
            <a:pPr fontAlgn="auto">
              <a:spcAft>
                <a:spcPts val="0"/>
              </a:spcAft>
              <a:buFont typeface="Arial" pitchFamily="34" charset="0"/>
              <a:buChar char="•"/>
              <a:defRPr/>
            </a:pPr>
            <a:r>
              <a:rPr lang="pl-PL" dirty="0">
                <a:solidFill>
                  <a:srgbClr val="FF0000"/>
                </a:solidFill>
              </a:rPr>
              <a:t>Delegowanie</a:t>
            </a:r>
            <a:r>
              <a:rPr lang="pl-PL" dirty="0"/>
              <a:t>: wykonanie jakiegoś zadania można delegować do innej klasy, jeśli nie chcemy zmieniać sposobu jego realizacji, a przy tym implementacja tego zadania nie należy do odpowiedzialności danego obiektu.</a:t>
            </a:r>
          </a:p>
          <a:p>
            <a:pPr fontAlgn="auto">
              <a:spcAft>
                <a:spcPts val="0"/>
              </a:spcAft>
              <a:buFont typeface="Arial" pitchFamily="34" charset="0"/>
              <a:buChar char="•"/>
              <a:defRPr/>
            </a:pPr>
            <a:r>
              <a:rPr lang="pl-PL" dirty="0">
                <a:solidFill>
                  <a:srgbClr val="FF0000"/>
                </a:solidFill>
              </a:rPr>
              <a:t>Kompozycja</a:t>
            </a:r>
            <a:r>
              <a:rPr lang="pl-PL" dirty="0"/>
              <a:t>: dzięki kompozycji można wykorzystywać zachowania zdefiniowane w jednej lub większej liczbie klas, a w szczególności – także w całych rodzinach klas. Wszystkie obiekty należące do kompozycji całkowicie należą do obiektu, który ich używa, i nie mogą istnieć poza nim.</a:t>
            </a:r>
          </a:p>
          <a:p>
            <a:pPr fontAlgn="auto">
              <a:spcAft>
                <a:spcPts val="0"/>
              </a:spcAft>
              <a:buFont typeface="Arial" pitchFamily="34" charset="0"/>
              <a:buChar char="•"/>
              <a:defRPr/>
            </a:pPr>
            <a:r>
              <a:rPr lang="pl-PL" dirty="0">
                <a:solidFill>
                  <a:srgbClr val="FF0000"/>
                </a:solidFill>
              </a:rPr>
              <a:t>Agregacja</a:t>
            </a:r>
            <a:r>
              <a:rPr lang="pl-PL" dirty="0"/>
              <a:t>: kiedy chcemy skorzystać z zalet, jakie zapewnia kompozycja, lecz obiekt, którego chce się użyć istnieje poza Naszym obiektem, to należy skorzystać z agregacji.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67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3"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D:\Documents and Settings\lkisiel\My Documents\My Dropbox\UWM\SEMESTR ii\Podstawa Informatycznych systemow zarzadzania\ITIL\6328_99659463497_668493497_1938971_1183427_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560784"/>
            <a:ext cx="8430386" cy="632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Prostokąt 2"/>
          <p:cNvSpPr/>
          <p:nvPr/>
        </p:nvSpPr>
        <p:spPr>
          <a:xfrm>
            <a:off x="539552" y="620688"/>
            <a:ext cx="1512168" cy="25922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Prostokąt 3"/>
          <p:cNvSpPr/>
          <p:nvPr/>
        </p:nvSpPr>
        <p:spPr>
          <a:xfrm>
            <a:off x="2195736" y="620688"/>
            <a:ext cx="1512168" cy="25922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rostokąt 4"/>
          <p:cNvSpPr/>
          <p:nvPr/>
        </p:nvSpPr>
        <p:spPr>
          <a:xfrm>
            <a:off x="3851920" y="620688"/>
            <a:ext cx="1512168" cy="25922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ostokąt 5"/>
          <p:cNvSpPr/>
          <p:nvPr/>
        </p:nvSpPr>
        <p:spPr>
          <a:xfrm>
            <a:off x="5508104" y="620688"/>
            <a:ext cx="1512168" cy="25922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Prostokąt 6"/>
          <p:cNvSpPr/>
          <p:nvPr/>
        </p:nvSpPr>
        <p:spPr>
          <a:xfrm>
            <a:off x="7164288" y="620688"/>
            <a:ext cx="1584176" cy="25922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Prostokąt 7"/>
          <p:cNvSpPr/>
          <p:nvPr/>
        </p:nvSpPr>
        <p:spPr>
          <a:xfrm>
            <a:off x="539552" y="3789040"/>
            <a:ext cx="1512168" cy="25922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9" name="Prostokąt 8"/>
          <p:cNvSpPr/>
          <p:nvPr/>
        </p:nvSpPr>
        <p:spPr>
          <a:xfrm>
            <a:off x="2195736" y="3789040"/>
            <a:ext cx="1512168" cy="25922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0" name="Prostokąt 9"/>
          <p:cNvSpPr/>
          <p:nvPr/>
        </p:nvSpPr>
        <p:spPr>
          <a:xfrm>
            <a:off x="3851920" y="3789040"/>
            <a:ext cx="1512168" cy="25922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1" name="Prostokąt 10"/>
          <p:cNvSpPr/>
          <p:nvPr/>
        </p:nvSpPr>
        <p:spPr>
          <a:xfrm>
            <a:off x="5508104" y="3789040"/>
            <a:ext cx="1512168" cy="25922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2" name="Prostokąt 11"/>
          <p:cNvSpPr/>
          <p:nvPr/>
        </p:nvSpPr>
        <p:spPr>
          <a:xfrm>
            <a:off x="7164288" y="3789040"/>
            <a:ext cx="1584176" cy="25922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 name="pole tekstowe 12"/>
          <p:cNvSpPr txBox="1"/>
          <p:nvPr/>
        </p:nvSpPr>
        <p:spPr>
          <a:xfrm>
            <a:off x="611560" y="44624"/>
            <a:ext cx="8136904" cy="461665"/>
          </a:xfrm>
          <a:prstGeom prst="rect">
            <a:avLst/>
          </a:prstGeom>
          <a:noFill/>
        </p:spPr>
        <p:txBody>
          <a:bodyPr wrap="square" rtlCol="0">
            <a:spAutoFit/>
          </a:bodyPr>
          <a:lstStyle/>
          <a:p>
            <a:r>
              <a:rPr lang="pl-PL" sz="2400" dirty="0"/>
              <a:t>Metafory procesu PSI – uzasadnienie kolejnych podejść do PSI</a:t>
            </a:r>
          </a:p>
        </p:txBody>
      </p:sp>
    </p:spTree>
    <p:extLst>
      <p:ext uri="{BB962C8B-B14F-4D97-AF65-F5344CB8AC3E}">
        <p14:creationId xmlns:p14="http://schemas.microsoft.com/office/powerpoint/2010/main" val="382407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0"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grpId="0"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grpId="0" nodeType="clickEffect">
                                  <p:stCondLst>
                                    <p:cond delay="0"/>
                                  </p:stCondLst>
                                  <p:childTnLst>
                                    <p:animEffect transition="out" filter="fade">
                                      <p:cBhvr>
                                        <p:cTn id="36" dur="2000"/>
                                        <p:tgtEl>
                                          <p:spTgt spid="9"/>
                                        </p:tgtEl>
                                      </p:cBhvr>
                                    </p:animEffect>
                                    <p:set>
                                      <p:cBhvr>
                                        <p:cTn id="37" dur="1" fill="hold">
                                          <p:stCondLst>
                                            <p:cond delay="1999"/>
                                          </p:stCondLst>
                                        </p:cTn>
                                        <p:tgtEl>
                                          <p:spTgt spid="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grpId="0" nodeType="clickEffect">
                                  <p:stCondLst>
                                    <p:cond delay="0"/>
                                  </p:stCondLst>
                                  <p:childTnLst>
                                    <p:animEffect transition="out" filter="fade">
                                      <p:cBhvr>
                                        <p:cTn id="41" dur="2000"/>
                                        <p:tgtEl>
                                          <p:spTgt spid="10"/>
                                        </p:tgtEl>
                                      </p:cBhvr>
                                    </p:animEffect>
                                    <p:set>
                                      <p:cBhvr>
                                        <p:cTn id="42" dur="1" fill="hold">
                                          <p:stCondLst>
                                            <p:cond delay="1999"/>
                                          </p:stCondLst>
                                        </p:cTn>
                                        <p:tgtEl>
                                          <p:spTgt spid="1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grpId="0" nodeType="clickEffect">
                                  <p:stCondLst>
                                    <p:cond delay="0"/>
                                  </p:stCondLst>
                                  <p:childTnLst>
                                    <p:animEffect transition="out" filter="fade">
                                      <p:cBhvr>
                                        <p:cTn id="46" dur="2000"/>
                                        <p:tgtEl>
                                          <p:spTgt spid="11"/>
                                        </p:tgtEl>
                                      </p:cBhvr>
                                    </p:animEffect>
                                    <p:set>
                                      <p:cBhvr>
                                        <p:cTn id="47" dur="1" fill="hold">
                                          <p:stCondLst>
                                            <p:cond delay="1999"/>
                                          </p:stCondLst>
                                        </p:cTn>
                                        <p:tgtEl>
                                          <p:spTgt spid="11"/>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grpId="0" nodeType="clickEffect">
                                  <p:stCondLst>
                                    <p:cond delay="0"/>
                                  </p:stCondLst>
                                  <p:childTnLst>
                                    <p:animEffect transition="out" filter="fade">
                                      <p:cBhvr>
                                        <p:cTn id="51" dur="2000"/>
                                        <p:tgtEl>
                                          <p:spTgt spid="12"/>
                                        </p:tgtEl>
                                      </p:cBhvr>
                                    </p:animEffect>
                                    <p:set>
                                      <p:cBhvr>
                                        <p:cTn id="52" dur="1" fill="hold">
                                          <p:stCondLst>
                                            <p:cond delay="19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P spid="10" grpId="0" animBg="1"/>
      <p:bldP spid="11" grpId="0" animBg="1"/>
      <p:bldP spid="1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ytuł 1"/>
          <p:cNvSpPr>
            <a:spLocks noGrp="1"/>
          </p:cNvSpPr>
          <p:nvPr>
            <p:ph type="title"/>
          </p:nvPr>
        </p:nvSpPr>
        <p:spPr>
          <a:xfrm>
            <a:off x="457200" y="7430"/>
            <a:ext cx="8229600" cy="778098"/>
          </a:xfrm>
        </p:spPr>
        <p:txBody>
          <a:bodyPr/>
          <a:lstStyle/>
          <a:p>
            <a:r>
              <a:rPr lang="pl-PL" dirty="0"/>
              <a:t>Spostrzeżenia </a:t>
            </a:r>
          </a:p>
        </p:txBody>
      </p:sp>
      <p:sp>
        <p:nvSpPr>
          <p:cNvPr id="3" name="Symbol zastępczy zawartości 2"/>
          <p:cNvSpPr>
            <a:spLocks noGrp="1"/>
          </p:cNvSpPr>
          <p:nvPr>
            <p:ph idx="1"/>
          </p:nvPr>
        </p:nvSpPr>
        <p:spPr>
          <a:xfrm>
            <a:off x="179512" y="908720"/>
            <a:ext cx="8856984" cy="5832648"/>
          </a:xfrm>
        </p:spPr>
        <p:txBody>
          <a:bodyPr rtlCol="0">
            <a:normAutofit fontScale="77500" lnSpcReduction="20000"/>
          </a:bodyPr>
          <a:lstStyle/>
          <a:p>
            <a:pPr fontAlgn="auto">
              <a:spcAft>
                <a:spcPts val="0"/>
              </a:spcAft>
              <a:buFont typeface="Arial" pitchFamily="34" charset="0"/>
              <a:buChar char="•"/>
              <a:defRPr/>
            </a:pPr>
            <a:r>
              <a:rPr lang="pl-PL" b="1" dirty="0"/>
              <a:t>Zasada otwarte-zamknięte (OPC)</a:t>
            </a:r>
            <a:r>
              <a:rPr lang="pl-PL" dirty="0"/>
              <a:t> zaleca, by klasy były otwarte na rozbudowę i zamknięte na modyfikacje, dzięki czemu sprawia, że oprogramowanie będzie się nadawać do wielokrotnego użycia i jednocześnie zachowa swoją elastyczność.</a:t>
            </a:r>
          </a:p>
          <a:p>
            <a:pPr fontAlgn="auto">
              <a:spcAft>
                <a:spcPts val="0"/>
              </a:spcAft>
              <a:buFont typeface="Arial" pitchFamily="34" charset="0"/>
              <a:buChar char="•"/>
              <a:defRPr/>
            </a:pPr>
            <a:r>
              <a:rPr lang="pl-PL" dirty="0"/>
              <a:t>Tworząc klasy realizujące tylko jedno zadanie, zgodnie z zasadą jednej odpowiedzialności, jeszcze łatwiej można stosować OCP w tworzonym kodzie.</a:t>
            </a:r>
          </a:p>
          <a:p>
            <a:pPr fontAlgn="auto">
              <a:spcAft>
                <a:spcPts val="0"/>
              </a:spcAft>
              <a:buFont typeface="Arial" pitchFamily="34" charset="0"/>
              <a:buChar char="•"/>
              <a:defRPr/>
            </a:pPr>
            <a:r>
              <a:rPr lang="pl-PL" dirty="0"/>
              <a:t>Kiedy starasz się określić, czy jakaś metoda należy do odpowiedzialności danej klasy, zadaj sobie pytanie: Czy wykonanie tej czynności należy do zadań tej klasy? Jeśli udzielisz sobie odpowiedzi negatywnej, to przenieś tę metodę do innej klasy.</a:t>
            </a:r>
          </a:p>
          <a:p>
            <a:pPr fontAlgn="auto">
              <a:spcAft>
                <a:spcPts val="0"/>
              </a:spcAft>
              <a:buFont typeface="Arial" pitchFamily="34" charset="0"/>
              <a:buChar char="•"/>
              <a:defRPr/>
            </a:pPr>
            <a:r>
              <a:rPr lang="pl-PL" dirty="0"/>
              <a:t>Kiedy już prawie skończysz tworzenie kodu obiektowego, sprawdź, czy to, co zrobiłeś, nie narusza zasady nie powtarzaj się (DRY). Dzięki temu unikniesz powielania kodu i zagwarantujesz, że każde zachowanie w kodzie będzie zaimplementowane tylko w jednym miejscu.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69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7"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ytuł 1"/>
          <p:cNvSpPr>
            <a:spLocks noGrp="1"/>
          </p:cNvSpPr>
          <p:nvPr>
            <p:ph type="title"/>
          </p:nvPr>
        </p:nvSpPr>
        <p:spPr>
          <a:xfrm>
            <a:off x="456953" y="0"/>
            <a:ext cx="8229600" cy="1124744"/>
          </a:xfrm>
        </p:spPr>
        <p:txBody>
          <a:bodyPr/>
          <a:lstStyle/>
          <a:p>
            <a:r>
              <a:rPr lang="pl-PL" dirty="0"/>
              <a:t>Spostrzeżenia (cd) </a:t>
            </a:r>
          </a:p>
        </p:txBody>
      </p:sp>
      <p:sp>
        <p:nvSpPr>
          <p:cNvPr id="3" name="Symbol zastępczy zawartości 2"/>
          <p:cNvSpPr>
            <a:spLocks noGrp="1"/>
          </p:cNvSpPr>
          <p:nvPr>
            <p:ph idx="1"/>
          </p:nvPr>
        </p:nvSpPr>
        <p:spPr>
          <a:xfrm>
            <a:off x="0" y="1124744"/>
            <a:ext cx="9036496" cy="5733256"/>
          </a:xfrm>
        </p:spPr>
        <p:txBody>
          <a:bodyPr rtlCol="0">
            <a:normAutofit fontScale="85000" lnSpcReduction="20000"/>
          </a:bodyPr>
          <a:lstStyle/>
          <a:p>
            <a:pPr fontAlgn="auto">
              <a:spcAft>
                <a:spcPts val="0"/>
              </a:spcAft>
              <a:buFont typeface="Arial" pitchFamily="34" charset="0"/>
              <a:buChar char="•"/>
              <a:defRPr/>
            </a:pPr>
            <a:r>
              <a:rPr lang="pl-PL" b="1" dirty="0"/>
              <a:t>Zasada DRY </a:t>
            </a:r>
            <a:r>
              <a:rPr lang="pl-PL" dirty="0"/>
              <a:t>dotyczy zarówno kodu, jak i wymagań: każda możliwość oraz wymaganie powinno być zaimplementowane tylko w jednym miejscu.</a:t>
            </a:r>
          </a:p>
          <a:p>
            <a:pPr fontAlgn="auto">
              <a:spcAft>
                <a:spcPts val="0"/>
              </a:spcAft>
              <a:buFont typeface="Arial" pitchFamily="34" charset="0"/>
              <a:buChar char="•"/>
              <a:defRPr/>
            </a:pPr>
            <a:r>
              <a:rPr lang="pl-PL" b="1" dirty="0"/>
              <a:t>Zasada podstawienia </a:t>
            </a:r>
            <a:r>
              <a:rPr lang="pl-PL" b="1" dirty="0" err="1"/>
              <a:t>Liskov</a:t>
            </a:r>
            <a:r>
              <a:rPr lang="pl-PL" b="1" dirty="0"/>
              <a:t> (LSP)</a:t>
            </a:r>
            <a:r>
              <a:rPr lang="pl-PL" dirty="0"/>
              <a:t> zapewnia poprawność hierarchii dziedziczenia, gdyż wymaga, by klasy pochodne mogły być używane zamiast klas bazowych.</a:t>
            </a:r>
          </a:p>
          <a:p>
            <a:pPr fontAlgn="auto">
              <a:spcAft>
                <a:spcPts val="0"/>
              </a:spcAft>
              <a:buFont typeface="Arial" pitchFamily="34" charset="0"/>
              <a:buChar char="•"/>
              <a:defRPr/>
            </a:pPr>
            <a:r>
              <a:rPr lang="pl-PL" dirty="0"/>
              <a:t>Kiedy znajdziesz kod naruszający LSP, a będziesz chciał używać w pewnej klasie zachowań dostępnych w innej klasie lub grupie klas, i to bez stosowania dziedziczenia, to powinieneś skorzystać z delegowania, kompozycji lub agregacji.</a:t>
            </a:r>
          </a:p>
          <a:p>
            <a:pPr fontAlgn="auto">
              <a:spcAft>
                <a:spcPts val="0"/>
              </a:spcAft>
              <a:buFont typeface="Arial" pitchFamily="34" charset="0"/>
              <a:buChar char="•"/>
              <a:defRPr/>
            </a:pPr>
            <a:r>
              <a:rPr lang="pl-PL" dirty="0"/>
              <a:t>Jeśli będziesz potrzebować zachowania zdefiniowanego w innej klasie, a jednocześnie nie będziesz musiał go w żaden sposób zmieniać, skorzystaj z delegowania – czyli poproś o wykonanie pewnej operacji klasę, w której operacja ta została zaimplementowana.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1"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ytuł 1"/>
          <p:cNvSpPr>
            <a:spLocks noGrp="1"/>
          </p:cNvSpPr>
          <p:nvPr>
            <p:ph type="title"/>
          </p:nvPr>
        </p:nvSpPr>
        <p:spPr>
          <a:xfrm>
            <a:off x="457200" y="116632"/>
            <a:ext cx="8229600" cy="850106"/>
          </a:xfrm>
        </p:spPr>
        <p:txBody>
          <a:bodyPr/>
          <a:lstStyle/>
          <a:p>
            <a:r>
              <a:rPr lang="pl-PL" dirty="0"/>
              <a:t>Spostrzeżenia (cd)</a:t>
            </a:r>
          </a:p>
        </p:txBody>
      </p:sp>
      <p:sp>
        <p:nvSpPr>
          <p:cNvPr id="3" name="Symbol zastępczy zawartości 2"/>
          <p:cNvSpPr>
            <a:spLocks noGrp="1"/>
          </p:cNvSpPr>
          <p:nvPr>
            <p:ph idx="1"/>
          </p:nvPr>
        </p:nvSpPr>
        <p:spPr>
          <a:xfrm>
            <a:off x="0" y="966738"/>
            <a:ext cx="9036496" cy="5774630"/>
          </a:xfrm>
        </p:spPr>
        <p:txBody>
          <a:bodyPr rtlCol="0">
            <a:normAutofit fontScale="92500" lnSpcReduction="10000"/>
          </a:bodyPr>
          <a:lstStyle/>
          <a:p>
            <a:pPr fontAlgn="auto">
              <a:spcAft>
                <a:spcPts val="0"/>
              </a:spcAft>
              <a:buFont typeface="Arial" pitchFamily="34" charset="0"/>
              <a:buChar char="•"/>
              <a:defRPr/>
            </a:pPr>
            <a:r>
              <a:rPr lang="pl-PL" dirty="0"/>
              <a:t>Dzięki </a:t>
            </a:r>
            <a:r>
              <a:rPr lang="pl-PL" b="1" dirty="0">
                <a:solidFill>
                  <a:srgbClr val="FF0000"/>
                </a:solidFill>
              </a:rPr>
              <a:t>kompozycji</a:t>
            </a:r>
            <a:r>
              <a:rPr lang="pl-PL" dirty="0"/>
              <a:t> możesz wybierać zachowania dostępne w całej rodzinie klas i stanowiące różne implementacje pewnego interfejsu.</a:t>
            </a:r>
          </a:p>
          <a:p>
            <a:pPr fontAlgn="auto">
              <a:spcAft>
                <a:spcPts val="0"/>
              </a:spcAft>
              <a:buFont typeface="Arial" pitchFamily="34" charset="0"/>
              <a:buChar char="•"/>
              <a:defRPr/>
            </a:pPr>
            <a:r>
              <a:rPr lang="pl-PL" dirty="0"/>
              <a:t>Obiekt wykorzystujący kompozycję posiada zachowania, których używa; kiedy obiekt ten przestaje istnieć, wraz z nim przestają istnieć także używane przez niego zachowania.</a:t>
            </a:r>
          </a:p>
          <a:p>
            <a:pPr fontAlgn="auto">
              <a:spcAft>
                <a:spcPts val="0"/>
              </a:spcAft>
              <a:buFont typeface="Arial" pitchFamily="34" charset="0"/>
              <a:buChar char="•"/>
              <a:defRPr/>
            </a:pPr>
            <a:r>
              <a:rPr lang="pl-PL" b="1" dirty="0">
                <a:solidFill>
                  <a:srgbClr val="FF0000"/>
                </a:solidFill>
              </a:rPr>
              <a:t>Agregacja</a:t>
            </a:r>
            <a:r>
              <a:rPr lang="pl-PL" dirty="0"/>
              <a:t> pozwala na używanie zachowań zdefiniowanych w innych klasach, bez ograniczenia czasu życia tych zachowań.</a:t>
            </a:r>
          </a:p>
          <a:p>
            <a:pPr fontAlgn="auto">
              <a:spcAft>
                <a:spcPts val="0"/>
              </a:spcAft>
              <a:buFont typeface="Arial" pitchFamily="34" charset="0"/>
              <a:buChar char="•"/>
              <a:defRPr/>
            </a:pPr>
            <a:r>
              <a:rPr lang="pl-PL" dirty="0"/>
              <a:t>Zachowania agregowane istnieją nawet po tym gdy zniknie obiekt agregujący, który ich używał.</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74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5"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rtlCol="0">
            <a:normAutofit fontScale="90000"/>
          </a:bodyPr>
          <a:lstStyle/>
          <a:p>
            <a:pPr eaLnBrk="1" fontAlgn="auto" hangingPunct="1">
              <a:spcAft>
                <a:spcPts val="0"/>
              </a:spcAft>
              <a:defRPr/>
            </a:pPr>
            <a:r>
              <a:rPr lang="pl-PL" dirty="0"/>
              <a:t>Tworzenie oprogramowania w stylu obiektowym</a:t>
            </a:r>
          </a:p>
        </p:txBody>
      </p:sp>
      <p:sp>
        <p:nvSpPr>
          <p:cNvPr id="3" name="Symbol zastępczy zawartości 2"/>
          <p:cNvSpPr>
            <a:spLocks noGrp="1"/>
          </p:cNvSpPr>
          <p:nvPr>
            <p:ph idx="1"/>
          </p:nvPr>
        </p:nvSpPr>
        <p:spPr>
          <a:xfrm>
            <a:off x="0" y="1556792"/>
            <a:ext cx="9036496" cy="5184576"/>
          </a:xfrm>
        </p:spPr>
        <p:txBody>
          <a:bodyPr rtlCol="0">
            <a:normAutofit/>
          </a:bodyPr>
          <a:lstStyle/>
          <a:p>
            <a:pPr marL="514350" indent="-514350" eaLnBrk="1" fontAlgn="auto" hangingPunct="1">
              <a:spcAft>
                <a:spcPts val="0"/>
              </a:spcAft>
              <a:buFont typeface="+mj-lt"/>
              <a:buAutoNum type="arabicPeriod"/>
              <a:defRPr/>
            </a:pPr>
            <a:r>
              <a:rPr lang="pl-PL" dirty="0"/>
              <a:t>Upewnij się, że oprogramowanie robi to, czego oczekuje klient.</a:t>
            </a:r>
          </a:p>
          <a:p>
            <a:pPr marL="514350" indent="-514350" eaLnBrk="1" fontAlgn="auto" hangingPunct="1">
              <a:spcAft>
                <a:spcPts val="0"/>
              </a:spcAft>
              <a:buFont typeface="+mj-lt"/>
              <a:buAutoNum type="arabicPeriod"/>
              <a:defRPr/>
            </a:pPr>
            <a:r>
              <a:rPr lang="pl-PL" dirty="0"/>
              <a:t>Zastosuj proste zasady projektowania obiektowego, by poprawić elastyczność oprogramowania. </a:t>
            </a:r>
          </a:p>
          <a:p>
            <a:pPr marL="514350" indent="-514350" eaLnBrk="1" fontAlgn="auto" hangingPunct="1">
              <a:spcAft>
                <a:spcPts val="0"/>
              </a:spcAft>
              <a:buFont typeface="+mj-lt"/>
              <a:buAutoNum type="arabicPeriod"/>
              <a:defRPr/>
            </a:pPr>
            <a:r>
              <a:rPr lang="pl-PL" dirty="0"/>
              <a:t>Staraj się zapewnić, by projekt oprogramowania zapewniał łatwość jego utrzymania i pozwalał na jego wielokrotne stosowanie.</a:t>
            </a:r>
          </a:p>
        </p:txBody>
      </p:sp>
    </p:spTree>
    <p:extLst>
      <p:ext uri="{BB962C8B-B14F-4D97-AF65-F5344CB8AC3E}">
        <p14:creationId xmlns:p14="http://schemas.microsoft.com/office/powerpoint/2010/main" val="133779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ytuł 1"/>
          <p:cNvSpPr>
            <a:spLocks noGrp="1"/>
          </p:cNvSpPr>
          <p:nvPr>
            <p:ph type="title"/>
          </p:nvPr>
        </p:nvSpPr>
        <p:spPr>
          <a:xfrm>
            <a:off x="395288" y="115888"/>
            <a:ext cx="8229600" cy="1143000"/>
          </a:xfrm>
        </p:spPr>
        <p:txBody>
          <a:bodyPr/>
          <a:lstStyle/>
          <a:p>
            <a:pPr eaLnBrk="1" hangingPunct="1"/>
            <a:r>
              <a:rPr lang="pl-PL" dirty="0"/>
              <a:t>Proces i jego etapy</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3304683156"/>
              </p:ext>
            </p:extLst>
          </p:nvPr>
        </p:nvGraphicFramePr>
        <p:xfrm>
          <a:off x="251520" y="2564904"/>
          <a:ext cx="8280920" cy="16561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6387" name="pole tekstowe 5"/>
          <p:cNvSpPr txBox="1">
            <a:spLocks noChangeArrowheads="1"/>
          </p:cNvSpPr>
          <p:nvPr/>
        </p:nvSpPr>
        <p:spPr bwMode="auto">
          <a:xfrm>
            <a:off x="2049585" y="1628775"/>
            <a:ext cx="1736725" cy="708025"/>
          </a:xfrm>
          <a:prstGeom prst="rect">
            <a:avLst/>
          </a:prstGeom>
          <a:noFill/>
          <a:ln w="9525">
            <a:noFill/>
            <a:miter lim="800000"/>
            <a:headEnd/>
            <a:tailEnd/>
          </a:ln>
        </p:spPr>
        <p:txBody>
          <a:bodyPr>
            <a:spAutoFit/>
          </a:bodyPr>
          <a:lstStyle/>
          <a:p>
            <a:pPr marL="0" lvl="1"/>
            <a:r>
              <a:rPr lang="pl-PL" sz="1000" b="1" dirty="0">
                <a:latin typeface="Calibri" pitchFamily="34" charset="0"/>
              </a:rPr>
              <a:t>Aplikację należy podzielić na moduły funkcjonalności, a także zdecydować o kolejności ich realizacji.</a:t>
            </a:r>
          </a:p>
        </p:txBody>
      </p:sp>
      <p:cxnSp>
        <p:nvCxnSpPr>
          <p:cNvPr id="8" name="Łącznik prosty ze strzałką 7"/>
          <p:cNvCxnSpPr/>
          <p:nvPr/>
        </p:nvCxnSpPr>
        <p:spPr>
          <a:xfrm flipH="1">
            <a:off x="2122610" y="3429000"/>
            <a:ext cx="144463" cy="6477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389" name="pole tekstowe 8"/>
          <p:cNvSpPr txBox="1">
            <a:spLocks noChangeArrowheads="1"/>
          </p:cNvSpPr>
          <p:nvPr/>
        </p:nvSpPr>
        <p:spPr bwMode="auto">
          <a:xfrm>
            <a:off x="393823" y="2276475"/>
            <a:ext cx="1520825" cy="554038"/>
          </a:xfrm>
          <a:prstGeom prst="rect">
            <a:avLst/>
          </a:prstGeom>
          <a:noFill/>
          <a:ln w="9525">
            <a:noFill/>
            <a:miter lim="800000"/>
            <a:headEnd/>
            <a:tailEnd/>
          </a:ln>
        </p:spPr>
        <p:txBody>
          <a:bodyPr>
            <a:spAutoFit/>
          </a:bodyPr>
          <a:lstStyle/>
          <a:p>
            <a:pPr marL="0" lvl="1"/>
            <a:r>
              <a:rPr lang="pl-PL" sz="1000" b="1" dirty="0">
                <a:latin typeface="Calibri" pitchFamily="34" charset="0"/>
              </a:rPr>
              <a:t>Lista możliwości określa w ogólny sposób, co aplikacja powinna robić.</a:t>
            </a:r>
          </a:p>
        </p:txBody>
      </p:sp>
      <p:sp>
        <p:nvSpPr>
          <p:cNvPr id="16390" name="Prostokąt 9"/>
          <p:cNvSpPr>
            <a:spLocks noChangeArrowheads="1"/>
          </p:cNvSpPr>
          <p:nvPr/>
        </p:nvSpPr>
        <p:spPr bwMode="auto">
          <a:xfrm>
            <a:off x="1257423" y="4076700"/>
            <a:ext cx="1512887" cy="1169988"/>
          </a:xfrm>
          <a:prstGeom prst="rect">
            <a:avLst/>
          </a:prstGeom>
          <a:noFill/>
          <a:ln w="9525">
            <a:noFill/>
            <a:miter lim="800000"/>
            <a:headEnd/>
            <a:tailEnd/>
          </a:ln>
        </p:spPr>
        <p:txBody>
          <a:bodyPr>
            <a:spAutoFit/>
          </a:bodyPr>
          <a:lstStyle/>
          <a:p>
            <a:pPr marL="0" lvl="1"/>
            <a:r>
              <a:rPr lang="pl-PL" sz="1000" b="1" dirty="0">
                <a:latin typeface="Calibri" pitchFamily="34" charset="0"/>
              </a:rPr>
              <a:t>DPU zawiera ogólne procesy realizowane w ramach aplikacji oraz wszelkie czynniki zewnętrzne, jakie mogą być związane z aplikacją i jej działaniem.</a:t>
            </a:r>
          </a:p>
        </p:txBody>
      </p:sp>
      <p:cxnSp>
        <p:nvCxnSpPr>
          <p:cNvPr id="12" name="Łącznik prosty ze strzałką 11"/>
          <p:cNvCxnSpPr/>
          <p:nvPr/>
        </p:nvCxnSpPr>
        <p:spPr>
          <a:xfrm flipH="1" flipV="1">
            <a:off x="1041523" y="2852738"/>
            <a:ext cx="215900" cy="2159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Łącznik prosty ze strzałką 13"/>
          <p:cNvCxnSpPr/>
          <p:nvPr/>
        </p:nvCxnSpPr>
        <p:spPr>
          <a:xfrm flipH="1" flipV="1">
            <a:off x="2986210" y="2349500"/>
            <a:ext cx="215900" cy="7191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393" name="pole tekstowe 16"/>
          <p:cNvSpPr txBox="1">
            <a:spLocks noChangeArrowheads="1"/>
          </p:cNvSpPr>
          <p:nvPr/>
        </p:nvSpPr>
        <p:spPr bwMode="auto">
          <a:xfrm>
            <a:off x="3275135" y="4221163"/>
            <a:ext cx="1519238" cy="1016000"/>
          </a:xfrm>
          <a:prstGeom prst="rect">
            <a:avLst/>
          </a:prstGeom>
          <a:noFill/>
          <a:ln w="9525">
            <a:noFill/>
            <a:miter lim="800000"/>
            <a:headEnd/>
            <a:tailEnd/>
          </a:ln>
        </p:spPr>
        <p:txBody>
          <a:bodyPr>
            <a:spAutoFit/>
          </a:bodyPr>
          <a:lstStyle/>
          <a:p>
            <a:pPr marL="0" lvl="1"/>
            <a:r>
              <a:rPr lang="pl-PL" sz="1000" b="1" dirty="0">
                <a:latin typeface="Calibri" pitchFamily="34" charset="0"/>
              </a:rPr>
              <a:t>Trzeba określić wymagania dla każdego z modułów i upewnić się, że pasują one do ustalonej wcześniej, ogólnej postaci aplikacji.</a:t>
            </a:r>
          </a:p>
        </p:txBody>
      </p:sp>
      <p:sp>
        <p:nvSpPr>
          <p:cNvPr id="16394" name="pole tekstowe 17"/>
          <p:cNvSpPr txBox="1">
            <a:spLocks noChangeArrowheads="1"/>
          </p:cNvSpPr>
          <p:nvPr/>
        </p:nvSpPr>
        <p:spPr bwMode="auto">
          <a:xfrm>
            <a:off x="4138735" y="1557338"/>
            <a:ext cx="1655936" cy="1169551"/>
          </a:xfrm>
          <a:prstGeom prst="rect">
            <a:avLst/>
          </a:prstGeom>
          <a:noFill/>
          <a:ln w="9525">
            <a:noFill/>
            <a:miter lim="800000"/>
            <a:headEnd/>
            <a:tailEnd/>
          </a:ln>
        </p:spPr>
        <p:txBody>
          <a:bodyPr wrap="square">
            <a:spAutoFit/>
          </a:bodyPr>
          <a:lstStyle/>
          <a:p>
            <a:pPr marL="0" lvl="1"/>
            <a:r>
              <a:rPr lang="pl-PL" sz="1000" b="1" dirty="0">
                <a:latin typeface="Calibri" pitchFamily="34" charset="0"/>
              </a:rPr>
              <a:t>Analiza dziedziny pozwala odwzorować przypadki użycia na obiekty, które będą używane w aplikacji. Należy upewnić się, że klient rozumie o co chodzi analitykowi.</a:t>
            </a:r>
          </a:p>
        </p:txBody>
      </p:sp>
      <p:sp>
        <p:nvSpPr>
          <p:cNvPr id="16395" name="pole tekstowe 18"/>
          <p:cNvSpPr txBox="1">
            <a:spLocks noChangeArrowheads="1"/>
          </p:cNvSpPr>
          <p:nvPr/>
        </p:nvSpPr>
        <p:spPr bwMode="auto">
          <a:xfrm>
            <a:off x="5218235" y="4221163"/>
            <a:ext cx="1520825" cy="1016000"/>
          </a:xfrm>
          <a:prstGeom prst="rect">
            <a:avLst/>
          </a:prstGeom>
          <a:noFill/>
          <a:ln w="9525">
            <a:noFill/>
            <a:miter lim="800000"/>
            <a:headEnd/>
            <a:tailEnd/>
          </a:ln>
        </p:spPr>
        <p:txBody>
          <a:bodyPr>
            <a:spAutoFit/>
          </a:bodyPr>
          <a:lstStyle/>
          <a:p>
            <a:pPr marL="0" lvl="1"/>
            <a:r>
              <a:rPr lang="pl-PL" sz="1000" b="1" dirty="0">
                <a:latin typeface="Calibri" pitchFamily="34" charset="0"/>
              </a:rPr>
              <a:t>Trzeba określić wymagania dla każdego z modułów i upewnić się, że pasują one do ustalonej wcześniej, ogólnej postaci aplikacji.</a:t>
            </a:r>
          </a:p>
        </p:txBody>
      </p:sp>
      <p:sp>
        <p:nvSpPr>
          <p:cNvPr id="16396" name="pole tekstowe 19"/>
          <p:cNvSpPr txBox="1">
            <a:spLocks noChangeArrowheads="1"/>
          </p:cNvSpPr>
          <p:nvPr/>
        </p:nvSpPr>
        <p:spPr bwMode="auto">
          <a:xfrm>
            <a:off x="5938960" y="1412875"/>
            <a:ext cx="1800225" cy="1169988"/>
          </a:xfrm>
          <a:prstGeom prst="rect">
            <a:avLst/>
          </a:prstGeom>
          <a:noFill/>
          <a:ln w="9525">
            <a:noFill/>
            <a:miter lim="800000"/>
            <a:headEnd/>
            <a:tailEnd/>
          </a:ln>
        </p:spPr>
        <p:txBody>
          <a:bodyPr>
            <a:spAutoFit/>
          </a:bodyPr>
          <a:lstStyle/>
          <a:p>
            <a:r>
              <a:rPr lang="pl-PL" sz="1000" b="1" dirty="0">
                <a:latin typeface="Calibri" pitchFamily="34" charset="0"/>
              </a:rPr>
              <a:t>Należy napisać kod, przetestować go i upewnić się, że działa prawidłowo. W ten sposób postępować dla każdego zachowania, każdej możliwości, każdego przypadku i problemu.</a:t>
            </a:r>
          </a:p>
        </p:txBody>
      </p:sp>
      <p:cxnSp>
        <p:nvCxnSpPr>
          <p:cNvPr id="23" name="Łącznik prosty ze strzałką 22"/>
          <p:cNvCxnSpPr/>
          <p:nvPr/>
        </p:nvCxnSpPr>
        <p:spPr>
          <a:xfrm flipH="1" flipV="1">
            <a:off x="4786435" y="2708275"/>
            <a:ext cx="288925" cy="3603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Łącznik prosty ze strzałką 25"/>
          <p:cNvCxnSpPr/>
          <p:nvPr/>
        </p:nvCxnSpPr>
        <p:spPr>
          <a:xfrm flipH="1">
            <a:off x="3706935" y="3644900"/>
            <a:ext cx="215900" cy="431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Łącznik prosty ze strzałką 29"/>
          <p:cNvCxnSpPr/>
          <p:nvPr/>
        </p:nvCxnSpPr>
        <p:spPr>
          <a:xfrm>
            <a:off x="5865935" y="3644900"/>
            <a:ext cx="0" cy="5762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400" name="pole tekstowe 30"/>
          <p:cNvSpPr txBox="1">
            <a:spLocks noChangeArrowheads="1"/>
          </p:cNvSpPr>
          <p:nvPr/>
        </p:nvSpPr>
        <p:spPr bwMode="auto">
          <a:xfrm>
            <a:off x="6947023" y="4292600"/>
            <a:ext cx="1520825" cy="400050"/>
          </a:xfrm>
          <a:prstGeom prst="rect">
            <a:avLst/>
          </a:prstGeom>
          <a:noFill/>
          <a:ln w="9525">
            <a:noFill/>
            <a:miter lim="800000"/>
            <a:headEnd/>
            <a:tailEnd/>
          </a:ln>
        </p:spPr>
        <p:txBody>
          <a:bodyPr>
            <a:spAutoFit/>
          </a:bodyPr>
          <a:lstStyle/>
          <a:p>
            <a:r>
              <a:rPr lang="pl-PL" sz="1000" b="1" dirty="0">
                <a:latin typeface="Calibri" pitchFamily="34" charset="0"/>
              </a:rPr>
              <a:t>Gotową aplikację należy przekazać klientowi.</a:t>
            </a:r>
          </a:p>
        </p:txBody>
      </p:sp>
      <p:cxnSp>
        <p:nvCxnSpPr>
          <p:cNvPr id="33" name="Łącznik prosty ze strzałką 32"/>
          <p:cNvCxnSpPr>
            <a:endCxn id="16396" idx="2"/>
          </p:cNvCxnSpPr>
          <p:nvPr/>
        </p:nvCxnSpPr>
        <p:spPr>
          <a:xfrm flipV="1">
            <a:off x="6731123" y="2582863"/>
            <a:ext cx="107950" cy="4857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Łącznik prosty ze strzałką 34"/>
          <p:cNvCxnSpPr/>
          <p:nvPr/>
        </p:nvCxnSpPr>
        <p:spPr>
          <a:xfrm flipH="1">
            <a:off x="7523285" y="3644900"/>
            <a:ext cx="215900" cy="5762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5058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38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38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38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39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39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39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39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639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6400"/>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8"/>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6"/>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0"/>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5" grpId="0"/>
      <p:bldGraphic spid="4" grpId="0">
        <p:bldAsOne/>
      </p:bldGraphic>
      <p:bldP spid="16387" grpId="0"/>
      <p:bldP spid="16389" grpId="0"/>
      <p:bldP spid="16390" grpId="0"/>
      <p:bldP spid="16393" grpId="0"/>
      <p:bldP spid="16394" grpId="0"/>
      <p:bldP spid="16395" grpId="0"/>
      <p:bldP spid="16396" grpId="0"/>
      <p:bldP spid="1640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rtlCol="0">
            <a:normAutofit fontScale="90000"/>
          </a:bodyPr>
          <a:lstStyle/>
          <a:p>
            <a:pPr eaLnBrk="1" fontAlgn="auto" hangingPunct="1">
              <a:spcAft>
                <a:spcPts val="0"/>
              </a:spcAft>
              <a:defRPr/>
            </a:pPr>
            <a:r>
              <a:rPr lang="pl-PL" dirty="0"/>
              <a:t>Tworzenie oprogramowania w stylu obiektowym</a:t>
            </a:r>
          </a:p>
        </p:txBody>
      </p:sp>
      <p:sp>
        <p:nvSpPr>
          <p:cNvPr id="17410" name="Symbol zastępczy zawartości 2"/>
          <p:cNvSpPr>
            <a:spLocks noGrp="1"/>
          </p:cNvSpPr>
          <p:nvPr>
            <p:ph idx="1"/>
          </p:nvPr>
        </p:nvSpPr>
        <p:spPr>
          <a:xfrm>
            <a:off x="42496" y="1539512"/>
            <a:ext cx="9036496" cy="4100734"/>
          </a:xfrm>
        </p:spPr>
        <p:txBody>
          <a:bodyPr/>
          <a:lstStyle/>
          <a:p>
            <a:pPr eaLnBrk="1" hangingPunct="1"/>
            <a:r>
              <a:rPr lang="pl-PL" sz="2400" b="1" dirty="0"/>
              <a:t>Etapy:</a:t>
            </a:r>
          </a:p>
          <a:p>
            <a:pPr lvl="1" eaLnBrk="1" hangingPunct="1"/>
            <a:r>
              <a:rPr lang="pl-PL" sz="2400" dirty="0"/>
              <a:t>Lista możliwości</a:t>
            </a:r>
          </a:p>
          <a:p>
            <a:pPr lvl="1" eaLnBrk="1" hangingPunct="1"/>
            <a:r>
              <a:rPr lang="pl-PL" sz="2400" dirty="0"/>
              <a:t>Diagramy przypadków użycia</a:t>
            </a:r>
          </a:p>
          <a:p>
            <a:pPr lvl="1" eaLnBrk="1" hangingPunct="1"/>
            <a:r>
              <a:rPr lang="pl-PL" sz="2400" dirty="0"/>
              <a:t>Podzielenie problemu</a:t>
            </a:r>
          </a:p>
          <a:p>
            <a:pPr lvl="1" eaLnBrk="1" hangingPunct="1"/>
            <a:r>
              <a:rPr lang="pl-PL" sz="2400" dirty="0"/>
              <a:t>Wymagania</a:t>
            </a:r>
          </a:p>
          <a:p>
            <a:pPr lvl="1" eaLnBrk="1" hangingPunct="1"/>
            <a:r>
              <a:rPr lang="pl-PL" sz="2400" dirty="0"/>
              <a:t>Analiza dziedziny</a:t>
            </a:r>
          </a:p>
          <a:p>
            <a:pPr lvl="1" eaLnBrk="1" hangingPunct="1"/>
            <a:r>
              <a:rPr lang="pl-PL" sz="2400" dirty="0"/>
              <a:t>Projekt wstępny</a:t>
            </a:r>
          </a:p>
          <a:p>
            <a:pPr lvl="1" eaLnBrk="1" hangingPunct="1"/>
            <a:r>
              <a:rPr lang="pl-PL" sz="2400" dirty="0"/>
              <a:t>Implementacja</a:t>
            </a:r>
          </a:p>
          <a:p>
            <a:pPr lvl="1" eaLnBrk="1" hangingPunct="1"/>
            <a:r>
              <a:rPr lang="pl-PL" sz="2400" dirty="0"/>
              <a:t>Dostarczenie produktu końcowego</a:t>
            </a:r>
          </a:p>
        </p:txBody>
      </p:sp>
      <p:grpSp>
        <p:nvGrpSpPr>
          <p:cNvPr id="17411" name="Grupa 3"/>
          <p:cNvGrpSpPr>
            <a:grpSpLocks/>
          </p:cNvGrpSpPr>
          <p:nvPr/>
        </p:nvGrpSpPr>
        <p:grpSpPr bwMode="auto">
          <a:xfrm>
            <a:off x="6788150" y="5804122"/>
            <a:ext cx="1024210" cy="704628"/>
            <a:chOff x="6689362" y="1982860"/>
            <a:chExt cx="717277" cy="560241"/>
          </a:xfrm>
        </p:grpSpPr>
        <p:sp>
          <p:nvSpPr>
            <p:cNvPr id="26" name="Prostokąt 25"/>
            <p:cNvSpPr/>
            <p:nvPr/>
          </p:nvSpPr>
          <p:spPr>
            <a:xfrm>
              <a:off x="6689362" y="1982860"/>
              <a:ext cx="717277" cy="560241"/>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7" name="Prostokąt 26"/>
            <p:cNvSpPr/>
            <p:nvPr/>
          </p:nvSpPr>
          <p:spPr>
            <a:xfrm>
              <a:off x="6689362" y="1982860"/>
              <a:ext cx="717277" cy="56024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0" tIns="91440" rIns="0" bIns="91440" spcCol="1270" anchor="ctr"/>
            <a:lstStyle/>
            <a:p>
              <a:pPr algn="ctr" defTabSz="400050" fontAlgn="auto">
                <a:lnSpc>
                  <a:spcPct val="90000"/>
                </a:lnSpc>
                <a:spcAft>
                  <a:spcPct val="35000"/>
                </a:spcAft>
                <a:defRPr/>
              </a:pPr>
              <a:r>
                <a:rPr lang="pl-PL" sz="900" b="1" dirty="0"/>
                <a:t>Dostarczenie</a:t>
              </a:r>
              <a:r>
                <a:rPr lang="pl-PL" sz="900" dirty="0"/>
                <a:t> </a:t>
              </a:r>
            </a:p>
          </p:txBody>
        </p:sp>
      </p:grpSp>
      <p:grpSp>
        <p:nvGrpSpPr>
          <p:cNvPr id="17412" name="Grupa 4"/>
          <p:cNvGrpSpPr>
            <a:grpSpLocks/>
          </p:cNvGrpSpPr>
          <p:nvPr/>
        </p:nvGrpSpPr>
        <p:grpSpPr bwMode="auto">
          <a:xfrm>
            <a:off x="5799136" y="5661249"/>
            <a:ext cx="844550" cy="847502"/>
            <a:chOff x="5701678" y="1693414"/>
            <a:chExt cx="844229" cy="849687"/>
          </a:xfrm>
        </p:grpSpPr>
        <p:sp>
          <p:nvSpPr>
            <p:cNvPr id="24" name="Prostokąt 23"/>
            <p:cNvSpPr/>
            <p:nvPr/>
          </p:nvSpPr>
          <p:spPr>
            <a:xfrm>
              <a:off x="5828630" y="1982860"/>
              <a:ext cx="717277" cy="560241"/>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5" name="Prostokąt 24"/>
            <p:cNvSpPr/>
            <p:nvPr/>
          </p:nvSpPr>
          <p:spPr>
            <a:xfrm>
              <a:off x="5701678" y="1693414"/>
              <a:ext cx="844229" cy="849687"/>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0" tIns="91440" rIns="0" bIns="91440" spcCol="1270" anchor="ctr"/>
            <a:lstStyle/>
            <a:p>
              <a:pPr algn="ctr" defTabSz="400050" fontAlgn="auto">
                <a:lnSpc>
                  <a:spcPct val="90000"/>
                </a:lnSpc>
                <a:spcAft>
                  <a:spcPct val="35000"/>
                </a:spcAft>
                <a:defRPr/>
              </a:pPr>
              <a:r>
                <a:rPr lang="pl-PL" sz="900" b="1" dirty="0"/>
                <a:t>Implementacja</a:t>
              </a:r>
            </a:p>
          </p:txBody>
        </p:sp>
      </p:grpSp>
      <p:grpSp>
        <p:nvGrpSpPr>
          <p:cNvPr id="17413" name="Grupa 5"/>
          <p:cNvGrpSpPr>
            <a:grpSpLocks/>
          </p:cNvGrpSpPr>
          <p:nvPr/>
        </p:nvGrpSpPr>
        <p:grpSpPr bwMode="auto">
          <a:xfrm>
            <a:off x="4906961" y="5804122"/>
            <a:ext cx="876302" cy="704628"/>
            <a:chOff x="4967897" y="1982860"/>
            <a:chExt cx="717277" cy="560241"/>
          </a:xfrm>
        </p:grpSpPr>
        <p:sp>
          <p:nvSpPr>
            <p:cNvPr id="22" name="Prostokąt 21"/>
            <p:cNvSpPr/>
            <p:nvPr/>
          </p:nvSpPr>
          <p:spPr>
            <a:xfrm>
              <a:off x="4967897" y="1982860"/>
              <a:ext cx="717277" cy="560241"/>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3" name="Prostokąt 22"/>
            <p:cNvSpPr/>
            <p:nvPr/>
          </p:nvSpPr>
          <p:spPr>
            <a:xfrm>
              <a:off x="4967897" y="1982860"/>
              <a:ext cx="717277" cy="56024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0" tIns="91440" rIns="0" bIns="91440" spcCol="1270" anchor="ctr"/>
            <a:lstStyle/>
            <a:p>
              <a:pPr algn="ctr" defTabSz="400050" fontAlgn="auto">
                <a:lnSpc>
                  <a:spcPct val="90000"/>
                </a:lnSpc>
                <a:spcAft>
                  <a:spcPct val="35000"/>
                </a:spcAft>
                <a:defRPr/>
              </a:pPr>
              <a:r>
                <a:rPr lang="pl-PL" sz="900" b="1" dirty="0"/>
                <a:t>Projekt</a:t>
              </a:r>
              <a:r>
                <a:rPr lang="pl-PL" sz="900" dirty="0"/>
                <a:t> </a:t>
              </a:r>
              <a:r>
                <a:rPr lang="pl-PL" sz="900" b="1" dirty="0"/>
                <a:t>wstępny</a:t>
              </a:r>
            </a:p>
          </p:txBody>
        </p:sp>
      </p:grpSp>
      <p:grpSp>
        <p:nvGrpSpPr>
          <p:cNvPr id="17414" name="Grupa 6"/>
          <p:cNvGrpSpPr>
            <a:grpSpLocks/>
          </p:cNvGrpSpPr>
          <p:nvPr/>
        </p:nvGrpSpPr>
        <p:grpSpPr bwMode="auto">
          <a:xfrm>
            <a:off x="4062411" y="5661249"/>
            <a:ext cx="860425" cy="847502"/>
            <a:chOff x="3964344" y="1693414"/>
            <a:chExt cx="860098" cy="849687"/>
          </a:xfrm>
        </p:grpSpPr>
        <p:sp>
          <p:nvSpPr>
            <p:cNvPr id="20" name="Prostokąt 19"/>
            <p:cNvSpPr/>
            <p:nvPr/>
          </p:nvSpPr>
          <p:spPr>
            <a:xfrm>
              <a:off x="4107165" y="1982860"/>
              <a:ext cx="717277" cy="560241"/>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1" name="Prostokąt 20"/>
            <p:cNvSpPr/>
            <p:nvPr/>
          </p:nvSpPr>
          <p:spPr>
            <a:xfrm>
              <a:off x="3964344" y="1693414"/>
              <a:ext cx="860098" cy="849687"/>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0" tIns="91440" rIns="0" bIns="91440" spcCol="1270" anchor="ctr"/>
            <a:lstStyle/>
            <a:p>
              <a:pPr algn="ctr" defTabSz="400050" fontAlgn="auto">
                <a:lnSpc>
                  <a:spcPct val="90000"/>
                </a:lnSpc>
                <a:spcAft>
                  <a:spcPct val="35000"/>
                </a:spcAft>
                <a:defRPr/>
              </a:pPr>
              <a:r>
                <a:rPr lang="pl-PL" sz="900" b="1" dirty="0"/>
                <a:t>Analiza</a:t>
              </a:r>
              <a:r>
                <a:rPr lang="pl-PL" sz="900" dirty="0"/>
                <a:t> </a:t>
              </a:r>
              <a:r>
                <a:rPr lang="pl-PL" sz="900" b="1" dirty="0"/>
                <a:t>dziedziny</a:t>
              </a:r>
            </a:p>
          </p:txBody>
        </p:sp>
      </p:grpSp>
      <p:grpSp>
        <p:nvGrpSpPr>
          <p:cNvPr id="17415" name="Grupa 7"/>
          <p:cNvGrpSpPr>
            <a:grpSpLocks/>
          </p:cNvGrpSpPr>
          <p:nvPr/>
        </p:nvGrpSpPr>
        <p:grpSpPr bwMode="auto">
          <a:xfrm>
            <a:off x="3217863" y="5661248"/>
            <a:ext cx="844550" cy="847502"/>
            <a:chOff x="3246432" y="1982860"/>
            <a:chExt cx="717277" cy="560241"/>
          </a:xfrm>
        </p:grpSpPr>
        <p:sp>
          <p:nvSpPr>
            <p:cNvPr id="18" name="Prostokąt 17"/>
            <p:cNvSpPr/>
            <p:nvPr/>
          </p:nvSpPr>
          <p:spPr>
            <a:xfrm>
              <a:off x="3246432" y="1982860"/>
              <a:ext cx="717277" cy="560241"/>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9" name="Prostokąt 18"/>
            <p:cNvSpPr/>
            <p:nvPr/>
          </p:nvSpPr>
          <p:spPr>
            <a:xfrm>
              <a:off x="3246432" y="1982860"/>
              <a:ext cx="717277" cy="56024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0" tIns="91440" rIns="0" bIns="91440" spcCol="1270" anchor="ctr"/>
            <a:lstStyle/>
            <a:p>
              <a:pPr algn="ctr" defTabSz="400050" fontAlgn="auto">
                <a:lnSpc>
                  <a:spcPct val="90000"/>
                </a:lnSpc>
                <a:spcAft>
                  <a:spcPct val="35000"/>
                </a:spcAft>
                <a:defRPr/>
              </a:pPr>
              <a:r>
                <a:rPr lang="pl-PL" sz="900" b="1" dirty="0"/>
                <a:t>Wymagania</a:t>
              </a:r>
            </a:p>
          </p:txBody>
        </p:sp>
      </p:grpSp>
      <p:grpSp>
        <p:nvGrpSpPr>
          <p:cNvPr id="17416" name="Grupa 8"/>
          <p:cNvGrpSpPr>
            <a:grpSpLocks/>
          </p:cNvGrpSpPr>
          <p:nvPr/>
        </p:nvGrpSpPr>
        <p:grpSpPr bwMode="auto">
          <a:xfrm>
            <a:off x="2295526" y="5804122"/>
            <a:ext cx="904874" cy="704628"/>
            <a:chOff x="2385699" y="1982860"/>
            <a:chExt cx="717277" cy="560241"/>
          </a:xfrm>
        </p:grpSpPr>
        <p:sp>
          <p:nvSpPr>
            <p:cNvPr id="16" name="Prostokąt 15"/>
            <p:cNvSpPr/>
            <p:nvPr/>
          </p:nvSpPr>
          <p:spPr>
            <a:xfrm>
              <a:off x="2385699" y="1982860"/>
              <a:ext cx="717277" cy="560241"/>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7" name="Prostokąt 16"/>
            <p:cNvSpPr/>
            <p:nvPr/>
          </p:nvSpPr>
          <p:spPr>
            <a:xfrm>
              <a:off x="2385699" y="1982860"/>
              <a:ext cx="717277" cy="56024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0" tIns="91440" rIns="0" bIns="91440" spcCol="1270" anchor="ctr"/>
            <a:lstStyle/>
            <a:p>
              <a:pPr algn="ctr" defTabSz="400050" fontAlgn="auto">
                <a:lnSpc>
                  <a:spcPct val="90000"/>
                </a:lnSpc>
                <a:spcAft>
                  <a:spcPct val="35000"/>
                </a:spcAft>
                <a:defRPr/>
              </a:pPr>
              <a:r>
                <a:rPr lang="pl-PL" sz="900" b="1" dirty="0"/>
                <a:t>Podział</a:t>
              </a:r>
              <a:r>
                <a:rPr lang="pl-PL" sz="900" dirty="0"/>
                <a:t> </a:t>
              </a:r>
              <a:r>
                <a:rPr lang="pl-PL" sz="900" b="1" dirty="0"/>
                <a:t>problemu</a:t>
              </a:r>
            </a:p>
          </p:txBody>
        </p:sp>
      </p:grpSp>
      <p:grpSp>
        <p:nvGrpSpPr>
          <p:cNvPr id="17417" name="Grupa 9"/>
          <p:cNvGrpSpPr>
            <a:grpSpLocks/>
          </p:cNvGrpSpPr>
          <p:nvPr/>
        </p:nvGrpSpPr>
        <p:grpSpPr bwMode="auto">
          <a:xfrm>
            <a:off x="1479549" y="5661249"/>
            <a:ext cx="860425" cy="847502"/>
            <a:chOff x="1382146" y="1693414"/>
            <a:chExt cx="860098" cy="849687"/>
          </a:xfrm>
        </p:grpSpPr>
        <p:sp>
          <p:nvSpPr>
            <p:cNvPr id="14" name="Prostokąt 13"/>
            <p:cNvSpPr/>
            <p:nvPr/>
          </p:nvSpPr>
          <p:spPr>
            <a:xfrm>
              <a:off x="1524967" y="1982860"/>
              <a:ext cx="717277" cy="560241"/>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5" name="Prostokąt 14"/>
            <p:cNvSpPr/>
            <p:nvPr/>
          </p:nvSpPr>
          <p:spPr>
            <a:xfrm>
              <a:off x="1382146" y="1693414"/>
              <a:ext cx="860098" cy="849687"/>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0" tIns="91440" rIns="0" bIns="91440" spcCol="1270" anchor="ctr"/>
            <a:lstStyle/>
            <a:p>
              <a:pPr algn="ctr" defTabSz="400050" fontAlgn="auto">
                <a:lnSpc>
                  <a:spcPct val="90000"/>
                </a:lnSpc>
                <a:spcAft>
                  <a:spcPct val="35000"/>
                </a:spcAft>
                <a:defRPr/>
              </a:pPr>
              <a:r>
                <a:rPr lang="pl-PL" sz="900" b="1" dirty="0"/>
                <a:t>Diagramy</a:t>
              </a:r>
              <a:r>
                <a:rPr lang="pl-PL" sz="900" dirty="0"/>
                <a:t> </a:t>
              </a:r>
              <a:r>
                <a:rPr lang="pl-PL" sz="900" b="1" dirty="0"/>
                <a:t>przypadków</a:t>
              </a:r>
              <a:r>
                <a:rPr lang="pl-PL" sz="900" dirty="0"/>
                <a:t> </a:t>
              </a:r>
              <a:r>
                <a:rPr lang="pl-PL" sz="900" b="1" dirty="0"/>
                <a:t>użycia</a:t>
              </a:r>
              <a:r>
                <a:rPr lang="pl-PL" sz="900" dirty="0"/>
                <a:t>	</a:t>
              </a:r>
            </a:p>
          </p:txBody>
        </p:sp>
      </p:grpSp>
      <p:grpSp>
        <p:nvGrpSpPr>
          <p:cNvPr id="17418" name="Grupa 10"/>
          <p:cNvGrpSpPr>
            <a:grpSpLocks/>
          </p:cNvGrpSpPr>
          <p:nvPr/>
        </p:nvGrpSpPr>
        <p:grpSpPr bwMode="auto">
          <a:xfrm>
            <a:off x="457200" y="5661248"/>
            <a:ext cx="1022350" cy="847502"/>
            <a:chOff x="664234" y="1982860"/>
            <a:chExt cx="717277" cy="560241"/>
          </a:xfrm>
        </p:grpSpPr>
        <p:sp>
          <p:nvSpPr>
            <p:cNvPr id="12" name="Prostokąt 11"/>
            <p:cNvSpPr/>
            <p:nvPr/>
          </p:nvSpPr>
          <p:spPr>
            <a:xfrm>
              <a:off x="664234" y="1982860"/>
              <a:ext cx="717277" cy="560241"/>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3" name="Prostokąt 12"/>
            <p:cNvSpPr/>
            <p:nvPr/>
          </p:nvSpPr>
          <p:spPr>
            <a:xfrm>
              <a:off x="664234" y="1982860"/>
              <a:ext cx="717277" cy="56024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0" tIns="91440" rIns="0" bIns="91440" spcCol="1270" anchor="ctr"/>
            <a:lstStyle/>
            <a:p>
              <a:pPr algn="ctr" defTabSz="400050" fontAlgn="auto">
                <a:lnSpc>
                  <a:spcPct val="90000"/>
                </a:lnSpc>
                <a:spcAft>
                  <a:spcPct val="35000"/>
                </a:spcAft>
                <a:defRPr/>
              </a:pPr>
              <a:r>
                <a:rPr lang="pl-PL" sz="900" b="1" dirty="0"/>
                <a:t>Lista możliwości</a:t>
              </a:r>
            </a:p>
          </p:txBody>
        </p:sp>
      </p:grpSp>
      <p:sp>
        <p:nvSpPr>
          <p:cNvPr id="28" name="Strzałka w prawo 27"/>
          <p:cNvSpPr/>
          <p:nvPr/>
        </p:nvSpPr>
        <p:spPr>
          <a:xfrm>
            <a:off x="323850" y="6092825"/>
            <a:ext cx="8229600" cy="1120775"/>
          </a:xfrm>
          <a:prstGeom prst="rightArrow">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Tree>
    <p:extLst>
      <p:ext uri="{BB962C8B-B14F-4D97-AF65-F5344CB8AC3E}">
        <p14:creationId xmlns:p14="http://schemas.microsoft.com/office/powerpoint/2010/main" val="1591070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410">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410">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410">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7410">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410">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7410">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7410">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7410">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7410">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7418"/>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7417"/>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7416"/>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7415"/>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7414"/>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7413"/>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7412"/>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7411"/>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7410"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ytuł 1"/>
          <p:cNvSpPr>
            <a:spLocks noGrp="1"/>
          </p:cNvSpPr>
          <p:nvPr>
            <p:ph type="title"/>
          </p:nvPr>
        </p:nvSpPr>
        <p:spPr>
          <a:xfrm>
            <a:off x="457200" y="274638"/>
            <a:ext cx="8229600" cy="778098"/>
          </a:xfrm>
        </p:spPr>
        <p:txBody>
          <a:bodyPr/>
          <a:lstStyle/>
          <a:p>
            <a:pPr marL="342900" indent="-342900" eaLnBrk="1" hangingPunct="1"/>
            <a:r>
              <a:rPr lang="pl-PL" sz="3200" dirty="0">
                <a:solidFill>
                  <a:srgbClr val="000000"/>
                </a:solidFill>
              </a:rPr>
              <a:t>Lista możliwości, diagramy przypadków użycia</a:t>
            </a:r>
          </a:p>
        </p:txBody>
      </p:sp>
      <p:sp>
        <p:nvSpPr>
          <p:cNvPr id="3" name="Symbol zastępczy zawartości 2"/>
          <p:cNvSpPr>
            <a:spLocks noGrp="1"/>
          </p:cNvSpPr>
          <p:nvPr>
            <p:ph idx="1"/>
          </p:nvPr>
        </p:nvSpPr>
        <p:spPr>
          <a:xfrm>
            <a:off x="0" y="1340768"/>
            <a:ext cx="9036496" cy="5400600"/>
          </a:xfrm>
        </p:spPr>
        <p:txBody>
          <a:bodyPr>
            <a:normAutofit/>
          </a:bodyPr>
          <a:lstStyle/>
          <a:p>
            <a:pPr marL="342900" lvl="1" indent="-342900" eaLnBrk="1" hangingPunct="1">
              <a:lnSpc>
                <a:spcPct val="80000"/>
              </a:lnSpc>
              <a:buFont typeface="Arial" charset="0"/>
              <a:buChar char="•"/>
            </a:pPr>
            <a:r>
              <a:rPr lang="pl-PL" dirty="0"/>
              <a:t>Lista możliwości określa w ogólny sposób, </a:t>
            </a:r>
            <a:r>
              <a:rPr lang="pl-PL" dirty="0">
                <a:solidFill>
                  <a:schemeClr val="accent2"/>
                </a:solidFill>
              </a:rPr>
              <a:t>co aplikacja powinna robić</a:t>
            </a:r>
            <a:r>
              <a:rPr lang="pl-PL" dirty="0"/>
              <a:t>.</a:t>
            </a:r>
          </a:p>
          <a:p>
            <a:pPr marL="342900" lvl="1" indent="-342900" eaLnBrk="1" hangingPunct="1">
              <a:lnSpc>
                <a:spcPct val="80000"/>
              </a:lnSpc>
              <a:buFont typeface="Arial" charset="0"/>
              <a:buChar char="•"/>
            </a:pPr>
            <a:r>
              <a:rPr lang="pl-PL" dirty="0"/>
              <a:t>DPU zawiera </a:t>
            </a:r>
            <a:r>
              <a:rPr lang="pl-PL" dirty="0">
                <a:solidFill>
                  <a:schemeClr val="accent2"/>
                </a:solidFill>
              </a:rPr>
              <a:t>ogólne procesy</a:t>
            </a:r>
            <a:r>
              <a:rPr lang="pl-PL" dirty="0"/>
              <a:t> realizowane w ramach aplikacji oraz wszelkie czynniki zewnętrzne, jakie mogą być związane z aplikacją i jej działaniem.</a:t>
            </a:r>
          </a:p>
          <a:p>
            <a:pPr marL="342900" lvl="1" indent="-342900" eaLnBrk="1" hangingPunct="1">
              <a:lnSpc>
                <a:spcPct val="80000"/>
              </a:lnSpc>
              <a:buFont typeface="Arial" charset="0"/>
              <a:buChar char="•"/>
            </a:pPr>
            <a:r>
              <a:rPr lang="pl-PL" dirty="0"/>
              <a:t>Aplikację należy </a:t>
            </a:r>
            <a:r>
              <a:rPr lang="pl-PL" dirty="0">
                <a:solidFill>
                  <a:schemeClr val="accent2"/>
                </a:solidFill>
              </a:rPr>
              <a:t>podzielić na moduły funkcjonalności</a:t>
            </a:r>
            <a:r>
              <a:rPr lang="pl-PL" dirty="0"/>
              <a:t>, a także zdecydować o kolejności ich realizacji.</a:t>
            </a:r>
          </a:p>
          <a:p>
            <a:pPr marL="342900" lvl="1" indent="-342900" eaLnBrk="1" hangingPunct="1">
              <a:lnSpc>
                <a:spcPct val="80000"/>
              </a:lnSpc>
              <a:buFont typeface="Arial" charset="0"/>
              <a:buChar char="•"/>
            </a:pPr>
            <a:r>
              <a:rPr lang="pl-PL" dirty="0"/>
              <a:t>Trzeba </a:t>
            </a:r>
            <a:r>
              <a:rPr lang="pl-PL" dirty="0">
                <a:solidFill>
                  <a:schemeClr val="accent2"/>
                </a:solidFill>
              </a:rPr>
              <a:t>określić wymagania dla każdego z modułów</a:t>
            </a:r>
            <a:r>
              <a:rPr lang="pl-PL" dirty="0"/>
              <a:t> i upewnić się, że pasują one do ustalonej wcześniej, ogólnej postaci aplikacji.</a:t>
            </a:r>
          </a:p>
          <a:p>
            <a:pPr marL="342900" lvl="1" indent="-342900" eaLnBrk="1" hangingPunct="1">
              <a:lnSpc>
                <a:spcPct val="80000"/>
              </a:lnSpc>
              <a:buFont typeface="Arial" charset="0"/>
              <a:buChar char="•"/>
            </a:pPr>
            <a:r>
              <a:rPr lang="pl-PL" dirty="0"/>
              <a:t>Analiza dziedziny </a:t>
            </a:r>
            <a:r>
              <a:rPr lang="pl-PL" dirty="0">
                <a:solidFill>
                  <a:schemeClr val="accent2"/>
                </a:solidFill>
              </a:rPr>
              <a:t>pozwala odwzorować przypadki użycia na obiekty</a:t>
            </a:r>
            <a:r>
              <a:rPr lang="pl-PL" dirty="0"/>
              <a:t>, które będą używane w aplikacji. Należy upewnić się, że klient rozumie o co chodzi analitykowi.</a:t>
            </a:r>
          </a:p>
        </p:txBody>
      </p:sp>
    </p:spTree>
    <p:extLst>
      <p:ext uri="{BB962C8B-B14F-4D97-AF65-F5344CB8AC3E}">
        <p14:creationId xmlns:p14="http://schemas.microsoft.com/office/powerpoint/2010/main" val="3977517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3" grpId="0"/>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ytuł 1"/>
          <p:cNvSpPr>
            <a:spLocks noGrp="1"/>
          </p:cNvSpPr>
          <p:nvPr>
            <p:ph type="title"/>
          </p:nvPr>
        </p:nvSpPr>
        <p:spPr>
          <a:xfrm>
            <a:off x="457200" y="274638"/>
            <a:ext cx="8229600" cy="706090"/>
          </a:xfrm>
        </p:spPr>
        <p:txBody>
          <a:bodyPr/>
          <a:lstStyle/>
          <a:p>
            <a:pPr eaLnBrk="1" hangingPunct="1"/>
            <a:r>
              <a:rPr lang="pl-PL" dirty="0"/>
              <a:t>Projekt wstępny, implementacja</a:t>
            </a:r>
          </a:p>
        </p:txBody>
      </p:sp>
      <p:sp>
        <p:nvSpPr>
          <p:cNvPr id="3" name="Symbol zastępczy zawartości 2"/>
          <p:cNvSpPr>
            <a:spLocks noGrp="1"/>
          </p:cNvSpPr>
          <p:nvPr>
            <p:ph idx="1"/>
          </p:nvPr>
        </p:nvSpPr>
        <p:spPr>
          <a:xfrm>
            <a:off x="0" y="1124744"/>
            <a:ext cx="9036496" cy="5544616"/>
          </a:xfrm>
        </p:spPr>
        <p:txBody>
          <a:bodyPr>
            <a:normAutofit/>
          </a:bodyPr>
          <a:lstStyle/>
          <a:p>
            <a:pPr eaLnBrk="1" hangingPunct="1"/>
            <a:r>
              <a:rPr lang="pl-PL" sz="3000" dirty="0"/>
              <a:t>Należy </a:t>
            </a:r>
            <a:r>
              <a:rPr lang="pl-PL" sz="3000" dirty="0">
                <a:solidFill>
                  <a:schemeClr val="accent2"/>
                </a:solidFill>
              </a:rPr>
              <a:t>podać szczegółowe informacje o obiektach, zdefiniować związki</a:t>
            </a:r>
            <a:r>
              <a:rPr lang="pl-PL" sz="3000" dirty="0"/>
              <a:t> pomiędzy poszczególnymi obiektami, zastosować zasady projektowania obiektowego i wzorce projektowe.</a:t>
            </a:r>
          </a:p>
          <a:p>
            <a:pPr eaLnBrk="1" hangingPunct="1"/>
            <a:r>
              <a:rPr lang="pl-PL" sz="3000" dirty="0"/>
              <a:t>Należy </a:t>
            </a:r>
            <a:r>
              <a:rPr lang="pl-PL" sz="3000" dirty="0">
                <a:solidFill>
                  <a:schemeClr val="accent2"/>
                </a:solidFill>
              </a:rPr>
              <a:t>napisać kod, przetestować go i upewnić się, że działa prawidłowo</a:t>
            </a:r>
            <a:r>
              <a:rPr lang="pl-PL" sz="3000" dirty="0"/>
              <a:t>. W ten sposób postępować dla każdego zachowania, każdej możliwości, każdego przypadku i problemu.</a:t>
            </a:r>
          </a:p>
          <a:p>
            <a:pPr eaLnBrk="1" hangingPunct="1"/>
            <a:r>
              <a:rPr lang="pl-PL" sz="3000" dirty="0"/>
              <a:t>Gotową aplikację należy </a:t>
            </a:r>
            <a:r>
              <a:rPr lang="pl-PL" sz="3000" dirty="0">
                <a:solidFill>
                  <a:schemeClr val="accent2"/>
                </a:solidFill>
              </a:rPr>
              <a:t>przekazać klientowi</a:t>
            </a:r>
            <a:r>
              <a:rPr lang="pl-PL" sz="3000" dirty="0"/>
              <a:t>.</a:t>
            </a:r>
          </a:p>
        </p:txBody>
      </p:sp>
    </p:spTree>
    <p:extLst>
      <p:ext uri="{BB962C8B-B14F-4D97-AF65-F5344CB8AC3E}">
        <p14:creationId xmlns:p14="http://schemas.microsoft.com/office/powerpoint/2010/main" val="1425969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7" grpId="0"/>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ytuł 1"/>
          <p:cNvSpPr>
            <a:spLocks noGrp="1"/>
          </p:cNvSpPr>
          <p:nvPr>
            <p:ph type="title"/>
          </p:nvPr>
        </p:nvSpPr>
        <p:spPr>
          <a:xfrm>
            <a:off x="457200" y="274638"/>
            <a:ext cx="8229600" cy="778098"/>
          </a:xfrm>
        </p:spPr>
        <p:txBody>
          <a:bodyPr/>
          <a:lstStyle/>
          <a:p>
            <a:pPr eaLnBrk="1" hangingPunct="1"/>
            <a:r>
              <a:rPr lang="pl-PL" dirty="0">
                <a:latin typeface="Arial" charset="0"/>
              </a:rPr>
              <a:t>PU a możliwości</a:t>
            </a:r>
          </a:p>
        </p:txBody>
      </p:sp>
      <p:sp>
        <p:nvSpPr>
          <p:cNvPr id="3" name="Symbol zastępczy zawartości 2"/>
          <p:cNvSpPr>
            <a:spLocks noGrp="1"/>
          </p:cNvSpPr>
          <p:nvPr>
            <p:ph idx="1"/>
          </p:nvPr>
        </p:nvSpPr>
        <p:spPr>
          <a:xfrm>
            <a:off x="0" y="1196752"/>
            <a:ext cx="9144000" cy="5544616"/>
          </a:xfrm>
        </p:spPr>
        <p:txBody>
          <a:bodyPr>
            <a:noAutofit/>
          </a:bodyPr>
          <a:lstStyle/>
          <a:p>
            <a:pPr eaLnBrk="1" hangingPunct="1">
              <a:lnSpc>
                <a:spcPct val="80000"/>
              </a:lnSpc>
            </a:pPr>
            <a:r>
              <a:rPr lang="pl-PL" sz="2800" dirty="0"/>
              <a:t>Przypadki użycia odpowiadają zastosowaniu, możliwości odpowiadają funkcjonalności.</a:t>
            </a:r>
          </a:p>
          <a:p>
            <a:pPr eaLnBrk="1" hangingPunct="1">
              <a:lnSpc>
                <a:spcPct val="80000"/>
              </a:lnSpc>
            </a:pPr>
            <a:r>
              <a:rPr lang="pl-PL" sz="2800" dirty="0"/>
              <a:t>Pisząc przypadki użycia  mamy do czynienia z </a:t>
            </a:r>
            <a:r>
              <a:rPr lang="pl-PL" sz="2800" dirty="0">
                <a:solidFill>
                  <a:schemeClr val="accent2"/>
                </a:solidFill>
              </a:rPr>
              <a:t>interakcjami pomiędzy aktorami a systemem</a:t>
            </a:r>
            <a:r>
              <a:rPr lang="pl-PL" sz="2800" dirty="0"/>
              <a:t>. Rozmawiamy o sposobach używania naszego systemu.</a:t>
            </a:r>
          </a:p>
          <a:p>
            <a:pPr eaLnBrk="1" hangingPunct="1">
              <a:lnSpc>
                <a:spcPct val="80000"/>
              </a:lnSpc>
            </a:pPr>
            <a:r>
              <a:rPr lang="pl-PL" sz="2800" dirty="0"/>
              <a:t>Możliwości tworzące system zależą od funkcjonalności. System musi realizować te operacje, by dało się wykonać przypadki użycia, choć może się zdarzyć, że funkcjonalności te nie będą częścią żadnego konkretnego przypadku użycia.</a:t>
            </a:r>
          </a:p>
          <a:p>
            <a:pPr eaLnBrk="1" hangingPunct="1">
              <a:lnSpc>
                <a:spcPct val="80000"/>
              </a:lnSpc>
            </a:pPr>
            <a:r>
              <a:rPr lang="pl-PL" sz="2800" dirty="0"/>
              <a:t>Możliwości dostępne w systemie określają to, co dany system będzie robić. Przypadki użycia pokazujące jak system będzie stosowany, nie zawsze korzystają z tych możliwości w sposób bezpośredni.</a:t>
            </a:r>
          </a:p>
          <a:p>
            <a:pPr eaLnBrk="1" hangingPunct="1">
              <a:lnSpc>
                <a:spcPct val="80000"/>
              </a:lnSpc>
            </a:pPr>
            <a:r>
              <a:rPr lang="pl-PL" sz="2800" dirty="0"/>
              <a:t>Możliwości i przypadki użycia współpracują ze sobą, jednak nie są tym samym.</a:t>
            </a:r>
          </a:p>
        </p:txBody>
      </p:sp>
    </p:spTree>
    <p:extLst>
      <p:ext uri="{BB962C8B-B14F-4D97-AF65-F5344CB8AC3E}">
        <p14:creationId xmlns:p14="http://schemas.microsoft.com/office/powerpoint/2010/main" val="1647015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48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1" grpId="0"/>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p:cNvSpPr>
          <p:nvPr>
            <p:ph type="title"/>
          </p:nvPr>
        </p:nvSpPr>
        <p:spPr/>
        <p:txBody>
          <a:bodyPr/>
          <a:lstStyle/>
          <a:p>
            <a:r>
              <a:rPr lang="pl-PL">
                <a:latin typeface="Arial" charset="0"/>
              </a:rPr>
              <a:t>Zasada SRP</a:t>
            </a:r>
          </a:p>
        </p:txBody>
      </p:sp>
      <p:graphicFrame>
        <p:nvGraphicFramePr>
          <p:cNvPr id="22592" name="Group 64"/>
          <p:cNvGraphicFramePr>
            <a:graphicFrameLocks noGrp="1"/>
          </p:cNvGraphicFramePr>
          <p:nvPr/>
        </p:nvGraphicFramePr>
        <p:xfrm>
          <a:off x="457200" y="1600200"/>
          <a:ext cx="8229600" cy="4904106"/>
        </p:xfrm>
        <a:graphic>
          <a:graphicData uri="http://schemas.openxmlformats.org/drawingml/2006/table">
            <a:tbl>
              <a:tblPr/>
              <a:tblGrid>
                <a:gridCol w="1235075">
                  <a:extLst>
                    <a:ext uri="{9D8B030D-6E8A-4147-A177-3AD203B41FA5}">
                      <a16:colId xmlns:a16="http://schemas.microsoft.com/office/drawing/2014/main" val="20000"/>
                    </a:ext>
                  </a:extLst>
                </a:gridCol>
                <a:gridCol w="2087563">
                  <a:extLst>
                    <a:ext uri="{9D8B030D-6E8A-4147-A177-3AD203B41FA5}">
                      <a16:colId xmlns:a16="http://schemas.microsoft.com/office/drawing/2014/main" val="20001"/>
                    </a:ext>
                  </a:extLst>
                </a:gridCol>
                <a:gridCol w="4248150">
                  <a:extLst>
                    <a:ext uri="{9D8B030D-6E8A-4147-A177-3AD203B41FA5}">
                      <a16:colId xmlns:a16="http://schemas.microsoft.com/office/drawing/2014/main" val="20002"/>
                    </a:ext>
                  </a:extLst>
                </a:gridCol>
                <a:gridCol w="658812">
                  <a:extLst>
                    <a:ext uri="{9D8B030D-6E8A-4147-A177-3AD203B41FA5}">
                      <a16:colId xmlns:a16="http://schemas.microsoft.com/office/drawing/2014/main" val="20003"/>
                    </a:ext>
                  </a:extLst>
                </a:gridCol>
              </a:tblGrid>
              <a:tr h="565150">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pl-PL" sz="2800" b="0" i="0" u="none" strike="noStrike" cap="none" normalizeH="0" baseline="0">
                          <a:ln>
                            <a:noFill/>
                          </a:ln>
                          <a:solidFill>
                            <a:schemeClr val="accent2"/>
                          </a:solidFill>
                          <a:effectLst/>
                          <a:latin typeface="Arial" charset="0"/>
                        </a:rPr>
                        <a:t>Analiza SRP klasy: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pl-PL"/>
                    </a:p>
                  </a:txBody>
                  <a:tcPr/>
                </a:tc>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pl-PL" sz="2800" b="1" i="0" u="none" strike="noStrike" cap="none" normalizeH="0" baseline="0">
                          <a:ln>
                            <a:noFill/>
                          </a:ln>
                          <a:solidFill>
                            <a:schemeClr val="accent2"/>
                          </a:solidFill>
                          <a:effectLst/>
                          <a:latin typeface="Arial" charset="0"/>
                        </a:rPr>
                        <a:t>Samochód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pl-PL"/>
                    </a:p>
                  </a:txBody>
                  <a:tcPr/>
                </a:tc>
                <a:extLst>
                  <a:ext uri="{0D108BD9-81ED-4DB2-BD59-A6C34878D82A}">
                    <a16:rowId xmlns:a16="http://schemas.microsoft.com/office/drawing/2014/main" val="10000"/>
                  </a:ext>
                </a:extLst>
              </a:tr>
              <a:tr h="566738">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pl-PL" sz="2800" b="0" i="0" u="none" strike="noStrike" cap="none" normalizeH="0" baseline="0">
                          <a:ln>
                            <a:noFill/>
                          </a:ln>
                          <a:solidFill>
                            <a:schemeClr val="tx1"/>
                          </a:solidFill>
                          <a:effectLst/>
                          <a:latin typeface="Arial" charset="0"/>
                        </a:rPr>
                        <a:t>Klasa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pl-PL" sz="2800" b="0" i="0" u="none" strike="noStrike" cap="none" normalizeH="0" baseline="0">
                          <a:ln>
                            <a:noFill/>
                          </a:ln>
                          <a:solidFill>
                            <a:schemeClr val="tx1"/>
                          </a:solidFill>
                          <a:effectLst/>
                          <a:latin typeface="Arial" charset="0"/>
                        </a:rPr>
                        <a:t>Samochód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pl-PL" sz="2800" b="0" i="0" u="none" strike="noStrike" cap="none" normalizeH="0" baseline="0">
                          <a:ln>
                            <a:noFill/>
                          </a:ln>
                          <a:solidFill>
                            <a:schemeClr val="tx1"/>
                          </a:solidFill>
                          <a:effectLst/>
                          <a:latin typeface="Arial" charset="0"/>
                        </a:rPr>
                        <a:t>start (rusza)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pl-PL" sz="2800" b="0" i="0" u="none" strike="noStrike" cap="none" normalizeH="0" baseline="0">
                          <a:ln>
                            <a:noFill/>
                          </a:ln>
                          <a:solidFill>
                            <a:schemeClr val="tx1"/>
                          </a:solidFill>
                          <a:effectLst/>
                          <a:latin typeface="Arial" charset="0"/>
                        </a:rPr>
                        <a:t>się</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6515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pl-PL" sz="2800" b="0" i="0" u="none" strike="noStrike" cap="none" normalizeH="0" baseline="0">
                          <a:ln>
                            <a:noFill/>
                          </a:ln>
                          <a:solidFill>
                            <a:schemeClr val="tx1"/>
                          </a:solidFill>
                          <a:effectLst/>
                          <a:latin typeface="Arial" charset="0"/>
                        </a:rPr>
                        <a:t>Klasa</a:t>
                      </a:r>
                      <a:endParaRPr kumimoji="0" lang="pl-PL" sz="2800" b="0" i="0" u="none" strike="noStrike" cap="none" normalizeH="0" baseline="0">
                        <a:ln>
                          <a:noFill/>
                        </a:ln>
                        <a:solidFill>
                          <a:schemeClr val="tx1"/>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pl-PL" sz="2800" b="0" i="0" u="none" strike="noStrike" cap="none" normalizeH="0" baseline="0">
                          <a:ln>
                            <a:noFill/>
                          </a:ln>
                          <a:solidFill>
                            <a:schemeClr val="tx1"/>
                          </a:solidFill>
                          <a:effectLst/>
                          <a:latin typeface="Arial" charset="0"/>
                        </a:rPr>
                        <a:t>Samochód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pl-PL" sz="2800" b="0" i="0" u="none" strike="noStrike" cap="none" normalizeH="0" baseline="0">
                          <a:ln>
                            <a:noFill/>
                          </a:ln>
                          <a:solidFill>
                            <a:schemeClr val="tx1"/>
                          </a:solidFill>
                          <a:effectLst/>
                          <a:latin typeface="Arial" charset="0"/>
                        </a:rPr>
                        <a:t>stop (zatrzymuje)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pl-PL" sz="2800" b="0" i="0" u="none" strike="noStrike" cap="none" normalizeH="0" baseline="0">
                          <a:ln>
                            <a:noFill/>
                          </a:ln>
                          <a:solidFill>
                            <a:schemeClr val="tx1"/>
                          </a:solidFill>
                          <a:effectLst/>
                          <a:latin typeface="Arial" charset="0"/>
                        </a:rPr>
                        <a:t>się</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66738">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pl-PL" sz="2800" b="0" i="0" u="none" strike="noStrike" cap="none" normalizeH="0" baseline="0">
                          <a:ln>
                            <a:noFill/>
                          </a:ln>
                          <a:solidFill>
                            <a:schemeClr val="tx1"/>
                          </a:solidFill>
                          <a:effectLst/>
                          <a:latin typeface="Arial" charset="0"/>
                        </a:rPr>
                        <a:t>Klasa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pl-PL" sz="2800" b="0" i="0" u="none" strike="noStrike" cap="none" normalizeH="0" baseline="0">
                          <a:ln>
                            <a:noFill/>
                          </a:ln>
                          <a:solidFill>
                            <a:schemeClr val="tx1"/>
                          </a:solidFill>
                          <a:effectLst/>
                          <a:latin typeface="Arial" charset="0"/>
                        </a:rPr>
                        <a:t>Samochód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pl-PL" sz="2800" b="0" i="0" u="none" strike="noStrike" cap="none" normalizeH="0" baseline="0">
                          <a:ln>
                            <a:noFill/>
                          </a:ln>
                          <a:solidFill>
                            <a:schemeClr val="tx1"/>
                          </a:solidFill>
                          <a:effectLst/>
                          <a:latin typeface="Arial" charset="0"/>
                        </a:rPr>
                        <a:t>changeTires (zmieniaOpony)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pl-PL" sz="2800" b="0" i="0" u="none" strike="noStrike" cap="none" normalizeH="0" baseline="0">
                          <a:ln>
                            <a:noFill/>
                          </a:ln>
                          <a:solidFill>
                            <a:schemeClr val="tx1"/>
                          </a:solidFill>
                          <a:effectLst/>
                          <a:latin typeface="Arial" charset="0"/>
                        </a:rPr>
                        <a:t>się</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6515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pl-PL" sz="2800" b="0" i="0" u="none" strike="noStrike" cap="none" normalizeH="0" baseline="0">
                          <a:ln>
                            <a:noFill/>
                          </a:ln>
                          <a:solidFill>
                            <a:schemeClr val="tx1"/>
                          </a:solidFill>
                          <a:effectLst/>
                          <a:latin typeface="Arial" charset="0"/>
                        </a:rPr>
                        <a:t>Klasa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pl-PL" sz="2800" b="0" i="0" u="none" strike="noStrike" cap="none" normalizeH="0" baseline="0">
                          <a:ln>
                            <a:noFill/>
                          </a:ln>
                          <a:solidFill>
                            <a:schemeClr val="tx1"/>
                          </a:solidFill>
                          <a:effectLst/>
                          <a:latin typeface="Arial" charset="0"/>
                        </a:rPr>
                        <a:t>Samochód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pl-PL" sz="2800" b="0" i="0" u="none" strike="noStrike" cap="none" normalizeH="0" baseline="0">
                          <a:ln>
                            <a:noFill/>
                          </a:ln>
                          <a:solidFill>
                            <a:schemeClr val="tx1"/>
                          </a:solidFill>
                          <a:effectLst/>
                          <a:latin typeface="Arial" charset="0"/>
                        </a:rPr>
                        <a:t>drive (prowadzi)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pl-PL" sz="2800" b="0" i="0" u="none" strike="noStrike" cap="none" normalizeH="0" baseline="0">
                          <a:ln>
                            <a:noFill/>
                          </a:ln>
                          <a:solidFill>
                            <a:schemeClr val="tx1"/>
                          </a:solidFill>
                          <a:effectLst/>
                          <a:latin typeface="Arial" charset="0"/>
                        </a:rPr>
                        <a:t>się</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6515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pl-PL" sz="2800" b="0" i="0" u="none" strike="noStrike" cap="none" normalizeH="0" baseline="0">
                          <a:ln>
                            <a:noFill/>
                          </a:ln>
                          <a:solidFill>
                            <a:schemeClr val="tx1"/>
                          </a:solidFill>
                          <a:effectLst/>
                          <a:latin typeface="Arial" charset="0"/>
                        </a:rPr>
                        <a:t>Klasa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pl-PL" sz="2800" b="0" i="0" u="none" strike="noStrike" cap="none" normalizeH="0" baseline="0">
                          <a:ln>
                            <a:noFill/>
                          </a:ln>
                          <a:solidFill>
                            <a:schemeClr val="tx1"/>
                          </a:solidFill>
                          <a:effectLst/>
                          <a:latin typeface="Arial" charset="0"/>
                        </a:rPr>
                        <a:t>Samochód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pl-PL" sz="2800" b="0" i="0" u="none" strike="noStrike" cap="none" normalizeH="0" baseline="0">
                          <a:ln>
                            <a:noFill/>
                          </a:ln>
                          <a:solidFill>
                            <a:schemeClr val="tx1"/>
                          </a:solidFill>
                          <a:effectLst/>
                          <a:latin typeface="Arial" charset="0"/>
                        </a:rPr>
                        <a:t>wash (myje)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pl-PL" sz="2800" b="0" i="0" u="none" strike="noStrike" cap="none" normalizeH="0" baseline="0">
                          <a:ln>
                            <a:noFill/>
                          </a:ln>
                          <a:solidFill>
                            <a:schemeClr val="tx1"/>
                          </a:solidFill>
                          <a:effectLst/>
                          <a:latin typeface="Arial" charset="0"/>
                        </a:rPr>
                        <a:t>się</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66738">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pl-PL" sz="2800" b="0" i="0" u="none" strike="noStrike" cap="none" normalizeH="0" baseline="0">
                          <a:ln>
                            <a:noFill/>
                          </a:ln>
                          <a:solidFill>
                            <a:schemeClr val="tx1"/>
                          </a:solidFill>
                          <a:effectLst/>
                          <a:latin typeface="Arial" charset="0"/>
                        </a:rPr>
                        <a:t>Klasa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pl-PL" sz="2800" b="0" i="0" u="none" strike="noStrike" cap="none" normalizeH="0" baseline="0">
                          <a:ln>
                            <a:noFill/>
                          </a:ln>
                          <a:solidFill>
                            <a:schemeClr val="tx1"/>
                          </a:solidFill>
                          <a:effectLst/>
                          <a:latin typeface="Arial" charset="0"/>
                        </a:rPr>
                        <a:t>Samochód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pl-PL" sz="2800" b="0" i="0" u="none" strike="noStrike" cap="none" normalizeH="0" baseline="0">
                          <a:ln>
                            <a:noFill/>
                          </a:ln>
                          <a:solidFill>
                            <a:schemeClr val="tx1"/>
                          </a:solidFill>
                          <a:effectLst/>
                          <a:latin typeface="Arial" charset="0"/>
                        </a:rPr>
                        <a:t>check (sprawdza)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pl-PL" sz="2800" b="0" i="0" u="none" strike="noStrike" cap="none" normalizeH="0" baseline="0">
                          <a:ln>
                            <a:noFill/>
                          </a:ln>
                          <a:solidFill>
                            <a:schemeClr val="tx1"/>
                          </a:solidFill>
                          <a:effectLst/>
                          <a:latin typeface="Arial" charset="0"/>
                        </a:rPr>
                        <a:t>się</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6515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pl-PL" sz="2800" b="0" i="0" u="none" strike="noStrike" cap="none" normalizeH="0" baseline="0">
                          <a:ln>
                            <a:noFill/>
                          </a:ln>
                          <a:solidFill>
                            <a:schemeClr val="tx1"/>
                          </a:solidFill>
                          <a:effectLst/>
                          <a:latin typeface="Arial" charset="0"/>
                        </a:rPr>
                        <a:t>Klasa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pl-PL" sz="2800" b="0" i="0" u="none" strike="noStrike" cap="none" normalizeH="0" baseline="0">
                          <a:ln>
                            <a:noFill/>
                          </a:ln>
                          <a:solidFill>
                            <a:schemeClr val="tx1"/>
                          </a:solidFill>
                          <a:effectLst/>
                          <a:latin typeface="Arial" charset="0"/>
                        </a:rPr>
                        <a:t>Samochód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pl-PL" sz="2800" b="0" i="0" u="none" strike="noStrike" cap="none" normalizeH="0" baseline="0">
                          <a:ln>
                            <a:noFill/>
                          </a:ln>
                          <a:solidFill>
                            <a:schemeClr val="tx1"/>
                          </a:solidFill>
                          <a:effectLst/>
                          <a:latin typeface="Arial" charset="0"/>
                        </a:rPr>
                        <a:t>get (pobierz)</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pl-PL" sz="2800" b="0" i="0" u="none" strike="noStrike" cap="none" normalizeH="0" baseline="0">
                          <a:ln>
                            <a:noFill/>
                          </a:ln>
                          <a:solidFill>
                            <a:schemeClr val="tx1"/>
                          </a:solidFill>
                          <a:effectLst/>
                          <a:latin typeface="Arial" charset="0"/>
                        </a:rPr>
                        <a:t>się</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858237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D:\Documents and Settings\lkisiel\My Documents\My Dropbox\UWM\SEMESTR ii\Podstawa Informatycznych systemow zarzadzania\ITIL\6328_99659463497_668493497_1938971_1183427_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560784"/>
            <a:ext cx="8430386" cy="632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pole tekstowe 4"/>
          <p:cNvSpPr txBox="1"/>
          <p:nvPr/>
        </p:nvSpPr>
        <p:spPr>
          <a:xfrm>
            <a:off x="611560" y="44624"/>
            <a:ext cx="8136904" cy="461665"/>
          </a:xfrm>
          <a:prstGeom prst="rect">
            <a:avLst/>
          </a:prstGeom>
          <a:noFill/>
        </p:spPr>
        <p:txBody>
          <a:bodyPr wrap="square" rtlCol="0">
            <a:spAutoFit/>
          </a:bodyPr>
          <a:lstStyle/>
          <a:p>
            <a:r>
              <a:rPr lang="pl-PL" sz="2400" dirty="0"/>
              <a:t>Metafory procesu PSI – uzasadnienie kolejnych podejść do PSI</a:t>
            </a:r>
          </a:p>
        </p:txBody>
      </p:sp>
    </p:spTree>
    <p:extLst>
      <p:ext uri="{BB962C8B-B14F-4D97-AF65-F5344CB8AC3E}">
        <p14:creationId xmlns:p14="http://schemas.microsoft.com/office/powerpoint/2010/main" val="14734880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637" name="Group 61"/>
          <p:cNvGraphicFramePr>
            <a:graphicFrameLocks noGrp="1"/>
          </p:cNvGraphicFramePr>
          <p:nvPr>
            <p:extLst>
              <p:ext uri="{D42A27DB-BD31-4B8C-83A1-F6EECF244321}">
                <p14:modId xmlns:p14="http://schemas.microsoft.com/office/powerpoint/2010/main" val="2400006873"/>
              </p:ext>
            </p:extLst>
          </p:nvPr>
        </p:nvGraphicFramePr>
        <p:xfrm>
          <a:off x="323850" y="1125538"/>
          <a:ext cx="8362950" cy="4891409"/>
        </p:xfrm>
        <a:graphic>
          <a:graphicData uri="http://schemas.openxmlformats.org/drawingml/2006/table">
            <a:tbl>
              <a:tblPr/>
              <a:tblGrid>
                <a:gridCol w="424815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503238">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pl-PL" sz="2400" b="0" i="0" u="none" strike="noStrike" cap="none" normalizeH="0" baseline="0" dirty="0">
                          <a:ln>
                            <a:noFill/>
                          </a:ln>
                          <a:solidFill>
                            <a:schemeClr val="tx1"/>
                          </a:solidFill>
                          <a:effectLst/>
                          <a:latin typeface="Arial" charset="0"/>
                        </a:rPr>
                        <a:t>Klasa: </a:t>
                      </a:r>
                      <a:r>
                        <a:rPr kumimoji="0" lang="pl-PL" sz="2400" b="1" i="0" u="none" strike="noStrike" cap="none" normalizeH="0" baseline="0" dirty="0">
                          <a:ln>
                            <a:noFill/>
                          </a:ln>
                          <a:solidFill>
                            <a:schemeClr val="tx1"/>
                          </a:solidFill>
                          <a:effectLst/>
                          <a:latin typeface="Arial" charset="0"/>
                        </a:rPr>
                        <a:t>Samochód</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pl-PL"/>
                    </a:p>
                  </a:txBody>
                  <a:tcPr/>
                </a:tc>
                <a:extLst>
                  <a:ext uri="{0D108BD9-81ED-4DB2-BD59-A6C34878D82A}">
                    <a16:rowId xmlns:a16="http://schemas.microsoft.com/office/drawing/2014/main" val="10000"/>
                  </a:ext>
                </a:extLst>
              </a:tr>
              <a:tr h="411163">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pl-PL" sz="1800" b="0" i="1" u="none" strike="noStrike" cap="none" normalizeH="0" baseline="0" dirty="0">
                          <a:ln>
                            <a:noFill/>
                          </a:ln>
                          <a:solidFill>
                            <a:schemeClr val="tx1"/>
                          </a:solidFill>
                          <a:effectLst/>
                          <a:latin typeface="Arial" charset="0"/>
                        </a:rPr>
                        <a:t>Opis: klasa reprezentuje samochód oraz dodatkowe funkcjonalności związane z posiadaniem auta</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pl-PL"/>
                    </a:p>
                  </a:txBody>
                  <a:tcPr/>
                </a:tc>
                <a:extLst>
                  <a:ext uri="{0D108BD9-81ED-4DB2-BD59-A6C34878D82A}">
                    <a16:rowId xmlns:a16="http://schemas.microsoft.com/office/drawing/2014/main" val="10001"/>
                  </a:ext>
                </a:extLst>
              </a:tr>
              <a:tr h="412750">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pl-PL" sz="2400" b="0" i="0" u="none" strike="noStrike" cap="none" normalizeH="0" baseline="0">
                          <a:ln>
                            <a:noFill/>
                          </a:ln>
                          <a:solidFill>
                            <a:schemeClr val="tx1"/>
                          </a:solidFill>
                          <a:effectLst/>
                          <a:latin typeface="Arial" charset="0"/>
                        </a:rPr>
                        <a:t>Odpowiedzialności: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pl-PL"/>
                    </a:p>
                  </a:txBody>
                  <a:tcPr/>
                </a:tc>
                <a:extLst>
                  <a:ext uri="{0D108BD9-81ED-4DB2-BD59-A6C34878D82A}">
                    <a16:rowId xmlns:a16="http://schemas.microsoft.com/office/drawing/2014/main" val="10002"/>
                  </a:ext>
                </a:extLst>
              </a:tr>
              <a:tr h="411163">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pl-PL" sz="2000" b="0" i="0" u="none" strike="noStrike" cap="none" normalizeH="0" baseline="0">
                          <a:ln>
                            <a:noFill/>
                          </a:ln>
                          <a:solidFill>
                            <a:schemeClr val="tx1"/>
                          </a:solidFill>
                          <a:effectLst/>
                          <a:latin typeface="Arial" charset="0"/>
                        </a:rPr>
                        <a:t>Nazwa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pl-PL" sz="2000" b="0" i="0" u="none" strike="noStrike" cap="none" normalizeH="0" baseline="0">
                          <a:ln>
                            <a:noFill/>
                          </a:ln>
                          <a:solidFill>
                            <a:schemeClr val="tx1"/>
                          </a:solidFill>
                          <a:effectLst/>
                          <a:latin typeface="Arial" charset="0"/>
                        </a:rPr>
                        <a:t>Współpracownik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1163">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pl-PL" sz="2000" b="0" i="0" u="none" strike="noStrike" cap="none" normalizeH="0" baseline="0">
                          <a:ln>
                            <a:noFill/>
                          </a:ln>
                          <a:solidFill>
                            <a:schemeClr val="tx1"/>
                          </a:solidFill>
                          <a:effectLst/>
                          <a:latin typeface="Arial" charset="0"/>
                        </a:rPr>
                        <a:t>Ruszanie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pl-PL" sz="2000" b="0" i="0" u="none" strike="noStrike" cap="none" normalizeH="0" baseline="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11163">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pl-PL" sz="2000" b="0" i="0" u="none" strike="noStrike" cap="none" normalizeH="0" baseline="0">
                          <a:ln>
                            <a:noFill/>
                          </a:ln>
                          <a:solidFill>
                            <a:schemeClr val="tx1"/>
                          </a:solidFill>
                          <a:effectLst/>
                          <a:latin typeface="Arial" charset="0"/>
                        </a:rPr>
                        <a:t>Zatrzymywanie się</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pl-PL" sz="2000" b="0" i="0" u="none" strike="noStrike" cap="none" normalizeH="0" baseline="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11163">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pl-PL" sz="2000" b="0" i="0" u="none" strike="noStrike" cap="none" normalizeH="0" baseline="0">
                          <a:ln>
                            <a:noFill/>
                          </a:ln>
                          <a:solidFill>
                            <a:schemeClr val="tx1"/>
                          </a:solidFill>
                          <a:effectLst/>
                          <a:latin typeface="Arial" charset="0"/>
                        </a:rPr>
                        <a:t>Zostają zmienione opony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pl-PL" sz="2000" b="0" i="0" u="none" strike="noStrike" cap="none" normalizeH="0" baseline="0">
                          <a:ln>
                            <a:noFill/>
                          </a:ln>
                          <a:solidFill>
                            <a:schemeClr val="tx1"/>
                          </a:solidFill>
                          <a:effectLst/>
                          <a:latin typeface="Arial" charset="0"/>
                        </a:rPr>
                        <a:t>Mechanik, Opona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11163">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pl-PL" sz="2000" b="0" i="0" u="none" strike="noStrike" cap="none" normalizeH="0" baseline="0">
                          <a:ln>
                            <a:noFill/>
                          </a:ln>
                          <a:solidFill>
                            <a:schemeClr val="tx1"/>
                          </a:solidFill>
                          <a:effectLst/>
                          <a:latin typeface="Arial" charset="0"/>
                        </a:rPr>
                        <a:t>Jest prowadzony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pl-PL" sz="2000" b="0" i="0" u="none" strike="noStrike" cap="none" normalizeH="0" baseline="0">
                          <a:ln>
                            <a:noFill/>
                          </a:ln>
                          <a:solidFill>
                            <a:schemeClr val="tx1"/>
                          </a:solidFill>
                          <a:effectLst/>
                          <a:latin typeface="Arial" charset="0"/>
                        </a:rPr>
                        <a:t>Kierowca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1275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pl-PL" sz="2000" b="0" i="0" u="none" strike="noStrike" cap="none" normalizeH="0" baseline="0">
                          <a:ln>
                            <a:noFill/>
                          </a:ln>
                          <a:solidFill>
                            <a:schemeClr val="tx1"/>
                          </a:solidFill>
                          <a:effectLst/>
                          <a:latin typeface="Arial" charset="0"/>
                        </a:rPr>
                        <a:t>Zostaje umyty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pl-PL" sz="2000" b="0" i="0" u="none" strike="noStrike" cap="none" normalizeH="0" baseline="0">
                          <a:ln>
                            <a:noFill/>
                          </a:ln>
                          <a:solidFill>
                            <a:schemeClr val="tx1"/>
                          </a:solidFill>
                          <a:effectLst/>
                          <a:latin typeface="Arial" charset="0"/>
                        </a:rPr>
                        <a:t>Myjnia, obsługa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11163">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pl-PL" sz="2000" b="0" i="0" u="none" strike="noStrike" cap="none" normalizeH="0" baseline="0">
                          <a:ln>
                            <a:noFill/>
                          </a:ln>
                          <a:solidFill>
                            <a:schemeClr val="tx1"/>
                          </a:solidFill>
                          <a:effectLst/>
                          <a:latin typeface="Arial" charset="0"/>
                        </a:rPr>
                        <a:t>Zostaje zmieniony olej</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pl-PL" sz="2000" b="0" i="0" u="none" strike="noStrike" cap="none" normalizeH="0" baseline="0">
                          <a:ln>
                            <a:noFill/>
                          </a:ln>
                          <a:solidFill>
                            <a:schemeClr val="tx1"/>
                          </a:solidFill>
                          <a:effectLst/>
                          <a:latin typeface="Arial" charset="0"/>
                        </a:rPr>
                        <a:t>Mechanik</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411163">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pl-PL" sz="2000" b="0" i="0" u="none" strike="noStrike" cap="none" normalizeH="0" baseline="0">
                          <a:ln>
                            <a:noFill/>
                          </a:ln>
                          <a:solidFill>
                            <a:schemeClr val="tx1"/>
                          </a:solidFill>
                          <a:effectLst/>
                          <a:latin typeface="Arial" charset="0"/>
                        </a:rPr>
                        <a:t>Zwrócenie informacji o stanie oleju</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pl-PL" sz="2000" b="0" i="0" u="none" strike="noStrike" cap="none" normalizeH="0" baseline="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bl>
          </a:graphicData>
        </a:graphic>
      </p:graphicFrame>
      <p:sp>
        <p:nvSpPr>
          <p:cNvPr id="24612" name="Text Box 62"/>
          <p:cNvSpPr txBox="1">
            <a:spLocks noChangeArrowheads="1"/>
          </p:cNvSpPr>
          <p:nvPr/>
        </p:nvSpPr>
        <p:spPr bwMode="auto">
          <a:xfrm>
            <a:off x="684213" y="333375"/>
            <a:ext cx="7920037" cy="366713"/>
          </a:xfrm>
          <a:prstGeom prst="rect">
            <a:avLst/>
          </a:prstGeom>
          <a:noFill/>
          <a:ln w="9525">
            <a:noFill/>
            <a:miter lim="800000"/>
            <a:headEnd/>
            <a:tailEnd/>
          </a:ln>
        </p:spPr>
        <p:txBody>
          <a:bodyPr>
            <a:spAutoFit/>
          </a:bodyPr>
          <a:lstStyle/>
          <a:p>
            <a:pPr>
              <a:spcBef>
                <a:spcPct val="50000"/>
              </a:spcBef>
            </a:pPr>
            <a:endParaRPr lang="pl-PL"/>
          </a:p>
        </p:txBody>
      </p:sp>
      <p:sp>
        <p:nvSpPr>
          <p:cNvPr id="24613" name="Text Box 63"/>
          <p:cNvSpPr txBox="1">
            <a:spLocks noChangeArrowheads="1"/>
          </p:cNvSpPr>
          <p:nvPr/>
        </p:nvSpPr>
        <p:spPr bwMode="auto">
          <a:xfrm>
            <a:off x="900113" y="404813"/>
            <a:ext cx="2735262" cy="457200"/>
          </a:xfrm>
          <a:prstGeom prst="rect">
            <a:avLst/>
          </a:prstGeom>
          <a:noFill/>
          <a:ln w="9525">
            <a:noFill/>
            <a:miter lim="800000"/>
            <a:headEnd/>
            <a:tailEnd/>
          </a:ln>
        </p:spPr>
        <p:txBody>
          <a:bodyPr>
            <a:spAutoFit/>
          </a:bodyPr>
          <a:lstStyle/>
          <a:p>
            <a:pPr>
              <a:spcBef>
                <a:spcPct val="50000"/>
              </a:spcBef>
            </a:pPr>
            <a:r>
              <a:rPr lang="pl-PL" sz="2400" b="1"/>
              <a:t>Karta CRC</a:t>
            </a:r>
          </a:p>
        </p:txBody>
      </p:sp>
    </p:spTree>
    <p:extLst>
      <p:ext uri="{BB962C8B-B14F-4D97-AF65-F5344CB8AC3E}">
        <p14:creationId xmlns:p14="http://schemas.microsoft.com/office/powerpoint/2010/main" val="1698525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ytuł 1"/>
          <p:cNvSpPr>
            <a:spLocks noGrp="1"/>
          </p:cNvSpPr>
          <p:nvPr>
            <p:ph type="title"/>
          </p:nvPr>
        </p:nvSpPr>
        <p:spPr>
          <a:xfrm>
            <a:off x="457200" y="160337"/>
            <a:ext cx="8229600" cy="892399"/>
          </a:xfrm>
        </p:spPr>
        <p:txBody>
          <a:bodyPr/>
          <a:lstStyle/>
          <a:p>
            <a:r>
              <a:rPr lang="pl-PL" dirty="0"/>
              <a:t>Zasada projektowania</a:t>
            </a:r>
          </a:p>
        </p:txBody>
      </p:sp>
      <p:sp>
        <p:nvSpPr>
          <p:cNvPr id="3" name="Symbol zastępczy zawartości 2"/>
          <p:cNvSpPr>
            <a:spLocks noGrp="1"/>
          </p:cNvSpPr>
          <p:nvPr>
            <p:ph idx="1"/>
          </p:nvPr>
        </p:nvSpPr>
        <p:spPr>
          <a:xfrm>
            <a:off x="0" y="1600200"/>
            <a:ext cx="9144000" cy="4525963"/>
          </a:xfrm>
        </p:spPr>
        <p:txBody>
          <a:bodyPr rtlCol="0">
            <a:normAutofit fontScale="92500"/>
          </a:bodyPr>
          <a:lstStyle/>
          <a:p>
            <a:pPr fontAlgn="auto">
              <a:spcAft>
                <a:spcPts val="0"/>
              </a:spcAft>
              <a:buFont typeface="Arial" pitchFamily="34" charset="0"/>
              <a:buChar char="•"/>
              <a:defRPr/>
            </a:pPr>
            <a:r>
              <a:rPr lang="pl-PL" dirty="0"/>
              <a:t>Zasada projektowania to </a:t>
            </a:r>
            <a:r>
              <a:rPr lang="pl-PL" dirty="0">
                <a:solidFill>
                  <a:srgbClr val="FF0000"/>
                </a:solidFill>
              </a:rPr>
              <a:t>proste narzędzie lub technika</a:t>
            </a:r>
            <a:r>
              <a:rPr lang="pl-PL" dirty="0"/>
              <a:t>, które można zastosować podczas projektowania lub pisania kodu w </a:t>
            </a:r>
            <a:r>
              <a:rPr lang="pl-PL" dirty="0">
                <a:solidFill>
                  <a:srgbClr val="FF0000"/>
                </a:solidFill>
              </a:rPr>
              <a:t>celu poprawienia łatwości jego utrzymania, rozbudowy lub zwiększenia jego elastyczności</a:t>
            </a:r>
            <a:r>
              <a:rPr lang="pl-PL" dirty="0"/>
              <a:t>.</a:t>
            </a:r>
          </a:p>
          <a:p>
            <a:pPr fontAlgn="auto">
              <a:spcAft>
                <a:spcPts val="0"/>
              </a:spcAft>
              <a:buFont typeface="Arial" pitchFamily="34" charset="0"/>
              <a:buChar char="•"/>
              <a:defRPr/>
            </a:pPr>
            <a:r>
              <a:rPr lang="pl-PL" dirty="0"/>
              <a:t>Stosowanie sprawdzonych zasad projektowania obiektowego pozwala na stworzenie </a:t>
            </a:r>
            <a:r>
              <a:rPr lang="pl-PL" b="1" i="1" dirty="0"/>
              <a:t>oprogramowania, które będzie łatwiejsze w utrzymaniu, bardziej elastyczne i łatwiejsze do modyfikacji</a:t>
            </a:r>
            <a:r>
              <a:rPr lang="pl-PL"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7"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ytuł 1"/>
          <p:cNvSpPr>
            <a:spLocks noGrp="1"/>
          </p:cNvSpPr>
          <p:nvPr>
            <p:ph type="title"/>
          </p:nvPr>
        </p:nvSpPr>
        <p:spPr>
          <a:xfrm>
            <a:off x="457200" y="274638"/>
            <a:ext cx="8229600" cy="922114"/>
          </a:xfrm>
        </p:spPr>
        <p:txBody>
          <a:bodyPr/>
          <a:lstStyle/>
          <a:p>
            <a:r>
              <a:rPr lang="pl-PL" dirty="0"/>
              <a:t>Zasady projektowania obiektowego</a:t>
            </a:r>
          </a:p>
        </p:txBody>
      </p:sp>
      <p:sp>
        <p:nvSpPr>
          <p:cNvPr id="15362" name="Symbol zastępczy zawartości 2"/>
          <p:cNvSpPr>
            <a:spLocks noGrp="1"/>
          </p:cNvSpPr>
          <p:nvPr>
            <p:ph idx="1"/>
          </p:nvPr>
        </p:nvSpPr>
        <p:spPr>
          <a:xfrm>
            <a:off x="0" y="1600200"/>
            <a:ext cx="9144000" cy="4525963"/>
          </a:xfrm>
        </p:spPr>
        <p:txBody>
          <a:bodyPr lIns="180000"/>
          <a:lstStyle/>
          <a:p>
            <a:r>
              <a:rPr lang="pl-PL" dirty="0">
                <a:solidFill>
                  <a:srgbClr val="FF0000"/>
                </a:solidFill>
              </a:rPr>
              <a:t>Zasady projektowania obiektowego</a:t>
            </a:r>
            <a:r>
              <a:rPr lang="pl-PL" dirty="0"/>
              <a:t>:</a:t>
            </a:r>
          </a:p>
          <a:p>
            <a:pPr lvl="1"/>
            <a:r>
              <a:rPr lang="pl-PL" dirty="0"/>
              <a:t>Poddawaj hermetyzacji to, co się zmienia.</a:t>
            </a:r>
          </a:p>
          <a:p>
            <a:pPr lvl="1"/>
            <a:r>
              <a:rPr lang="pl-PL" dirty="0"/>
              <a:t>Stosuj interfejsy, a nie implementacje.</a:t>
            </a:r>
          </a:p>
          <a:p>
            <a:pPr lvl="1"/>
            <a:r>
              <a:rPr lang="pl-PL" dirty="0"/>
              <a:t>Dla każdej klasy w aplikacji powinien istnieć tylko jeden powód do wprowadzania zmian.</a:t>
            </a:r>
          </a:p>
          <a:p>
            <a:pPr lvl="1"/>
            <a:r>
              <a:rPr lang="pl-PL" dirty="0"/>
              <a:t>Klasy służą do reprezentowania </a:t>
            </a:r>
            <a:r>
              <a:rPr lang="pl-PL" dirty="0" err="1"/>
              <a:t>zachowań</a:t>
            </a:r>
            <a:r>
              <a:rPr lang="pl-PL" dirty="0"/>
              <a:t> i funkcjonalności.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362">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362">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362">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362">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36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1" grpId="0"/>
      <p:bldP spid="1536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ytuł 1"/>
          <p:cNvSpPr>
            <a:spLocks noGrp="1"/>
          </p:cNvSpPr>
          <p:nvPr>
            <p:ph type="title"/>
          </p:nvPr>
        </p:nvSpPr>
        <p:spPr>
          <a:xfrm>
            <a:off x="457200" y="116632"/>
            <a:ext cx="8229600" cy="778098"/>
          </a:xfrm>
        </p:spPr>
        <p:txBody>
          <a:bodyPr/>
          <a:lstStyle/>
          <a:p>
            <a:r>
              <a:rPr lang="pl-PL" dirty="0"/>
              <a:t>Zasada otwarte-zamknięte</a:t>
            </a:r>
          </a:p>
        </p:txBody>
      </p:sp>
      <p:sp>
        <p:nvSpPr>
          <p:cNvPr id="3" name="Symbol zastępczy zawartości 2"/>
          <p:cNvSpPr>
            <a:spLocks noGrp="1"/>
          </p:cNvSpPr>
          <p:nvPr>
            <p:ph idx="1"/>
          </p:nvPr>
        </p:nvSpPr>
        <p:spPr>
          <a:xfrm>
            <a:off x="0" y="980728"/>
            <a:ext cx="9144000" cy="5877272"/>
          </a:xfrm>
        </p:spPr>
        <p:txBody>
          <a:bodyPr rtlCol="0">
            <a:normAutofit fontScale="92500" lnSpcReduction="10000"/>
          </a:bodyPr>
          <a:lstStyle/>
          <a:p>
            <a:pPr fontAlgn="auto">
              <a:spcAft>
                <a:spcPts val="0"/>
              </a:spcAft>
              <a:buFont typeface="Arial" pitchFamily="34" charset="0"/>
              <a:buChar char="•"/>
              <a:defRPr/>
            </a:pPr>
            <a:r>
              <a:rPr lang="pl-PL" dirty="0"/>
              <a:t>Pierwsza zasada: </a:t>
            </a:r>
            <a:r>
              <a:rPr lang="pl-PL" b="1" dirty="0" err="1"/>
              <a:t>zasada</a:t>
            </a:r>
            <a:r>
              <a:rPr lang="pl-PL" b="1" dirty="0"/>
              <a:t> otwarte-zamknięte </a:t>
            </a:r>
            <a:r>
              <a:rPr lang="pl-PL" dirty="0"/>
              <a:t>(</a:t>
            </a:r>
            <a:r>
              <a:rPr lang="pl-PL" i="1" dirty="0" err="1"/>
              <a:t>Open-Close</a:t>
            </a:r>
            <a:r>
              <a:rPr lang="pl-PL" i="1" dirty="0"/>
              <a:t> </a:t>
            </a:r>
            <a:r>
              <a:rPr lang="pl-PL" i="1" dirty="0" err="1"/>
              <a:t>Principle</a:t>
            </a:r>
            <a:r>
              <a:rPr lang="pl-PL" i="1" dirty="0"/>
              <a:t> </a:t>
            </a:r>
            <a:r>
              <a:rPr lang="pl-PL" dirty="0"/>
              <a:t>– OCP) jest bezpośrednio związana z zezwalaniem na rozbudowę, ale w taki sposób, by nie wymagało to modyfikacji istniejącego kodu. </a:t>
            </a:r>
          </a:p>
          <a:p>
            <a:pPr fontAlgn="auto">
              <a:spcAft>
                <a:spcPts val="0"/>
              </a:spcAft>
              <a:buFont typeface="Arial" pitchFamily="34" charset="0"/>
              <a:buChar char="•"/>
              <a:defRPr/>
            </a:pPr>
            <a:r>
              <a:rPr lang="pl-PL" dirty="0"/>
              <a:t>Brzmi ona: </a:t>
            </a:r>
            <a:r>
              <a:rPr lang="pl-PL" b="1" i="1" dirty="0">
                <a:solidFill>
                  <a:srgbClr val="FF0000"/>
                </a:solidFill>
              </a:rPr>
              <a:t>klasy powinny być otwarte na rozbudowę i zamknięte na modyfikacje</a:t>
            </a:r>
            <a:r>
              <a:rPr lang="pl-PL" dirty="0"/>
              <a:t>.</a:t>
            </a:r>
          </a:p>
          <a:p>
            <a:pPr lvl="1" fontAlgn="auto">
              <a:spcAft>
                <a:spcPts val="0"/>
              </a:spcAft>
              <a:buFont typeface="Arial" pitchFamily="34" charset="0"/>
              <a:buChar char="–"/>
              <a:defRPr/>
            </a:pPr>
            <a:r>
              <a:rPr lang="pl-PL" dirty="0"/>
              <a:t>Uwaga: mamy klasę o określonym zachowaniu, które zostało już zakodowane i działa prawidłowo. Trzeba zadbać by nikt nie mógł zmienić kodu. W ten sposób zachowanie jej stanie się zamknięte na modyfikacje.</a:t>
            </a:r>
          </a:p>
          <a:p>
            <a:pPr lvl="1" fontAlgn="auto">
              <a:spcAft>
                <a:spcPts val="0"/>
              </a:spcAft>
              <a:buFont typeface="Arial" pitchFamily="34" charset="0"/>
              <a:buChar char="–"/>
              <a:defRPr/>
            </a:pPr>
            <a:r>
              <a:rPr lang="pl-PL" dirty="0"/>
              <a:t>Aby inni mogli korzystać z tego kodu i rozbudowywać go w razie potrzeby należy zapewnić możliwość tworzenia klas pochodnych, w których będzie można przesłonić wybrane metody i dostosować ich działanie do bieżących potrzeb.</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38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5"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ytuł 1"/>
          <p:cNvSpPr>
            <a:spLocks noGrp="1"/>
          </p:cNvSpPr>
          <p:nvPr>
            <p:ph type="title"/>
          </p:nvPr>
        </p:nvSpPr>
        <p:spPr>
          <a:xfrm>
            <a:off x="457200" y="188640"/>
            <a:ext cx="8229600" cy="850106"/>
          </a:xfrm>
        </p:spPr>
        <p:txBody>
          <a:bodyPr/>
          <a:lstStyle/>
          <a:p>
            <a:r>
              <a:rPr lang="pl-PL" dirty="0"/>
              <a:t>Zasada OCP</a:t>
            </a:r>
          </a:p>
        </p:txBody>
      </p:sp>
      <p:sp>
        <p:nvSpPr>
          <p:cNvPr id="3" name="Symbol zastępczy zawartości 2"/>
          <p:cNvSpPr>
            <a:spLocks noGrp="1"/>
          </p:cNvSpPr>
          <p:nvPr>
            <p:ph idx="1"/>
          </p:nvPr>
        </p:nvSpPr>
        <p:spPr>
          <a:xfrm>
            <a:off x="0" y="1038746"/>
            <a:ext cx="9144000" cy="5819254"/>
          </a:xfrm>
        </p:spPr>
        <p:txBody>
          <a:bodyPr rtlCol="0">
            <a:normAutofit lnSpcReduction="10000"/>
          </a:bodyPr>
          <a:lstStyle/>
          <a:p>
            <a:pPr fontAlgn="auto">
              <a:spcAft>
                <a:spcPts val="0"/>
              </a:spcAft>
              <a:buFont typeface="Arial" pitchFamily="34" charset="0"/>
              <a:buChar char="•"/>
              <a:defRPr/>
            </a:pPr>
            <a:r>
              <a:rPr lang="pl-PL" b="1" i="1" dirty="0"/>
              <a:t>Dziedziczenie</a:t>
            </a:r>
            <a:r>
              <a:rPr lang="pl-PL" dirty="0"/>
              <a:t> jest prostym przykładem zasady otwarte-zamknięte, jednak zasada ta to znacznie więcej niż jedynie definiowanie klas pochodnych i przesłanianie metod.</a:t>
            </a:r>
          </a:p>
          <a:p>
            <a:pPr fontAlgn="auto">
              <a:spcAft>
                <a:spcPts val="0"/>
              </a:spcAft>
              <a:buFont typeface="Arial" pitchFamily="34" charset="0"/>
              <a:buChar char="•"/>
              <a:defRPr/>
            </a:pPr>
            <a:r>
              <a:rPr lang="pl-PL" dirty="0"/>
              <a:t>Zasada OCP dotyczy elastyczności i wykracza poza dziedziczenie.</a:t>
            </a:r>
          </a:p>
          <a:p>
            <a:pPr fontAlgn="auto">
              <a:spcAft>
                <a:spcPts val="0"/>
              </a:spcAft>
              <a:buFont typeface="Arial" pitchFamily="34" charset="0"/>
              <a:buChar char="•"/>
              <a:defRPr/>
            </a:pPr>
            <a:r>
              <a:rPr lang="pl-PL" dirty="0"/>
              <a:t>OCP pozwala rozbudować istniejący i działający kod bez jego zmiany.</a:t>
            </a:r>
          </a:p>
          <a:p>
            <a:pPr lvl="1" fontAlgn="auto">
              <a:spcAft>
                <a:spcPts val="0"/>
              </a:spcAft>
              <a:buFont typeface="Arial" pitchFamily="34" charset="0"/>
              <a:buChar char="–"/>
              <a:defRPr/>
            </a:pPr>
            <a:r>
              <a:rPr lang="pl-PL" dirty="0"/>
              <a:t>Uwaga: zmiana jest pewnikiem programowania. Dzięki zasadzie OCP zapewniamy możliwość wprowadzania zmian poprzez rozszerzanie a nie przez modyfikowanie istniejącego kodu.</a:t>
            </a:r>
          </a:p>
          <a:p>
            <a:pPr fontAlgn="auto">
              <a:spcAft>
                <a:spcPts val="0"/>
              </a:spcAft>
              <a:buFont typeface="Arial" pitchFamily="34" charset="0"/>
              <a:buChar char="•"/>
              <a:defRPr/>
            </a:pPr>
            <a:endParaRPr lang="pl-P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0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9"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ytuł 1"/>
          <p:cNvSpPr>
            <a:spLocks noGrp="1"/>
          </p:cNvSpPr>
          <p:nvPr>
            <p:ph type="title"/>
          </p:nvPr>
        </p:nvSpPr>
        <p:spPr>
          <a:xfrm>
            <a:off x="457200" y="260648"/>
            <a:ext cx="8229600" cy="634082"/>
          </a:xfrm>
        </p:spPr>
        <p:txBody>
          <a:bodyPr/>
          <a:lstStyle/>
          <a:p>
            <a:r>
              <a:rPr lang="pl-PL" dirty="0"/>
              <a:t>Zasada nie powtarzaj się</a:t>
            </a:r>
          </a:p>
        </p:txBody>
      </p:sp>
      <p:sp>
        <p:nvSpPr>
          <p:cNvPr id="3" name="Symbol zastępczy zawartości 2"/>
          <p:cNvSpPr>
            <a:spLocks noGrp="1"/>
          </p:cNvSpPr>
          <p:nvPr>
            <p:ph idx="1"/>
          </p:nvPr>
        </p:nvSpPr>
        <p:spPr>
          <a:xfrm>
            <a:off x="0" y="1052736"/>
            <a:ext cx="9144000" cy="5688632"/>
          </a:xfrm>
        </p:spPr>
        <p:txBody>
          <a:bodyPr rtlCol="0">
            <a:normAutofit fontScale="92500" lnSpcReduction="10000"/>
          </a:bodyPr>
          <a:lstStyle/>
          <a:p>
            <a:pPr fontAlgn="auto">
              <a:spcAft>
                <a:spcPts val="0"/>
              </a:spcAft>
              <a:buFont typeface="Arial" pitchFamily="34" charset="0"/>
              <a:buChar char="•"/>
              <a:defRPr/>
            </a:pPr>
            <a:r>
              <a:rPr lang="pl-PL" dirty="0"/>
              <a:t>Zasada druga – </a:t>
            </a:r>
            <a:r>
              <a:rPr lang="pl-PL" b="1" dirty="0"/>
              <a:t>zasada nie powtarzaj się </a:t>
            </a:r>
            <a:r>
              <a:rPr lang="pl-PL" dirty="0"/>
              <a:t>(</a:t>
            </a:r>
            <a:r>
              <a:rPr lang="pl-PL" dirty="0" err="1"/>
              <a:t>Don’t</a:t>
            </a:r>
            <a:r>
              <a:rPr lang="pl-PL" dirty="0"/>
              <a:t> </a:t>
            </a:r>
            <a:r>
              <a:rPr lang="pl-PL" dirty="0" err="1"/>
              <a:t>Repeat</a:t>
            </a:r>
            <a:r>
              <a:rPr lang="pl-PL" dirty="0"/>
              <a:t> </a:t>
            </a:r>
            <a:r>
              <a:rPr lang="pl-PL" dirty="0" err="1"/>
              <a:t>Yourself</a:t>
            </a:r>
            <a:r>
              <a:rPr lang="pl-PL" dirty="0"/>
              <a:t> - DRY) ma kluczowe znaczenie dla powstawania kodu, który będzie łatwy w utrzymaniu i pozwoli na wielokrotne stosowanie.</a:t>
            </a:r>
          </a:p>
          <a:p>
            <a:pPr fontAlgn="auto">
              <a:spcAft>
                <a:spcPts val="0"/>
              </a:spcAft>
              <a:buFont typeface="Arial" pitchFamily="34" charset="0"/>
              <a:buChar char="•"/>
              <a:defRPr/>
            </a:pPr>
            <a:r>
              <a:rPr lang="pl-PL" dirty="0"/>
              <a:t>Zasada DRY brzmi: </a:t>
            </a:r>
            <a:r>
              <a:rPr lang="pl-PL" b="1" i="1" dirty="0">
                <a:solidFill>
                  <a:srgbClr val="FF0000"/>
                </a:solidFill>
              </a:rPr>
              <a:t>unikaj powtarzania kodu poprzez wyodrębnianie wspólnych fragmentów i umieszczanie ich w jednym miejscu</a:t>
            </a:r>
            <a:r>
              <a:rPr lang="pl-PL" dirty="0"/>
              <a:t>.</a:t>
            </a:r>
          </a:p>
          <a:p>
            <a:pPr fontAlgn="auto">
              <a:spcAft>
                <a:spcPts val="0"/>
              </a:spcAft>
              <a:buFont typeface="Arial" pitchFamily="34" charset="0"/>
              <a:buChar char="•"/>
              <a:defRPr/>
            </a:pPr>
            <a:r>
              <a:rPr lang="pl-PL" dirty="0"/>
              <a:t>Zasada DRY dotyczy obsługi</a:t>
            </a:r>
            <a:r>
              <a:rPr lang="pl-PL" cap="small" dirty="0"/>
              <a:t> jednego </a:t>
            </a:r>
            <a:r>
              <a:rPr lang="pl-PL" dirty="0"/>
              <a:t>wymagania w </a:t>
            </a:r>
            <a:r>
              <a:rPr lang="pl-PL" cap="small" dirty="0"/>
              <a:t>jednym</a:t>
            </a:r>
            <a:r>
              <a:rPr lang="pl-PL" dirty="0"/>
              <a:t> miejscu.</a:t>
            </a:r>
          </a:p>
          <a:p>
            <a:pPr fontAlgn="auto">
              <a:spcAft>
                <a:spcPts val="0"/>
              </a:spcAft>
              <a:buFont typeface="Arial" pitchFamily="34" charset="0"/>
              <a:buChar char="•"/>
              <a:defRPr/>
            </a:pPr>
            <a:r>
              <a:rPr lang="pl-PL" dirty="0"/>
              <a:t>Zasada DRY zaleca, by każda informacja oraz zachowanie dostępne w systemie były umieszczane w jednym, sensownym miejscu.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3"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ytuł 1"/>
          <p:cNvSpPr>
            <a:spLocks noGrp="1"/>
          </p:cNvSpPr>
          <p:nvPr>
            <p:ph type="title"/>
          </p:nvPr>
        </p:nvSpPr>
        <p:spPr>
          <a:xfrm>
            <a:off x="457200" y="188640"/>
            <a:ext cx="8229600" cy="778098"/>
          </a:xfrm>
        </p:spPr>
        <p:txBody>
          <a:bodyPr/>
          <a:lstStyle/>
          <a:p>
            <a:r>
              <a:rPr lang="pl-PL" dirty="0"/>
              <a:t>Zasada jednej odpowiedzialności</a:t>
            </a:r>
          </a:p>
        </p:txBody>
      </p:sp>
      <p:sp>
        <p:nvSpPr>
          <p:cNvPr id="3" name="Symbol zastępczy zawartości 2"/>
          <p:cNvSpPr>
            <a:spLocks noGrp="1"/>
          </p:cNvSpPr>
          <p:nvPr>
            <p:ph idx="1"/>
          </p:nvPr>
        </p:nvSpPr>
        <p:spPr>
          <a:xfrm>
            <a:off x="0" y="1124744"/>
            <a:ext cx="9036496" cy="5733256"/>
          </a:xfrm>
        </p:spPr>
        <p:txBody>
          <a:bodyPr rtlCol="0">
            <a:normAutofit fontScale="92500" lnSpcReduction="10000"/>
          </a:bodyPr>
          <a:lstStyle/>
          <a:p>
            <a:pPr fontAlgn="auto">
              <a:spcAft>
                <a:spcPts val="0"/>
              </a:spcAft>
              <a:buFont typeface="Arial" pitchFamily="34" charset="0"/>
              <a:buChar char="•"/>
              <a:defRPr/>
            </a:pPr>
            <a:r>
              <a:rPr lang="pl-PL" dirty="0"/>
              <a:t>Zasada trzecia - </a:t>
            </a:r>
            <a:r>
              <a:rPr lang="pl-PL" b="1" dirty="0"/>
              <a:t>zasada jednej odpowiedzialności </a:t>
            </a:r>
            <a:r>
              <a:rPr lang="pl-PL" dirty="0"/>
              <a:t>(</a:t>
            </a:r>
            <a:r>
              <a:rPr lang="pl-PL" i="1" dirty="0"/>
              <a:t>Single </a:t>
            </a:r>
            <a:r>
              <a:rPr lang="pl-PL" i="1" dirty="0" err="1"/>
              <a:t>Responsibility</a:t>
            </a:r>
            <a:r>
              <a:rPr lang="pl-PL" i="1" dirty="0"/>
              <a:t> </a:t>
            </a:r>
            <a:r>
              <a:rPr lang="pl-PL" i="1" dirty="0" err="1"/>
              <a:t>Principle</a:t>
            </a:r>
            <a:r>
              <a:rPr lang="pl-PL" i="1" dirty="0"/>
              <a:t> - SRP</a:t>
            </a:r>
            <a:r>
              <a:rPr lang="pl-PL" dirty="0"/>
              <a:t>) związana jest z odpowiedzialnością oraz tym, co poszczególne obiekty w systemie mają robić.</a:t>
            </a:r>
          </a:p>
          <a:p>
            <a:pPr fontAlgn="auto">
              <a:spcAft>
                <a:spcPts val="0"/>
              </a:spcAft>
              <a:buFont typeface="Arial" pitchFamily="34" charset="0"/>
              <a:buChar char="•"/>
              <a:defRPr/>
            </a:pPr>
            <a:r>
              <a:rPr lang="pl-PL" dirty="0"/>
              <a:t>Zasada SRP brzmi: </a:t>
            </a:r>
            <a:r>
              <a:rPr lang="pl-PL" b="1" i="1" dirty="0">
                <a:solidFill>
                  <a:srgbClr val="FF0000"/>
                </a:solidFill>
              </a:rPr>
              <a:t>każdy obiekt w kodzie powinien mieć tylko jedną odpowiedzialność, a wszystkie usługi tego obiektu powinny koncentrować się na jej realizacji</a:t>
            </a:r>
            <a:r>
              <a:rPr lang="pl-PL" dirty="0"/>
              <a:t>.</a:t>
            </a:r>
          </a:p>
          <a:p>
            <a:pPr fontAlgn="auto">
              <a:spcAft>
                <a:spcPts val="0"/>
              </a:spcAft>
              <a:buFont typeface="Arial" pitchFamily="34" charset="0"/>
              <a:buChar char="•"/>
              <a:defRPr/>
            </a:pPr>
            <a:r>
              <a:rPr lang="pl-PL" dirty="0"/>
              <a:t>Uwaga: jeśli dla każdego obiektu w systemie będzie istnieć tylko jeden powód do jego modyfikacji, to będzie to oznaczać, że prawidłowo zaimplementowałeś zasadę jednej odpowiedzialności.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7" grpId="0"/>
      <p:bldP spid="3" grpId="0" build="p"/>
    </p:bld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364</TotalTime>
  <Words>2121</Words>
  <Application>Microsoft Office PowerPoint</Application>
  <PresentationFormat>Pokaz na ekranie (4:3)</PresentationFormat>
  <Paragraphs>208</Paragraphs>
  <Slides>30</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30</vt:i4>
      </vt:variant>
    </vt:vector>
  </HeadingPairs>
  <TitlesOfParts>
    <vt:vector size="33" baseType="lpstr">
      <vt:lpstr>Arial</vt:lpstr>
      <vt:lpstr>Calibri</vt:lpstr>
      <vt:lpstr>Motyw pakietu Office</vt:lpstr>
      <vt:lpstr>Zasady projektowania</vt:lpstr>
      <vt:lpstr>Prezentacja programu PowerPoint</vt:lpstr>
      <vt:lpstr>Prezentacja programu PowerPoint</vt:lpstr>
      <vt:lpstr>Zasada projektowania</vt:lpstr>
      <vt:lpstr>Zasady projektowania obiektowego</vt:lpstr>
      <vt:lpstr>Zasada otwarte-zamknięte</vt:lpstr>
      <vt:lpstr>Zasada OCP</vt:lpstr>
      <vt:lpstr>Zasada nie powtarzaj się</vt:lpstr>
      <vt:lpstr>Zasada jednej odpowiedzialności</vt:lpstr>
      <vt:lpstr>Wykrywanie wielu odpowiedzialności</vt:lpstr>
      <vt:lpstr>Prezentacja programu PowerPoint</vt:lpstr>
      <vt:lpstr>Zasada podstawienia Liskov</vt:lpstr>
      <vt:lpstr>Delegowanie funkcjonalności do innej klasy</vt:lpstr>
      <vt:lpstr>Kompozycja </vt:lpstr>
      <vt:lpstr>Kompozycja </vt:lpstr>
      <vt:lpstr>Agregacja </vt:lpstr>
      <vt:lpstr>Agregacja a kompozycja</vt:lpstr>
      <vt:lpstr>Uwarunkowania </vt:lpstr>
      <vt:lpstr>Inne możliwości</vt:lpstr>
      <vt:lpstr>Spostrzeżenia </vt:lpstr>
      <vt:lpstr>Spostrzeżenia (cd) </vt:lpstr>
      <vt:lpstr>Spostrzeżenia (cd)</vt:lpstr>
      <vt:lpstr>Tworzenie oprogramowania w stylu obiektowym</vt:lpstr>
      <vt:lpstr>Proces i jego etapy</vt:lpstr>
      <vt:lpstr>Tworzenie oprogramowania w stylu obiektowym</vt:lpstr>
      <vt:lpstr>Lista możliwości, diagramy przypadków użycia</vt:lpstr>
      <vt:lpstr>Projekt wstępny, implementacja</vt:lpstr>
      <vt:lpstr>PU a możliwości</vt:lpstr>
      <vt:lpstr>Zasada SRP</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Tańska</dc:creator>
  <cp:lastModifiedBy>Tanska</cp:lastModifiedBy>
  <cp:revision>34</cp:revision>
  <dcterms:created xsi:type="dcterms:W3CDTF">2011-10-18T13:18:28Z</dcterms:created>
  <dcterms:modified xsi:type="dcterms:W3CDTF">2019-01-25T10:40:28Z</dcterms:modified>
</cp:coreProperties>
</file>