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60" r:id="rId6"/>
    <p:sldId id="261" r:id="rId7"/>
    <p:sldId id="28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  <p:sldId id="292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84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48FE2D-BE95-49D9-94C4-6EF3B84A9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19B2A3-564B-4027-8093-086DD34D5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6A062-63B7-40C0-9D10-938E4ABFC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E69DB-1209-4543-B367-54D973EA4E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81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657BE-2702-4184-A959-C55CCEBFB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E4DC2-CB65-42D1-B400-107FB5D24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A4B632-9455-4C40-93AF-C3B818E3D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3B91E-0741-4919-840B-4DB3A604354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487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3CF3B-95B0-4AEA-85CD-CDA9A7C80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F1EE8-E68C-458A-80D9-6A7C743CD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35C49-60E2-4557-AE6D-C3BD5FC95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E6AAA-DCE2-4D60-A417-DF7BC9607B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599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492734-42D4-4755-8D17-B55EF97E2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2D8312-C264-4CFF-8992-5F0B904BA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E3F05-0FFF-44A7-8257-B1DEC172F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1484F-86CF-49EF-84A1-A2BADF1654E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608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C2CA5-78CD-4C6C-B0B2-340DAC04A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59314-019C-4D26-9C92-EF9B629E5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EB635F-8978-44ED-87F0-B935E1112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EBD71-F9FE-476A-940D-F472ABF393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592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5F726-8867-458D-AEE0-4AA34BA11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C560D-3021-4C26-A1E8-ED736FE70D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2B816-7123-472B-AC5C-62D6B795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5DCF-458D-4356-8D6F-314812AF33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710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885819-25E7-41F1-97BE-35593CB14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89652B-F1CA-4412-B9C9-E00DB4EAF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51B4E0-22B9-426B-84FC-D797AFF1A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B9805-9EAF-4955-B89C-D7BAD6E3BB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433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43B351-394C-4481-ACFA-24202CE85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EA607-E053-4A78-94FE-BD13E2F7D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873866-5091-4972-B906-32F672AC2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7510-7576-40AA-A8BD-624FCF8C1D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032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A22AF6-03DC-4AB7-AFDC-35BC03F53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A866A7-BEDC-4A12-B38A-1397568F9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601C1B-3805-4B93-9A36-B34B0A3F8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A882A-9C76-4F63-85CC-C101F5D4245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051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9D540-2EC9-4335-BC34-9F49C781C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D69E2-6440-4086-BC90-33B569774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6C88D-5877-4312-B06B-B3E595940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0024-52A5-408E-A1D6-08B9D6DCD6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293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E6F0C-B323-49CF-B2EF-B596C1D92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DD26E-6466-43C1-A91E-2DEBCCF75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41AC5-B9FF-4DE3-A918-5C0D6ABD5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5855A-E0BC-4F22-A082-921BEE38A78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166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110537-CD8E-4FBE-9AEA-9BA41D5AA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AD301F-85D6-4875-8ADD-6581D01C5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074C36-3E0B-4852-BB3C-52561EC17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42CDC4-60D1-4B3A-9907-6C4F79DBD5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B2F2AA-FCE8-4B37-B172-6B76B3EFC6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34FC5D-7FA2-40A4-B12E-003EB98B819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E40276-0755-4222-BE2A-0F3EF8667B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Etapy i fazy procesu tworzenia systemu informatycznego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80CF63A-6AAF-4217-974C-46C08ADB83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pPr eaLnBrk="1" hangingPunct="1"/>
            <a:r>
              <a:rPr lang="pl-PL" altLang="pl-PL"/>
              <a:t>Jolanta Sala</a:t>
            </a:r>
          </a:p>
          <a:p>
            <a:pPr eaLnBrk="1" hangingPunct="1"/>
            <a:r>
              <a:rPr lang="pl-PL" altLang="pl-PL"/>
              <a:t>Halina </a:t>
            </a:r>
            <a:r>
              <a:rPr lang="pl-PL" altLang="pl-PL" dirty="0"/>
              <a:t>Tańska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sz="2400" dirty="0"/>
              <a:t>Olsztyn 2019</a:t>
            </a:r>
          </a:p>
        </p:txBody>
      </p:sp>
      <p:pic>
        <p:nvPicPr>
          <p:cNvPr id="4" name="Picture 4" descr="75">
            <a:extLst>
              <a:ext uri="{FF2B5EF4-FFF2-40B4-BE49-F238E27FC236}">
                <a16:creationId xmlns:a16="http://schemas.microsoft.com/office/drawing/2014/main" id="{30E9135B-0579-4AE4-AAD4-8E63E24F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1152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7FEE4E1-5E8B-443D-9BEA-53AD8D84A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2284413"/>
            <a:ext cx="5289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/>
              <a:t>• Zalety:</a:t>
            </a:r>
          </a:p>
          <a:p>
            <a:pPr algn="ctr" eaLnBrk="1" hangingPunct="1"/>
            <a:r>
              <a:rPr lang="pl-PL" altLang="pl-PL"/>
              <a:t>– dobry dla małych projektów, szybki start projektu</a:t>
            </a:r>
          </a:p>
          <a:p>
            <a:pPr algn="ctr" eaLnBrk="1" hangingPunct="1"/>
            <a:r>
              <a:rPr lang="pl-PL" altLang="pl-PL"/>
              <a:t>– tolerancja dla słabo zdefiniowanych wymagań</a:t>
            </a:r>
          </a:p>
          <a:p>
            <a:pPr algn="ctr" eaLnBrk="1" hangingPunct="1"/>
            <a:r>
              <a:rPr lang="pl-PL" altLang="pl-PL"/>
              <a:t>– niski koszt błędów (krótki czas życia błędów)</a:t>
            </a:r>
          </a:p>
          <a:p>
            <a:pPr algn="ctr" eaLnBrk="1" hangingPunct="1"/>
            <a:r>
              <a:rPr lang="pl-PL" altLang="pl-PL"/>
              <a:t>• Wady:</a:t>
            </a:r>
          </a:p>
          <a:p>
            <a:pPr algn="ctr" eaLnBrk="1" hangingPunct="1"/>
            <a:r>
              <a:rPr lang="pl-PL" altLang="pl-PL"/>
              <a:t>– trudność z harmonogramowaniem</a:t>
            </a:r>
          </a:p>
          <a:p>
            <a:pPr algn="ctr" eaLnBrk="1" hangingPunct="1"/>
            <a:r>
              <a:rPr lang="pl-PL" altLang="pl-PL"/>
              <a:t>– koszty prototypowania, błądzenia</a:t>
            </a:r>
          </a:p>
          <a:p>
            <a:pPr algn="ctr" eaLnBrk="1" hangingPunct="1"/>
            <a:r>
              <a:rPr lang="pl-PL" altLang="pl-PL"/>
              <a:t>– systemy często o złej strukturze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7F2304B-2B6B-4282-907D-1D4F11FAE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455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D47E567-6126-4984-9974-1A5EE7EA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914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922A733-7138-497B-A3FD-E02D3FAD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60350"/>
            <a:ext cx="8901112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51E0B96-20B3-4356-9D89-CBEE60591F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122238"/>
            <a:ext cx="7208837" cy="1219200"/>
          </a:xfrm>
        </p:spPr>
        <p:txBody>
          <a:bodyPr/>
          <a:lstStyle/>
          <a:p>
            <a:pPr eaLnBrk="1" hangingPunct="1"/>
            <a:r>
              <a:rPr lang="pl-PL" altLang="pl-PL" sz="4000" b="1" dirty="0"/>
              <a:t>Wybrane cykle życia </a:t>
            </a:r>
            <a:br>
              <a:rPr lang="pl-PL" altLang="pl-PL" sz="4000" b="1" dirty="0"/>
            </a:br>
            <a:r>
              <a:rPr lang="pl-PL" altLang="pl-PL" sz="4000" b="1" dirty="0"/>
              <a:t>systemu informatycznego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6371C55-3022-48D5-A93B-07B1E6E2FF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1700213"/>
            <a:ext cx="8137525" cy="4537075"/>
          </a:xfrm>
        </p:spPr>
        <p:txBody>
          <a:bodyPr/>
          <a:lstStyle/>
          <a:p>
            <a:pPr algn="l" eaLnBrk="1" hangingPunct="1"/>
            <a:r>
              <a:rPr lang="pl-PL" altLang="pl-PL"/>
              <a:t>W literaturze i praktyce spotyka się różne określenia cyklu życia systemu, np. modele:</a:t>
            </a:r>
          </a:p>
          <a:p>
            <a:pPr lvl="1" algn="l" eaLnBrk="1" hangingPunct="1">
              <a:buFontTx/>
              <a:buChar char="-"/>
            </a:pPr>
            <a:r>
              <a:rPr lang="pl-PL" altLang="pl-PL"/>
              <a:t> </a:t>
            </a:r>
            <a:r>
              <a:rPr lang="pl-PL" altLang="pl-PL" b="1" i="1">
                <a:solidFill>
                  <a:srgbClr val="990033"/>
                </a:solidFill>
              </a:rPr>
              <a:t>klasyczny,</a:t>
            </a:r>
          </a:p>
          <a:p>
            <a:pPr lvl="1" algn="l" eaLnBrk="1" hangingPunct="1">
              <a:buFontTx/>
              <a:buChar char="-"/>
            </a:pPr>
            <a:r>
              <a:rPr lang="pl-PL" altLang="pl-PL" b="1" i="1">
                <a:solidFill>
                  <a:srgbClr val="990033"/>
                </a:solidFill>
              </a:rPr>
              <a:t> tradycyjny,</a:t>
            </a:r>
          </a:p>
          <a:p>
            <a:pPr lvl="1" algn="l" eaLnBrk="1" hangingPunct="1">
              <a:buFontTx/>
              <a:buChar char="-"/>
            </a:pPr>
            <a:r>
              <a:rPr lang="pl-PL" altLang="pl-PL" b="1" i="1">
                <a:solidFill>
                  <a:srgbClr val="990033"/>
                </a:solidFill>
              </a:rPr>
              <a:t> liniowy,</a:t>
            </a:r>
          </a:p>
          <a:p>
            <a:pPr lvl="1" algn="l" eaLnBrk="1" hangingPunct="1">
              <a:buFontTx/>
              <a:buChar char="-"/>
            </a:pPr>
            <a:r>
              <a:rPr lang="pl-PL" altLang="pl-PL" b="1" i="1">
                <a:solidFill>
                  <a:srgbClr val="990033"/>
                </a:solidFill>
              </a:rPr>
              <a:t> kaskadowy,</a:t>
            </a:r>
          </a:p>
          <a:p>
            <a:pPr lvl="1" algn="l" eaLnBrk="1" hangingPunct="1">
              <a:buFontTx/>
              <a:buChar char="-"/>
            </a:pPr>
            <a:r>
              <a:rPr lang="pl-PL" altLang="pl-PL" b="1" i="1">
                <a:solidFill>
                  <a:srgbClr val="990033"/>
                </a:solidFill>
              </a:rPr>
              <a:t> wodospadowy,</a:t>
            </a:r>
          </a:p>
          <a:p>
            <a:pPr lvl="1" algn="l" eaLnBrk="1" hangingPunct="1">
              <a:buFontTx/>
              <a:buChar char="-"/>
            </a:pPr>
            <a:r>
              <a:rPr lang="pl-PL" altLang="pl-PL" b="1" i="1">
                <a:solidFill>
                  <a:srgbClr val="990033"/>
                </a:solidFill>
              </a:rPr>
              <a:t> spiralny.</a:t>
            </a:r>
          </a:p>
          <a:p>
            <a:pPr algn="l" eaLnBrk="1" hangingPunct="1">
              <a:buFontTx/>
              <a:buChar char="-"/>
            </a:pPr>
            <a:endParaRPr lang="pl-PL" altLang="pl-PL" b="1" i="1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EE57668-C6FC-4BEC-AD90-6CB357F89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604250" cy="1219200"/>
          </a:xfrm>
        </p:spPr>
        <p:txBody>
          <a:bodyPr/>
          <a:lstStyle/>
          <a:p>
            <a:pPr eaLnBrk="1" hangingPunct="1"/>
            <a:r>
              <a:rPr lang="pl-PL" altLang="pl-PL" sz="3600" b="1" dirty="0"/>
              <a:t>Tradycyjny model cyklu życia systemu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DC8AAC-475D-45E1-A32F-E51F007DBC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1773238"/>
            <a:ext cx="8316913" cy="3744912"/>
          </a:xfrm>
        </p:spPr>
        <p:txBody>
          <a:bodyPr/>
          <a:lstStyle/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Poszczególne etapy następują po sobie po sobie w określonej, zstępującej sekwencji,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Każdy etap powinien być zakończony przed rozpoczęciem następnego, 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Istnieje stabilny zestaw potrzeb, które mogą być zarejestrowane jako niesprzeczne i spójne oraz niezmienne w trakcie cyklu życia systemu.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EF4073-C6F0-493C-976C-3BE0F548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 dirty="0">
                <a:solidFill>
                  <a:schemeClr val="tx2"/>
                </a:solidFill>
              </a:rPr>
              <a:t>Tradycyjny model projektowania </a:t>
            </a:r>
          </a:p>
          <a:p>
            <a:pPr algn="ctr" eaLnBrk="1" hangingPunct="1"/>
            <a:r>
              <a:rPr lang="pl-PL" altLang="pl-PL" sz="2800" b="1" dirty="0">
                <a:solidFill>
                  <a:schemeClr val="tx2"/>
                </a:solidFill>
              </a:rPr>
              <a:t>i użytkowania systemu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8E8ED00-C2CF-45EF-BC32-E82F0398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7278688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54D3CCD-00C3-4CD0-8798-0FF3BE5BFC95}"/>
              </a:ext>
            </a:extLst>
          </p:cNvPr>
          <p:cNvSpPr/>
          <p:nvPr/>
        </p:nvSpPr>
        <p:spPr>
          <a:xfrm>
            <a:off x="1835150" y="1196975"/>
            <a:ext cx="2376488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711358B-F65C-4AD9-AD78-E8E43D3908B3}"/>
              </a:ext>
            </a:extLst>
          </p:cNvPr>
          <p:cNvSpPr/>
          <p:nvPr/>
        </p:nvSpPr>
        <p:spPr>
          <a:xfrm>
            <a:off x="1987550" y="1844675"/>
            <a:ext cx="237648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C922E12-C60F-48AC-883C-D4664182EA6F}"/>
              </a:ext>
            </a:extLst>
          </p:cNvPr>
          <p:cNvSpPr/>
          <p:nvPr/>
        </p:nvSpPr>
        <p:spPr>
          <a:xfrm>
            <a:off x="2339975" y="2492375"/>
            <a:ext cx="237648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7CDF78B-5958-43D9-A473-8ECE32BADD65}"/>
              </a:ext>
            </a:extLst>
          </p:cNvPr>
          <p:cNvSpPr/>
          <p:nvPr/>
        </p:nvSpPr>
        <p:spPr>
          <a:xfrm>
            <a:off x="2843213" y="3068638"/>
            <a:ext cx="2376487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1BE33E9-0A2D-494D-B5A1-D4A4B707F97D}"/>
              </a:ext>
            </a:extLst>
          </p:cNvPr>
          <p:cNvSpPr/>
          <p:nvPr/>
        </p:nvSpPr>
        <p:spPr>
          <a:xfrm>
            <a:off x="3419475" y="3716338"/>
            <a:ext cx="237648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8ABD82-6E7A-4620-9039-2F387B5CF26B}"/>
              </a:ext>
            </a:extLst>
          </p:cNvPr>
          <p:cNvSpPr/>
          <p:nvPr/>
        </p:nvSpPr>
        <p:spPr>
          <a:xfrm>
            <a:off x="3924300" y="4365625"/>
            <a:ext cx="2376488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75A703D-17FE-4065-9060-E98CDB1E7CAE}"/>
              </a:ext>
            </a:extLst>
          </p:cNvPr>
          <p:cNvSpPr/>
          <p:nvPr/>
        </p:nvSpPr>
        <p:spPr>
          <a:xfrm>
            <a:off x="4284663" y="4941888"/>
            <a:ext cx="237490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16D0C89-EAA1-4DEC-8C12-E7194F56D932}"/>
              </a:ext>
            </a:extLst>
          </p:cNvPr>
          <p:cNvSpPr/>
          <p:nvPr/>
        </p:nvSpPr>
        <p:spPr>
          <a:xfrm>
            <a:off x="4716463" y="5589588"/>
            <a:ext cx="237648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D44B207-A12E-474B-956F-E16C2797BD9D}"/>
              </a:ext>
            </a:extLst>
          </p:cNvPr>
          <p:cNvSpPr/>
          <p:nvPr/>
        </p:nvSpPr>
        <p:spPr>
          <a:xfrm>
            <a:off x="4211638" y="6237288"/>
            <a:ext cx="237648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397" name="pole tekstowe 12">
            <a:extLst>
              <a:ext uri="{FF2B5EF4-FFF2-40B4-BE49-F238E27FC236}">
                <a16:creationId xmlns:a16="http://schemas.microsoft.com/office/drawing/2014/main" id="{137C332B-6D62-47EF-B675-FC19C24D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5149850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398" name="pole tekstowe 13">
            <a:extLst>
              <a:ext uri="{FF2B5EF4-FFF2-40B4-BE49-F238E27FC236}">
                <a16:creationId xmlns:a16="http://schemas.microsoft.com/office/drawing/2014/main" id="{5C937898-0A12-4000-BC2E-FC7A3EB1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797550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399" name="pole tekstowe 14">
            <a:extLst>
              <a:ext uri="{FF2B5EF4-FFF2-40B4-BE49-F238E27FC236}">
                <a16:creationId xmlns:a16="http://schemas.microsoft.com/office/drawing/2014/main" id="{56672D94-7046-4161-8505-8BB88218D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29125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5671935-F2B0-44C3-A72E-BFD36107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99412" cy="504825"/>
          </a:xfrm>
        </p:spPr>
        <p:txBody>
          <a:bodyPr/>
          <a:lstStyle/>
          <a:p>
            <a:pPr eaLnBrk="1" hangingPunct="1"/>
            <a:r>
              <a:rPr lang="pl-PL" altLang="pl-PL" sz="2800" b="1" dirty="0"/>
              <a:t>Model cyklu życia wg Lucasa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D8E20474-C020-47DA-8003-D23A8242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68338"/>
            <a:ext cx="80645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10C9D6B-CF14-4976-88A2-B431437ADC59}"/>
              </a:ext>
            </a:extLst>
          </p:cNvPr>
          <p:cNvSpPr/>
          <p:nvPr/>
        </p:nvSpPr>
        <p:spPr>
          <a:xfrm>
            <a:off x="900113" y="1125538"/>
            <a:ext cx="33115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EE7E96-F5C4-4E89-A51A-2B1C95443BD6}"/>
              </a:ext>
            </a:extLst>
          </p:cNvPr>
          <p:cNvSpPr/>
          <p:nvPr/>
        </p:nvSpPr>
        <p:spPr>
          <a:xfrm>
            <a:off x="4859338" y="1125538"/>
            <a:ext cx="38163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4DBCDB1-383E-44BE-B277-D0601A744809}"/>
              </a:ext>
            </a:extLst>
          </p:cNvPr>
          <p:cNvSpPr/>
          <p:nvPr/>
        </p:nvSpPr>
        <p:spPr>
          <a:xfrm>
            <a:off x="900113" y="1557338"/>
            <a:ext cx="33115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BFC9F7F-8AEA-41E6-8D29-097771D81A2E}"/>
              </a:ext>
            </a:extLst>
          </p:cNvPr>
          <p:cNvSpPr/>
          <p:nvPr/>
        </p:nvSpPr>
        <p:spPr>
          <a:xfrm>
            <a:off x="4859338" y="1557338"/>
            <a:ext cx="3816350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BA209CD-0C97-48CB-A3A4-3172877DFDC1}"/>
              </a:ext>
            </a:extLst>
          </p:cNvPr>
          <p:cNvSpPr/>
          <p:nvPr/>
        </p:nvSpPr>
        <p:spPr>
          <a:xfrm>
            <a:off x="900113" y="2276475"/>
            <a:ext cx="33115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6FAB197-7D2B-4D25-B9CC-FD1E2D38BFD5}"/>
              </a:ext>
            </a:extLst>
          </p:cNvPr>
          <p:cNvSpPr/>
          <p:nvPr/>
        </p:nvSpPr>
        <p:spPr>
          <a:xfrm>
            <a:off x="4859338" y="2349500"/>
            <a:ext cx="381635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5B13094-F18D-413D-B48F-0809E957D9CE}"/>
              </a:ext>
            </a:extLst>
          </p:cNvPr>
          <p:cNvSpPr/>
          <p:nvPr/>
        </p:nvSpPr>
        <p:spPr>
          <a:xfrm>
            <a:off x="900113" y="2708275"/>
            <a:ext cx="33115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8951BEA-B583-4AF9-91AA-4B409656CA7B}"/>
              </a:ext>
            </a:extLst>
          </p:cNvPr>
          <p:cNvSpPr/>
          <p:nvPr/>
        </p:nvSpPr>
        <p:spPr>
          <a:xfrm>
            <a:off x="4859338" y="2781300"/>
            <a:ext cx="38163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A7C545-93BC-4437-89B9-44D4B8B2FEB9}"/>
              </a:ext>
            </a:extLst>
          </p:cNvPr>
          <p:cNvSpPr/>
          <p:nvPr/>
        </p:nvSpPr>
        <p:spPr>
          <a:xfrm>
            <a:off x="900113" y="3500438"/>
            <a:ext cx="3311525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990C0CE-5297-48F0-ADFB-F2AA72B47808}"/>
              </a:ext>
            </a:extLst>
          </p:cNvPr>
          <p:cNvSpPr/>
          <p:nvPr/>
        </p:nvSpPr>
        <p:spPr>
          <a:xfrm>
            <a:off x="4859338" y="3500438"/>
            <a:ext cx="381635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17A8BA3-B6EF-49DB-A710-3040C6E65D54}"/>
              </a:ext>
            </a:extLst>
          </p:cNvPr>
          <p:cNvSpPr/>
          <p:nvPr/>
        </p:nvSpPr>
        <p:spPr>
          <a:xfrm>
            <a:off x="900113" y="4221163"/>
            <a:ext cx="33115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30C17583-D461-410E-839A-118BACA87944}"/>
              </a:ext>
            </a:extLst>
          </p:cNvPr>
          <p:cNvSpPr/>
          <p:nvPr/>
        </p:nvSpPr>
        <p:spPr>
          <a:xfrm>
            <a:off x="4859338" y="4221163"/>
            <a:ext cx="381635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850566D-7E06-4E32-914E-141802B90157}"/>
              </a:ext>
            </a:extLst>
          </p:cNvPr>
          <p:cNvSpPr/>
          <p:nvPr/>
        </p:nvSpPr>
        <p:spPr>
          <a:xfrm>
            <a:off x="900113" y="5157788"/>
            <a:ext cx="33115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14FAF6A-E405-468B-942D-CC6FED564F6B}"/>
              </a:ext>
            </a:extLst>
          </p:cNvPr>
          <p:cNvSpPr/>
          <p:nvPr/>
        </p:nvSpPr>
        <p:spPr>
          <a:xfrm>
            <a:off x="4859338" y="5157788"/>
            <a:ext cx="381635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17A81D0-742C-4A31-AE0B-9274367C5667}"/>
              </a:ext>
            </a:extLst>
          </p:cNvPr>
          <p:cNvSpPr/>
          <p:nvPr/>
        </p:nvSpPr>
        <p:spPr>
          <a:xfrm>
            <a:off x="900113" y="5516563"/>
            <a:ext cx="33115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D9FA708-3181-4A80-AF47-FE78DA08F464}"/>
              </a:ext>
            </a:extLst>
          </p:cNvPr>
          <p:cNvSpPr/>
          <p:nvPr/>
        </p:nvSpPr>
        <p:spPr>
          <a:xfrm>
            <a:off x="4859338" y="5589588"/>
            <a:ext cx="38163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436BAE0A-C307-4267-8456-918E58043072}"/>
              </a:ext>
            </a:extLst>
          </p:cNvPr>
          <p:cNvSpPr/>
          <p:nvPr/>
        </p:nvSpPr>
        <p:spPr>
          <a:xfrm>
            <a:off x="900113" y="5949950"/>
            <a:ext cx="3311525" cy="215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D2D0686-B81E-4D70-9F07-485456A4D2DC}"/>
              </a:ext>
            </a:extLst>
          </p:cNvPr>
          <p:cNvSpPr/>
          <p:nvPr/>
        </p:nvSpPr>
        <p:spPr>
          <a:xfrm>
            <a:off x="4859338" y="6021388"/>
            <a:ext cx="3816350" cy="215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85ADD4B-1950-4448-AE82-CF48CD8B06A7}"/>
              </a:ext>
            </a:extLst>
          </p:cNvPr>
          <p:cNvSpPr/>
          <p:nvPr/>
        </p:nvSpPr>
        <p:spPr>
          <a:xfrm>
            <a:off x="900113" y="6237288"/>
            <a:ext cx="33115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CBE7E1BA-5379-41C8-B16D-0C1D2031C63F}"/>
              </a:ext>
            </a:extLst>
          </p:cNvPr>
          <p:cNvSpPr/>
          <p:nvPr/>
        </p:nvSpPr>
        <p:spPr>
          <a:xfrm>
            <a:off x="4859338" y="6237288"/>
            <a:ext cx="381635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1A0761A-931D-4853-8D49-0D049A202E7B}"/>
              </a:ext>
            </a:extLst>
          </p:cNvPr>
          <p:cNvSpPr/>
          <p:nvPr/>
        </p:nvSpPr>
        <p:spPr>
          <a:xfrm>
            <a:off x="900113" y="6453188"/>
            <a:ext cx="33115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88795BEA-BC8D-4011-B660-B3A4CC2CB460}"/>
              </a:ext>
            </a:extLst>
          </p:cNvPr>
          <p:cNvSpPr/>
          <p:nvPr/>
        </p:nvSpPr>
        <p:spPr>
          <a:xfrm>
            <a:off x="4859338" y="6453188"/>
            <a:ext cx="381635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34" name="pole tekstowe 27">
            <a:extLst>
              <a:ext uri="{FF2B5EF4-FFF2-40B4-BE49-F238E27FC236}">
                <a16:creationId xmlns:a16="http://schemas.microsoft.com/office/drawing/2014/main" id="{F2021812-5122-4911-9225-008E23AA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661025"/>
            <a:ext cx="6477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DB4577-F303-406D-83A8-5FE42CED6D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115888"/>
            <a:ext cx="6399212" cy="649287"/>
          </a:xfrm>
        </p:spPr>
        <p:txBody>
          <a:bodyPr/>
          <a:lstStyle/>
          <a:p>
            <a:pPr eaLnBrk="1" hangingPunct="1"/>
            <a:r>
              <a:rPr lang="pl-PL" altLang="pl-PL" b="1" dirty="0"/>
              <a:t>Model Spiralny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C8C04EC-2A7A-449E-B9FB-448F7B1A76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765175"/>
            <a:ext cx="7848600" cy="11525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/>
              <a:t>Odmienne podejście do cyklu życia systemu zaproponowano w modelu spiralnym,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opracowanym przez Boehma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A866739E-63FC-4678-83DA-FCDC8B02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870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A08483B0-43B8-491D-9F0C-AACF9003D320}"/>
              </a:ext>
            </a:extLst>
          </p:cNvPr>
          <p:cNvSpPr/>
          <p:nvPr/>
        </p:nvSpPr>
        <p:spPr>
          <a:xfrm>
            <a:off x="755650" y="2060575"/>
            <a:ext cx="1871663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49D9B10-09E9-451D-B107-38A3C2CA2AEF}"/>
              </a:ext>
            </a:extLst>
          </p:cNvPr>
          <p:cNvSpPr/>
          <p:nvPr/>
        </p:nvSpPr>
        <p:spPr>
          <a:xfrm>
            <a:off x="6443663" y="1989138"/>
            <a:ext cx="1873250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6A0C78A0-7EAA-4014-8777-027E35CE39AF}"/>
              </a:ext>
            </a:extLst>
          </p:cNvPr>
          <p:cNvSpPr/>
          <p:nvPr/>
        </p:nvSpPr>
        <p:spPr>
          <a:xfrm>
            <a:off x="6588125" y="6308725"/>
            <a:ext cx="1871663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A4161CC9-C109-467C-A6DC-96B986B814DB}"/>
              </a:ext>
            </a:extLst>
          </p:cNvPr>
          <p:cNvSpPr/>
          <p:nvPr/>
        </p:nvSpPr>
        <p:spPr>
          <a:xfrm>
            <a:off x="827088" y="6497638"/>
            <a:ext cx="1873250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3E903BC-E3D9-4CFD-B02C-A7304CCAFA0B}"/>
              </a:ext>
            </a:extLst>
          </p:cNvPr>
          <p:cNvSpPr/>
          <p:nvPr/>
        </p:nvSpPr>
        <p:spPr>
          <a:xfrm>
            <a:off x="827088" y="2492375"/>
            <a:ext cx="18732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10695BA-890C-486F-8586-9084D7F8695B}"/>
              </a:ext>
            </a:extLst>
          </p:cNvPr>
          <p:cNvSpPr/>
          <p:nvPr/>
        </p:nvSpPr>
        <p:spPr>
          <a:xfrm>
            <a:off x="5651500" y="2708275"/>
            <a:ext cx="230505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C40AEC3-B83B-4ED1-B9BF-FFAD891510B9}"/>
              </a:ext>
            </a:extLst>
          </p:cNvPr>
          <p:cNvSpPr/>
          <p:nvPr/>
        </p:nvSpPr>
        <p:spPr>
          <a:xfrm>
            <a:off x="6732588" y="5157788"/>
            <a:ext cx="1871662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E53B2A3-521F-46BA-8408-B8D3C18AE1BB}"/>
              </a:ext>
            </a:extLst>
          </p:cNvPr>
          <p:cNvSpPr/>
          <p:nvPr/>
        </p:nvSpPr>
        <p:spPr>
          <a:xfrm>
            <a:off x="4500563" y="5949950"/>
            <a:ext cx="18716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A53CA6A-F596-4C34-B2D5-8EB3BA4EB40C}"/>
              </a:ext>
            </a:extLst>
          </p:cNvPr>
          <p:cNvSpPr/>
          <p:nvPr/>
        </p:nvSpPr>
        <p:spPr>
          <a:xfrm>
            <a:off x="468313" y="5300663"/>
            <a:ext cx="15827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1F7470A-5C1F-422C-87A8-135607D8D06F}"/>
              </a:ext>
            </a:extLst>
          </p:cNvPr>
          <p:cNvSpPr/>
          <p:nvPr/>
        </p:nvSpPr>
        <p:spPr>
          <a:xfrm>
            <a:off x="6156325" y="3213100"/>
            <a:ext cx="20161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B73B78F-829D-4FE1-92D9-CB83AD541066}"/>
              </a:ext>
            </a:extLst>
          </p:cNvPr>
          <p:cNvSpPr/>
          <p:nvPr/>
        </p:nvSpPr>
        <p:spPr>
          <a:xfrm>
            <a:off x="6732588" y="5516563"/>
            <a:ext cx="1871662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6B2381B-6EF4-411B-8BC4-D935A836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3716338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CF6D50B-87DD-4C09-9E79-1874CFF2E5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8145462" cy="863600"/>
          </a:xfrm>
        </p:spPr>
        <p:txBody>
          <a:bodyPr/>
          <a:lstStyle/>
          <a:p>
            <a:pPr eaLnBrk="1" hangingPunct="1"/>
            <a:r>
              <a:rPr lang="pl-PL" altLang="pl-PL" b="1" dirty="0"/>
              <a:t>Model iteracyjny - spiralny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23C308A-6C04-4237-9E65-A30341CF1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341438"/>
            <a:ext cx="8604250" cy="5040312"/>
          </a:xfrm>
        </p:spPr>
        <p:txBody>
          <a:bodyPr/>
          <a:lstStyle/>
          <a:p>
            <a:pPr algn="l" eaLnBrk="1" hangingPunct="1"/>
            <a:r>
              <a:rPr lang="pl-PL" altLang="pl-PL" b="1" dirty="0">
                <a:solidFill>
                  <a:srgbClr val="990033"/>
                </a:solidFill>
              </a:rPr>
              <a:t>Zalety:</a:t>
            </a:r>
            <a:endParaRPr lang="pl-PL" altLang="pl-PL" dirty="0">
              <a:solidFill>
                <a:srgbClr val="990033"/>
              </a:solidFill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Do dużych systemów - szybka reakcja na pojawiające się czynniki ryzyka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Połączenie iteracji z klasycznym modelem kaskadowym</a:t>
            </a:r>
            <a:endParaRPr lang="pl-PL" altLang="pl-PL" b="1" dirty="0"/>
          </a:p>
          <a:p>
            <a:pPr algn="l" eaLnBrk="1" hangingPunct="1"/>
            <a:r>
              <a:rPr lang="pl-PL" altLang="pl-PL" b="1" dirty="0">
                <a:solidFill>
                  <a:srgbClr val="990033"/>
                </a:solidFill>
              </a:rPr>
              <a:t>Wady:</a:t>
            </a:r>
            <a:endParaRPr lang="pl-PL" altLang="pl-PL" dirty="0">
              <a:solidFill>
                <a:srgbClr val="990033"/>
              </a:solidFill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Trudno do niego przekonać klienta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Konieczność umiejętności szacowania ryzyka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Problemy, gdy źle oszacujemy ryzyko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262C3466-9A20-4F4F-9F9B-01C9CED8C43B}"/>
              </a:ext>
            </a:extLst>
          </p:cNvPr>
          <p:cNvSpPr/>
          <p:nvPr/>
        </p:nvSpPr>
        <p:spPr>
          <a:xfrm>
            <a:off x="2987675" y="1052513"/>
            <a:ext cx="2592388" cy="5040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3A31D1B-F0D2-43E6-B834-486C8B666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188913"/>
            <a:ext cx="6399212" cy="719137"/>
          </a:xfrm>
        </p:spPr>
        <p:txBody>
          <a:bodyPr/>
          <a:lstStyle/>
          <a:p>
            <a:pPr eaLnBrk="1" hangingPunct="1"/>
            <a:r>
              <a:rPr lang="pl-PL" altLang="pl-PL" b="1" dirty="0"/>
              <a:t>Model ewolucyjny</a:t>
            </a: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70A4A104-3675-4574-BE99-675E0C885C2E}"/>
              </a:ext>
            </a:extLst>
          </p:cNvPr>
          <p:cNvSpPr/>
          <p:nvPr/>
        </p:nvSpPr>
        <p:spPr>
          <a:xfrm>
            <a:off x="3348038" y="1412875"/>
            <a:ext cx="1871662" cy="863600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Specyfikacja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F5868968-6559-4FE3-9D9F-4639766D4567}"/>
              </a:ext>
            </a:extLst>
          </p:cNvPr>
          <p:cNvSpPr/>
          <p:nvPr/>
        </p:nvSpPr>
        <p:spPr>
          <a:xfrm>
            <a:off x="3348038" y="3068638"/>
            <a:ext cx="1871662" cy="865187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Rozwój systemu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0F0471BB-3422-4FA1-A4DC-871C607104A8}"/>
              </a:ext>
            </a:extLst>
          </p:cNvPr>
          <p:cNvSpPr/>
          <p:nvPr/>
        </p:nvSpPr>
        <p:spPr>
          <a:xfrm>
            <a:off x="3348038" y="4797425"/>
            <a:ext cx="1871662" cy="863600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Weryfikacja</a:t>
            </a:r>
          </a:p>
        </p:txBody>
      </p:sp>
      <p:sp>
        <p:nvSpPr>
          <p:cNvPr id="9" name="Prostokąt zaokrąglony 8">
            <a:extLst>
              <a:ext uri="{FF2B5EF4-FFF2-40B4-BE49-F238E27FC236}">
                <a16:creationId xmlns:a16="http://schemas.microsoft.com/office/drawing/2014/main" id="{B9DAABA5-2F81-46FD-BA73-806B44488382}"/>
              </a:ext>
            </a:extLst>
          </p:cNvPr>
          <p:cNvSpPr/>
          <p:nvPr/>
        </p:nvSpPr>
        <p:spPr>
          <a:xfrm>
            <a:off x="395288" y="3068638"/>
            <a:ext cx="1873250" cy="865187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Zarys systemu</a:t>
            </a:r>
          </a:p>
        </p:txBody>
      </p:sp>
      <p:sp>
        <p:nvSpPr>
          <p:cNvPr id="10" name="Prostokąt zaokrąglony 9">
            <a:extLst>
              <a:ext uri="{FF2B5EF4-FFF2-40B4-BE49-F238E27FC236}">
                <a16:creationId xmlns:a16="http://schemas.microsoft.com/office/drawing/2014/main" id="{DCFB62BE-29D7-40A6-94D2-08A26B344E11}"/>
              </a:ext>
            </a:extLst>
          </p:cNvPr>
          <p:cNvSpPr/>
          <p:nvPr/>
        </p:nvSpPr>
        <p:spPr>
          <a:xfrm>
            <a:off x="6372225" y="1412875"/>
            <a:ext cx="1871663" cy="863600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Wersja początkowa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id="{904BB94D-BCF0-4DE7-A466-CB58F5FC3CF3}"/>
              </a:ext>
            </a:extLst>
          </p:cNvPr>
          <p:cNvSpPr/>
          <p:nvPr/>
        </p:nvSpPr>
        <p:spPr>
          <a:xfrm>
            <a:off x="6659563" y="3357563"/>
            <a:ext cx="1873250" cy="863600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Zarys systemu</a:t>
            </a:r>
          </a:p>
        </p:txBody>
      </p:sp>
      <p:sp>
        <p:nvSpPr>
          <p:cNvPr id="12" name="Prostokąt zaokrąglony 11">
            <a:extLst>
              <a:ext uri="{FF2B5EF4-FFF2-40B4-BE49-F238E27FC236}">
                <a16:creationId xmlns:a16="http://schemas.microsoft.com/office/drawing/2014/main" id="{76EA4EEB-06BE-4745-B42F-66616E193CBA}"/>
              </a:ext>
            </a:extLst>
          </p:cNvPr>
          <p:cNvSpPr/>
          <p:nvPr/>
        </p:nvSpPr>
        <p:spPr>
          <a:xfrm>
            <a:off x="6516688" y="3213100"/>
            <a:ext cx="1871662" cy="863600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Zarys systemu</a:t>
            </a:r>
          </a:p>
        </p:txBody>
      </p:sp>
      <p:sp>
        <p:nvSpPr>
          <p:cNvPr id="13" name="Prostokąt zaokrąglony 12">
            <a:extLst>
              <a:ext uri="{FF2B5EF4-FFF2-40B4-BE49-F238E27FC236}">
                <a16:creationId xmlns:a16="http://schemas.microsoft.com/office/drawing/2014/main" id="{A36FBAB6-D3F5-40C1-8C78-F1EB58EF10B4}"/>
              </a:ext>
            </a:extLst>
          </p:cNvPr>
          <p:cNvSpPr/>
          <p:nvPr/>
        </p:nvSpPr>
        <p:spPr>
          <a:xfrm>
            <a:off x="6372225" y="3068638"/>
            <a:ext cx="1871663" cy="865187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Wersje pośrednie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F7D5DE42-C9BC-4888-BB54-6F405A422191}"/>
              </a:ext>
            </a:extLst>
          </p:cNvPr>
          <p:cNvSpPr/>
          <p:nvPr/>
        </p:nvSpPr>
        <p:spPr>
          <a:xfrm>
            <a:off x="6372225" y="4797425"/>
            <a:ext cx="1871663" cy="863600"/>
          </a:xfrm>
          <a:prstGeom prst="round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Wersja końcowa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4E8D5BB-77F8-4124-8C2E-EF6CAAC2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16585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pl-PL"/>
              <a:t>czynności przebiegające równolegle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CFA2716F-A4E0-4399-9371-1420E35BB5DA}"/>
              </a:ext>
            </a:extLst>
          </p:cNvPr>
          <p:cNvCxnSpPr/>
          <p:nvPr/>
        </p:nvCxnSpPr>
        <p:spPr>
          <a:xfrm>
            <a:off x="4067175" y="2349500"/>
            <a:ext cx="0" cy="64770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617DCC24-BDA2-4442-B605-74E83340423C}"/>
              </a:ext>
            </a:extLst>
          </p:cNvPr>
          <p:cNvCxnSpPr/>
          <p:nvPr/>
        </p:nvCxnSpPr>
        <p:spPr>
          <a:xfrm>
            <a:off x="4067175" y="4005263"/>
            <a:ext cx="0" cy="64770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9E704F39-A01A-40FC-8C8B-6245C1D3BFAC}"/>
              </a:ext>
            </a:extLst>
          </p:cNvPr>
          <p:cNvCxnSpPr/>
          <p:nvPr/>
        </p:nvCxnSpPr>
        <p:spPr>
          <a:xfrm flipV="1">
            <a:off x="4643438" y="4076700"/>
            <a:ext cx="0" cy="576263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BA58161D-F436-4F28-947E-ED686B4D77DF}"/>
              </a:ext>
            </a:extLst>
          </p:cNvPr>
          <p:cNvCxnSpPr/>
          <p:nvPr/>
        </p:nvCxnSpPr>
        <p:spPr>
          <a:xfrm flipV="1">
            <a:off x="4643438" y="2349500"/>
            <a:ext cx="0" cy="574675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F559232B-2F62-4C1B-8FFB-905F3E8DA9B5}"/>
              </a:ext>
            </a:extLst>
          </p:cNvPr>
          <p:cNvCxnSpPr/>
          <p:nvPr/>
        </p:nvCxnSpPr>
        <p:spPr>
          <a:xfrm>
            <a:off x="2339975" y="3500438"/>
            <a:ext cx="647700" cy="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4C15F363-BE1C-4148-A9D6-26121E917EC2}"/>
              </a:ext>
            </a:extLst>
          </p:cNvPr>
          <p:cNvCxnSpPr/>
          <p:nvPr/>
        </p:nvCxnSpPr>
        <p:spPr>
          <a:xfrm>
            <a:off x="5651500" y="1628775"/>
            <a:ext cx="649288" cy="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8D126B27-2571-4E69-900B-ADCF5598221D}"/>
              </a:ext>
            </a:extLst>
          </p:cNvPr>
          <p:cNvCxnSpPr/>
          <p:nvPr/>
        </p:nvCxnSpPr>
        <p:spPr>
          <a:xfrm>
            <a:off x="5651500" y="3357563"/>
            <a:ext cx="649288" cy="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A6B99383-6FD4-408A-996B-E982BDEBD8D6}"/>
              </a:ext>
            </a:extLst>
          </p:cNvPr>
          <p:cNvCxnSpPr/>
          <p:nvPr/>
        </p:nvCxnSpPr>
        <p:spPr>
          <a:xfrm>
            <a:off x="5651500" y="5084763"/>
            <a:ext cx="649288" cy="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B6D05582-ABC4-46C4-8AA4-9462210A9BE3}"/>
              </a:ext>
            </a:extLst>
          </p:cNvPr>
          <p:cNvCxnSpPr/>
          <p:nvPr/>
        </p:nvCxnSpPr>
        <p:spPr>
          <a:xfrm flipH="1">
            <a:off x="5651500" y="1989138"/>
            <a:ext cx="576263" cy="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C18AA76F-F2C2-4929-B979-1C158991BE67}"/>
              </a:ext>
            </a:extLst>
          </p:cNvPr>
          <p:cNvCxnSpPr/>
          <p:nvPr/>
        </p:nvCxnSpPr>
        <p:spPr>
          <a:xfrm flipH="1">
            <a:off x="5651500" y="3716338"/>
            <a:ext cx="576263" cy="0"/>
          </a:xfrm>
          <a:prstGeom prst="straightConnector1">
            <a:avLst/>
          </a:prstGeom>
          <a:ln w="3810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505198-0AAC-4AA3-888D-5C6DBA402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975475" cy="1219200"/>
          </a:xfrm>
        </p:spPr>
        <p:txBody>
          <a:bodyPr/>
          <a:lstStyle/>
          <a:p>
            <a:pPr eaLnBrk="1" hangingPunct="1"/>
            <a:r>
              <a:rPr lang="pl-PL" altLang="pl-PL"/>
              <a:t>Projektowanie </a:t>
            </a:r>
            <a:br>
              <a:rPr lang="pl-PL" altLang="pl-PL"/>
            </a:br>
            <a:r>
              <a:rPr lang="pl-PL" altLang="pl-PL"/>
              <a:t>systemu informatycznego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316FB58-E957-40F0-9B8C-00B31CF50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2276475"/>
            <a:ext cx="8488238" cy="3673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dirty="0"/>
              <a:t>Każdy system powinien być:</a:t>
            </a:r>
          </a:p>
          <a:p>
            <a:pPr eaLnBrk="1" hangingPunct="1">
              <a:buFontTx/>
              <a:buChar char="-"/>
            </a:pPr>
            <a:r>
              <a:rPr lang="pl-PL" altLang="pl-PL" dirty="0">
                <a:solidFill>
                  <a:srgbClr val="0070C0"/>
                </a:solidFill>
              </a:rPr>
              <a:t>sprawny,</a:t>
            </a:r>
          </a:p>
          <a:p>
            <a:pPr eaLnBrk="1" hangingPunct="1">
              <a:buFontTx/>
              <a:buChar char="-"/>
            </a:pPr>
            <a:r>
              <a:rPr lang="pl-PL" altLang="pl-PL" dirty="0">
                <a:solidFill>
                  <a:srgbClr val="0070C0"/>
                </a:solidFill>
              </a:rPr>
              <a:t>użyteczny,</a:t>
            </a:r>
          </a:p>
          <a:p>
            <a:pPr eaLnBrk="1" hangingPunct="1">
              <a:buFontTx/>
              <a:buChar char="-"/>
            </a:pPr>
            <a:r>
              <a:rPr lang="pl-PL" altLang="pl-PL" dirty="0">
                <a:solidFill>
                  <a:srgbClr val="0070C0"/>
                </a:solidFill>
              </a:rPr>
              <a:t>niezawodny,</a:t>
            </a:r>
          </a:p>
          <a:p>
            <a:pPr eaLnBrk="1" hangingPunct="1">
              <a:buFontTx/>
              <a:buChar char="-"/>
            </a:pPr>
            <a:r>
              <a:rPr lang="pl-PL" altLang="pl-PL" dirty="0">
                <a:solidFill>
                  <a:srgbClr val="0070C0"/>
                </a:solidFill>
              </a:rPr>
              <a:t>dostosowany do uprzednio zgłoszonych potrzeb</a:t>
            </a:r>
            <a:r>
              <a:rPr lang="pl-PL" altLang="pl-PL" dirty="0"/>
              <a:t>.</a:t>
            </a:r>
          </a:p>
        </p:txBody>
      </p:sp>
      <p:pic>
        <p:nvPicPr>
          <p:cNvPr id="3076" name="Picture 4" descr="MCj04043690000[1]">
            <a:extLst>
              <a:ext uri="{FF2B5EF4-FFF2-40B4-BE49-F238E27FC236}">
                <a16:creationId xmlns:a16="http://schemas.microsoft.com/office/drawing/2014/main" id="{54CC04A8-7E8D-4CD2-B84D-61CE0F5C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2592387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806A6A1-301D-40CD-829E-428BEB983C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188913"/>
            <a:ext cx="6399212" cy="1219200"/>
          </a:xfrm>
        </p:spPr>
        <p:txBody>
          <a:bodyPr/>
          <a:lstStyle/>
          <a:p>
            <a:pPr eaLnBrk="1" hangingPunct="1"/>
            <a:r>
              <a:rPr lang="pl-PL" altLang="pl-PL" b="1" dirty="0"/>
              <a:t>Model ewolucyjny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07DE6B4-9545-4E56-8276-598FBD6934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1628775"/>
            <a:ext cx="8064500" cy="3887788"/>
          </a:xfrm>
        </p:spPr>
        <p:txBody>
          <a:bodyPr/>
          <a:lstStyle/>
          <a:p>
            <a:pPr algn="l" eaLnBrk="1" hangingPunct="1"/>
            <a:r>
              <a:rPr lang="pl-PL" altLang="pl-PL" sz="2800">
                <a:solidFill>
                  <a:srgbClr val="990033"/>
                </a:solidFill>
              </a:rPr>
              <a:t>• Zalety:</a:t>
            </a:r>
          </a:p>
          <a:p>
            <a:pPr lvl="1" algn="l" eaLnBrk="1" hangingPunct="1"/>
            <a:r>
              <a:rPr lang="pl-PL" altLang="pl-PL" sz="2400"/>
              <a:t>– dobry dla małych projektów, szybki start projektu</a:t>
            </a:r>
          </a:p>
          <a:p>
            <a:pPr lvl="1" algn="l" eaLnBrk="1" hangingPunct="1"/>
            <a:r>
              <a:rPr lang="pl-PL" altLang="pl-PL" sz="2400"/>
              <a:t>– tolerancja dla słabo zdefiniowanych wymagań</a:t>
            </a:r>
          </a:p>
          <a:p>
            <a:pPr lvl="1" algn="l" eaLnBrk="1" hangingPunct="1"/>
            <a:r>
              <a:rPr lang="pl-PL" altLang="pl-PL" sz="2400"/>
              <a:t>– niski koszt błędów (krótki czas życia błędów)</a:t>
            </a:r>
          </a:p>
          <a:p>
            <a:pPr algn="l" eaLnBrk="1" hangingPunct="1"/>
            <a:r>
              <a:rPr lang="pl-PL" altLang="pl-PL" sz="2800"/>
              <a:t>• </a:t>
            </a:r>
            <a:r>
              <a:rPr lang="pl-PL" altLang="pl-PL" sz="2800">
                <a:solidFill>
                  <a:srgbClr val="990033"/>
                </a:solidFill>
              </a:rPr>
              <a:t>Wady:</a:t>
            </a:r>
          </a:p>
          <a:p>
            <a:pPr lvl="1" algn="l" eaLnBrk="1" hangingPunct="1"/>
            <a:r>
              <a:rPr lang="pl-PL" altLang="pl-PL" sz="2400"/>
              <a:t>– trudność z harmonogramowaniem</a:t>
            </a:r>
          </a:p>
          <a:p>
            <a:pPr lvl="1" algn="l" eaLnBrk="1" hangingPunct="1"/>
            <a:r>
              <a:rPr lang="pl-PL" altLang="pl-PL" sz="2400"/>
              <a:t>– koszty prototypowania, błądzenia</a:t>
            </a:r>
          </a:p>
          <a:p>
            <a:pPr lvl="1" algn="l" eaLnBrk="1" hangingPunct="1"/>
            <a:r>
              <a:rPr lang="pl-PL" altLang="pl-PL" sz="2400"/>
              <a:t>– systemy często o złej strukturze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E94669C-8D20-421A-A93E-358181D4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20713"/>
            <a:ext cx="852011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BAF3F2F9-01D1-4866-9FA9-BCA3F39D3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5983288" cy="663575"/>
          </a:xfrm>
        </p:spPr>
        <p:txBody>
          <a:bodyPr/>
          <a:lstStyle/>
          <a:p>
            <a:pPr eaLnBrk="1" hangingPunct="1"/>
            <a:r>
              <a:rPr lang="pl-PL" altLang="pl-PL" b="1" dirty="0"/>
              <a:t>Prototypowanie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2B35191-552B-458E-BA58-F6FC9EBFE652}"/>
              </a:ext>
            </a:extLst>
          </p:cNvPr>
          <p:cNvSpPr/>
          <p:nvPr/>
        </p:nvSpPr>
        <p:spPr>
          <a:xfrm>
            <a:off x="4643438" y="2276475"/>
            <a:ext cx="3889375" cy="208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2893C82-0975-4EC2-BE36-C22C406E7237}"/>
              </a:ext>
            </a:extLst>
          </p:cNvPr>
          <p:cNvSpPr/>
          <p:nvPr/>
        </p:nvSpPr>
        <p:spPr>
          <a:xfrm>
            <a:off x="755650" y="4941888"/>
            <a:ext cx="7777163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355FB74-813B-4F57-A966-653394E91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altLang="pl-PL" b="1" dirty="0"/>
              <a:t>Prototypowanie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63DF5F07-6386-46FB-AC2F-AA1D03AB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1052513"/>
            <a:ext cx="937736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29FDEE2-5965-481A-A0EE-2546DD43E56A}"/>
              </a:ext>
            </a:extLst>
          </p:cNvPr>
          <p:cNvSpPr/>
          <p:nvPr/>
        </p:nvSpPr>
        <p:spPr>
          <a:xfrm>
            <a:off x="1511300" y="1484313"/>
            <a:ext cx="7453313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C9BCB7B-63C3-4C66-B603-021A7BF7233C}"/>
              </a:ext>
            </a:extLst>
          </p:cNvPr>
          <p:cNvSpPr/>
          <p:nvPr/>
        </p:nvSpPr>
        <p:spPr>
          <a:xfrm>
            <a:off x="1476375" y="3429000"/>
            <a:ext cx="7453313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DE4DF3A-EFD5-428B-9B33-B4D6CD6D3079}"/>
              </a:ext>
            </a:extLst>
          </p:cNvPr>
          <p:cNvSpPr/>
          <p:nvPr/>
        </p:nvSpPr>
        <p:spPr>
          <a:xfrm>
            <a:off x="1547813" y="5373688"/>
            <a:ext cx="7453312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32E8A34-2C7A-4F1D-9DEC-751EDCD829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88913"/>
            <a:ext cx="8289925" cy="1219200"/>
          </a:xfrm>
        </p:spPr>
        <p:txBody>
          <a:bodyPr/>
          <a:lstStyle/>
          <a:p>
            <a:pPr eaLnBrk="1" hangingPunct="1"/>
            <a:r>
              <a:rPr lang="pl-PL" altLang="pl-PL" sz="3600" b="1" dirty="0"/>
              <a:t>Struktura procesu tworzenia </a:t>
            </a:r>
            <a:br>
              <a:rPr lang="pl-PL" altLang="pl-PL" sz="3600" b="1" dirty="0"/>
            </a:br>
            <a:r>
              <a:rPr lang="pl-PL" altLang="pl-PL" sz="3600" b="1" dirty="0"/>
              <a:t>systemu informatycznego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9C5643F-A35E-4CE6-BDE7-8CB49B3E91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3250" y="1628775"/>
            <a:ext cx="8216900" cy="482441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pl-PL" altLang="pl-PL" sz="2200" b="1">
                <a:latin typeface="Times New Roman" panose="02020603050405020304" pitchFamily="18" charset="0"/>
              </a:rPr>
              <a:t>1. Strategia systemu </a:t>
            </a:r>
          </a:p>
          <a:p>
            <a:pPr algn="l" eaLnBrk="1" hangingPunct="1">
              <a:lnSpc>
                <a:spcPct val="90000"/>
              </a:lnSpc>
            </a:pPr>
            <a:r>
              <a:rPr lang="pl-PL" altLang="pl-PL" sz="2200">
                <a:latin typeface="Times New Roman" panose="02020603050405020304" pitchFamily="18" charset="0"/>
              </a:rPr>
              <a:t>   Na tym etapie tworzy się </a:t>
            </a:r>
            <a:r>
              <a:rPr lang="pl-PL" altLang="pl-PL" sz="2200" i="1">
                <a:solidFill>
                  <a:srgbClr val="0070C0"/>
                </a:solidFill>
                <a:latin typeface="Times New Roman" panose="02020603050405020304" pitchFamily="18" charset="0"/>
              </a:rPr>
              <a:t>architekturę systemów informatycznych wspomagających strategiczne cele przedsiębiorstwa</a:t>
            </a:r>
            <a:r>
              <a:rPr lang="pl-PL" altLang="pl-PL" sz="2200">
                <a:latin typeface="Times New Roman" panose="02020603050405020304" pitchFamily="18" charset="0"/>
              </a:rPr>
              <a:t>. Stosowane są w tym celu wszelkie metody analizy sytuacyjnej firmy (np. burza mózgów, metaplan, itp.). Konieczny jest udział kierownictwa firmy, ponieważ jest opracowywany tzw. infoplan, którego składnikiem jest plan tworzenia systemu informatycznego. </a:t>
            </a:r>
          </a:p>
          <a:p>
            <a:pPr algn="l" eaLnBrk="1" hangingPunct="1">
              <a:lnSpc>
                <a:spcPct val="90000"/>
              </a:lnSpc>
            </a:pPr>
            <a:r>
              <a:rPr lang="pl-PL" altLang="pl-PL" sz="2200" b="1">
                <a:latin typeface="Times New Roman" panose="02020603050405020304" pitchFamily="18" charset="0"/>
              </a:rPr>
              <a:t>2. Analiza systemu </a:t>
            </a:r>
          </a:p>
          <a:p>
            <a:pPr algn="l" eaLnBrk="1" hangingPunct="1">
              <a:lnSpc>
                <a:spcPct val="90000"/>
              </a:lnSpc>
            </a:pPr>
            <a:r>
              <a:rPr lang="pl-PL" altLang="pl-PL" sz="2200">
                <a:latin typeface="Times New Roman" panose="02020603050405020304" pitchFamily="18" charset="0"/>
              </a:rPr>
              <a:t>   Dotyczy dziedziny przedmiotowej, wyspecyfikowanej w poprzednim etapie, lub jej wycinka i obejmuje </a:t>
            </a:r>
            <a:r>
              <a:rPr lang="pl-PL" altLang="pl-PL" sz="2200" i="1">
                <a:solidFill>
                  <a:srgbClr val="0070C0"/>
                </a:solidFill>
                <a:latin typeface="Times New Roman" panose="02020603050405020304" pitchFamily="18" charset="0"/>
              </a:rPr>
              <a:t>analizę organizacji, analizę danych (statykę dziedziny przedmiotowej) i analizę funkcji (dynamikę dziedziny przedmiotowej)</a:t>
            </a:r>
            <a:r>
              <a:rPr lang="pl-PL" altLang="pl-PL" sz="2200">
                <a:latin typeface="Times New Roman" panose="02020603050405020304" pitchFamily="18" charset="0"/>
              </a:rPr>
              <a:t>. Zalecane metody to: model związków encji, podejście ISAC (ang. </a:t>
            </a:r>
            <a:r>
              <a:rPr lang="pl-PL" altLang="pl-PL" sz="2200" i="1">
                <a:latin typeface="Times New Roman" panose="02020603050405020304" pitchFamily="18" charset="0"/>
              </a:rPr>
              <a:t>Information Systems Work and Analysis of Changes</a:t>
            </a:r>
            <a:r>
              <a:rPr lang="pl-PL" altLang="pl-PL" sz="2200">
                <a:latin typeface="Times New Roman" panose="02020603050405020304" pitchFamily="18" charset="0"/>
              </a:rPr>
              <a:t>) i analiza strukturalna. </a:t>
            </a:r>
          </a:p>
        </p:txBody>
      </p:sp>
      <p:sp>
        <p:nvSpPr>
          <p:cNvPr id="24580" name="pole tekstowe 3">
            <a:extLst>
              <a:ext uri="{FF2B5EF4-FFF2-40B4-BE49-F238E27FC236}">
                <a16:creationId xmlns:a16="http://schemas.microsoft.com/office/drawing/2014/main" id="{511E95B5-0C84-4A2C-918A-46A0696F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12684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87FE4CB-7F6C-46A7-94EB-5628B79388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875"/>
            <a:ext cx="8496300" cy="525621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l-PL" altLang="pl-PL" sz="2100" b="1">
                <a:latin typeface="Times New Roman" panose="02020603050405020304" pitchFamily="18" charset="0"/>
              </a:rPr>
              <a:t>3.</a:t>
            </a:r>
            <a:r>
              <a:rPr lang="pl-PL" altLang="pl-PL" sz="2100">
                <a:latin typeface="Times New Roman" panose="02020603050405020304" pitchFamily="18" charset="0"/>
              </a:rPr>
              <a:t> </a:t>
            </a:r>
            <a:r>
              <a:rPr lang="pl-PL" altLang="pl-PL" sz="2100" b="1">
                <a:latin typeface="Times New Roman" panose="02020603050405020304" pitchFamily="18" charset="0"/>
              </a:rPr>
              <a:t>Projekt systemu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pl-PL" sz="2100">
                <a:latin typeface="Times New Roman" panose="02020603050405020304" pitchFamily="18" charset="0"/>
              </a:rPr>
              <a:t>   Koncepcja systemu (projekt wstępny) jest podstawą opracowania </a:t>
            </a:r>
            <a:r>
              <a:rPr lang="pl-PL" altLang="pl-PL" sz="2100" i="1">
                <a:solidFill>
                  <a:srgbClr val="0070C0"/>
                </a:solidFill>
                <a:latin typeface="Times New Roman" panose="02020603050405020304" pitchFamily="18" charset="0"/>
              </a:rPr>
              <a:t>szczegółowych składników projektu, tzn.: modeli danych, funkcji, struktury bazy danych, struktury programów, formatek ekranowych, dialogu z użytkownikiem</a:t>
            </a:r>
            <a:r>
              <a:rPr lang="pl-PL" altLang="pl-PL" sz="2100">
                <a:latin typeface="Times New Roman" panose="02020603050405020304" pitchFamily="18" charset="0"/>
              </a:rPr>
              <a:t>. Proponuje się metody stosowane w fazie analizy, które mogą być uzupełnione metodami szczegółowymi, takimi jak: diagramy Jacksona.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pl-PL" sz="2100" b="1">
                <a:latin typeface="Times New Roman" panose="02020603050405020304" pitchFamily="18" charset="0"/>
              </a:rPr>
              <a:t>4.</a:t>
            </a:r>
            <a:r>
              <a:rPr lang="pl-PL" altLang="pl-PL" sz="2100">
                <a:latin typeface="Times New Roman" panose="02020603050405020304" pitchFamily="18" charset="0"/>
              </a:rPr>
              <a:t> </a:t>
            </a:r>
            <a:r>
              <a:rPr lang="pl-PL" altLang="pl-PL" sz="2100" b="1">
                <a:latin typeface="Times New Roman" panose="02020603050405020304" pitchFamily="18" charset="0"/>
              </a:rPr>
              <a:t>Wdrożenie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pl-PL" sz="2100">
                <a:latin typeface="Times New Roman" panose="02020603050405020304" pitchFamily="18" charset="0"/>
              </a:rPr>
              <a:t>   Na tym etapie następuje </a:t>
            </a:r>
            <a:r>
              <a:rPr lang="pl-PL" altLang="pl-PL" sz="2100" i="1">
                <a:solidFill>
                  <a:srgbClr val="0070C0"/>
                </a:solidFill>
                <a:latin typeface="Times New Roman" panose="02020603050405020304" pitchFamily="18" charset="0"/>
              </a:rPr>
              <a:t>kodowanie programów, kompletowanie pełnego oprogramowania systemu, tworzenie bazy danych, testowanie systemu, przygotowanie dokumentacji, zainstalowanie systemu i przeszkolenie użytkowników</a:t>
            </a:r>
            <a:r>
              <a:rPr lang="pl-PL" altLang="pl-PL" sz="2100">
                <a:latin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pl-PL" sz="2100" b="1">
                <a:latin typeface="Times New Roman" panose="02020603050405020304" pitchFamily="18" charset="0"/>
              </a:rPr>
              <a:t>5.</a:t>
            </a:r>
            <a:r>
              <a:rPr lang="pl-PL" altLang="pl-PL" sz="2100">
                <a:latin typeface="Times New Roman" panose="02020603050405020304" pitchFamily="18" charset="0"/>
              </a:rPr>
              <a:t> </a:t>
            </a:r>
            <a:r>
              <a:rPr lang="pl-PL" altLang="pl-PL" sz="2100" b="1">
                <a:latin typeface="Times New Roman" panose="02020603050405020304" pitchFamily="18" charset="0"/>
              </a:rPr>
              <a:t>Użytkowanie i modyfikacja</a:t>
            </a:r>
            <a:r>
              <a:rPr lang="pl-PL" altLang="pl-PL" sz="2100">
                <a:latin typeface="Times New Roman" panose="02020603050405020304" pitchFamily="18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pl-PL" sz="2100">
                <a:latin typeface="Times New Roman" panose="02020603050405020304" pitchFamily="18" charset="0"/>
              </a:rPr>
              <a:t>   Jest to etap </a:t>
            </a:r>
            <a:r>
              <a:rPr lang="pl-PL" altLang="pl-PL" sz="2100" i="1">
                <a:solidFill>
                  <a:srgbClr val="0070C0"/>
                </a:solidFill>
                <a:latin typeface="Times New Roman" panose="02020603050405020304" pitchFamily="18" charset="0"/>
              </a:rPr>
              <a:t>bieżącej eksploatacji i kontroli funkcjonowania systemu pod względem organizacyjnym, funkcjonalnym, technicznym i kadrowym</a:t>
            </a:r>
            <a:r>
              <a:rPr lang="pl-PL" altLang="pl-PL" sz="2100">
                <a:latin typeface="Times New Roman" panose="02020603050405020304" pitchFamily="18" charset="0"/>
              </a:rPr>
              <a:t>. Modyfikacji dokonuje się w razie zmian lub gdy zajdzie konieczność adaptacji systemu, co wynika z postępu technologicznego lub z oceny użytkownika.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3F3F4B2-343B-4413-BB40-7E93FBAD10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89925" cy="1219200"/>
          </a:xfrm>
          <a:noFill/>
        </p:spPr>
        <p:txBody>
          <a:bodyPr/>
          <a:lstStyle/>
          <a:p>
            <a:pPr eaLnBrk="1" hangingPunct="1"/>
            <a:r>
              <a:rPr lang="pl-PL" altLang="pl-PL" sz="3600" b="1" dirty="0"/>
              <a:t>Struktura procesu tworzenia </a:t>
            </a:r>
            <a:br>
              <a:rPr lang="pl-PL" altLang="pl-PL" sz="3600" b="1" dirty="0"/>
            </a:br>
            <a:r>
              <a:rPr lang="pl-PL" altLang="pl-PL" sz="3600" b="1" dirty="0"/>
              <a:t>systemu informatycznego</a:t>
            </a:r>
          </a:p>
        </p:txBody>
      </p:sp>
      <p:sp>
        <p:nvSpPr>
          <p:cNvPr id="25604" name="pole tekstowe 3">
            <a:extLst>
              <a:ext uri="{FF2B5EF4-FFF2-40B4-BE49-F238E27FC236}">
                <a16:creationId xmlns:a16="http://schemas.microsoft.com/office/drawing/2014/main" id="{32527ED1-478B-4BEA-A509-61337B02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12684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2/2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B192263-4267-4BD4-A7BE-A19FFCDF9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399213" cy="981075"/>
          </a:xfrm>
        </p:spPr>
        <p:txBody>
          <a:bodyPr/>
          <a:lstStyle/>
          <a:p>
            <a:pPr eaLnBrk="1" hangingPunct="1"/>
            <a:r>
              <a:rPr lang="pl-PL" altLang="pl-PL" b="1" dirty="0"/>
              <a:t>Parametry projektu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7E3DA72-5F72-454D-B3E7-C53B358CE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813" y="836613"/>
            <a:ext cx="6119812" cy="4221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2800"/>
              <a:t> W każdym projekcie definiowane jest 5 głównych parametrów:</a:t>
            </a:r>
          </a:p>
          <a:p>
            <a:pPr algn="ctr" eaLnBrk="1" hangingPunct="1">
              <a:buFontTx/>
              <a:buChar char="-"/>
            </a:pPr>
            <a:r>
              <a:rPr lang="pl-PL" altLang="pl-PL">
                <a:solidFill>
                  <a:srgbClr val="990033"/>
                </a:solidFill>
              </a:rPr>
              <a:t>zakres</a:t>
            </a:r>
          </a:p>
          <a:p>
            <a:pPr algn="ctr" eaLnBrk="1" hangingPunct="1">
              <a:buFontTx/>
              <a:buChar char="-"/>
            </a:pPr>
            <a:r>
              <a:rPr lang="pl-PL" altLang="pl-PL">
                <a:solidFill>
                  <a:srgbClr val="990033"/>
                </a:solidFill>
              </a:rPr>
              <a:t>jakość</a:t>
            </a:r>
          </a:p>
          <a:p>
            <a:pPr algn="ctr" eaLnBrk="1" hangingPunct="1">
              <a:buFontTx/>
              <a:buChar char="-"/>
            </a:pPr>
            <a:r>
              <a:rPr lang="pl-PL" altLang="pl-PL">
                <a:solidFill>
                  <a:srgbClr val="990033"/>
                </a:solidFill>
              </a:rPr>
              <a:t>koszty</a:t>
            </a:r>
          </a:p>
          <a:p>
            <a:pPr algn="ctr" eaLnBrk="1" hangingPunct="1">
              <a:buFontTx/>
              <a:buChar char="-"/>
            </a:pPr>
            <a:r>
              <a:rPr lang="pl-PL" altLang="pl-PL">
                <a:solidFill>
                  <a:srgbClr val="990033"/>
                </a:solidFill>
              </a:rPr>
              <a:t>czas</a:t>
            </a:r>
          </a:p>
          <a:p>
            <a:pPr algn="ctr" eaLnBrk="1" hangingPunct="1">
              <a:buFontTx/>
              <a:buChar char="-"/>
            </a:pPr>
            <a:r>
              <a:rPr lang="pl-PL" altLang="pl-PL">
                <a:solidFill>
                  <a:srgbClr val="990033"/>
                </a:solidFill>
              </a:rPr>
              <a:t>zasoby</a:t>
            </a:r>
            <a:endParaRPr lang="pl-PL" altLang="pl-PL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660F88A-DDEC-493A-A689-14F0D19DC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83138"/>
            <a:ext cx="8351837" cy="1938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/>
              <a:t>Te parametry są wzajemnie </a:t>
            </a:r>
            <a:r>
              <a:rPr lang="pl-PL" altLang="pl-PL" sz="2000" b="1">
                <a:solidFill>
                  <a:srgbClr val="FF0000"/>
                </a:solidFill>
              </a:rPr>
              <a:t>współzależne</a:t>
            </a:r>
            <a:r>
              <a:rPr lang="pl-PL" altLang="pl-PL" sz="2000"/>
              <a:t> - zmiana jednego może pociągać za sobą zmianę pozostałych, </a:t>
            </a:r>
          </a:p>
          <a:p>
            <a:pPr algn="ctr" eaLnBrk="1" hangingPunct="1"/>
            <a:r>
              <a:rPr lang="pl-PL" altLang="pl-PL" sz="2000"/>
              <a:t>przywracając tym samym projektowi </a:t>
            </a:r>
            <a:r>
              <a:rPr lang="pl-PL" altLang="pl-PL" sz="2000" b="1">
                <a:solidFill>
                  <a:srgbClr val="FF0000"/>
                </a:solidFill>
              </a:rPr>
              <a:t>równowagę</a:t>
            </a:r>
            <a:r>
              <a:rPr lang="pl-PL" altLang="pl-PL" sz="2000"/>
              <a:t>.· </a:t>
            </a:r>
          </a:p>
          <a:p>
            <a:pPr algn="ctr" eaLnBrk="1" hangingPunct="1"/>
            <a:r>
              <a:rPr lang="pl-PL" altLang="pl-PL" sz="2000"/>
              <a:t>W tym kontekście zestaw powyższych pięciu parametrów </a:t>
            </a:r>
          </a:p>
          <a:p>
            <a:pPr algn="ctr" eaLnBrk="1" hangingPunct="1"/>
            <a:r>
              <a:rPr lang="pl-PL" altLang="pl-PL" sz="2000"/>
              <a:t>tworzy system, który musi pozostawać w równowadze, </a:t>
            </a:r>
          </a:p>
          <a:p>
            <a:pPr algn="ctr" eaLnBrk="1" hangingPunct="1"/>
            <a:r>
              <a:rPr lang="pl-PL" altLang="pl-PL" sz="2000"/>
              <a:t>by zrównoważony był cały projekt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FB67D21-270F-45EB-8EC8-9054D09BF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/>
              <a:t>Zakres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9B906B8-E229-4DAD-8319-9069499E2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0375" y="1412875"/>
            <a:ext cx="8359775" cy="5111750"/>
          </a:xfrm>
        </p:spPr>
        <p:txBody>
          <a:bodyPr/>
          <a:lstStyle/>
          <a:p>
            <a:pPr eaLnBrk="1" hangingPunct="1"/>
            <a:r>
              <a:rPr lang="pl-PL" altLang="pl-PL" sz="2400" i="1"/>
              <a:t>Zakres </a:t>
            </a:r>
            <a:r>
              <a:rPr lang="pl-PL" altLang="pl-PL" sz="2400"/>
              <a:t>projektu to dokument określający jego </a:t>
            </a:r>
            <a:r>
              <a:rPr lang="pl-PL" altLang="pl-PL" sz="2400" b="1" i="1">
                <a:solidFill>
                  <a:srgbClr val="990033"/>
                </a:solidFill>
              </a:rPr>
              <a:t>granice</a:t>
            </a:r>
            <a:r>
              <a:rPr lang="pl-PL" altLang="pl-PL" sz="2400"/>
              <a:t>. </a:t>
            </a:r>
          </a:p>
          <a:p>
            <a:pPr eaLnBrk="1" hangingPunct="1"/>
            <a:r>
              <a:rPr lang="pl-PL" altLang="pl-PL" sz="2400"/>
              <a:t>Zakres projektu definiuje nie tylko to, co zostanie zrobione, ale także to, co nie zostanie wykonane. </a:t>
            </a:r>
          </a:p>
          <a:p>
            <a:pPr eaLnBrk="1" hangingPunct="1"/>
            <a:r>
              <a:rPr lang="pl-PL" altLang="pl-PL" sz="2400"/>
              <a:t>W branży IT zakres projektu bywa nazywany </a:t>
            </a:r>
            <a:r>
              <a:rPr lang="pl-PL" altLang="pl-PL" sz="2400" i="1">
                <a:solidFill>
                  <a:srgbClr val="990033"/>
                </a:solidFill>
              </a:rPr>
              <a:t>specyfikacją funkcjonalną</a:t>
            </a:r>
            <a:r>
              <a:rPr lang="pl-PL" altLang="pl-PL" sz="2400" i="1"/>
              <a:t>. </a:t>
            </a:r>
          </a:p>
          <a:p>
            <a:pPr eaLnBrk="1" hangingPunct="1"/>
            <a:r>
              <a:rPr lang="pl-PL" altLang="pl-PL" sz="2400"/>
              <a:t>Z kolei inżynierowie mówią najczęściej o </a:t>
            </a:r>
            <a:r>
              <a:rPr lang="pl-PL" altLang="pl-PL" sz="2400" i="1"/>
              <a:t>zakresie prac. </a:t>
            </a:r>
          </a:p>
          <a:p>
            <a:pPr eaLnBrk="1" hangingPunct="1"/>
            <a:r>
              <a:rPr lang="pl-PL" altLang="pl-PL" sz="2400"/>
              <a:t>W obiegu są też inne nazwy, jak: </a:t>
            </a:r>
          </a:p>
          <a:p>
            <a:pPr lvl="1" eaLnBrk="1" hangingPunct="1"/>
            <a:r>
              <a:rPr lang="pl-PL" altLang="pl-PL" sz="2200" b="1"/>
              <a:t>dokument porozumienia</a:t>
            </a:r>
            <a:r>
              <a:rPr lang="pl-PL" altLang="pl-PL" sz="2200"/>
              <a:t>, </a:t>
            </a:r>
          </a:p>
          <a:p>
            <a:pPr lvl="1" eaLnBrk="1" hangingPunct="1"/>
            <a:r>
              <a:rPr lang="pl-PL" altLang="pl-PL" sz="2200" b="1"/>
              <a:t>oświadczenie o zakresie projektu</a:t>
            </a:r>
            <a:r>
              <a:rPr lang="pl-PL" altLang="pl-PL" sz="2200"/>
              <a:t>, </a:t>
            </a:r>
          </a:p>
          <a:p>
            <a:pPr lvl="1" eaLnBrk="1" hangingPunct="1"/>
            <a:r>
              <a:rPr lang="pl-PL" altLang="pl-PL" sz="2200" b="1"/>
              <a:t>dokument inicjacji projektu</a:t>
            </a:r>
            <a:r>
              <a:rPr lang="pl-PL" altLang="pl-PL" sz="2200"/>
              <a:t> czy </a:t>
            </a:r>
          </a:p>
          <a:p>
            <a:pPr lvl="1" eaLnBrk="1" hangingPunct="1"/>
            <a:r>
              <a:rPr lang="pl-PL" altLang="pl-PL" sz="2200" b="1"/>
              <a:t>formularz projektu.</a:t>
            </a:r>
          </a:p>
        </p:txBody>
      </p:sp>
      <p:pic>
        <p:nvPicPr>
          <p:cNvPr id="27652" name="Picture 4" descr="MCj04042690000[1]">
            <a:extLst>
              <a:ext uri="{FF2B5EF4-FFF2-40B4-BE49-F238E27FC236}">
                <a16:creationId xmlns:a16="http://schemas.microsoft.com/office/drawing/2014/main" id="{0A149E67-9386-4E32-AE90-680EA8D1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41888"/>
            <a:ext cx="18415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173357D-A24C-4F51-948C-0466D005F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399212" cy="908050"/>
          </a:xfrm>
        </p:spPr>
        <p:txBody>
          <a:bodyPr/>
          <a:lstStyle/>
          <a:p>
            <a:pPr eaLnBrk="1" hangingPunct="1"/>
            <a:r>
              <a:rPr lang="pl-PL" altLang="pl-PL" b="1" dirty="0"/>
              <a:t>Jakość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F6D7F59-B5CC-42EB-8D8C-17E6E838D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3313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2400"/>
              <a:t>W każdym projekcie możemy mówić o dwóch kategoriach jakości: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/>
              <a:t>Pierwszą jest </a:t>
            </a:r>
            <a:r>
              <a:rPr lang="pl-PL" altLang="pl-PL" sz="2400" b="1" i="1"/>
              <a:t>jakość produktu</a:t>
            </a:r>
            <a:r>
              <a:rPr lang="pl-PL" altLang="pl-PL" sz="2400" i="1"/>
              <a:t>. </a:t>
            </a:r>
            <a:r>
              <a:rPr lang="pl-PL" altLang="pl-PL" sz="2400"/>
              <a:t>Chodzi tu o jakość rezultatów, dostarczanych w wyniku realizacji projektu. Aby zapewnić jakość produktu na wymaganym poziomie, zaleca się tradycyjne narzędzia kontroli jakości,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/>
              <a:t>Drugą jest </a:t>
            </a:r>
            <a:r>
              <a:rPr lang="pl-PL" altLang="pl-PL" sz="2400" b="1" i="1"/>
              <a:t>jakość procesu </a:t>
            </a:r>
            <a:r>
              <a:rPr lang="pl-PL" altLang="pl-PL" sz="2400"/>
              <a:t>zarządzania projektem. Oznacza to konieczność nieustannej kontroli jakości zarządzania i znajdywania sposobów jej usprawnienia. Odpowiednia jakość procesu jest więc efektem jej ciągłego doskonalenia i skutecznego nią zarządzania. 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1D97060-5EEB-4C34-95B9-B219FC77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54550"/>
            <a:ext cx="8424862" cy="2014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Dobry program zarządzania jakością pozwala monitorować postępy prac nad projektem. W ten sposób można w dowolnej chwili ustalić, czy projekt jest dobrą inwestycją. Korzysta na tym nie tylko klient, ale także wykonawca, który może wykorzystywać swoje zasoby bardziej efektywnie, ograniczając marnotrawstwo i liczbę poprawek w projekcie. Zarządzanie jakością nie dopuszcza kompromisów. W zamian zwiększa prawdopodobieństwo sukcesu, rozumianego jako ukończenie projektu i dostarczenie klientowi satysfakcji.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  <p:bldP spid="28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MCj04105050000[1]">
            <a:extLst>
              <a:ext uri="{FF2B5EF4-FFF2-40B4-BE49-F238E27FC236}">
                <a16:creationId xmlns:a16="http://schemas.microsoft.com/office/drawing/2014/main" id="{F5E8EF16-BBF8-4DCA-B5A1-24CCCD93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ytuł 1">
            <a:extLst>
              <a:ext uri="{FF2B5EF4-FFF2-40B4-BE49-F238E27FC236}">
                <a16:creationId xmlns:a16="http://schemas.microsoft.com/office/drawing/2014/main" id="{545BE0E7-C109-4090-A91D-0A354D64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r>
              <a:rPr lang="pl-PL" altLang="pl-PL" b="1" dirty="0"/>
              <a:t>Koszt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1F5F11-CA94-428E-B320-3AEBEDF9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/>
              <a:t>Koszt wyrażony w jednostkach pieniężnych to kolejna zmienna, definiująca projekt.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Koszty są określone w formie budżetu projektu.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Koszty są szczególnie ważne, gdy rezultatem projektu jest osiąganie przychodów ze sprzedaży (kierowanej do klientów zewnętrznych lub wewnętrznych).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Koszty są bardzo ważnym zagadnieniem od początku do końca cyklu realizacji projektu.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Pierwszy problem pojawia się już na początku, zanim zostanie określony formalnie zakres projektu.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Często klient szacuje wówczas wydatki jakich jego zdaniem wymagać będzie projekt.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W zależności od stopnia wiedzy i nastawienia klienta, podana kwota może być bliska rzeczywistemu kosztowi projektu lub bardzo daleka od niego. </a:t>
            </a:r>
          </a:p>
        </p:txBody>
      </p:sp>
      <p:pic>
        <p:nvPicPr>
          <p:cNvPr id="29701" name="Picture 4" descr="MCj04039850000[1]">
            <a:extLst>
              <a:ext uri="{FF2B5EF4-FFF2-40B4-BE49-F238E27FC236}">
                <a16:creationId xmlns:a16="http://schemas.microsoft.com/office/drawing/2014/main" id="{AB7A61B5-2D07-414E-9CCD-C74A4EE7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j0234131">
            <a:extLst>
              <a:ext uri="{FF2B5EF4-FFF2-40B4-BE49-F238E27FC236}">
                <a16:creationId xmlns:a16="http://schemas.microsoft.com/office/drawing/2014/main" id="{CF07EF6A-BD28-43F3-9CA7-46F0754C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53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248043D1-C2B6-41B2-B945-7DDCAC8F8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144"/>
            <a:ext cx="8229600" cy="633412"/>
          </a:xfrm>
        </p:spPr>
        <p:txBody>
          <a:bodyPr/>
          <a:lstStyle/>
          <a:p>
            <a:pPr eaLnBrk="1" hangingPunct="1"/>
            <a:r>
              <a:rPr lang="pl-PL" altLang="pl-PL" b="1" dirty="0"/>
              <a:t>Czas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FF03E4-7DA2-4E17-81A3-81FD811A4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052513"/>
            <a:ext cx="9144000" cy="5805487"/>
          </a:xfrm>
        </p:spPr>
        <p:txBody>
          <a:bodyPr/>
          <a:lstStyle/>
          <a:p>
            <a:pPr eaLnBrk="1" hangingPunct="1"/>
            <a:r>
              <a:rPr lang="pl-PL" altLang="pl-PL" sz="2200"/>
              <a:t>Klient określa ramy czasowe, w tym termin ukończenia projektu. </a:t>
            </a:r>
          </a:p>
          <a:p>
            <a:pPr eaLnBrk="1" hangingPunct="1"/>
            <a:r>
              <a:rPr lang="pl-PL" altLang="pl-PL" sz="2200"/>
              <a:t>Do pewnego stopnia koszty i czas są ze sobą powiązane. </a:t>
            </a:r>
          </a:p>
          <a:p>
            <a:pPr eaLnBrk="1" hangingPunct="1"/>
            <a:r>
              <a:rPr lang="pl-PL" altLang="pl-PL" sz="2200"/>
              <a:t>Czas realizacji projektu można skrócić, lecz w ten sposób zwykle rosną koszty. </a:t>
            </a:r>
          </a:p>
          <a:p>
            <a:pPr eaLnBrk="1" hangingPunct="1"/>
            <a:r>
              <a:rPr lang="pl-PL" altLang="pl-PL" sz="2200"/>
              <a:t>Czas jest bardzo ciekawym rodzajem zasobu. Nie można go zmagazynować. Jest zużywany bez względu na to, jak go wykorzystujemy. </a:t>
            </a:r>
          </a:p>
          <a:p>
            <a:pPr eaLnBrk="1" hangingPunct="1"/>
            <a:r>
              <a:rPr lang="pl-PL" altLang="pl-PL" sz="2200"/>
              <a:t>Celem menedżera projektu jest możliwie najbardziej efektywne i produktywne zagospodarowanie czasu, przeznaczonego na projekt. </a:t>
            </a:r>
          </a:p>
          <a:p>
            <a:pPr eaLnBrk="1" hangingPunct="1"/>
            <a:r>
              <a:rPr lang="pl-PL" altLang="pl-PL" sz="2200"/>
              <a:t>Przyszły czas (czyli ten, który dopiero nastąpi) może być rozdzielany wewnątrz projektu lub pomiędzy projektami. </a:t>
            </a:r>
          </a:p>
          <a:p>
            <a:pPr eaLnBrk="1" hangingPunct="1"/>
            <a:r>
              <a:rPr lang="pl-PL" altLang="pl-PL" sz="2200"/>
              <a:t>Od chwili rozpoczęcia projektu celem staje się wykonanie pracy w założonym harmonogramie. </a:t>
            </a:r>
          </a:p>
          <a:p>
            <a:pPr eaLnBrk="1" hangingPunct="1"/>
            <a:r>
              <a:rPr lang="pl-PL" altLang="pl-PL" sz="2200"/>
              <a:t>Dobry menedżer projektu wie o tym i zazdrośnie strzeże zapasów przyszłego czasu.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078DED-BDE2-40C8-AD82-23A1C0ED53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260350"/>
            <a:ext cx="6399212" cy="1008063"/>
          </a:xfrm>
        </p:spPr>
        <p:txBody>
          <a:bodyPr/>
          <a:lstStyle/>
          <a:p>
            <a:pPr eaLnBrk="1" hangingPunct="1"/>
            <a:r>
              <a:rPr lang="pl-PL" altLang="pl-PL"/>
              <a:t>Cykl życia projektu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704AD8-B093-4A37-A0BF-C182729E99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268413"/>
            <a:ext cx="8424862" cy="5329237"/>
          </a:xfrm>
        </p:spPr>
        <p:txBody>
          <a:bodyPr/>
          <a:lstStyle/>
          <a:p>
            <a:pPr eaLnBrk="1" hangingPunct="1"/>
            <a:r>
              <a:rPr lang="pl-PL" altLang="pl-PL" sz="2800" b="1" i="1">
                <a:solidFill>
                  <a:srgbClr val="990033"/>
                </a:solidFill>
              </a:rPr>
              <a:t>Wyodrębnione, wzajemnie spójne </a:t>
            </a:r>
          </a:p>
          <a:p>
            <a:pPr eaLnBrk="1" hangingPunct="1"/>
            <a:r>
              <a:rPr lang="pl-PL" altLang="pl-PL" sz="2800" b="1" i="1">
                <a:solidFill>
                  <a:srgbClr val="990033"/>
                </a:solidFill>
              </a:rPr>
              <a:t>etapy i fazy</a:t>
            </a:r>
            <a:r>
              <a:rPr lang="pl-PL" altLang="pl-PL" sz="2800"/>
              <a:t>, pozwalające na pełne i skuteczne </a:t>
            </a:r>
            <a:r>
              <a:rPr lang="pl-PL" altLang="pl-PL" sz="2800" b="1" i="1">
                <a:solidFill>
                  <a:srgbClr val="990033"/>
                </a:solidFill>
              </a:rPr>
              <a:t>zaprojektowanie</a:t>
            </a:r>
            <a:r>
              <a:rPr lang="pl-PL" altLang="pl-PL" sz="2800"/>
              <a:t>, </a:t>
            </a:r>
          </a:p>
          <a:p>
            <a:pPr eaLnBrk="1" hangingPunct="1"/>
            <a:r>
              <a:rPr lang="pl-PL" altLang="pl-PL" sz="2800"/>
              <a:t>a następnie </a:t>
            </a:r>
            <a:r>
              <a:rPr lang="pl-PL" altLang="pl-PL" sz="2800" i="1">
                <a:solidFill>
                  <a:srgbClr val="990033"/>
                </a:solidFill>
              </a:rPr>
              <a:t>użytkowanie systemu informatycznego</a:t>
            </a:r>
            <a:r>
              <a:rPr lang="pl-PL" altLang="pl-PL" sz="2800"/>
              <a:t> </a:t>
            </a:r>
          </a:p>
          <a:p>
            <a:pPr eaLnBrk="1" hangingPunct="1"/>
            <a:r>
              <a:rPr lang="pl-PL" altLang="pl-PL" sz="2800"/>
              <a:t>nazywamy </a:t>
            </a:r>
            <a:r>
              <a:rPr lang="pl-PL" altLang="pl-PL" sz="2800" b="1"/>
              <a:t>cyklem życia projektu</a:t>
            </a:r>
            <a:r>
              <a:rPr lang="pl-PL" altLang="pl-PL" sz="2800"/>
              <a:t>.</a:t>
            </a:r>
          </a:p>
          <a:p>
            <a:pPr eaLnBrk="1" hangingPunct="1"/>
            <a:endParaRPr lang="pl-PL" altLang="pl-PL" sz="2800"/>
          </a:p>
          <a:p>
            <a:pPr eaLnBrk="1" hangingPunct="1"/>
            <a:r>
              <a:rPr lang="pl-PL" altLang="pl-PL" sz="2800"/>
              <a:t>Każdy projekt ma własny cykl życia, który </a:t>
            </a:r>
          </a:p>
          <a:p>
            <a:pPr eaLnBrk="1" hangingPunct="1"/>
            <a:r>
              <a:rPr lang="pl-PL" altLang="pl-PL" sz="2800"/>
              <a:t>zaczyna się od jego </a:t>
            </a:r>
            <a:r>
              <a:rPr lang="pl-PL" altLang="pl-PL" sz="2800" b="1" i="1"/>
              <a:t>ustanowienia</a:t>
            </a:r>
            <a:r>
              <a:rPr lang="pl-PL" altLang="pl-PL" sz="2800"/>
              <a:t> a kończy </a:t>
            </a:r>
          </a:p>
          <a:p>
            <a:pPr eaLnBrk="1" hangingPunct="1"/>
            <a:r>
              <a:rPr lang="pl-PL" altLang="pl-PL" sz="2800"/>
              <a:t>w chwili wprowadzenia wytworzonego produktu </a:t>
            </a:r>
          </a:p>
          <a:p>
            <a:pPr eaLnBrk="1" hangingPunct="1"/>
            <a:r>
              <a:rPr lang="pl-PL" altLang="pl-PL" sz="2800"/>
              <a:t>do użytkowania.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F9CCB8B-BD80-4306-98B2-D433DD2BD348}"/>
              </a:ext>
            </a:extLst>
          </p:cNvPr>
          <p:cNvSpPr/>
          <p:nvPr/>
        </p:nvSpPr>
        <p:spPr>
          <a:xfrm>
            <a:off x="395288" y="1268413"/>
            <a:ext cx="8497887" cy="2592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771366C-F0C1-40B1-A549-884AA499DBA7}"/>
              </a:ext>
            </a:extLst>
          </p:cNvPr>
          <p:cNvSpPr/>
          <p:nvPr/>
        </p:nvSpPr>
        <p:spPr>
          <a:xfrm>
            <a:off x="395288" y="4005263"/>
            <a:ext cx="8497887" cy="2592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j0299125">
            <a:extLst>
              <a:ext uri="{FF2B5EF4-FFF2-40B4-BE49-F238E27FC236}">
                <a16:creationId xmlns:a16="http://schemas.microsoft.com/office/drawing/2014/main" id="{698A27CB-51AA-4C98-BE6F-ACB1DE56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4868863"/>
            <a:ext cx="11001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54A7472D-0C51-4055-BDA1-3DDA67E227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188913"/>
            <a:ext cx="6399212" cy="1008062"/>
          </a:xfrm>
        </p:spPr>
        <p:txBody>
          <a:bodyPr/>
          <a:lstStyle/>
          <a:p>
            <a:pPr eaLnBrk="1" hangingPunct="1"/>
            <a:r>
              <a:rPr lang="pl-PL" altLang="pl-PL" b="1" dirty="0"/>
              <a:t>Zasoby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E2BACAA-DA42-4265-AD3C-A85D530C8C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1268413"/>
            <a:ext cx="8145463" cy="5184775"/>
          </a:xfrm>
        </p:spPr>
        <p:txBody>
          <a:bodyPr/>
          <a:lstStyle/>
          <a:p>
            <a:pPr algn="l" eaLnBrk="1" hangingPunct="1"/>
            <a:r>
              <a:rPr lang="pl-PL" altLang="pl-PL" sz="2400"/>
              <a:t>Zasoby zazwyczaj ujmuje się w następujące grupy: </a:t>
            </a:r>
          </a:p>
          <a:p>
            <a:pPr algn="l" eaLnBrk="1" hangingPunct="1"/>
            <a:endParaRPr lang="pl-PL" altLang="pl-PL" sz="2400"/>
          </a:p>
          <a:p>
            <a:pPr algn="l" eaLnBrk="1" hangingPunct="1"/>
            <a:r>
              <a:rPr lang="pl-PL" altLang="pl-PL" sz="2400"/>
              <a:t>- </a:t>
            </a:r>
            <a:r>
              <a:rPr lang="pl-PL" altLang="pl-PL" sz="2400" b="1" i="1">
                <a:solidFill>
                  <a:srgbClr val="990033"/>
                </a:solidFill>
              </a:rPr>
              <a:t>Zasoby kapitałowe</a:t>
            </a:r>
            <a:r>
              <a:rPr lang="pl-PL" altLang="pl-PL" sz="2400"/>
              <a:t> - chodzi o wszelki fizyczny kapitał produkcyjny, np. nieruchomości, sprzęt produkcyjny, wyposażenie ogólne, środki transportu, surowce, materiały, półprodukty itp., </a:t>
            </a:r>
          </a:p>
          <a:p>
            <a:pPr algn="l" eaLnBrk="1" hangingPunct="1"/>
            <a:r>
              <a:rPr lang="pl-PL" altLang="pl-PL" sz="2400"/>
              <a:t>- </a:t>
            </a:r>
            <a:r>
              <a:rPr lang="pl-PL" altLang="pl-PL" sz="2400" b="1" i="1">
                <a:solidFill>
                  <a:srgbClr val="990033"/>
                </a:solidFill>
              </a:rPr>
              <a:t>Zasoby ludzkie</a:t>
            </a:r>
            <a:r>
              <a:rPr lang="pl-PL" altLang="pl-PL" sz="2400"/>
              <a:t>, </a:t>
            </a:r>
          </a:p>
          <a:p>
            <a:pPr algn="l" eaLnBrk="1" hangingPunct="1"/>
            <a:r>
              <a:rPr lang="pl-PL" altLang="pl-PL" sz="2400"/>
              <a:t>- </a:t>
            </a:r>
            <a:r>
              <a:rPr lang="pl-PL" altLang="pl-PL" sz="2400" b="1" i="1">
                <a:solidFill>
                  <a:srgbClr val="990033"/>
                </a:solidFill>
              </a:rPr>
              <a:t>Zasoby technologiczne</a:t>
            </a:r>
            <a:r>
              <a:rPr lang="pl-PL" altLang="pl-PL" sz="2400"/>
              <a:t> - chodzi o konkretną wiedzę, która jest dostępna zazwyczaj w postaci licencji, patentów, know-how itp., </a:t>
            </a:r>
          </a:p>
          <a:p>
            <a:pPr algn="l" eaLnBrk="1" hangingPunct="1"/>
            <a:r>
              <a:rPr lang="pl-PL" altLang="pl-PL" sz="2400"/>
              <a:t>- </a:t>
            </a:r>
            <a:r>
              <a:rPr lang="pl-PL" altLang="pl-PL" sz="2400" b="1" i="1">
                <a:solidFill>
                  <a:srgbClr val="990033"/>
                </a:solidFill>
              </a:rPr>
              <a:t>Zasoby informacyjne</a:t>
            </a:r>
            <a:r>
              <a:rPr lang="pl-PL" altLang="pl-PL" sz="2400"/>
              <a:t> - chodzi o zbiory informacji, które wykorzystuje w procesie decyzyjnym. </a:t>
            </a:r>
          </a:p>
        </p:txBody>
      </p:sp>
      <p:pic>
        <p:nvPicPr>
          <p:cNvPr id="31749" name="Picture 5" descr="MCj04079260000[1]">
            <a:extLst>
              <a:ext uri="{FF2B5EF4-FFF2-40B4-BE49-F238E27FC236}">
                <a16:creationId xmlns:a16="http://schemas.microsoft.com/office/drawing/2014/main" id="{581214C8-D1C2-4DED-810B-1A5A245C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0"/>
            <a:ext cx="1841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974BBCA-E507-43B6-A651-1B14AC630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l-PL" altLang="pl-PL" b="1" dirty="0"/>
              <a:t>Trójkąt zakresu projektu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FA64831-D0D1-4BF3-974D-B7E2188A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546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A49085BB-65CD-4749-BABC-4FE6B53812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3075" y="1196975"/>
            <a:ext cx="4826000" cy="547211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l-PL" altLang="pl-PL" sz="2400"/>
              <a:t>Obszar wewnątrz trójkąta reprezentuje zakres i jakość projektu.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l-PL" altLang="pl-PL" sz="2400"/>
              <a:t>Linie opisane jako czas, koszty i dostępność zasobów wyznaczają granice tego obszaru.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l-PL" altLang="pl-PL" sz="2400"/>
              <a:t>Czas oznacza okres realizacji projektu.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l-PL" altLang="pl-PL" sz="2400"/>
              <a:t>Koszt to całkowity budżet projektu, określony w jednostkach pieniężnych.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l-PL" altLang="pl-PL" sz="2400"/>
              <a:t>Dostępność zasobów oznacza wszystkie zasoby, które są zużywane podczas realizacji projektu.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4936DFE-80D9-46A2-A0F9-E84CB4991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altLang="pl-PL" b="1" dirty="0"/>
              <a:t>CECHY SYSTEMOWE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9D37A89-483C-4DF5-ABCC-ED319AC2C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6562725" cy="4926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/>
              <a:t>Użyteczność (U),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Funkcjonalizm (F),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Niezawodność (R), usterkowość (F),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Efektywność (E),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Ryzyko (Ry),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Jakość (J),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Żywotność,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Gotowość,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Kompletność (K),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Spójność (S).</a:t>
            </a:r>
          </a:p>
          <a:p>
            <a:pPr eaLnBrk="1" hangingPunct="1">
              <a:lnSpc>
                <a:spcPct val="90000"/>
              </a:lnSpc>
            </a:pPr>
            <a:endParaRPr lang="pl-PL" altLang="pl-PL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FC7E90B-8EB7-483D-BE64-A9C14BEA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l-PL" altLang="pl-PL" b="1" dirty="0"/>
              <a:t>Cykl życia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A8466E-93AD-46BD-A660-825DB5C4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36663"/>
            <a:ext cx="8229600" cy="5000625"/>
          </a:xfrm>
        </p:spPr>
        <p:txBody>
          <a:bodyPr/>
          <a:lstStyle/>
          <a:p>
            <a:r>
              <a:rPr lang="pl-PL" altLang="pl-PL" sz="2800" dirty="0"/>
              <a:t>Istnieją różne sposoby podziału projektu na fazy</a:t>
            </a:r>
          </a:p>
          <a:p>
            <a:r>
              <a:rPr lang="pl-PL" altLang="pl-PL" sz="2800" dirty="0"/>
              <a:t>Ważnym warunkiem podziału jest wymóg, aby </a:t>
            </a:r>
            <a:r>
              <a:rPr lang="pl-PL" altLang="pl-PL" sz="2800" b="1" i="1" dirty="0"/>
              <a:t>każda faza projektu kończyła się wytworzeniem konkretnego produktu</a:t>
            </a:r>
          </a:p>
          <a:p>
            <a:r>
              <a:rPr lang="pl-PL" altLang="pl-PL" sz="2800" dirty="0"/>
              <a:t>Kolejne fazy pozwalają również  na modyfikację celów projektu oraz stwierdzenie prawidłowości podejmowanych działań</a:t>
            </a:r>
          </a:p>
          <a:p>
            <a:r>
              <a:rPr lang="pl-PL" altLang="pl-PL" sz="2800" dirty="0"/>
              <a:t>Podział na fazy i związane z tym przeglądy realizacji prac dają również szansę wcześniejszego zakończenia prac projektowych w uzasadnionych przypadkach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6ED8456-790F-45B3-880F-9ECEA472A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8280400" cy="132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/>
              <a:t>Termin rozpoczęcia projektu wyznacza data rozpoczęcia cyklu życia, a termin zakończenia jest datą zakończenia cyklu życia projektu. </a:t>
            </a:r>
            <a:r>
              <a:rPr lang="pl-PL" altLang="pl-PL" sz="2000" b="1"/>
              <a:t>Intensywność </a:t>
            </a:r>
            <a:r>
              <a:rPr lang="pl-PL" altLang="pl-PL" sz="2000"/>
              <a:t>prac projektowych i </a:t>
            </a:r>
            <a:r>
              <a:rPr lang="pl-PL" altLang="pl-PL" sz="2000" b="1"/>
              <a:t>zaangażowanie środków </a:t>
            </a:r>
            <a:r>
              <a:rPr lang="pl-PL" altLang="pl-PL" sz="2000"/>
              <a:t>jest różne w różnych fazach cyklu życia projektu.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BBAA54B9-2A1B-439D-A561-33DA79E5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420938"/>
            <a:ext cx="50117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60C14915-12DB-4DC5-A200-38B0A110F8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3141663"/>
            <a:ext cx="3816350" cy="27352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altLang="pl-PL" dirty="0"/>
              <a:t>   </a:t>
            </a: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Niska</a:t>
            </a:r>
            <a:r>
              <a:rPr lang="pl-PL" altLang="pl-PL" sz="2400" dirty="0"/>
              <a:t> </a:t>
            </a:r>
            <a:r>
              <a:rPr lang="pl-PL" altLang="pl-PL" sz="2400" b="1" dirty="0"/>
              <a:t>intensywność</a:t>
            </a:r>
            <a:r>
              <a:rPr lang="pl-PL" altLang="pl-PL" sz="2400" dirty="0"/>
              <a:t> prac projektowych w początkowej i końcowej fazie cyklu życia oraz </a:t>
            </a: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duża</a:t>
            </a:r>
            <a:r>
              <a:rPr lang="pl-PL" altLang="pl-PL" sz="2400" dirty="0"/>
              <a:t> </a:t>
            </a:r>
            <a:r>
              <a:rPr lang="pl-PL" altLang="pl-PL" sz="2400" b="1" dirty="0"/>
              <a:t>intensywność</a:t>
            </a:r>
            <a:r>
              <a:rPr lang="pl-PL" altLang="pl-PL" sz="2400" dirty="0"/>
              <a:t> prac w środkowych fazach realizacji</a:t>
            </a:r>
          </a:p>
        </p:txBody>
      </p:sp>
      <p:sp>
        <p:nvSpPr>
          <p:cNvPr id="6149" name="pole tekstowe 4">
            <a:extLst>
              <a:ext uri="{FF2B5EF4-FFF2-40B4-BE49-F238E27FC236}">
                <a16:creationId xmlns:a16="http://schemas.microsoft.com/office/drawing/2014/main" id="{42264532-BE88-4B9F-9F21-0CD85E17B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/>
              <a:t>Cykl życia projektu </a:t>
            </a:r>
            <a:r>
              <a:rPr lang="pl-PL" altLang="pl-PL"/>
              <a:t>cd.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C28BCD-ED4D-42D8-8D89-BB0DE3EC4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620713"/>
            <a:ext cx="8575675" cy="11525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l-PL" altLang="pl-PL" sz="2800"/>
              <a:t>Poziom zaangażowania środków finansowych i zatrudnienie w kolejnych fazach cyklu życia projektu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11E6F05E-7C4C-4BB2-ACD8-87256337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76914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ole tekstowe 3">
            <a:extLst>
              <a:ext uri="{FF2B5EF4-FFF2-40B4-BE49-F238E27FC236}">
                <a16:creationId xmlns:a16="http://schemas.microsoft.com/office/drawing/2014/main" id="{2F73D419-932F-4FED-B083-A96D98D6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450"/>
            <a:ext cx="4105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/>
              <a:t>Cykl życia projektu </a:t>
            </a:r>
            <a:r>
              <a:rPr lang="pl-PL" altLang="pl-PL"/>
              <a:t>cd.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8EB698-29D7-45B4-B42A-8325C71B3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r>
              <a:rPr lang="pl-PL" altLang="pl-PL" sz="2400"/>
              <a:t>Podział cyklu życia projektu jest jednym z istotnych elementów metodyki realizacji projektu</a:t>
            </a:r>
          </a:p>
          <a:p>
            <a:r>
              <a:rPr lang="pl-PL" altLang="pl-PL" sz="2400"/>
              <a:t>Faza początku i końca jest oczywista</a:t>
            </a:r>
          </a:p>
          <a:p>
            <a:r>
              <a:rPr lang="pl-PL" altLang="pl-PL" sz="2400"/>
              <a:t>Różnie dzielone są fazy realizacji (np. faza prezentacji i akceptacji modelu, faza projektowania, a następnie realizacja)</a:t>
            </a:r>
          </a:p>
          <a:p>
            <a:r>
              <a:rPr lang="pl-PL" altLang="pl-PL" sz="2400"/>
              <a:t>Dla projektów informatycznych bardziej reprezentatywny jest model zaproponowany przez Morrisa, który wyróżnił następujące fazy:</a:t>
            </a:r>
          </a:p>
          <a:p>
            <a:endParaRPr lang="pl-PL" altLang="pl-PL" sz="2400"/>
          </a:p>
          <a:p>
            <a:pPr>
              <a:buFontTx/>
              <a:buNone/>
            </a:pPr>
            <a:r>
              <a:rPr lang="pl-PL" altLang="pl-PL" sz="2400" b="1">
                <a:solidFill>
                  <a:srgbClr val="990033"/>
                </a:solidFill>
              </a:rPr>
              <a:t>	- studium wykonalności projektu (</a:t>
            </a:r>
            <a:r>
              <a:rPr lang="pl-PL" altLang="pl-PL" sz="2400" b="1" i="1">
                <a:solidFill>
                  <a:srgbClr val="990033"/>
                </a:solidFill>
              </a:rPr>
              <a:t>feasibility study</a:t>
            </a:r>
            <a:r>
              <a:rPr lang="pl-PL" altLang="pl-PL" sz="2400" b="1">
                <a:solidFill>
                  <a:srgbClr val="990033"/>
                </a:solidFill>
              </a:rPr>
              <a:t>),</a:t>
            </a:r>
            <a:br>
              <a:rPr lang="pl-PL" altLang="pl-PL" sz="2400" b="1">
                <a:solidFill>
                  <a:srgbClr val="990033"/>
                </a:solidFill>
              </a:rPr>
            </a:br>
            <a:r>
              <a:rPr lang="pl-PL" altLang="pl-PL" sz="2400" b="1">
                <a:solidFill>
                  <a:srgbClr val="990033"/>
                </a:solidFill>
              </a:rPr>
              <a:t>- planowanie i projektowanie (</a:t>
            </a:r>
            <a:r>
              <a:rPr lang="pl-PL" altLang="pl-PL" sz="2400" b="1" i="1">
                <a:solidFill>
                  <a:srgbClr val="990033"/>
                </a:solidFill>
              </a:rPr>
              <a:t>planning and design</a:t>
            </a:r>
            <a:r>
              <a:rPr lang="pl-PL" altLang="pl-PL" sz="2400" b="1">
                <a:solidFill>
                  <a:srgbClr val="990033"/>
                </a:solidFill>
              </a:rPr>
              <a:t>),</a:t>
            </a:r>
            <a:br>
              <a:rPr lang="pl-PL" altLang="pl-PL" sz="2400" b="1">
                <a:solidFill>
                  <a:srgbClr val="990033"/>
                </a:solidFill>
              </a:rPr>
            </a:br>
            <a:r>
              <a:rPr lang="pl-PL" altLang="pl-PL" sz="2400" b="1">
                <a:solidFill>
                  <a:srgbClr val="990033"/>
                </a:solidFill>
              </a:rPr>
              <a:t>- wykonanie (</a:t>
            </a:r>
            <a:r>
              <a:rPr lang="pl-PL" altLang="pl-PL" sz="2400" b="1" i="1">
                <a:solidFill>
                  <a:srgbClr val="990033"/>
                </a:solidFill>
              </a:rPr>
              <a:t>production</a:t>
            </a:r>
            <a:r>
              <a:rPr lang="pl-PL" altLang="pl-PL" sz="2400" b="1">
                <a:solidFill>
                  <a:srgbClr val="990033"/>
                </a:solidFill>
              </a:rPr>
              <a:t>),</a:t>
            </a:r>
            <a:br>
              <a:rPr lang="pl-PL" altLang="pl-PL" sz="2400" b="1">
                <a:solidFill>
                  <a:srgbClr val="990033"/>
                </a:solidFill>
              </a:rPr>
            </a:br>
            <a:r>
              <a:rPr lang="pl-PL" altLang="pl-PL" sz="2400" b="1">
                <a:solidFill>
                  <a:srgbClr val="990033"/>
                </a:solidFill>
              </a:rPr>
              <a:t>- wdrożenie (</a:t>
            </a:r>
            <a:r>
              <a:rPr lang="pl-PL" altLang="pl-PL" sz="2400" b="1" i="1">
                <a:solidFill>
                  <a:srgbClr val="990033"/>
                </a:solidFill>
              </a:rPr>
              <a:t>turnover and startup</a:t>
            </a:r>
            <a:r>
              <a:rPr lang="pl-PL" altLang="pl-PL" sz="2400" b="1">
                <a:solidFill>
                  <a:srgbClr val="990033"/>
                </a:solidFill>
              </a:rPr>
              <a:t>).</a:t>
            </a:r>
            <a:endParaRPr lang="pl-PL" altLang="pl-PL" sz="2400"/>
          </a:p>
        </p:txBody>
      </p:sp>
      <p:sp>
        <p:nvSpPr>
          <p:cNvPr id="8195" name="pole tekstowe 3">
            <a:extLst>
              <a:ext uri="{FF2B5EF4-FFF2-40B4-BE49-F238E27FC236}">
                <a16:creationId xmlns:a16="http://schemas.microsoft.com/office/drawing/2014/main" id="{467A331A-BA72-4938-8510-A36B3821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/>
              <a:t>Cykl życia projektu </a:t>
            </a:r>
            <a:r>
              <a:rPr lang="pl-PL" altLang="pl-PL"/>
              <a:t>cd.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410BB0-6C47-4275-9177-5B6E4F978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20150" cy="1296987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dirty="0"/>
              <a:t>Cykl życia oprogramowania </a:t>
            </a:r>
            <a:br>
              <a:rPr lang="pl-PL" altLang="pl-PL" sz="2400" dirty="0"/>
            </a:br>
            <a:r>
              <a:rPr lang="pl-PL" altLang="pl-PL" sz="2400" dirty="0"/>
              <a:t>wyrażany jest </a:t>
            </a:r>
            <a:br>
              <a:rPr lang="pl-PL" altLang="pl-PL" sz="2400" dirty="0"/>
            </a:br>
            <a:r>
              <a:rPr lang="pl-PL" altLang="pl-PL" sz="2400" dirty="0"/>
              <a:t>w postaci </a:t>
            </a: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kaskady </a:t>
            </a:r>
            <a:r>
              <a:rPr lang="pl-PL" altLang="pl-PL" sz="2400" dirty="0"/>
              <a:t>działań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86AA8D51-D0AE-45AC-87AC-CC99A6501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3" y="1628775"/>
            <a:ext cx="8716962" cy="474186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ACA921-E608-480B-84FC-96ED155AC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32800" cy="1219200"/>
          </a:xfrm>
        </p:spPr>
        <p:txBody>
          <a:bodyPr/>
          <a:lstStyle/>
          <a:p>
            <a:pPr eaLnBrk="1" hangingPunct="1"/>
            <a:r>
              <a:rPr lang="pl-PL" altLang="pl-PL" sz="3600"/>
              <a:t>Model kaskadowy – wodospadowy </a:t>
            </a:r>
            <a:br>
              <a:rPr lang="pl-PL" altLang="pl-PL" sz="3600"/>
            </a:br>
            <a:r>
              <a:rPr lang="pl-PL" altLang="pl-PL" sz="3600"/>
              <a:t>(ang. w</a:t>
            </a:r>
            <a:r>
              <a:rPr lang="pl-PL" altLang="pl-PL" sz="3600" i="1"/>
              <a:t>aterfall model</a:t>
            </a:r>
            <a:r>
              <a:rPr lang="pl-PL" altLang="pl-PL" sz="3600"/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D9EFD76-8FA0-401D-85EC-7ADABCEA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/>
              <a:t>Zalety:</a:t>
            </a:r>
            <a:endParaRPr lang="pl-PL" altLang="pl-PL" sz="2000"/>
          </a:p>
          <a:p>
            <a:pPr eaLnBrk="1" hangingPunct="1"/>
            <a:r>
              <a:rPr lang="pl-PL" altLang="pl-PL" sz="2000"/>
              <a:t>- ułatwia organizację: planowanie, harmonogramowanie, monitorowanie przedsięwzięcia</a:t>
            </a:r>
          </a:p>
          <a:p>
            <a:pPr eaLnBrk="1" hangingPunct="1"/>
            <a:r>
              <a:rPr lang="pl-PL" altLang="pl-PL" sz="2000"/>
              <a:t>- zmusza do zdyscyplinowanego podejścia</a:t>
            </a:r>
          </a:p>
          <a:p>
            <a:pPr eaLnBrk="1" hangingPunct="1"/>
            <a:r>
              <a:rPr lang="pl-PL" altLang="pl-PL" sz="2000"/>
              <a:t>- wymusza kończenie dokumentacji po każdej fazie</a:t>
            </a:r>
          </a:p>
          <a:p>
            <a:pPr eaLnBrk="1" hangingPunct="1"/>
            <a:r>
              <a:rPr lang="pl-PL" altLang="pl-PL" sz="2000"/>
              <a:t>- wymusza sprawdzenie każdej fazy przez SQA</a:t>
            </a:r>
          </a:p>
          <a:p>
            <a:pPr eaLnBrk="1" hangingPunct="1"/>
            <a:endParaRPr lang="pl-PL" altLang="pl-PL" sz="2000" b="1"/>
          </a:p>
          <a:p>
            <a:pPr eaLnBrk="1" hangingPunct="1"/>
            <a:r>
              <a:rPr lang="pl-PL" altLang="pl-PL" sz="2000" b="1"/>
              <a:t>Wady:</a:t>
            </a:r>
            <a:endParaRPr lang="pl-PL" altLang="pl-PL" sz="2000"/>
          </a:p>
          <a:p>
            <a:pPr eaLnBrk="1" hangingPunct="1"/>
            <a:r>
              <a:rPr lang="pl-PL" altLang="pl-PL" sz="2000"/>
              <a:t>- narzuca twórcom oprogramowania ścisłą kolejność wykonywania prac</a:t>
            </a:r>
          </a:p>
          <a:p>
            <a:pPr eaLnBrk="1" hangingPunct="1"/>
            <a:r>
              <a:rPr lang="pl-PL" altLang="pl-PL" sz="2000"/>
              <a:t>- występują trudności w sformułowaniu wymagań od samego początku</a:t>
            </a:r>
          </a:p>
          <a:p>
            <a:pPr eaLnBrk="1" hangingPunct="1"/>
            <a:r>
              <a:rPr lang="pl-PL" altLang="pl-PL" sz="2000"/>
              <a:t>- powoduje wysokie koszty błędów popełnionych we wczesnych fazach,</a:t>
            </a:r>
          </a:p>
          <a:p>
            <a:pPr eaLnBrk="1" hangingPunct="1"/>
            <a:r>
              <a:rPr lang="pl-PL" altLang="pl-PL" sz="2000"/>
              <a:t>- powoduje długie przerwy w kontaktach z klientem.</a:t>
            </a:r>
          </a:p>
          <a:p>
            <a:pPr eaLnBrk="1" hangingPunct="1"/>
            <a:r>
              <a:rPr lang="pl-PL" altLang="pl-PL" sz="2000"/>
              <a:t>- brak jest weryfikacji i elastyczności</a:t>
            </a:r>
          </a:p>
          <a:p>
            <a:pPr eaLnBrk="1" hangingPunct="1"/>
            <a:r>
              <a:rPr lang="pl-PL" altLang="pl-PL" sz="2000"/>
              <a:t>- możliwa jest niezgodność z faktycznymi potrzebami klienta</a:t>
            </a:r>
          </a:p>
          <a:p>
            <a:pPr eaLnBrk="1" hangingPunct="1"/>
            <a:r>
              <a:rPr lang="pl-PL" altLang="pl-PL" sz="2000"/>
              <a:t>- niedopasowanie - rzeczywiste przedsięwzięcia rzadko są sekwencyjne</a:t>
            </a:r>
          </a:p>
          <a:p>
            <a:pPr eaLnBrk="1" hangingPunct="1"/>
            <a:r>
              <a:rPr lang="pl-PL" altLang="pl-PL" sz="2000"/>
              <a:t>- realizatorzy kolejnych faz muszą czekać na zakończenie wcześniejszych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1613</Words>
  <Application>Microsoft Office PowerPoint</Application>
  <PresentationFormat>Pokaz na ekranie (4:3)</PresentationFormat>
  <Paragraphs>198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Projekt domyślny</vt:lpstr>
      <vt:lpstr>Etapy i fazy procesu tworzenia systemu informatycznego</vt:lpstr>
      <vt:lpstr>Projektowanie  systemu informatycznego</vt:lpstr>
      <vt:lpstr>Cykl życia projektu</vt:lpstr>
      <vt:lpstr>Cykl życia projektu</vt:lpstr>
      <vt:lpstr>Prezentacja programu PowerPoint</vt:lpstr>
      <vt:lpstr>Poziom zaangażowania środków finansowych i zatrudnienie w kolejnych fazach cyklu życia projektu </vt:lpstr>
      <vt:lpstr>Prezentacja programu PowerPoint</vt:lpstr>
      <vt:lpstr>Cykl życia oprogramowania  wyrażany jest  w postaci kaskady działań </vt:lpstr>
      <vt:lpstr>Model kaskadowy – wodospadowy  (ang. waterfall model)</vt:lpstr>
      <vt:lpstr>Prezentacja programu PowerPoint</vt:lpstr>
      <vt:lpstr>Prezentacja programu PowerPoint</vt:lpstr>
      <vt:lpstr>Prezentacja programu PowerPoint</vt:lpstr>
      <vt:lpstr>Wybrane cykle życia  systemu informatycznego</vt:lpstr>
      <vt:lpstr>Tradycyjny model cyklu życia systemu</vt:lpstr>
      <vt:lpstr>Prezentacja programu PowerPoint</vt:lpstr>
      <vt:lpstr>Model cyklu życia wg Lucasa</vt:lpstr>
      <vt:lpstr>Model Spiralny</vt:lpstr>
      <vt:lpstr>Model iteracyjny - spiralny</vt:lpstr>
      <vt:lpstr>Model ewolucyjny</vt:lpstr>
      <vt:lpstr>Model ewolucyjny</vt:lpstr>
      <vt:lpstr>Prototypowanie</vt:lpstr>
      <vt:lpstr>Prototypowanie</vt:lpstr>
      <vt:lpstr>Struktura procesu tworzenia  systemu informatycznego</vt:lpstr>
      <vt:lpstr>Struktura procesu tworzenia  systemu informatycznego</vt:lpstr>
      <vt:lpstr>Parametry projektu</vt:lpstr>
      <vt:lpstr>Zakres</vt:lpstr>
      <vt:lpstr>Jakość</vt:lpstr>
      <vt:lpstr>Koszt</vt:lpstr>
      <vt:lpstr>Czas</vt:lpstr>
      <vt:lpstr>Zasoby</vt:lpstr>
      <vt:lpstr>Trójkąt zakresu projektu</vt:lpstr>
      <vt:lpstr>CECHY SYSTEMOWE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Etapy i fazy procesu tworzenia systemu informatycznego</dc:title>
  <dc:creator>tanska</dc:creator>
  <cp:lastModifiedBy>Halina Tańska</cp:lastModifiedBy>
  <cp:revision>16</cp:revision>
  <dcterms:created xsi:type="dcterms:W3CDTF">2009-01-24T05:52:59Z</dcterms:created>
  <dcterms:modified xsi:type="dcterms:W3CDTF">2019-06-02T07:00:00Z</dcterms:modified>
</cp:coreProperties>
</file>