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Lst>
  <p:notesMasterIdLst>
    <p:notesMasterId r:id="rId46"/>
  </p:notesMasterIdLst>
  <p:sldIdLst>
    <p:sldId id="288" r:id="rId2"/>
    <p:sldId id="289" r:id="rId3"/>
    <p:sldId id="256" r:id="rId4"/>
    <p:sldId id="257" r:id="rId5"/>
    <p:sldId id="282" r:id="rId6"/>
    <p:sldId id="258" r:id="rId7"/>
    <p:sldId id="259" r:id="rId8"/>
    <p:sldId id="260" r:id="rId9"/>
    <p:sldId id="261" r:id="rId10"/>
    <p:sldId id="263" r:id="rId11"/>
    <p:sldId id="262" r:id="rId12"/>
    <p:sldId id="283" r:id="rId13"/>
    <p:sldId id="290" r:id="rId14"/>
    <p:sldId id="264" r:id="rId15"/>
    <p:sldId id="265" r:id="rId16"/>
    <p:sldId id="291" r:id="rId17"/>
    <p:sldId id="284" r:id="rId18"/>
    <p:sldId id="266" r:id="rId19"/>
    <p:sldId id="267" r:id="rId20"/>
    <p:sldId id="275" r:id="rId21"/>
    <p:sldId id="279" r:id="rId22"/>
    <p:sldId id="276" r:id="rId23"/>
    <p:sldId id="280" r:id="rId24"/>
    <p:sldId id="277" r:id="rId25"/>
    <p:sldId id="281" r:id="rId26"/>
    <p:sldId id="268" r:id="rId27"/>
    <p:sldId id="269" r:id="rId28"/>
    <p:sldId id="270" r:id="rId29"/>
    <p:sldId id="271" r:id="rId30"/>
    <p:sldId id="292" r:id="rId31"/>
    <p:sldId id="272" r:id="rId32"/>
    <p:sldId id="286" r:id="rId33"/>
    <p:sldId id="273" r:id="rId34"/>
    <p:sldId id="274" r:id="rId35"/>
    <p:sldId id="287" r:id="rId36"/>
    <p:sldId id="293" r:id="rId37"/>
    <p:sldId id="295" r:id="rId38"/>
    <p:sldId id="294" r:id="rId39"/>
    <p:sldId id="296" r:id="rId40"/>
    <p:sldId id="297" r:id="rId41"/>
    <p:sldId id="298" r:id="rId42"/>
    <p:sldId id="299" r:id="rId43"/>
    <p:sldId id="300" r:id="rId44"/>
    <p:sldId id="301" r:id="rId45"/>
  </p:sldIdLst>
  <p:sldSz cx="9144000" cy="6858000" type="screen4x3"/>
  <p:notesSz cx="6858000" cy="9144000"/>
  <p:defaultTextStyle>
    <a:defPPr>
      <a:defRPr lang="pl-PL"/>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849" autoAdjust="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algn="l" defTabSz="762000" rtl="0" eaLnBrk="0" fontAlgn="base" hangingPunct="0">
      <a:spcBef>
        <a:spcPct val="30000"/>
      </a:spcBef>
      <a:spcAft>
        <a:spcPct val="0"/>
      </a:spcAft>
      <a:defRPr sz="1200" kern="1200">
        <a:solidFill>
          <a:schemeClr val="tx1"/>
        </a:solidFill>
        <a:latin typeface="Times New Roman CE" panose="02020603050405020304" pitchFamily="18" charset="0"/>
        <a:ea typeface="+mn-ea"/>
        <a:cs typeface="+mn-cs"/>
      </a:defRPr>
    </a:lvl1pPr>
    <a:lvl2pPr marL="457200" algn="l" defTabSz="762000" rtl="0" eaLnBrk="0" fontAlgn="base" hangingPunct="0">
      <a:spcBef>
        <a:spcPct val="30000"/>
      </a:spcBef>
      <a:spcAft>
        <a:spcPct val="0"/>
      </a:spcAft>
      <a:defRPr sz="1200" kern="1200">
        <a:solidFill>
          <a:schemeClr val="tx1"/>
        </a:solidFill>
        <a:latin typeface="Times New Roman CE" panose="02020603050405020304" pitchFamily="18" charset="0"/>
        <a:ea typeface="+mn-ea"/>
        <a:cs typeface="+mn-cs"/>
      </a:defRPr>
    </a:lvl2pPr>
    <a:lvl3pPr marL="914400" algn="l" defTabSz="762000" rtl="0" eaLnBrk="0" fontAlgn="base" hangingPunct="0">
      <a:spcBef>
        <a:spcPct val="30000"/>
      </a:spcBef>
      <a:spcAft>
        <a:spcPct val="0"/>
      </a:spcAft>
      <a:defRPr sz="1200" kern="1200">
        <a:solidFill>
          <a:schemeClr val="tx1"/>
        </a:solidFill>
        <a:latin typeface="Times New Roman CE" panose="02020603050405020304" pitchFamily="18" charset="0"/>
        <a:ea typeface="+mn-ea"/>
        <a:cs typeface="+mn-cs"/>
      </a:defRPr>
    </a:lvl3pPr>
    <a:lvl4pPr marL="1371600" algn="l" defTabSz="762000" rtl="0" eaLnBrk="0" fontAlgn="base" hangingPunct="0">
      <a:spcBef>
        <a:spcPct val="30000"/>
      </a:spcBef>
      <a:spcAft>
        <a:spcPct val="0"/>
      </a:spcAft>
      <a:defRPr sz="1200" kern="1200">
        <a:solidFill>
          <a:schemeClr val="tx1"/>
        </a:solidFill>
        <a:latin typeface="Times New Roman CE" panose="02020603050405020304" pitchFamily="18" charset="0"/>
        <a:ea typeface="+mn-ea"/>
        <a:cs typeface="+mn-cs"/>
      </a:defRPr>
    </a:lvl4pPr>
    <a:lvl5pPr marL="1828800" algn="l" defTabSz="762000" rtl="0" eaLnBrk="0" fontAlgn="base" hangingPunct="0">
      <a:spcBef>
        <a:spcPct val="30000"/>
      </a:spcBef>
      <a:spcAft>
        <a:spcPct val="0"/>
      </a:spcAft>
      <a:defRPr sz="1200" kern="1200">
        <a:solidFill>
          <a:schemeClr val="tx1"/>
        </a:solidFill>
        <a:latin typeface="Times New Roman CE"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143000" y="1122363"/>
            <a:ext cx="6858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lt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ltLang="pl-PL"/>
          </a:p>
        </p:txBody>
      </p:sp>
      <p:sp>
        <p:nvSpPr>
          <p:cNvPr id="6" name="Rectangle 6"/>
          <p:cNvSpPr>
            <a:spLocks noGrp="1" noChangeArrowheads="1"/>
          </p:cNvSpPr>
          <p:nvPr>
            <p:ph type="sldNum" sz="quarter" idx="12"/>
          </p:nvPr>
        </p:nvSpPr>
        <p:spPr>
          <a:ln/>
        </p:spPr>
        <p:txBody>
          <a:bodyPr/>
          <a:lstStyle>
            <a:lvl1pPr>
              <a:defRPr/>
            </a:lvl1pPr>
          </a:lstStyle>
          <a:p>
            <a:fld id="{F1308E58-60FF-434F-9030-958A438AED73}" type="slidenum">
              <a:rPr lang="pl-PL" altLang="pl-PL"/>
              <a:pPr/>
              <a:t>‹#›</a:t>
            </a:fld>
            <a:endParaRPr lang="pl-PL" alt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lt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ltLang="pl-PL"/>
          </a:p>
        </p:txBody>
      </p:sp>
      <p:sp>
        <p:nvSpPr>
          <p:cNvPr id="6" name="Rectangle 6"/>
          <p:cNvSpPr>
            <a:spLocks noGrp="1" noChangeArrowheads="1"/>
          </p:cNvSpPr>
          <p:nvPr>
            <p:ph type="sldNum" sz="quarter" idx="12"/>
          </p:nvPr>
        </p:nvSpPr>
        <p:spPr>
          <a:ln/>
        </p:spPr>
        <p:txBody>
          <a:bodyPr/>
          <a:lstStyle>
            <a:lvl1pPr>
              <a:defRPr/>
            </a:lvl1pPr>
          </a:lstStyle>
          <a:p>
            <a:fld id="{3103E057-7C07-4EBC-88E5-1B675A5A86C4}" type="slidenum">
              <a:rPr lang="pl-PL" altLang="pl-PL"/>
              <a:pPr/>
              <a:t>‹#›</a:t>
            </a:fld>
            <a:endParaRPr lang="pl-PL" alt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lt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ltLang="pl-PL"/>
          </a:p>
        </p:txBody>
      </p:sp>
      <p:sp>
        <p:nvSpPr>
          <p:cNvPr id="6" name="Rectangle 6"/>
          <p:cNvSpPr>
            <a:spLocks noGrp="1" noChangeArrowheads="1"/>
          </p:cNvSpPr>
          <p:nvPr>
            <p:ph type="sldNum" sz="quarter" idx="12"/>
          </p:nvPr>
        </p:nvSpPr>
        <p:spPr>
          <a:ln/>
        </p:spPr>
        <p:txBody>
          <a:bodyPr/>
          <a:lstStyle>
            <a:lvl1pPr>
              <a:defRPr/>
            </a:lvl1pPr>
          </a:lstStyle>
          <a:p>
            <a:fld id="{CD531E8E-B412-41CD-AF1A-33A127A43BBB}" type="slidenum">
              <a:rPr lang="pl-PL" altLang="pl-PL"/>
              <a:pPr/>
              <a:t>‹#›</a:t>
            </a:fld>
            <a:endParaRPr lang="pl-PL" alt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lt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ltLang="pl-PL"/>
          </a:p>
        </p:txBody>
      </p:sp>
      <p:sp>
        <p:nvSpPr>
          <p:cNvPr id="6" name="Rectangle 6"/>
          <p:cNvSpPr>
            <a:spLocks noGrp="1" noChangeArrowheads="1"/>
          </p:cNvSpPr>
          <p:nvPr>
            <p:ph type="sldNum" sz="quarter" idx="12"/>
          </p:nvPr>
        </p:nvSpPr>
        <p:spPr>
          <a:ln/>
        </p:spPr>
        <p:txBody>
          <a:bodyPr/>
          <a:lstStyle>
            <a:lvl1pPr>
              <a:defRPr/>
            </a:lvl1pPr>
          </a:lstStyle>
          <a:p>
            <a:fld id="{17285F63-65CF-4903-92EA-EBBDF366E434}" type="slidenum">
              <a:rPr lang="pl-PL" altLang="pl-PL"/>
              <a:pPr/>
              <a:t>‹#›</a:t>
            </a:fld>
            <a:endParaRPr lang="pl-PL" alt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623888" y="1709738"/>
            <a:ext cx="78867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l-PL"/>
              <a:t>Edytuj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lt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ltLang="pl-PL"/>
          </a:p>
        </p:txBody>
      </p:sp>
      <p:sp>
        <p:nvSpPr>
          <p:cNvPr id="6" name="Rectangle 6"/>
          <p:cNvSpPr>
            <a:spLocks noGrp="1" noChangeArrowheads="1"/>
          </p:cNvSpPr>
          <p:nvPr>
            <p:ph type="sldNum" sz="quarter" idx="12"/>
          </p:nvPr>
        </p:nvSpPr>
        <p:spPr>
          <a:ln/>
        </p:spPr>
        <p:txBody>
          <a:bodyPr/>
          <a:lstStyle>
            <a:lvl1pPr>
              <a:defRPr/>
            </a:lvl1pPr>
          </a:lstStyle>
          <a:p>
            <a:fld id="{6AC1AEB9-D626-479D-A619-5E7D602B9C39}" type="slidenum">
              <a:rPr lang="pl-PL" altLang="pl-PL"/>
              <a:pPr/>
              <a:t>‹#›</a:t>
            </a:fld>
            <a:endParaRPr lang="pl-PL" alt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lt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ltLang="pl-PL"/>
          </a:p>
        </p:txBody>
      </p:sp>
      <p:sp>
        <p:nvSpPr>
          <p:cNvPr id="7" name="Rectangle 6"/>
          <p:cNvSpPr>
            <a:spLocks noGrp="1" noChangeArrowheads="1"/>
          </p:cNvSpPr>
          <p:nvPr>
            <p:ph type="sldNum" sz="quarter" idx="12"/>
          </p:nvPr>
        </p:nvSpPr>
        <p:spPr>
          <a:ln/>
        </p:spPr>
        <p:txBody>
          <a:bodyPr/>
          <a:lstStyle>
            <a:lvl1pPr>
              <a:defRPr/>
            </a:lvl1pPr>
          </a:lstStyle>
          <a:p>
            <a:fld id="{D6E50DC2-27D1-47C2-8205-6F1BAF5E86C5}" type="slidenum">
              <a:rPr lang="pl-PL" altLang="pl-PL"/>
              <a:pPr/>
              <a:t>‹#›</a:t>
            </a:fld>
            <a:endParaRPr lang="pl-PL" alt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630238" y="365125"/>
            <a:ext cx="7886700" cy="1325563"/>
          </a:xfrm>
        </p:spPr>
        <p:txBody>
          <a:bodyPr/>
          <a:lstStyle/>
          <a:p>
            <a:r>
              <a:rPr lang="pl-PL"/>
              <a:t>Kliknij, aby edytować styl</a:t>
            </a:r>
          </a:p>
        </p:txBody>
      </p:sp>
      <p:sp>
        <p:nvSpPr>
          <p:cNvPr id="3" name="Symbol zastępczy tekst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Symbol zastępczy zawartości 3"/>
          <p:cNvSpPr>
            <a:spLocks noGrp="1"/>
          </p:cNvSpPr>
          <p:nvPr>
            <p:ph sz="half" idx="2"/>
          </p:nvPr>
        </p:nvSpPr>
        <p:spPr>
          <a:xfrm>
            <a:off x="630238" y="2505075"/>
            <a:ext cx="386873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Symbol zastępczy zawartości 5"/>
          <p:cNvSpPr>
            <a:spLocks noGrp="1"/>
          </p:cNvSpPr>
          <p:nvPr>
            <p:ph sz="quarter" idx="4"/>
          </p:nvPr>
        </p:nvSpPr>
        <p:spPr>
          <a:xfrm>
            <a:off x="4629150" y="2505075"/>
            <a:ext cx="388778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4"/>
          <p:cNvSpPr>
            <a:spLocks noGrp="1" noChangeArrowheads="1"/>
          </p:cNvSpPr>
          <p:nvPr>
            <p:ph type="dt" sz="half" idx="10"/>
          </p:nvPr>
        </p:nvSpPr>
        <p:spPr>
          <a:ln/>
        </p:spPr>
        <p:txBody>
          <a:bodyPr/>
          <a:lstStyle>
            <a:lvl1pPr>
              <a:defRPr/>
            </a:lvl1pPr>
          </a:lstStyle>
          <a:p>
            <a:pPr>
              <a:defRPr/>
            </a:pPr>
            <a:endParaRPr lang="pl-PL" altLang="pl-PL"/>
          </a:p>
        </p:txBody>
      </p:sp>
      <p:sp>
        <p:nvSpPr>
          <p:cNvPr id="8" name="Rectangle 5"/>
          <p:cNvSpPr>
            <a:spLocks noGrp="1" noChangeArrowheads="1"/>
          </p:cNvSpPr>
          <p:nvPr>
            <p:ph type="ftr" sz="quarter" idx="11"/>
          </p:nvPr>
        </p:nvSpPr>
        <p:spPr>
          <a:ln/>
        </p:spPr>
        <p:txBody>
          <a:bodyPr/>
          <a:lstStyle>
            <a:lvl1pPr>
              <a:defRPr/>
            </a:lvl1pPr>
          </a:lstStyle>
          <a:p>
            <a:pPr>
              <a:defRPr/>
            </a:pPr>
            <a:endParaRPr lang="pl-PL" altLang="pl-PL"/>
          </a:p>
        </p:txBody>
      </p:sp>
      <p:sp>
        <p:nvSpPr>
          <p:cNvPr id="9" name="Rectangle 6"/>
          <p:cNvSpPr>
            <a:spLocks noGrp="1" noChangeArrowheads="1"/>
          </p:cNvSpPr>
          <p:nvPr>
            <p:ph type="sldNum" sz="quarter" idx="12"/>
          </p:nvPr>
        </p:nvSpPr>
        <p:spPr>
          <a:ln/>
        </p:spPr>
        <p:txBody>
          <a:bodyPr/>
          <a:lstStyle>
            <a:lvl1pPr>
              <a:defRPr/>
            </a:lvl1pPr>
          </a:lstStyle>
          <a:p>
            <a:fld id="{7EB3ECB8-FE9B-4ADF-87B2-3FE070186386}" type="slidenum">
              <a:rPr lang="pl-PL" altLang="pl-PL"/>
              <a:pPr/>
              <a:t>‹#›</a:t>
            </a:fld>
            <a:endParaRPr lang="pl-PL" alt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4"/>
          <p:cNvSpPr>
            <a:spLocks noGrp="1" noChangeArrowheads="1"/>
          </p:cNvSpPr>
          <p:nvPr>
            <p:ph type="dt" sz="half" idx="10"/>
          </p:nvPr>
        </p:nvSpPr>
        <p:spPr>
          <a:ln/>
        </p:spPr>
        <p:txBody>
          <a:bodyPr/>
          <a:lstStyle>
            <a:lvl1pPr>
              <a:defRPr/>
            </a:lvl1pPr>
          </a:lstStyle>
          <a:p>
            <a:pPr>
              <a:defRPr/>
            </a:pPr>
            <a:endParaRPr lang="pl-PL" altLang="pl-PL"/>
          </a:p>
        </p:txBody>
      </p:sp>
      <p:sp>
        <p:nvSpPr>
          <p:cNvPr id="4" name="Rectangle 5"/>
          <p:cNvSpPr>
            <a:spLocks noGrp="1" noChangeArrowheads="1"/>
          </p:cNvSpPr>
          <p:nvPr>
            <p:ph type="ftr" sz="quarter" idx="11"/>
          </p:nvPr>
        </p:nvSpPr>
        <p:spPr>
          <a:ln/>
        </p:spPr>
        <p:txBody>
          <a:bodyPr/>
          <a:lstStyle>
            <a:lvl1pPr>
              <a:defRPr/>
            </a:lvl1pPr>
          </a:lstStyle>
          <a:p>
            <a:pPr>
              <a:defRPr/>
            </a:pPr>
            <a:endParaRPr lang="pl-PL" altLang="pl-PL"/>
          </a:p>
        </p:txBody>
      </p:sp>
      <p:sp>
        <p:nvSpPr>
          <p:cNvPr id="5" name="Rectangle 6"/>
          <p:cNvSpPr>
            <a:spLocks noGrp="1" noChangeArrowheads="1"/>
          </p:cNvSpPr>
          <p:nvPr>
            <p:ph type="sldNum" sz="quarter" idx="12"/>
          </p:nvPr>
        </p:nvSpPr>
        <p:spPr>
          <a:ln/>
        </p:spPr>
        <p:txBody>
          <a:bodyPr/>
          <a:lstStyle>
            <a:lvl1pPr>
              <a:defRPr/>
            </a:lvl1pPr>
          </a:lstStyle>
          <a:p>
            <a:fld id="{5ED54C07-E494-40B2-88E9-17C6E4DDF348}" type="slidenum">
              <a:rPr lang="pl-PL" altLang="pl-PL"/>
              <a:pPr/>
              <a:t>‹#›</a:t>
            </a:fld>
            <a:endParaRPr lang="pl-PL" alt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ltLang="pl-PL"/>
          </a:p>
        </p:txBody>
      </p:sp>
      <p:sp>
        <p:nvSpPr>
          <p:cNvPr id="3" name="Rectangle 5"/>
          <p:cNvSpPr>
            <a:spLocks noGrp="1" noChangeArrowheads="1"/>
          </p:cNvSpPr>
          <p:nvPr>
            <p:ph type="ftr" sz="quarter" idx="11"/>
          </p:nvPr>
        </p:nvSpPr>
        <p:spPr>
          <a:ln/>
        </p:spPr>
        <p:txBody>
          <a:bodyPr/>
          <a:lstStyle>
            <a:lvl1pPr>
              <a:defRPr/>
            </a:lvl1pPr>
          </a:lstStyle>
          <a:p>
            <a:pPr>
              <a:defRPr/>
            </a:pPr>
            <a:endParaRPr lang="pl-PL" altLang="pl-PL"/>
          </a:p>
        </p:txBody>
      </p:sp>
      <p:sp>
        <p:nvSpPr>
          <p:cNvPr id="4" name="Rectangle 6"/>
          <p:cNvSpPr>
            <a:spLocks noGrp="1" noChangeArrowheads="1"/>
          </p:cNvSpPr>
          <p:nvPr>
            <p:ph type="sldNum" sz="quarter" idx="12"/>
          </p:nvPr>
        </p:nvSpPr>
        <p:spPr>
          <a:ln/>
        </p:spPr>
        <p:txBody>
          <a:bodyPr/>
          <a:lstStyle>
            <a:lvl1pPr>
              <a:defRPr/>
            </a:lvl1pPr>
          </a:lstStyle>
          <a:p>
            <a:fld id="{2AD0EB4C-3AE3-4210-8B3A-9576CD370693}" type="slidenum">
              <a:rPr lang="pl-PL" altLang="pl-PL"/>
              <a:pPr/>
              <a:t>‹#›</a:t>
            </a:fld>
            <a:endParaRPr lang="pl-PL" alt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30238" y="457200"/>
            <a:ext cx="2949575"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lt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ltLang="pl-PL"/>
          </a:p>
        </p:txBody>
      </p:sp>
      <p:sp>
        <p:nvSpPr>
          <p:cNvPr id="7" name="Rectangle 6"/>
          <p:cNvSpPr>
            <a:spLocks noGrp="1" noChangeArrowheads="1"/>
          </p:cNvSpPr>
          <p:nvPr>
            <p:ph type="sldNum" sz="quarter" idx="12"/>
          </p:nvPr>
        </p:nvSpPr>
        <p:spPr>
          <a:ln/>
        </p:spPr>
        <p:txBody>
          <a:bodyPr/>
          <a:lstStyle>
            <a:lvl1pPr>
              <a:defRPr/>
            </a:lvl1pPr>
          </a:lstStyle>
          <a:p>
            <a:fld id="{D4E54011-1C4C-47A3-9916-4EDC72DF077A}" type="slidenum">
              <a:rPr lang="pl-PL" altLang="pl-PL"/>
              <a:pPr/>
              <a:t>‹#›</a:t>
            </a:fld>
            <a:endParaRPr lang="pl-PL" alt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30238" y="457200"/>
            <a:ext cx="2949575"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lt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ltLang="pl-PL"/>
          </a:p>
        </p:txBody>
      </p:sp>
      <p:sp>
        <p:nvSpPr>
          <p:cNvPr id="7" name="Rectangle 6"/>
          <p:cNvSpPr>
            <a:spLocks noGrp="1" noChangeArrowheads="1"/>
          </p:cNvSpPr>
          <p:nvPr>
            <p:ph type="sldNum" sz="quarter" idx="12"/>
          </p:nvPr>
        </p:nvSpPr>
        <p:spPr>
          <a:ln/>
        </p:spPr>
        <p:txBody>
          <a:bodyPr/>
          <a:lstStyle>
            <a:lvl1pPr>
              <a:defRPr/>
            </a:lvl1pPr>
          </a:lstStyle>
          <a:p>
            <a:fld id="{86387022-9E67-4FDE-A2F9-C1E8EB23B03E}" type="slidenum">
              <a:rPr lang="pl-PL" altLang="pl-PL"/>
              <a:pPr/>
              <a:t>‹#›</a:t>
            </a:fld>
            <a:endParaRPr lang="pl-PL" alt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l-PL" altLang="pl-PL"/>
              <a:t>Kliknij, aby edytować styl wzorca tytułu</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337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pl-PL" altLang="pl-PL"/>
          </a:p>
        </p:txBody>
      </p:sp>
      <p:sp>
        <p:nvSpPr>
          <p:cNvPr id="337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pl-PL" altLang="pl-PL"/>
          </a:p>
        </p:txBody>
      </p:sp>
      <p:sp>
        <p:nvSpPr>
          <p:cNvPr id="337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CC17D7D8-D8D1-4E28-97C2-56455DD46633}" type="slidenum">
              <a:rPr lang="pl-PL" altLang="pl-PL"/>
              <a:pPr/>
              <a:t>‹#›</a:t>
            </a:fld>
            <a:endParaRPr lang="pl-PL" altLang="pl-PL"/>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wmf"/><Relationship Id="rId7" Type="http://schemas.openxmlformats.org/officeDocument/2006/relationships/image" Target="../media/image4.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7.wmf"/><Relationship Id="rId4" Type="http://schemas.openxmlformats.org/officeDocument/2006/relationships/image" Target="../media/image6.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916832"/>
            <a:ext cx="7772400" cy="1470025"/>
          </a:xfrm>
        </p:spPr>
        <p:txBody>
          <a:bodyPr anchor="ctr"/>
          <a:lstStyle/>
          <a:p>
            <a:pPr eaLnBrk="1" hangingPunct="1"/>
            <a:r>
              <a:rPr lang="pl-PL" altLang="pl-PL" sz="4400" dirty="0"/>
              <a:t>Metodyki społeczne PSI</a:t>
            </a:r>
          </a:p>
        </p:txBody>
      </p:sp>
      <p:sp>
        <p:nvSpPr>
          <p:cNvPr id="2051" name="Rectangle 3"/>
          <p:cNvSpPr>
            <a:spLocks noGrp="1" noChangeArrowheads="1"/>
          </p:cNvSpPr>
          <p:nvPr>
            <p:ph type="subTitle" idx="1"/>
          </p:nvPr>
        </p:nvSpPr>
        <p:spPr>
          <a:xfrm>
            <a:off x="1371600" y="3284984"/>
            <a:ext cx="6400800" cy="1752600"/>
          </a:xfrm>
        </p:spPr>
        <p:txBody>
          <a:bodyPr/>
          <a:lstStyle/>
          <a:p>
            <a:pPr eaLnBrk="1" hangingPunct="1"/>
            <a:r>
              <a:rPr lang="pl-PL" altLang="pl-PL" dirty="0"/>
              <a:t>Jolanta Sala</a:t>
            </a:r>
          </a:p>
          <a:p>
            <a:pPr eaLnBrk="1" hangingPunct="1"/>
            <a:r>
              <a:rPr lang="pl-PL" altLang="pl-PL" dirty="0"/>
              <a:t>Halina Tańska</a:t>
            </a:r>
          </a:p>
        </p:txBody>
      </p:sp>
      <p:pic>
        <p:nvPicPr>
          <p:cNvPr id="4" name="Picture 5"/>
          <p:cNvPicPr>
            <a:picLocks noChangeAspect="1" noChangeArrowheads="1"/>
          </p:cNvPicPr>
          <p:nvPr/>
        </p:nvPicPr>
        <p:blipFill>
          <a:blip r:embed="rId2" cstate="print"/>
          <a:srcRect/>
          <a:stretch>
            <a:fillRect/>
          </a:stretch>
        </p:blipFill>
        <p:spPr bwMode="auto">
          <a:xfrm>
            <a:off x="-36513" y="4106863"/>
            <a:ext cx="3455988" cy="2706687"/>
          </a:xfrm>
          <a:prstGeom prst="rect">
            <a:avLst/>
          </a:prstGeom>
          <a:noFill/>
          <a:ln w="12700">
            <a:noFill/>
            <a:miter lim="800000"/>
            <a:headEnd/>
            <a:tailEnd/>
          </a:ln>
        </p:spPr>
      </p:pic>
      <p:sp>
        <p:nvSpPr>
          <p:cNvPr id="5" name="Strzałka w lewo 4"/>
          <p:cNvSpPr/>
          <p:nvPr/>
        </p:nvSpPr>
        <p:spPr>
          <a:xfrm rot="16200000">
            <a:off x="323056" y="4364832"/>
            <a:ext cx="360363" cy="2159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pic>
        <p:nvPicPr>
          <p:cNvPr id="6" name="Picture 6"/>
          <p:cNvPicPr>
            <a:picLocks noChangeAspect="1" noChangeArrowheads="1"/>
          </p:cNvPicPr>
          <p:nvPr/>
        </p:nvPicPr>
        <p:blipFill>
          <a:blip r:embed="rId3" cstate="print"/>
          <a:srcRect/>
          <a:stretch>
            <a:fillRect/>
          </a:stretch>
        </p:blipFill>
        <p:spPr bwMode="auto">
          <a:xfrm>
            <a:off x="5449888" y="4149725"/>
            <a:ext cx="3730625" cy="2679700"/>
          </a:xfrm>
          <a:prstGeom prst="rect">
            <a:avLst/>
          </a:prstGeom>
          <a:noFill/>
          <a:ln w="12700">
            <a:noFill/>
            <a:miter lim="800000"/>
            <a:headEnd/>
            <a:tailEnd/>
          </a:ln>
        </p:spPr>
      </p:pic>
      <p:sp>
        <p:nvSpPr>
          <p:cNvPr id="7" name="Prostokąt 6"/>
          <p:cNvSpPr>
            <a:spLocks noChangeArrowheads="1"/>
          </p:cNvSpPr>
          <p:nvPr/>
        </p:nvSpPr>
        <p:spPr bwMode="auto">
          <a:xfrm>
            <a:off x="5219700" y="4076700"/>
            <a:ext cx="288925" cy="647700"/>
          </a:xfrm>
          <a:prstGeom prst="rect">
            <a:avLst/>
          </a:prstGeom>
          <a:solidFill>
            <a:schemeClr val="bg1"/>
          </a:solidFill>
          <a:ln w="12700" algn="ctr">
            <a:noFill/>
            <a:round/>
            <a:headEnd/>
            <a:tailEnd/>
          </a:ln>
        </p:spPr>
        <p:txBody>
          <a:bodyPr wrap="none" lIns="90488" tIns="44450" rIns="90488" bIns="44450" anchor="ctr">
            <a:spAutoFit/>
          </a:bodyPr>
          <a:lstStyle/>
          <a:p>
            <a:pPr marL="342900" indent="-342900" algn="ctr" defTabSz="762000"/>
            <a:endParaRPr lang="pl-PL"/>
          </a:p>
        </p:txBody>
      </p:sp>
      <p:sp>
        <p:nvSpPr>
          <p:cNvPr id="8" name="Strzałka w lewo 7"/>
          <p:cNvSpPr/>
          <p:nvPr/>
        </p:nvSpPr>
        <p:spPr>
          <a:xfrm rot="16200000">
            <a:off x="6516116" y="4364832"/>
            <a:ext cx="360363" cy="2159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pic>
        <p:nvPicPr>
          <p:cNvPr id="9" name="Picture 4" descr="75">
            <a:extLst>
              <a:ext uri="{FF2B5EF4-FFF2-40B4-BE49-F238E27FC236}">
                <a16:creationId xmlns:a16="http://schemas.microsoft.com/office/drawing/2014/main" id="{1892F51E-7CF4-4A14-8036-EFB28F0E1A8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71104" y="588095"/>
            <a:ext cx="11525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0.70"/>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strVal val="#ppt_w*0.70"/>
                                          </p:val>
                                        </p:tav>
                                        <p:tav tm="100000">
                                          <p:val>
                                            <p:strVal val="#ppt_w"/>
                                          </p:val>
                                        </p:tav>
                                      </p:tavLst>
                                    </p:anim>
                                    <p:anim calcmode="lin" valueType="num">
                                      <p:cBhvr>
                                        <p:cTn id="21" dur="1000" fill="hold"/>
                                        <p:tgtEl>
                                          <p:spTgt spid="6"/>
                                        </p:tgtEl>
                                        <p:attrNameLst>
                                          <p:attrName>ppt_h</p:attrName>
                                        </p:attrNameLst>
                                      </p:cBhvr>
                                      <p:tavLst>
                                        <p:tav tm="0">
                                          <p:val>
                                            <p:strVal val="#ppt_h"/>
                                          </p:val>
                                        </p:tav>
                                        <p:tav tm="100000">
                                          <p:val>
                                            <p:strVal val="#ppt_h"/>
                                          </p:val>
                                        </p:tav>
                                      </p:tavLst>
                                    </p:anim>
                                    <p:animEffect transition="in" filter="fade">
                                      <p:cBhvr>
                                        <p:cTn id="22" dur="1000"/>
                                        <p:tgtEl>
                                          <p:spTgt spid="6"/>
                                        </p:tgtEl>
                                      </p:cBhvr>
                                    </p:animEffect>
                                  </p:childTnLst>
                                </p:cTn>
                              </p:par>
                            </p:childTnLst>
                          </p:cTn>
                        </p:par>
                        <p:par>
                          <p:cTn id="23" fill="hold">
                            <p:stCondLst>
                              <p:cond delay="1000"/>
                            </p:stCondLst>
                            <p:childTnLst>
                              <p:par>
                                <p:cTn id="24" presetID="55"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ppt_w</p:attrName>
                                        </p:attrNameLst>
                                      </p:cBhvr>
                                      <p:tavLst>
                                        <p:tav tm="0">
                                          <p:val>
                                            <p:strVal val="#ppt_w*0.70"/>
                                          </p:val>
                                        </p:tav>
                                        <p:tav tm="100000">
                                          <p:val>
                                            <p:strVal val="#ppt_w"/>
                                          </p:val>
                                        </p:tav>
                                      </p:tavLst>
                                    </p:anim>
                                    <p:anim calcmode="lin" valueType="num">
                                      <p:cBhvr>
                                        <p:cTn id="27" dur="1000" fill="hold"/>
                                        <p:tgtEl>
                                          <p:spTgt spid="8"/>
                                        </p:tgtEl>
                                        <p:attrNameLst>
                                          <p:attrName>ppt_h</p:attrName>
                                        </p:attrNameLst>
                                      </p:cBhvr>
                                      <p:tavLst>
                                        <p:tav tm="0">
                                          <p:val>
                                            <p:strVal val="#ppt_h"/>
                                          </p:val>
                                        </p:tav>
                                        <p:tav tm="100000">
                                          <p:val>
                                            <p:strVal val="#ppt_h"/>
                                          </p:val>
                                        </p:tav>
                                      </p:tavLst>
                                    </p:anim>
                                    <p:animEffect transition="in" filter="fade">
                                      <p:cBhvr>
                                        <p:cTn id="28" dur="1000"/>
                                        <p:tgtEl>
                                          <p:spTgt spid="8"/>
                                        </p:tgtEl>
                                      </p:cBhvr>
                                    </p:animEffect>
                                  </p:childTnLst>
                                </p:cTn>
                              </p:par>
                            </p:childTnLst>
                          </p:cTn>
                        </p:par>
                        <p:par>
                          <p:cTn id="29" fill="hold">
                            <p:stCondLst>
                              <p:cond delay="2000"/>
                            </p:stCondLst>
                            <p:childTnLst>
                              <p:par>
                                <p:cTn id="30" presetID="35" presetClass="path" presetSubtype="0" accel="50000" decel="50000" fill="hold" grpId="1" nodeType="afterEffect">
                                  <p:stCondLst>
                                    <p:cond delay="0"/>
                                  </p:stCondLst>
                                  <p:childTnLst>
                                    <p:animMotion origin="layout" path="M -1.66667E-6 -4.81481E-6 L -0.05903 0.0051 " pathEditMode="relative" rAng="0" ptsTypes="AA">
                                      <p:cBhvr>
                                        <p:cTn id="31" dur="2000" fill="hold"/>
                                        <p:tgtEl>
                                          <p:spTgt spid="8"/>
                                        </p:tgtEl>
                                        <p:attrNameLst>
                                          <p:attrName>ppt_x</p:attrName>
                                          <p:attrName>ppt_y</p:attrName>
                                        </p:attrNameLst>
                                      </p:cBhvr>
                                      <p:rCtr x="-3000" y="3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8"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218728"/>
            <a:ext cx="9142413" cy="762000"/>
          </a:xfrm>
          <a:noFill/>
        </p:spPr>
        <p:txBody>
          <a:bodyPr lIns="92075" tIns="46038" rIns="92075" bIns="46038"/>
          <a:lstStyle/>
          <a:p>
            <a:pPr eaLnBrk="1" hangingPunct="1"/>
            <a:r>
              <a:rPr lang="pl-PL" altLang="pl-PL" sz="3600" dirty="0"/>
              <a:t>CATWOE – przykład uniwersytet</a:t>
            </a:r>
            <a:endParaRPr lang="pl-PL" altLang="pl-PL" sz="3600" dirty="0">
              <a:latin typeface="Times New Roman CE" charset="-18"/>
            </a:endParaRPr>
          </a:p>
        </p:txBody>
      </p:sp>
      <p:sp>
        <p:nvSpPr>
          <p:cNvPr id="10243" name="Rectangle 3"/>
          <p:cNvSpPr>
            <a:spLocks noGrp="1" noChangeArrowheads="1"/>
          </p:cNvSpPr>
          <p:nvPr>
            <p:ph type="body" idx="1"/>
          </p:nvPr>
        </p:nvSpPr>
        <p:spPr>
          <a:xfrm>
            <a:off x="432048" y="1350640"/>
            <a:ext cx="8532440" cy="4886672"/>
          </a:xfrm>
          <a:noFill/>
        </p:spPr>
        <p:txBody>
          <a:bodyPr lIns="92075" tIns="46038" rIns="92075" bIns="46038"/>
          <a:lstStyle/>
          <a:p>
            <a:pPr eaLnBrk="1" hangingPunct="1">
              <a:lnSpc>
                <a:spcPct val="80000"/>
              </a:lnSpc>
            </a:pPr>
            <a:r>
              <a:rPr lang="pl-PL" altLang="pl-PL" sz="2400" dirty="0"/>
              <a:t>Definicja podstawowa daje materiał do konstruowania modeli koncepcyjnych. </a:t>
            </a:r>
          </a:p>
          <a:p>
            <a:pPr eaLnBrk="1" hangingPunct="1">
              <a:lnSpc>
                <a:spcPct val="80000"/>
              </a:lnSpc>
            </a:pPr>
            <a:r>
              <a:rPr lang="pl-PL" altLang="pl-PL" sz="2400" dirty="0"/>
              <a:t>Przedstawiają one obrazowo związki między minimalnymi działaniami niezbędnymi do obsługi głównego procesu przekształcenia. </a:t>
            </a:r>
          </a:p>
          <a:p>
            <a:pPr eaLnBrk="1" hangingPunct="1">
              <a:lnSpc>
                <a:spcPct val="80000"/>
              </a:lnSpc>
            </a:pPr>
            <a:r>
              <a:rPr lang="pl-PL" altLang="pl-PL" sz="2400" dirty="0"/>
              <a:t>Strzałki reprezentują związki zależności między działaniami.</a:t>
            </a:r>
          </a:p>
          <a:p>
            <a:pPr eaLnBrk="1" hangingPunct="1">
              <a:lnSpc>
                <a:spcPct val="80000"/>
              </a:lnSpc>
            </a:pPr>
            <a:r>
              <a:rPr lang="pl-PL" altLang="pl-PL" sz="2400" dirty="0"/>
              <a:t>Można w nim wyróżnić następujące procesy:</a:t>
            </a:r>
          </a:p>
          <a:p>
            <a:pPr lvl="1" eaLnBrk="1" hangingPunct="1">
              <a:lnSpc>
                <a:spcPct val="80000"/>
              </a:lnSpc>
              <a:buFontTx/>
              <a:buNone/>
            </a:pPr>
            <a:r>
              <a:rPr lang="pl-PL" altLang="pl-PL" sz="2400" dirty="0"/>
              <a:t>	</a:t>
            </a:r>
            <a:r>
              <a:rPr lang="pl-PL" altLang="pl-PL" sz="2400" dirty="0">
                <a:solidFill>
                  <a:schemeClr val="accent2"/>
                </a:solidFill>
              </a:rPr>
              <a:t>a) rekrutacja studentów</a:t>
            </a:r>
          </a:p>
          <a:p>
            <a:pPr lvl="1" eaLnBrk="1" hangingPunct="1">
              <a:lnSpc>
                <a:spcPct val="80000"/>
              </a:lnSpc>
              <a:buFontTx/>
              <a:buNone/>
            </a:pPr>
            <a:r>
              <a:rPr lang="pl-PL" altLang="pl-PL" sz="2400" dirty="0">
                <a:solidFill>
                  <a:schemeClr val="accent2"/>
                </a:solidFill>
              </a:rPr>
              <a:t>	b) zapisywanie studentów</a:t>
            </a:r>
          </a:p>
          <a:p>
            <a:pPr lvl="1" eaLnBrk="1" hangingPunct="1">
              <a:lnSpc>
                <a:spcPct val="80000"/>
              </a:lnSpc>
              <a:buFontTx/>
              <a:buNone/>
            </a:pPr>
            <a:r>
              <a:rPr lang="pl-PL" altLang="pl-PL" sz="2400" dirty="0">
                <a:solidFill>
                  <a:schemeClr val="accent2"/>
                </a:solidFill>
              </a:rPr>
              <a:t>	c) nauczanie studentów</a:t>
            </a:r>
          </a:p>
          <a:p>
            <a:pPr lvl="1" eaLnBrk="1" hangingPunct="1">
              <a:lnSpc>
                <a:spcPct val="80000"/>
              </a:lnSpc>
              <a:buFontTx/>
              <a:buNone/>
            </a:pPr>
            <a:r>
              <a:rPr lang="pl-PL" altLang="pl-PL" sz="2400" dirty="0">
                <a:solidFill>
                  <a:schemeClr val="accent2"/>
                </a:solidFill>
              </a:rPr>
              <a:t>	d) ocena studentów</a:t>
            </a:r>
          </a:p>
          <a:p>
            <a:pPr lvl="1" eaLnBrk="1" hangingPunct="1">
              <a:lnSpc>
                <a:spcPct val="80000"/>
              </a:lnSpc>
              <a:buFontTx/>
              <a:buNone/>
            </a:pPr>
            <a:r>
              <a:rPr lang="pl-PL" altLang="pl-PL" sz="2400" dirty="0">
                <a:solidFill>
                  <a:schemeClr val="accent2"/>
                </a:solidFill>
              </a:rPr>
              <a:t>	e) promowanie studentów</a:t>
            </a:r>
          </a:p>
          <a:p>
            <a:pPr lvl="1" eaLnBrk="1" hangingPunct="1">
              <a:lnSpc>
                <a:spcPct val="80000"/>
              </a:lnSpc>
              <a:buFontTx/>
              <a:buNone/>
            </a:pPr>
            <a:r>
              <a:rPr lang="pl-PL" altLang="pl-PL" sz="2400" dirty="0">
                <a:solidFill>
                  <a:schemeClr val="accent2"/>
                </a:solidFill>
              </a:rPr>
              <a:t>	f) nadzorowanie jakości </a:t>
            </a:r>
            <a:endParaRPr lang="pl-PL" altLang="pl-PL" sz="2400" dirty="0">
              <a:solidFill>
                <a:schemeClr val="accent2"/>
              </a:solidFill>
              <a:latin typeface="Times New Roman CE" charset="-1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p:cTn id="7" dur="1000" fill="hold"/>
                                        <p:tgtEl>
                                          <p:spTgt spid="1024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024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024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0243">
                                            <p:txEl>
                                              <p:pRg st="1" end="1"/>
                                            </p:txEl>
                                          </p:spTgt>
                                        </p:tgtEl>
                                        <p:attrNameLst>
                                          <p:attrName>style.visibility</p:attrName>
                                        </p:attrNameLst>
                                      </p:cBhvr>
                                      <p:to>
                                        <p:strVal val="visible"/>
                                      </p:to>
                                    </p:set>
                                    <p:anim calcmode="lin" valueType="num">
                                      <p:cBhvr>
                                        <p:cTn id="14" dur="1000" fill="hold"/>
                                        <p:tgtEl>
                                          <p:spTgt spid="1024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024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024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0243">
                                            <p:txEl>
                                              <p:pRg st="2" end="2"/>
                                            </p:txEl>
                                          </p:spTgt>
                                        </p:tgtEl>
                                        <p:attrNameLst>
                                          <p:attrName>style.visibility</p:attrName>
                                        </p:attrNameLst>
                                      </p:cBhvr>
                                      <p:to>
                                        <p:strVal val="visible"/>
                                      </p:to>
                                    </p:set>
                                    <p:anim calcmode="lin" valueType="num">
                                      <p:cBhvr>
                                        <p:cTn id="21" dur="1000" fill="hold"/>
                                        <p:tgtEl>
                                          <p:spTgt spid="1024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1024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024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0243">
                                            <p:txEl>
                                              <p:pRg st="3" end="3"/>
                                            </p:txEl>
                                          </p:spTgt>
                                        </p:tgtEl>
                                        <p:attrNameLst>
                                          <p:attrName>style.visibility</p:attrName>
                                        </p:attrNameLst>
                                      </p:cBhvr>
                                      <p:to>
                                        <p:strVal val="visible"/>
                                      </p:to>
                                    </p:set>
                                    <p:anim calcmode="lin" valueType="num">
                                      <p:cBhvr>
                                        <p:cTn id="28" dur="1000" fill="hold"/>
                                        <p:tgtEl>
                                          <p:spTgt spid="1024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1024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1024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10243">
                                            <p:txEl>
                                              <p:pRg st="4" end="4"/>
                                            </p:txEl>
                                          </p:spTgt>
                                        </p:tgtEl>
                                        <p:attrNameLst>
                                          <p:attrName>style.visibility</p:attrName>
                                        </p:attrNameLst>
                                      </p:cBhvr>
                                      <p:to>
                                        <p:strVal val="visible"/>
                                      </p:to>
                                    </p:set>
                                    <p:anim calcmode="lin" valueType="num">
                                      <p:cBhvr>
                                        <p:cTn id="35" dur="1000" fill="hold"/>
                                        <p:tgtEl>
                                          <p:spTgt spid="1024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1024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1024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10243">
                                            <p:txEl>
                                              <p:pRg st="5" end="5"/>
                                            </p:txEl>
                                          </p:spTgt>
                                        </p:tgtEl>
                                        <p:attrNameLst>
                                          <p:attrName>style.visibility</p:attrName>
                                        </p:attrNameLst>
                                      </p:cBhvr>
                                      <p:to>
                                        <p:strVal val="visible"/>
                                      </p:to>
                                    </p:set>
                                    <p:anim calcmode="lin" valueType="num">
                                      <p:cBhvr>
                                        <p:cTn id="42" dur="1000" fill="hold"/>
                                        <p:tgtEl>
                                          <p:spTgt spid="1024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1024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1024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10243">
                                            <p:txEl>
                                              <p:pRg st="6" end="6"/>
                                            </p:txEl>
                                          </p:spTgt>
                                        </p:tgtEl>
                                        <p:attrNameLst>
                                          <p:attrName>style.visibility</p:attrName>
                                        </p:attrNameLst>
                                      </p:cBhvr>
                                      <p:to>
                                        <p:strVal val="visible"/>
                                      </p:to>
                                    </p:set>
                                    <p:anim calcmode="lin" valueType="num">
                                      <p:cBhvr>
                                        <p:cTn id="49" dur="1000" fill="hold"/>
                                        <p:tgtEl>
                                          <p:spTgt spid="10243">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10243">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1024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10243">
                                            <p:txEl>
                                              <p:pRg st="7" end="7"/>
                                            </p:txEl>
                                          </p:spTgt>
                                        </p:tgtEl>
                                        <p:attrNameLst>
                                          <p:attrName>style.visibility</p:attrName>
                                        </p:attrNameLst>
                                      </p:cBhvr>
                                      <p:to>
                                        <p:strVal val="visible"/>
                                      </p:to>
                                    </p:set>
                                    <p:anim calcmode="lin" valueType="num">
                                      <p:cBhvr>
                                        <p:cTn id="56" dur="1000" fill="hold"/>
                                        <p:tgtEl>
                                          <p:spTgt spid="10243">
                                            <p:txEl>
                                              <p:pRg st="7" end="7"/>
                                            </p:txEl>
                                          </p:spTgt>
                                        </p:tgtEl>
                                        <p:attrNameLst>
                                          <p:attrName>ppt_w</p:attrName>
                                        </p:attrNameLst>
                                      </p:cBhvr>
                                      <p:tavLst>
                                        <p:tav tm="0">
                                          <p:val>
                                            <p:strVal val="#ppt_w*0.70"/>
                                          </p:val>
                                        </p:tav>
                                        <p:tav tm="100000">
                                          <p:val>
                                            <p:strVal val="#ppt_w"/>
                                          </p:val>
                                        </p:tav>
                                      </p:tavLst>
                                    </p:anim>
                                    <p:anim calcmode="lin" valueType="num">
                                      <p:cBhvr>
                                        <p:cTn id="57" dur="1000" fill="hold"/>
                                        <p:tgtEl>
                                          <p:spTgt spid="10243">
                                            <p:txEl>
                                              <p:pRg st="7" end="7"/>
                                            </p:txEl>
                                          </p:spTgt>
                                        </p:tgtEl>
                                        <p:attrNameLst>
                                          <p:attrName>ppt_h</p:attrName>
                                        </p:attrNameLst>
                                      </p:cBhvr>
                                      <p:tavLst>
                                        <p:tav tm="0">
                                          <p:val>
                                            <p:strVal val="#ppt_h"/>
                                          </p:val>
                                        </p:tav>
                                        <p:tav tm="100000">
                                          <p:val>
                                            <p:strVal val="#ppt_h"/>
                                          </p:val>
                                        </p:tav>
                                      </p:tavLst>
                                    </p:anim>
                                    <p:animEffect transition="in" filter="fade">
                                      <p:cBhvr>
                                        <p:cTn id="58" dur="1000"/>
                                        <p:tgtEl>
                                          <p:spTgt spid="10243">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10243">
                                            <p:txEl>
                                              <p:pRg st="8" end="8"/>
                                            </p:txEl>
                                          </p:spTgt>
                                        </p:tgtEl>
                                        <p:attrNameLst>
                                          <p:attrName>style.visibility</p:attrName>
                                        </p:attrNameLst>
                                      </p:cBhvr>
                                      <p:to>
                                        <p:strVal val="visible"/>
                                      </p:to>
                                    </p:set>
                                    <p:anim calcmode="lin" valueType="num">
                                      <p:cBhvr>
                                        <p:cTn id="63" dur="1000" fill="hold"/>
                                        <p:tgtEl>
                                          <p:spTgt spid="10243">
                                            <p:txEl>
                                              <p:pRg st="8" end="8"/>
                                            </p:txEl>
                                          </p:spTgt>
                                        </p:tgtEl>
                                        <p:attrNameLst>
                                          <p:attrName>ppt_w</p:attrName>
                                        </p:attrNameLst>
                                      </p:cBhvr>
                                      <p:tavLst>
                                        <p:tav tm="0">
                                          <p:val>
                                            <p:strVal val="#ppt_w*0.70"/>
                                          </p:val>
                                        </p:tav>
                                        <p:tav tm="100000">
                                          <p:val>
                                            <p:strVal val="#ppt_w"/>
                                          </p:val>
                                        </p:tav>
                                      </p:tavLst>
                                    </p:anim>
                                    <p:anim calcmode="lin" valueType="num">
                                      <p:cBhvr>
                                        <p:cTn id="64" dur="1000" fill="hold"/>
                                        <p:tgtEl>
                                          <p:spTgt spid="10243">
                                            <p:txEl>
                                              <p:pRg st="8" end="8"/>
                                            </p:txEl>
                                          </p:spTgt>
                                        </p:tgtEl>
                                        <p:attrNameLst>
                                          <p:attrName>ppt_h</p:attrName>
                                        </p:attrNameLst>
                                      </p:cBhvr>
                                      <p:tavLst>
                                        <p:tav tm="0">
                                          <p:val>
                                            <p:strVal val="#ppt_h"/>
                                          </p:val>
                                        </p:tav>
                                        <p:tav tm="100000">
                                          <p:val>
                                            <p:strVal val="#ppt_h"/>
                                          </p:val>
                                        </p:tav>
                                      </p:tavLst>
                                    </p:anim>
                                    <p:animEffect transition="in" filter="fade">
                                      <p:cBhvr>
                                        <p:cTn id="65" dur="1000"/>
                                        <p:tgtEl>
                                          <p:spTgt spid="10243">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5" presetClass="entr" presetSubtype="0" fill="hold" grpId="0" nodeType="clickEffect">
                                  <p:stCondLst>
                                    <p:cond delay="0"/>
                                  </p:stCondLst>
                                  <p:childTnLst>
                                    <p:set>
                                      <p:cBhvr>
                                        <p:cTn id="69" dur="1" fill="hold">
                                          <p:stCondLst>
                                            <p:cond delay="0"/>
                                          </p:stCondLst>
                                        </p:cTn>
                                        <p:tgtEl>
                                          <p:spTgt spid="10243">
                                            <p:txEl>
                                              <p:pRg st="9" end="9"/>
                                            </p:txEl>
                                          </p:spTgt>
                                        </p:tgtEl>
                                        <p:attrNameLst>
                                          <p:attrName>style.visibility</p:attrName>
                                        </p:attrNameLst>
                                      </p:cBhvr>
                                      <p:to>
                                        <p:strVal val="visible"/>
                                      </p:to>
                                    </p:set>
                                    <p:anim calcmode="lin" valueType="num">
                                      <p:cBhvr>
                                        <p:cTn id="70" dur="1000" fill="hold"/>
                                        <p:tgtEl>
                                          <p:spTgt spid="10243">
                                            <p:txEl>
                                              <p:pRg st="9" end="9"/>
                                            </p:txEl>
                                          </p:spTgt>
                                        </p:tgtEl>
                                        <p:attrNameLst>
                                          <p:attrName>ppt_w</p:attrName>
                                        </p:attrNameLst>
                                      </p:cBhvr>
                                      <p:tavLst>
                                        <p:tav tm="0">
                                          <p:val>
                                            <p:strVal val="#ppt_w*0.70"/>
                                          </p:val>
                                        </p:tav>
                                        <p:tav tm="100000">
                                          <p:val>
                                            <p:strVal val="#ppt_w"/>
                                          </p:val>
                                        </p:tav>
                                      </p:tavLst>
                                    </p:anim>
                                    <p:anim calcmode="lin" valueType="num">
                                      <p:cBhvr>
                                        <p:cTn id="71" dur="1000" fill="hold"/>
                                        <p:tgtEl>
                                          <p:spTgt spid="10243">
                                            <p:txEl>
                                              <p:pRg st="9" end="9"/>
                                            </p:txEl>
                                          </p:spTgt>
                                        </p:tgtEl>
                                        <p:attrNameLst>
                                          <p:attrName>ppt_h</p:attrName>
                                        </p:attrNameLst>
                                      </p:cBhvr>
                                      <p:tavLst>
                                        <p:tav tm="0">
                                          <p:val>
                                            <p:strVal val="#ppt_h"/>
                                          </p:val>
                                        </p:tav>
                                        <p:tav tm="100000">
                                          <p:val>
                                            <p:strVal val="#ppt_h"/>
                                          </p:val>
                                        </p:tav>
                                      </p:tavLst>
                                    </p:anim>
                                    <p:animEffect transition="in" filter="fade">
                                      <p:cBhvr>
                                        <p:cTn id="72" dur="1000"/>
                                        <p:tgtEl>
                                          <p:spTgt spid="1024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294928"/>
            <a:ext cx="9142413" cy="685800"/>
          </a:xfrm>
          <a:noFill/>
        </p:spPr>
        <p:txBody>
          <a:bodyPr lIns="92075" tIns="46038" rIns="92075" bIns="46038"/>
          <a:lstStyle/>
          <a:p>
            <a:pPr eaLnBrk="1" hangingPunct="1"/>
            <a:r>
              <a:rPr lang="pl-PL" altLang="pl-PL" sz="3600" dirty="0"/>
              <a:t>CATWOE  - przykład uniwersytet</a:t>
            </a:r>
            <a:endParaRPr lang="pl-PL" altLang="pl-PL" sz="3600" dirty="0">
              <a:latin typeface="Times New Roman CE" charset="-18"/>
            </a:endParaRPr>
          </a:p>
        </p:txBody>
      </p:sp>
      <p:sp>
        <p:nvSpPr>
          <p:cNvPr id="11267" name="Rectangle 3"/>
          <p:cNvSpPr>
            <a:spLocks noGrp="1" noChangeArrowheads="1"/>
          </p:cNvSpPr>
          <p:nvPr>
            <p:ph type="body" idx="1"/>
          </p:nvPr>
        </p:nvSpPr>
        <p:spPr>
          <a:xfrm>
            <a:off x="0" y="1227211"/>
            <a:ext cx="9142413" cy="5154117"/>
          </a:xfrm>
          <a:noFill/>
        </p:spPr>
        <p:txBody>
          <a:bodyPr lIns="92075" tIns="46038" rIns="92075" bIns="46038"/>
          <a:lstStyle/>
          <a:p>
            <a:pPr eaLnBrk="1" hangingPunct="1"/>
            <a:r>
              <a:rPr lang="pl-PL" altLang="pl-PL" sz="2400" dirty="0"/>
              <a:t>W organizacji takiej jak uniwersytet istnieje wielu uczestników; każdy ma inne spojrzenie na jej cel. </a:t>
            </a:r>
          </a:p>
          <a:p>
            <a:pPr eaLnBrk="1" hangingPunct="1"/>
            <a:r>
              <a:rPr lang="pl-PL" altLang="pl-PL" sz="2400" dirty="0"/>
              <a:t>Spojrzenie studenta można scharakteryzować w następujący sposób:</a:t>
            </a:r>
          </a:p>
          <a:p>
            <a:pPr lvl="1" eaLnBrk="1" hangingPunct="1">
              <a:buFontTx/>
              <a:buNone/>
            </a:pPr>
            <a:r>
              <a:rPr lang="pl-PL" altLang="pl-PL" sz="2400" dirty="0">
                <a:solidFill>
                  <a:schemeClr val="accent2"/>
                </a:solidFill>
              </a:rPr>
              <a:t>C  -  Ja</a:t>
            </a:r>
          </a:p>
          <a:p>
            <a:pPr lvl="1" eaLnBrk="1" hangingPunct="1">
              <a:buFontTx/>
              <a:buNone/>
            </a:pPr>
            <a:r>
              <a:rPr lang="pl-PL" altLang="pl-PL" sz="2400" dirty="0">
                <a:solidFill>
                  <a:schemeClr val="accent2"/>
                </a:solidFill>
              </a:rPr>
              <a:t>A	-  Inni studenci, wykładowcy i administracja</a:t>
            </a:r>
          </a:p>
          <a:p>
            <a:pPr lvl="1" eaLnBrk="1" hangingPunct="1">
              <a:buFontTx/>
              <a:buNone/>
            </a:pPr>
            <a:r>
              <a:rPr lang="pl-PL" altLang="pl-PL" sz="2400" dirty="0">
                <a:solidFill>
                  <a:schemeClr val="accent2"/>
                </a:solidFill>
              </a:rPr>
              <a:t>T	-  Proces uczestniczenia w wykładach, osiągnięcia 	zadowalającej oceny i otrzymania stopnia</a:t>
            </a:r>
          </a:p>
          <a:p>
            <a:pPr lvl="1" eaLnBrk="1" hangingPunct="1">
              <a:buFontTx/>
              <a:buNone/>
            </a:pPr>
            <a:r>
              <a:rPr lang="pl-PL" altLang="pl-PL" sz="2400" dirty="0">
                <a:solidFill>
                  <a:schemeClr val="accent2"/>
                </a:solidFill>
              </a:rPr>
              <a:t>W	- Wyższe wykształcenie jest przejściem do lepszych 	perspektyw pracy</a:t>
            </a:r>
          </a:p>
          <a:p>
            <a:pPr lvl="1" eaLnBrk="1" hangingPunct="1">
              <a:buFontTx/>
              <a:buNone/>
            </a:pPr>
            <a:r>
              <a:rPr lang="pl-PL" altLang="pl-PL" sz="2400" dirty="0">
                <a:solidFill>
                  <a:schemeClr val="accent2"/>
                </a:solidFill>
              </a:rPr>
              <a:t>O	- Wykładowcy i administracja</a:t>
            </a:r>
          </a:p>
          <a:p>
            <a:pPr lvl="1" eaLnBrk="1" hangingPunct="1">
              <a:buFontTx/>
              <a:buNone/>
            </a:pPr>
            <a:r>
              <a:rPr lang="pl-PL" altLang="pl-PL" sz="2400" dirty="0">
                <a:solidFill>
                  <a:schemeClr val="accent2"/>
                </a:solidFill>
              </a:rPr>
              <a:t>E	-  Polski system szkolnictwa wyższego</a:t>
            </a:r>
            <a:endParaRPr lang="pl-PL" altLang="pl-PL" sz="2400" dirty="0">
              <a:latin typeface="Times New Roman CE" charset="-1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Oval 4"/>
          <p:cNvSpPr>
            <a:spLocks noChangeArrowheads="1"/>
          </p:cNvSpPr>
          <p:nvPr/>
        </p:nvSpPr>
        <p:spPr bwMode="auto">
          <a:xfrm>
            <a:off x="1259805" y="1699667"/>
            <a:ext cx="1871663" cy="792162"/>
          </a:xfrm>
          <a:prstGeom prst="ellipse">
            <a:avLst/>
          </a:prstGeom>
          <a:noFill/>
          <a:ln w="12700">
            <a:solidFill>
              <a:schemeClr val="tx1"/>
            </a:solidFill>
            <a:round/>
            <a:headEnd type="none" w="sm" len="sm"/>
            <a:tailEnd type="none" w="sm" len="sm"/>
          </a:ln>
          <a:effectLst/>
        </p:spPr>
        <p:txBody>
          <a:bodyPr wrap="none" anchor="ctr"/>
          <a:lstStyle/>
          <a:p>
            <a:pPr eaLnBrk="1" hangingPunct="1"/>
            <a:endParaRPr lang="pl-PL"/>
          </a:p>
        </p:txBody>
      </p:sp>
      <p:sp>
        <p:nvSpPr>
          <p:cNvPr id="12291" name="Text Box 5"/>
          <p:cNvSpPr txBox="1">
            <a:spLocks noChangeArrowheads="1"/>
          </p:cNvSpPr>
          <p:nvPr/>
        </p:nvSpPr>
        <p:spPr bwMode="auto">
          <a:xfrm>
            <a:off x="1475705" y="1844129"/>
            <a:ext cx="1223963" cy="584775"/>
          </a:xfrm>
          <a:prstGeom prst="rect">
            <a:avLst/>
          </a:prstGeom>
          <a:noFill/>
          <a:ln w="12700">
            <a:noFill/>
            <a:miter lim="800000"/>
            <a:headEnd type="none" w="sm" len="sm"/>
            <a:tailEnd type="none" w="sm" len="sm"/>
          </a:ln>
          <a:effectLst/>
        </p:spPr>
        <p:txBody>
          <a:bodyPr>
            <a:spAutoFit/>
          </a:bodyPr>
          <a:lstStyle/>
          <a:p>
            <a:pPr algn="ctr" eaLnBrk="1" hangingPunct="1">
              <a:spcBef>
                <a:spcPct val="50000"/>
              </a:spcBef>
            </a:pPr>
            <a:r>
              <a:rPr lang="pl-PL" altLang="pl-PL" sz="1600" dirty="0"/>
              <a:t>Rekrutacja studentów</a:t>
            </a:r>
          </a:p>
        </p:txBody>
      </p:sp>
      <p:sp>
        <p:nvSpPr>
          <p:cNvPr id="12292" name="Oval 6"/>
          <p:cNvSpPr>
            <a:spLocks noChangeArrowheads="1"/>
          </p:cNvSpPr>
          <p:nvPr/>
        </p:nvSpPr>
        <p:spPr bwMode="auto">
          <a:xfrm>
            <a:off x="1764630" y="2636292"/>
            <a:ext cx="1871663" cy="792162"/>
          </a:xfrm>
          <a:prstGeom prst="ellipse">
            <a:avLst/>
          </a:prstGeom>
          <a:noFill/>
          <a:ln w="12700">
            <a:solidFill>
              <a:schemeClr val="tx1"/>
            </a:solidFill>
            <a:round/>
            <a:headEnd type="none" w="sm" len="sm"/>
            <a:tailEnd type="none" w="sm" len="sm"/>
          </a:ln>
          <a:effectLst/>
        </p:spPr>
        <p:txBody>
          <a:bodyPr wrap="none" anchor="ctr"/>
          <a:lstStyle/>
          <a:p>
            <a:pPr eaLnBrk="1" hangingPunct="1"/>
            <a:endParaRPr lang="pl-PL"/>
          </a:p>
        </p:txBody>
      </p:sp>
      <p:sp>
        <p:nvSpPr>
          <p:cNvPr id="12293" name="Text Box 7"/>
          <p:cNvSpPr txBox="1">
            <a:spLocks noChangeArrowheads="1"/>
          </p:cNvSpPr>
          <p:nvPr/>
        </p:nvSpPr>
        <p:spPr bwMode="auto">
          <a:xfrm>
            <a:off x="1980530" y="2780754"/>
            <a:ext cx="1367334" cy="584775"/>
          </a:xfrm>
          <a:prstGeom prst="rect">
            <a:avLst/>
          </a:prstGeom>
          <a:noFill/>
          <a:ln w="12700">
            <a:noFill/>
            <a:miter lim="800000"/>
            <a:headEnd type="none" w="sm" len="sm"/>
            <a:tailEnd type="none" w="sm" len="sm"/>
          </a:ln>
          <a:effectLst/>
        </p:spPr>
        <p:txBody>
          <a:bodyPr wrap="square">
            <a:spAutoFit/>
          </a:bodyPr>
          <a:lstStyle/>
          <a:p>
            <a:pPr algn="ctr" eaLnBrk="1" hangingPunct="1">
              <a:spcBef>
                <a:spcPct val="50000"/>
              </a:spcBef>
            </a:pPr>
            <a:r>
              <a:rPr lang="pl-PL" altLang="pl-PL" sz="1600" dirty="0"/>
              <a:t>Zapisywanie studentów</a:t>
            </a:r>
          </a:p>
        </p:txBody>
      </p:sp>
      <p:sp>
        <p:nvSpPr>
          <p:cNvPr id="12294" name="Oval 8"/>
          <p:cNvSpPr>
            <a:spLocks noChangeArrowheads="1"/>
          </p:cNvSpPr>
          <p:nvPr/>
        </p:nvSpPr>
        <p:spPr bwMode="auto">
          <a:xfrm>
            <a:off x="2556793" y="3572917"/>
            <a:ext cx="1871662" cy="792162"/>
          </a:xfrm>
          <a:prstGeom prst="ellipse">
            <a:avLst/>
          </a:prstGeom>
          <a:noFill/>
          <a:ln w="12700">
            <a:solidFill>
              <a:schemeClr val="tx1"/>
            </a:solidFill>
            <a:round/>
            <a:headEnd type="none" w="sm" len="sm"/>
            <a:tailEnd type="none" w="sm" len="sm"/>
          </a:ln>
          <a:effectLst/>
        </p:spPr>
        <p:txBody>
          <a:bodyPr wrap="none" anchor="ctr"/>
          <a:lstStyle/>
          <a:p>
            <a:pPr eaLnBrk="1" hangingPunct="1"/>
            <a:endParaRPr lang="pl-PL"/>
          </a:p>
        </p:txBody>
      </p:sp>
      <p:sp>
        <p:nvSpPr>
          <p:cNvPr id="12295" name="Text Box 9"/>
          <p:cNvSpPr txBox="1">
            <a:spLocks noChangeArrowheads="1"/>
          </p:cNvSpPr>
          <p:nvPr/>
        </p:nvSpPr>
        <p:spPr bwMode="auto">
          <a:xfrm>
            <a:off x="2772693" y="3717379"/>
            <a:ext cx="1223962" cy="584775"/>
          </a:xfrm>
          <a:prstGeom prst="rect">
            <a:avLst/>
          </a:prstGeom>
          <a:noFill/>
          <a:ln w="12700">
            <a:noFill/>
            <a:miter lim="800000"/>
            <a:headEnd type="none" w="sm" len="sm"/>
            <a:tailEnd type="none" w="sm" len="sm"/>
          </a:ln>
          <a:effectLst/>
        </p:spPr>
        <p:txBody>
          <a:bodyPr>
            <a:spAutoFit/>
          </a:bodyPr>
          <a:lstStyle/>
          <a:p>
            <a:pPr algn="ctr" eaLnBrk="1" hangingPunct="1">
              <a:spcBef>
                <a:spcPct val="50000"/>
              </a:spcBef>
            </a:pPr>
            <a:r>
              <a:rPr lang="pl-PL" altLang="pl-PL" sz="1600" dirty="0"/>
              <a:t>Nauczanie studentów</a:t>
            </a:r>
          </a:p>
        </p:txBody>
      </p:sp>
      <p:sp>
        <p:nvSpPr>
          <p:cNvPr id="12296" name="Oval 10"/>
          <p:cNvSpPr>
            <a:spLocks noChangeArrowheads="1"/>
          </p:cNvSpPr>
          <p:nvPr/>
        </p:nvSpPr>
        <p:spPr bwMode="auto">
          <a:xfrm>
            <a:off x="3780755" y="4507954"/>
            <a:ext cx="1871663" cy="792163"/>
          </a:xfrm>
          <a:prstGeom prst="ellipse">
            <a:avLst/>
          </a:prstGeom>
          <a:noFill/>
          <a:ln w="12700">
            <a:solidFill>
              <a:schemeClr val="tx1"/>
            </a:solidFill>
            <a:round/>
            <a:headEnd type="none" w="sm" len="sm"/>
            <a:tailEnd type="none" w="sm" len="sm"/>
          </a:ln>
          <a:effectLst/>
        </p:spPr>
        <p:txBody>
          <a:bodyPr wrap="none" anchor="ctr"/>
          <a:lstStyle/>
          <a:p>
            <a:pPr eaLnBrk="1" hangingPunct="1"/>
            <a:endParaRPr lang="pl-PL"/>
          </a:p>
        </p:txBody>
      </p:sp>
      <p:sp>
        <p:nvSpPr>
          <p:cNvPr id="12297" name="Text Box 11"/>
          <p:cNvSpPr txBox="1">
            <a:spLocks noChangeArrowheads="1"/>
          </p:cNvSpPr>
          <p:nvPr/>
        </p:nvSpPr>
        <p:spPr bwMode="auto">
          <a:xfrm>
            <a:off x="3996655" y="4652417"/>
            <a:ext cx="1223963" cy="584775"/>
          </a:xfrm>
          <a:prstGeom prst="rect">
            <a:avLst/>
          </a:prstGeom>
          <a:noFill/>
          <a:ln w="12700">
            <a:noFill/>
            <a:miter lim="800000"/>
            <a:headEnd type="none" w="sm" len="sm"/>
            <a:tailEnd type="none" w="sm" len="sm"/>
          </a:ln>
          <a:effectLst/>
        </p:spPr>
        <p:txBody>
          <a:bodyPr>
            <a:spAutoFit/>
          </a:bodyPr>
          <a:lstStyle/>
          <a:p>
            <a:pPr algn="ctr" eaLnBrk="1" hangingPunct="1">
              <a:spcBef>
                <a:spcPct val="50000"/>
              </a:spcBef>
            </a:pPr>
            <a:r>
              <a:rPr lang="pl-PL" altLang="pl-PL" sz="1600" dirty="0"/>
              <a:t>Ocena studentów</a:t>
            </a:r>
          </a:p>
        </p:txBody>
      </p:sp>
      <p:sp>
        <p:nvSpPr>
          <p:cNvPr id="12298" name="Oval 12"/>
          <p:cNvSpPr>
            <a:spLocks noChangeArrowheads="1"/>
          </p:cNvSpPr>
          <p:nvPr/>
        </p:nvSpPr>
        <p:spPr bwMode="auto">
          <a:xfrm>
            <a:off x="5220618" y="5373142"/>
            <a:ext cx="1871662" cy="792162"/>
          </a:xfrm>
          <a:prstGeom prst="ellipse">
            <a:avLst/>
          </a:prstGeom>
          <a:noFill/>
          <a:ln w="12700">
            <a:solidFill>
              <a:schemeClr val="tx1"/>
            </a:solidFill>
            <a:round/>
            <a:headEnd type="none" w="sm" len="sm"/>
            <a:tailEnd type="none" w="sm" len="sm"/>
          </a:ln>
          <a:effectLst/>
        </p:spPr>
        <p:txBody>
          <a:bodyPr wrap="none" anchor="ctr"/>
          <a:lstStyle/>
          <a:p>
            <a:pPr eaLnBrk="1" hangingPunct="1"/>
            <a:endParaRPr lang="pl-PL"/>
          </a:p>
        </p:txBody>
      </p:sp>
      <p:sp>
        <p:nvSpPr>
          <p:cNvPr id="12299" name="Text Box 13"/>
          <p:cNvSpPr txBox="1">
            <a:spLocks noChangeArrowheads="1"/>
          </p:cNvSpPr>
          <p:nvPr/>
        </p:nvSpPr>
        <p:spPr bwMode="auto">
          <a:xfrm>
            <a:off x="5436518" y="5517604"/>
            <a:ext cx="1439738" cy="584775"/>
          </a:xfrm>
          <a:prstGeom prst="rect">
            <a:avLst/>
          </a:prstGeom>
          <a:noFill/>
          <a:ln w="12700">
            <a:noFill/>
            <a:miter lim="800000"/>
            <a:headEnd type="none" w="sm" len="sm"/>
            <a:tailEnd type="none" w="sm" len="sm"/>
          </a:ln>
          <a:effectLst/>
        </p:spPr>
        <p:txBody>
          <a:bodyPr wrap="square">
            <a:spAutoFit/>
          </a:bodyPr>
          <a:lstStyle/>
          <a:p>
            <a:pPr algn="ctr" eaLnBrk="1" hangingPunct="1">
              <a:spcBef>
                <a:spcPts val="0"/>
              </a:spcBef>
            </a:pPr>
            <a:r>
              <a:rPr lang="pl-PL" altLang="pl-PL" sz="1600" dirty="0"/>
              <a:t>Promowanie</a:t>
            </a:r>
          </a:p>
          <a:p>
            <a:pPr algn="ctr" eaLnBrk="1" hangingPunct="1">
              <a:spcBef>
                <a:spcPts val="0"/>
              </a:spcBef>
            </a:pPr>
            <a:r>
              <a:rPr lang="pl-PL" altLang="pl-PL" sz="1600" dirty="0"/>
              <a:t>studentów</a:t>
            </a:r>
          </a:p>
        </p:txBody>
      </p:sp>
      <p:sp>
        <p:nvSpPr>
          <p:cNvPr id="12300" name="Oval 14"/>
          <p:cNvSpPr>
            <a:spLocks noChangeArrowheads="1"/>
          </p:cNvSpPr>
          <p:nvPr/>
        </p:nvSpPr>
        <p:spPr bwMode="auto">
          <a:xfrm>
            <a:off x="5220618" y="2779167"/>
            <a:ext cx="1871662" cy="792162"/>
          </a:xfrm>
          <a:prstGeom prst="ellipse">
            <a:avLst/>
          </a:prstGeom>
          <a:noFill/>
          <a:ln w="12700">
            <a:solidFill>
              <a:schemeClr val="tx1"/>
            </a:solidFill>
            <a:round/>
            <a:headEnd type="none" w="sm" len="sm"/>
            <a:tailEnd type="none" w="sm" len="sm"/>
          </a:ln>
          <a:effectLst/>
        </p:spPr>
        <p:txBody>
          <a:bodyPr wrap="none" anchor="ctr"/>
          <a:lstStyle/>
          <a:p>
            <a:pPr eaLnBrk="1" hangingPunct="1"/>
            <a:endParaRPr lang="pl-PL"/>
          </a:p>
        </p:txBody>
      </p:sp>
      <p:sp>
        <p:nvSpPr>
          <p:cNvPr id="12301" name="Text Box 15"/>
          <p:cNvSpPr txBox="1">
            <a:spLocks noChangeArrowheads="1"/>
          </p:cNvSpPr>
          <p:nvPr/>
        </p:nvSpPr>
        <p:spPr bwMode="auto">
          <a:xfrm>
            <a:off x="5364088" y="2916233"/>
            <a:ext cx="1583754" cy="584775"/>
          </a:xfrm>
          <a:prstGeom prst="rect">
            <a:avLst/>
          </a:prstGeom>
          <a:noFill/>
          <a:ln w="12700">
            <a:noFill/>
            <a:miter lim="800000"/>
            <a:headEnd type="none" w="sm" len="sm"/>
            <a:tailEnd type="none" w="sm" len="sm"/>
          </a:ln>
          <a:effectLst/>
        </p:spPr>
        <p:txBody>
          <a:bodyPr wrap="square">
            <a:spAutoFit/>
          </a:bodyPr>
          <a:lstStyle/>
          <a:p>
            <a:pPr algn="ctr" eaLnBrk="1" hangingPunct="1">
              <a:spcBef>
                <a:spcPct val="50000"/>
              </a:spcBef>
            </a:pPr>
            <a:r>
              <a:rPr lang="pl-PL" altLang="pl-PL" sz="1600" dirty="0"/>
              <a:t>Nadzorowanie jakości</a:t>
            </a:r>
          </a:p>
        </p:txBody>
      </p:sp>
      <p:sp>
        <p:nvSpPr>
          <p:cNvPr id="12302" name="Line 16"/>
          <p:cNvSpPr>
            <a:spLocks noChangeShapeType="1"/>
          </p:cNvSpPr>
          <p:nvPr/>
        </p:nvSpPr>
        <p:spPr bwMode="auto">
          <a:xfrm>
            <a:off x="2339305" y="2491829"/>
            <a:ext cx="217488" cy="144463"/>
          </a:xfrm>
          <a:prstGeom prst="line">
            <a:avLst/>
          </a:prstGeom>
          <a:noFill/>
          <a:ln w="12700">
            <a:solidFill>
              <a:schemeClr val="tx1"/>
            </a:solidFill>
            <a:round/>
            <a:headEnd type="none" w="sm" len="sm"/>
            <a:tailEnd type="triangle" w="sm" len="sm"/>
          </a:ln>
          <a:effectLst/>
        </p:spPr>
        <p:txBody>
          <a:bodyPr/>
          <a:lstStyle/>
          <a:p>
            <a:endParaRPr lang="pl-PL"/>
          </a:p>
        </p:txBody>
      </p:sp>
      <p:sp>
        <p:nvSpPr>
          <p:cNvPr id="12303" name="Line 17"/>
          <p:cNvSpPr>
            <a:spLocks noChangeShapeType="1"/>
          </p:cNvSpPr>
          <p:nvPr/>
        </p:nvSpPr>
        <p:spPr bwMode="auto">
          <a:xfrm>
            <a:off x="2915568" y="3428454"/>
            <a:ext cx="288925" cy="144463"/>
          </a:xfrm>
          <a:prstGeom prst="line">
            <a:avLst/>
          </a:prstGeom>
          <a:noFill/>
          <a:ln w="12700">
            <a:solidFill>
              <a:schemeClr val="tx1"/>
            </a:solidFill>
            <a:round/>
            <a:headEnd type="none" w="sm" len="sm"/>
            <a:tailEnd type="triangle" w="sm" len="sm"/>
          </a:ln>
          <a:effectLst/>
        </p:spPr>
        <p:txBody>
          <a:bodyPr/>
          <a:lstStyle/>
          <a:p>
            <a:endParaRPr lang="pl-PL"/>
          </a:p>
        </p:txBody>
      </p:sp>
      <p:sp>
        <p:nvSpPr>
          <p:cNvPr id="12304" name="Line 18"/>
          <p:cNvSpPr>
            <a:spLocks noChangeShapeType="1"/>
          </p:cNvSpPr>
          <p:nvPr/>
        </p:nvSpPr>
        <p:spPr bwMode="auto">
          <a:xfrm>
            <a:off x="3852193" y="4365079"/>
            <a:ext cx="360362" cy="142875"/>
          </a:xfrm>
          <a:prstGeom prst="line">
            <a:avLst/>
          </a:prstGeom>
          <a:noFill/>
          <a:ln w="12700">
            <a:solidFill>
              <a:schemeClr val="tx1"/>
            </a:solidFill>
            <a:round/>
            <a:headEnd type="none" w="sm" len="sm"/>
            <a:tailEnd type="triangle" w="sm" len="sm"/>
          </a:ln>
          <a:effectLst/>
        </p:spPr>
        <p:txBody>
          <a:bodyPr/>
          <a:lstStyle/>
          <a:p>
            <a:endParaRPr lang="pl-PL"/>
          </a:p>
        </p:txBody>
      </p:sp>
      <p:sp>
        <p:nvSpPr>
          <p:cNvPr id="12305" name="Line 19"/>
          <p:cNvSpPr>
            <a:spLocks noChangeShapeType="1"/>
          </p:cNvSpPr>
          <p:nvPr/>
        </p:nvSpPr>
        <p:spPr bwMode="auto">
          <a:xfrm>
            <a:off x="5220618" y="5228679"/>
            <a:ext cx="360362" cy="215900"/>
          </a:xfrm>
          <a:prstGeom prst="line">
            <a:avLst/>
          </a:prstGeom>
          <a:noFill/>
          <a:ln w="12700">
            <a:solidFill>
              <a:schemeClr val="tx1"/>
            </a:solidFill>
            <a:round/>
            <a:headEnd type="none" w="sm" len="sm"/>
            <a:tailEnd type="triangle" w="sm" len="sm"/>
          </a:ln>
          <a:effectLst/>
        </p:spPr>
        <p:txBody>
          <a:bodyPr/>
          <a:lstStyle/>
          <a:p>
            <a:endParaRPr lang="pl-PL"/>
          </a:p>
        </p:txBody>
      </p:sp>
      <p:sp>
        <p:nvSpPr>
          <p:cNvPr id="12306" name="Line 20"/>
          <p:cNvSpPr>
            <a:spLocks noChangeShapeType="1"/>
          </p:cNvSpPr>
          <p:nvPr/>
        </p:nvSpPr>
        <p:spPr bwMode="auto">
          <a:xfrm>
            <a:off x="3636293" y="3068092"/>
            <a:ext cx="1584325" cy="71437"/>
          </a:xfrm>
          <a:prstGeom prst="line">
            <a:avLst/>
          </a:prstGeom>
          <a:noFill/>
          <a:ln w="12700">
            <a:solidFill>
              <a:schemeClr val="tx1"/>
            </a:solidFill>
            <a:round/>
            <a:headEnd type="triangle" w="med" len="med"/>
            <a:tailEnd type="triangle" w="med" len="med"/>
          </a:ln>
          <a:effectLst/>
        </p:spPr>
        <p:txBody>
          <a:bodyPr/>
          <a:lstStyle/>
          <a:p>
            <a:endParaRPr lang="pl-PL"/>
          </a:p>
        </p:txBody>
      </p:sp>
      <p:sp>
        <p:nvSpPr>
          <p:cNvPr id="12307" name="Line 21"/>
          <p:cNvSpPr>
            <a:spLocks noChangeShapeType="1"/>
          </p:cNvSpPr>
          <p:nvPr/>
        </p:nvSpPr>
        <p:spPr bwMode="auto">
          <a:xfrm flipV="1">
            <a:off x="4428455" y="3499892"/>
            <a:ext cx="1079500" cy="504825"/>
          </a:xfrm>
          <a:prstGeom prst="line">
            <a:avLst/>
          </a:prstGeom>
          <a:noFill/>
          <a:ln w="12700">
            <a:solidFill>
              <a:schemeClr val="tx1"/>
            </a:solidFill>
            <a:round/>
            <a:headEnd type="triangle" w="med" len="med"/>
            <a:tailEnd type="triangle" w="med" len="med"/>
          </a:ln>
          <a:effectLst/>
        </p:spPr>
        <p:txBody>
          <a:bodyPr/>
          <a:lstStyle/>
          <a:p>
            <a:endParaRPr lang="pl-PL"/>
          </a:p>
        </p:txBody>
      </p:sp>
      <p:sp>
        <p:nvSpPr>
          <p:cNvPr id="12308" name="Line 22"/>
          <p:cNvSpPr>
            <a:spLocks noChangeShapeType="1"/>
          </p:cNvSpPr>
          <p:nvPr/>
        </p:nvSpPr>
        <p:spPr bwMode="auto">
          <a:xfrm flipH="1">
            <a:off x="5365080" y="3572917"/>
            <a:ext cx="790575" cy="1008062"/>
          </a:xfrm>
          <a:prstGeom prst="line">
            <a:avLst/>
          </a:prstGeom>
          <a:noFill/>
          <a:ln w="12700">
            <a:solidFill>
              <a:schemeClr val="tx1"/>
            </a:solidFill>
            <a:round/>
            <a:headEnd type="triangle" w="med" len="med"/>
            <a:tailEnd type="triangle" w="med" len="med"/>
          </a:ln>
          <a:effectLst/>
        </p:spPr>
        <p:txBody>
          <a:bodyPr/>
          <a:lstStyle/>
          <a:p>
            <a:endParaRPr lang="pl-PL"/>
          </a:p>
        </p:txBody>
      </p:sp>
      <p:sp>
        <p:nvSpPr>
          <p:cNvPr id="12309" name="Text Box 23"/>
          <p:cNvSpPr txBox="1">
            <a:spLocks noChangeArrowheads="1"/>
          </p:cNvSpPr>
          <p:nvPr/>
        </p:nvSpPr>
        <p:spPr bwMode="auto">
          <a:xfrm>
            <a:off x="1547664" y="262389"/>
            <a:ext cx="6119812" cy="646331"/>
          </a:xfrm>
          <a:prstGeom prst="rect">
            <a:avLst/>
          </a:prstGeom>
          <a:noFill/>
          <a:ln w="12700">
            <a:noFill/>
            <a:miter lim="800000"/>
            <a:headEnd type="none" w="sm" len="sm"/>
            <a:tailEnd type="none" w="sm" len="sm"/>
          </a:ln>
          <a:effectLst/>
        </p:spPr>
        <p:txBody>
          <a:bodyPr>
            <a:spAutoFit/>
          </a:bodyPr>
          <a:lstStyle/>
          <a:p>
            <a:pPr algn="ctr" eaLnBrk="1" hangingPunct="1">
              <a:spcBef>
                <a:spcPct val="50000"/>
              </a:spcBef>
            </a:pPr>
            <a:r>
              <a:rPr lang="pl-PL" altLang="pl-PL" sz="3600" dirty="0"/>
              <a:t>Model koncepcyjny SSM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1000" fill="hold"/>
                                        <p:tgtEl>
                                          <p:spTgt spid="12290"/>
                                        </p:tgtEl>
                                        <p:attrNameLst>
                                          <p:attrName>ppt_w</p:attrName>
                                        </p:attrNameLst>
                                      </p:cBhvr>
                                      <p:tavLst>
                                        <p:tav tm="0">
                                          <p:val>
                                            <p:strVal val="#ppt_w*0.70"/>
                                          </p:val>
                                        </p:tav>
                                        <p:tav tm="100000">
                                          <p:val>
                                            <p:strVal val="#ppt_w"/>
                                          </p:val>
                                        </p:tav>
                                      </p:tavLst>
                                    </p:anim>
                                    <p:anim calcmode="lin" valueType="num">
                                      <p:cBhvr>
                                        <p:cTn id="8" dur="1000" fill="hold"/>
                                        <p:tgtEl>
                                          <p:spTgt spid="12290"/>
                                        </p:tgtEl>
                                        <p:attrNameLst>
                                          <p:attrName>ppt_h</p:attrName>
                                        </p:attrNameLst>
                                      </p:cBhvr>
                                      <p:tavLst>
                                        <p:tav tm="0">
                                          <p:val>
                                            <p:strVal val="#ppt_h"/>
                                          </p:val>
                                        </p:tav>
                                        <p:tav tm="100000">
                                          <p:val>
                                            <p:strVal val="#ppt_h"/>
                                          </p:val>
                                        </p:tav>
                                      </p:tavLst>
                                    </p:anim>
                                    <p:animEffect transition="in" filter="fade">
                                      <p:cBhvr>
                                        <p:cTn id="9" dur="1000"/>
                                        <p:tgtEl>
                                          <p:spTgt spid="12290"/>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2291"/>
                                        </p:tgtEl>
                                        <p:attrNameLst>
                                          <p:attrName>style.visibility</p:attrName>
                                        </p:attrNameLst>
                                      </p:cBhvr>
                                      <p:to>
                                        <p:strVal val="visible"/>
                                      </p:to>
                                    </p:set>
                                    <p:anim calcmode="lin" valueType="num">
                                      <p:cBhvr>
                                        <p:cTn id="12" dur="1000" fill="hold"/>
                                        <p:tgtEl>
                                          <p:spTgt spid="12291"/>
                                        </p:tgtEl>
                                        <p:attrNameLst>
                                          <p:attrName>ppt_w</p:attrName>
                                        </p:attrNameLst>
                                      </p:cBhvr>
                                      <p:tavLst>
                                        <p:tav tm="0">
                                          <p:val>
                                            <p:strVal val="#ppt_w*0.70"/>
                                          </p:val>
                                        </p:tav>
                                        <p:tav tm="100000">
                                          <p:val>
                                            <p:strVal val="#ppt_w"/>
                                          </p:val>
                                        </p:tav>
                                      </p:tavLst>
                                    </p:anim>
                                    <p:anim calcmode="lin" valueType="num">
                                      <p:cBhvr>
                                        <p:cTn id="13" dur="1000" fill="hold"/>
                                        <p:tgtEl>
                                          <p:spTgt spid="12291"/>
                                        </p:tgtEl>
                                        <p:attrNameLst>
                                          <p:attrName>ppt_h</p:attrName>
                                        </p:attrNameLst>
                                      </p:cBhvr>
                                      <p:tavLst>
                                        <p:tav tm="0">
                                          <p:val>
                                            <p:strVal val="#ppt_h"/>
                                          </p:val>
                                        </p:tav>
                                        <p:tav tm="100000">
                                          <p:val>
                                            <p:strVal val="#ppt_h"/>
                                          </p:val>
                                        </p:tav>
                                      </p:tavLst>
                                    </p:anim>
                                    <p:animEffect transition="in" filter="fade">
                                      <p:cBhvr>
                                        <p:cTn id="14" dur="1000"/>
                                        <p:tgtEl>
                                          <p:spTgt spid="12291"/>
                                        </p:tgtEl>
                                      </p:cBhvr>
                                    </p:animEffect>
                                  </p:childTnLst>
                                </p:cTn>
                              </p:par>
                            </p:childTnLst>
                          </p:cTn>
                        </p:par>
                        <p:par>
                          <p:cTn id="15" fill="hold">
                            <p:stCondLst>
                              <p:cond delay="1000"/>
                            </p:stCondLst>
                            <p:childTnLst>
                              <p:par>
                                <p:cTn id="16" presetID="55" presetClass="entr" presetSubtype="0" fill="hold" grpId="0" nodeType="afterEffect">
                                  <p:stCondLst>
                                    <p:cond delay="0"/>
                                  </p:stCondLst>
                                  <p:childTnLst>
                                    <p:set>
                                      <p:cBhvr>
                                        <p:cTn id="17" dur="1" fill="hold">
                                          <p:stCondLst>
                                            <p:cond delay="0"/>
                                          </p:stCondLst>
                                        </p:cTn>
                                        <p:tgtEl>
                                          <p:spTgt spid="12302"/>
                                        </p:tgtEl>
                                        <p:attrNameLst>
                                          <p:attrName>style.visibility</p:attrName>
                                        </p:attrNameLst>
                                      </p:cBhvr>
                                      <p:to>
                                        <p:strVal val="visible"/>
                                      </p:to>
                                    </p:set>
                                    <p:anim calcmode="lin" valueType="num">
                                      <p:cBhvr>
                                        <p:cTn id="18" dur="1000" fill="hold"/>
                                        <p:tgtEl>
                                          <p:spTgt spid="12302"/>
                                        </p:tgtEl>
                                        <p:attrNameLst>
                                          <p:attrName>ppt_w</p:attrName>
                                        </p:attrNameLst>
                                      </p:cBhvr>
                                      <p:tavLst>
                                        <p:tav tm="0">
                                          <p:val>
                                            <p:strVal val="#ppt_w*0.70"/>
                                          </p:val>
                                        </p:tav>
                                        <p:tav tm="100000">
                                          <p:val>
                                            <p:strVal val="#ppt_w"/>
                                          </p:val>
                                        </p:tav>
                                      </p:tavLst>
                                    </p:anim>
                                    <p:anim calcmode="lin" valueType="num">
                                      <p:cBhvr>
                                        <p:cTn id="19" dur="1000" fill="hold"/>
                                        <p:tgtEl>
                                          <p:spTgt spid="12302"/>
                                        </p:tgtEl>
                                        <p:attrNameLst>
                                          <p:attrName>ppt_h</p:attrName>
                                        </p:attrNameLst>
                                      </p:cBhvr>
                                      <p:tavLst>
                                        <p:tav tm="0">
                                          <p:val>
                                            <p:strVal val="#ppt_h"/>
                                          </p:val>
                                        </p:tav>
                                        <p:tav tm="100000">
                                          <p:val>
                                            <p:strVal val="#ppt_h"/>
                                          </p:val>
                                        </p:tav>
                                      </p:tavLst>
                                    </p:anim>
                                    <p:animEffect transition="in" filter="fade">
                                      <p:cBhvr>
                                        <p:cTn id="20" dur="1000"/>
                                        <p:tgtEl>
                                          <p:spTgt spid="12302"/>
                                        </p:tgtEl>
                                      </p:cBhvr>
                                    </p:animEffect>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12292"/>
                                        </p:tgtEl>
                                        <p:attrNameLst>
                                          <p:attrName>style.visibility</p:attrName>
                                        </p:attrNameLst>
                                      </p:cBhvr>
                                      <p:to>
                                        <p:strVal val="visible"/>
                                      </p:to>
                                    </p:set>
                                    <p:anim calcmode="lin" valueType="num">
                                      <p:cBhvr>
                                        <p:cTn id="25" dur="1000" fill="hold"/>
                                        <p:tgtEl>
                                          <p:spTgt spid="12292"/>
                                        </p:tgtEl>
                                        <p:attrNameLst>
                                          <p:attrName>ppt_w</p:attrName>
                                        </p:attrNameLst>
                                      </p:cBhvr>
                                      <p:tavLst>
                                        <p:tav tm="0">
                                          <p:val>
                                            <p:strVal val="#ppt_w*0.70"/>
                                          </p:val>
                                        </p:tav>
                                        <p:tav tm="100000">
                                          <p:val>
                                            <p:strVal val="#ppt_w"/>
                                          </p:val>
                                        </p:tav>
                                      </p:tavLst>
                                    </p:anim>
                                    <p:anim calcmode="lin" valueType="num">
                                      <p:cBhvr>
                                        <p:cTn id="26" dur="1000" fill="hold"/>
                                        <p:tgtEl>
                                          <p:spTgt spid="12292"/>
                                        </p:tgtEl>
                                        <p:attrNameLst>
                                          <p:attrName>ppt_h</p:attrName>
                                        </p:attrNameLst>
                                      </p:cBhvr>
                                      <p:tavLst>
                                        <p:tav tm="0">
                                          <p:val>
                                            <p:strVal val="#ppt_h"/>
                                          </p:val>
                                        </p:tav>
                                        <p:tav tm="100000">
                                          <p:val>
                                            <p:strVal val="#ppt_h"/>
                                          </p:val>
                                        </p:tav>
                                      </p:tavLst>
                                    </p:anim>
                                    <p:animEffect transition="in" filter="fade">
                                      <p:cBhvr>
                                        <p:cTn id="27" dur="1000"/>
                                        <p:tgtEl>
                                          <p:spTgt spid="12292"/>
                                        </p:tgtEl>
                                      </p:cBhvr>
                                    </p:animEffect>
                                  </p:childTnLst>
                                </p:cTn>
                              </p:par>
                              <p:par>
                                <p:cTn id="28" presetID="55" presetClass="entr" presetSubtype="0" fill="hold" grpId="0" nodeType="withEffect">
                                  <p:stCondLst>
                                    <p:cond delay="0"/>
                                  </p:stCondLst>
                                  <p:childTnLst>
                                    <p:set>
                                      <p:cBhvr>
                                        <p:cTn id="29" dur="1" fill="hold">
                                          <p:stCondLst>
                                            <p:cond delay="0"/>
                                          </p:stCondLst>
                                        </p:cTn>
                                        <p:tgtEl>
                                          <p:spTgt spid="12293"/>
                                        </p:tgtEl>
                                        <p:attrNameLst>
                                          <p:attrName>style.visibility</p:attrName>
                                        </p:attrNameLst>
                                      </p:cBhvr>
                                      <p:to>
                                        <p:strVal val="visible"/>
                                      </p:to>
                                    </p:set>
                                    <p:anim calcmode="lin" valueType="num">
                                      <p:cBhvr>
                                        <p:cTn id="30" dur="1000" fill="hold"/>
                                        <p:tgtEl>
                                          <p:spTgt spid="12293"/>
                                        </p:tgtEl>
                                        <p:attrNameLst>
                                          <p:attrName>ppt_w</p:attrName>
                                        </p:attrNameLst>
                                      </p:cBhvr>
                                      <p:tavLst>
                                        <p:tav tm="0">
                                          <p:val>
                                            <p:strVal val="#ppt_w*0.70"/>
                                          </p:val>
                                        </p:tav>
                                        <p:tav tm="100000">
                                          <p:val>
                                            <p:strVal val="#ppt_w"/>
                                          </p:val>
                                        </p:tav>
                                      </p:tavLst>
                                    </p:anim>
                                    <p:anim calcmode="lin" valueType="num">
                                      <p:cBhvr>
                                        <p:cTn id="31" dur="1000" fill="hold"/>
                                        <p:tgtEl>
                                          <p:spTgt spid="12293"/>
                                        </p:tgtEl>
                                        <p:attrNameLst>
                                          <p:attrName>ppt_h</p:attrName>
                                        </p:attrNameLst>
                                      </p:cBhvr>
                                      <p:tavLst>
                                        <p:tav tm="0">
                                          <p:val>
                                            <p:strVal val="#ppt_h"/>
                                          </p:val>
                                        </p:tav>
                                        <p:tav tm="100000">
                                          <p:val>
                                            <p:strVal val="#ppt_h"/>
                                          </p:val>
                                        </p:tav>
                                      </p:tavLst>
                                    </p:anim>
                                    <p:animEffect transition="in" filter="fade">
                                      <p:cBhvr>
                                        <p:cTn id="32" dur="1000"/>
                                        <p:tgtEl>
                                          <p:spTgt spid="12293"/>
                                        </p:tgtEl>
                                      </p:cBhvr>
                                    </p:animEffect>
                                  </p:childTnLst>
                                </p:cTn>
                              </p:par>
                            </p:childTnLst>
                          </p:cTn>
                        </p:par>
                        <p:par>
                          <p:cTn id="33" fill="hold">
                            <p:stCondLst>
                              <p:cond delay="1000"/>
                            </p:stCondLst>
                            <p:childTnLst>
                              <p:par>
                                <p:cTn id="34" presetID="55" presetClass="entr" presetSubtype="0" fill="hold" grpId="0" nodeType="afterEffect">
                                  <p:stCondLst>
                                    <p:cond delay="0"/>
                                  </p:stCondLst>
                                  <p:childTnLst>
                                    <p:set>
                                      <p:cBhvr>
                                        <p:cTn id="35" dur="1" fill="hold">
                                          <p:stCondLst>
                                            <p:cond delay="0"/>
                                          </p:stCondLst>
                                        </p:cTn>
                                        <p:tgtEl>
                                          <p:spTgt spid="12303"/>
                                        </p:tgtEl>
                                        <p:attrNameLst>
                                          <p:attrName>style.visibility</p:attrName>
                                        </p:attrNameLst>
                                      </p:cBhvr>
                                      <p:to>
                                        <p:strVal val="visible"/>
                                      </p:to>
                                    </p:set>
                                    <p:anim calcmode="lin" valueType="num">
                                      <p:cBhvr>
                                        <p:cTn id="36" dur="1000" fill="hold"/>
                                        <p:tgtEl>
                                          <p:spTgt spid="12303"/>
                                        </p:tgtEl>
                                        <p:attrNameLst>
                                          <p:attrName>ppt_w</p:attrName>
                                        </p:attrNameLst>
                                      </p:cBhvr>
                                      <p:tavLst>
                                        <p:tav tm="0">
                                          <p:val>
                                            <p:strVal val="#ppt_w*0.70"/>
                                          </p:val>
                                        </p:tav>
                                        <p:tav tm="100000">
                                          <p:val>
                                            <p:strVal val="#ppt_w"/>
                                          </p:val>
                                        </p:tav>
                                      </p:tavLst>
                                    </p:anim>
                                    <p:anim calcmode="lin" valueType="num">
                                      <p:cBhvr>
                                        <p:cTn id="37" dur="1000" fill="hold"/>
                                        <p:tgtEl>
                                          <p:spTgt spid="12303"/>
                                        </p:tgtEl>
                                        <p:attrNameLst>
                                          <p:attrName>ppt_h</p:attrName>
                                        </p:attrNameLst>
                                      </p:cBhvr>
                                      <p:tavLst>
                                        <p:tav tm="0">
                                          <p:val>
                                            <p:strVal val="#ppt_h"/>
                                          </p:val>
                                        </p:tav>
                                        <p:tav tm="100000">
                                          <p:val>
                                            <p:strVal val="#ppt_h"/>
                                          </p:val>
                                        </p:tav>
                                      </p:tavLst>
                                    </p:anim>
                                    <p:animEffect transition="in" filter="fade">
                                      <p:cBhvr>
                                        <p:cTn id="38" dur="1000"/>
                                        <p:tgtEl>
                                          <p:spTgt spid="12303"/>
                                        </p:tgtEl>
                                      </p:cBhvr>
                                    </p:animEffect>
                                  </p:childTnLst>
                                </p:cTn>
                              </p:par>
                            </p:childTnLst>
                          </p:cTn>
                        </p:par>
                        <p:par>
                          <p:cTn id="39" fill="hold">
                            <p:stCondLst>
                              <p:cond delay="2000"/>
                            </p:stCondLst>
                            <p:childTnLst>
                              <p:par>
                                <p:cTn id="40" presetID="55" presetClass="entr" presetSubtype="0" fill="hold" grpId="0" nodeType="afterEffect">
                                  <p:stCondLst>
                                    <p:cond delay="0"/>
                                  </p:stCondLst>
                                  <p:childTnLst>
                                    <p:set>
                                      <p:cBhvr>
                                        <p:cTn id="41" dur="1" fill="hold">
                                          <p:stCondLst>
                                            <p:cond delay="0"/>
                                          </p:stCondLst>
                                        </p:cTn>
                                        <p:tgtEl>
                                          <p:spTgt spid="12306"/>
                                        </p:tgtEl>
                                        <p:attrNameLst>
                                          <p:attrName>style.visibility</p:attrName>
                                        </p:attrNameLst>
                                      </p:cBhvr>
                                      <p:to>
                                        <p:strVal val="visible"/>
                                      </p:to>
                                    </p:set>
                                    <p:anim calcmode="lin" valueType="num">
                                      <p:cBhvr>
                                        <p:cTn id="42" dur="1000" fill="hold"/>
                                        <p:tgtEl>
                                          <p:spTgt spid="12306"/>
                                        </p:tgtEl>
                                        <p:attrNameLst>
                                          <p:attrName>ppt_w</p:attrName>
                                        </p:attrNameLst>
                                      </p:cBhvr>
                                      <p:tavLst>
                                        <p:tav tm="0">
                                          <p:val>
                                            <p:strVal val="#ppt_w*0.70"/>
                                          </p:val>
                                        </p:tav>
                                        <p:tav tm="100000">
                                          <p:val>
                                            <p:strVal val="#ppt_w"/>
                                          </p:val>
                                        </p:tav>
                                      </p:tavLst>
                                    </p:anim>
                                    <p:anim calcmode="lin" valueType="num">
                                      <p:cBhvr>
                                        <p:cTn id="43" dur="1000" fill="hold"/>
                                        <p:tgtEl>
                                          <p:spTgt spid="12306"/>
                                        </p:tgtEl>
                                        <p:attrNameLst>
                                          <p:attrName>ppt_h</p:attrName>
                                        </p:attrNameLst>
                                      </p:cBhvr>
                                      <p:tavLst>
                                        <p:tav tm="0">
                                          <p:val>
                                            <p:strVal val="#ppt_h"/>
                                          </p:val>
                                        </p:tav>
                                        <p:tav tm="100000">
                                          <p:val>
                                            <p:strVal val="#ppt_h"/>
                                          </p:val>
                                        </p:tav>
                                      </p:tavLst>
                                    </p:anim>
                                    <p:animEffect transition="in" filter="fade">
                                      <p:cBhvr>
                                        <p:cTn id="44" dur="1000"/>
                                        <p:tgtEl>
                                          <p:spTgt spid="12306"/>
                                        </p:tgtEl>
                                      </p:cBhvr>
                                    </p:animEffect>
                                  </p:childTnLst>
                                </p:cTn>
                              </p:par>
                            </p:childTnLst>
                          </p:cTn>
                        </p:par>
                        <p:par>
                          <p:cTn id="45" fill="hold">
                            <p:stCondLst>
                              <p:cond delay="3000"/>
                            </p:stCondLst>
                            <p:childTnLst>
                              <p:par>
                                <p:cTn id="46" presetID="55" presetClass="entr" presetSubtype="0" fill="hold" grpId="0" nodeType="afterEffect">
                                  <p:stCondLst>
                                    <p:cond delay="0"/>
                                  </p:stCondLst>
                                  <p:childTnLst>
                                    <p:set>
                                      <p:cBhvr>
                                        <p:cTn id="47" dur="1" fill="hold">
                                          <p:stCondLst>
                                            <p:cond delay="0"/>
                                          </p:stCondLst>
                                        </p:cTn>
                                        <p:tgtEl>
                                          <p:spTgt spid="12301"/>
                                        </p:tgtEl>
                                        <p:attrNameLst>
                                          <p:attrName>style.visibility</p:attrName>
                                        </p:attrNameLst>
                                      </p:cBhvr>
                                      <p:to>
                                        <p:strVal val="visible"/>
                                      </p:to>
                                    </p:set>
                                    <p:anim calcmode="lin" valueType="num">
                                      <p:cBhvr>
                                        <p:cTn id="48" dur="1000" fill="hold"/>
                                        <p:tgtEl>
                                          <p:spTgt spid="12301"/>
                                        </p:tgtEl>
                                        <p:attrNameLst>
                                          <p:attrName>ppt_w</p:attrName>
                                        </p:attrNameLst>
                                      </p:cBhvr>
                                      <p:tavLst>
                                        <p:tav tm="0">
                                          <p:val>
                                            <p:strVal val="#ppt_w*0.70"/>
                                          </p:val>
                                        </p:tav>
                                        <p:tav tm="100000">
                                          <p:val>
                                            <p:strVal val="#ppt_w"/>
                                          </p:val>
                                        </p:tav>
                                      </p:tavLst>
                                    </p:anim>
                                    <p:anim calcmode="lin" valueType="num">
                                      <p:cBhvr>
                                        <p:cTn id="49" dur="1000" fill="hold"/>
                                        <p:tgtEl>
                                          <p:spTgt spid="12301"/>
                                        </p:tgtEl>
                                        <p:attrNameLst>
                                          <p:attrName>ppt_h</p:attrName>
                                        </p:attrNameLst>
                                      </p:cBhvr>
                                      <p:tavLst>
                                        <p:tav tm="0">
                                          <p:val>
                                            <p:strVal val="#ppt_h"/>
                                          </p:val>
                                        </p:tav>
                                        <p:tav tm="100000">
                                          <p:val>
                                            <p:strVal val="#ppt_h"/>
                                          </p:val>
                                        </p:tav>
                                      </p:tavLst>
                                    </p:anim>
                                    <p:animEffect transition="in" filter="fade">
                                      <p:cBhvr>
                                        <p:cTn id="50" dur="1000"/>
                                        <p:tgtEl>
                                          <p:spTgt spid="12301"/>
                                        </p:tgtEl>
                                      </p:cBhvr>
                                    </p:animEffect>
                                  </p:childTnLst>
                                </p:cTn>
                              </p:par>
                            </p:childTnLst>
                          </p:cTn>
                        </p:par>
                        <p:par>
                          <p:cTn id="51" fill="hold">
                            <p:stCondLst>
                              <p:cond delay="4000"/>
                            </p:stCondLst>
                            <p:childTnLst>
                              <p:par>
                                <p:cTn id="52" presetID="55" presetClass="entr" presetSubtype="0" fill="hold" grpId="0" nodeType="afterEffect">
                                  <p:stCondLst>
                                    <p:cond delay="0"/>
                                  </p:stCondLst>
                                  <p:childTnLst>
                                    <p:set>
                                      <p:cBhvr>
                                        <p:cTn id="53" dur="1" fill="hold">
                                          <p:stCondLst>
                                            <p:cond delay="0"/>
                                          </p:stCondLst>
                                        </p:cTn>
                                        <p:tgtEl>
                                          <p:spTgt spid="12300"/>
                                        </p:tgtEl>
                                        <p:attrNameLst>
                                          <p:attrName>style.visibility</p:attrName>
                                        </p:attrNameLst>
                                      </p:cBhvr>
                                      <p:to>
                                        <p:strVal val="visible"/>
                                      </p:to>
                                    </p:set>
                                    <p:anim calcmode="lin" valueType="num">
                                      <p:cBhvr>
                                        <p:cTn id="54" dur="1000" fill="hold"/>
                                        <p:tgtEl>
                                          <p:spTgt spid="12300"/>
                                        </p:tgtEl>
                                        <p:attrNameLst>
                                          <p:attrName>ppt_w</p:attrName>
                                        </p:attrNameLst>
                                      </p:cBhvr>
                                      <p:tavLst>
                                        <p:tav tm="0">
                                          <p:val>
                                            <p:strVal val="#ppt_w*0.70"/>
                                          </p:val>
                                        </p:tav>
                                        <p:tav tm="100000">
                                          <p:val>
                                            <p:strVal val="#ppt_w"/>
                                          </p:val>
                                        </p:tav>
                                      </p:tavLst>
                                    </p:anim>
                                    <p:anim calcmode="lin" valueType="num">
                                      <p:cBhvr>
                                        <p:cTn id="55" dur="1000" fill="hold"/>
                                        <p:tgtEl>
                                          <p:spTgt spid="12300"/>
                                        </p:tgtEl>
                                        <p:attrNameLst>
                                          <p:attrName>ppt_h</p:attrName>
                                        </p:attrNameLst>
                                      </p:cBhvr>
                                      <p:tavLst>
                                        <p:tav tm="0">
                                          <p:val>
                                            <p:strVal val="#ppt_h"/>
                                          </p:val>
                                        </p:tav>
                                        <p:tav tm="100000">
                                          <p:val>
                                            <p:strVal val="#ppt_h"/>
                                          </p:val>
                                        </p:tav>
                                      </p:tavLst>
                                    </p:anim>
                                    <p:animEffect transition="in" filter="fade">
                                      <p:cBhvr>
                                        <p:cTn id="56" dur="1000"/>
                                        <p:tgtEl>
                                          <p:spTgt spid="12300"/>
                                        </p:tgtEl>
                                      </p:cBhvr>
                                    </p:animEffect>
                                  </p:childTnLst>
                                </p:cTn>
                              </p:par>
                            </p:childTnLst>
                          </p:cTn>
                        </p:par>
                      </p:childTnLst>
                    </p:cTn>
                  </p:par>
                  <p:par>
                    <p:cTn id="57" fill="hold">
                      <p:stCondLst>
                        <p:cond delay="indefinite"/>
                      </p:stCondLst>
                      <p:childTnLst>
                        <p:par>
                          <p:cTn id="58" fill="hold">
                            <p:stCondLst>
                              <p:cond delay="0"/>
                            </p:stCondLst>
                            <p:childTnLst>
                              <p:par>
                                <p:cTn id="59" presetID="55" presetClass="entr" presetSubtype="0" fill="hold" grpId="0" nodeType="clickEffect">
                                  <p:stCondLst>
                                    <p:cond delay="0"/>
                                  </p:stCondLst>
                                  <p:childTnLst>
                                    <p:set>
                                      <p:cBhvr>
                                        <p:cTn id="60" dur="1" fill="hold">
                                          <p:stCondLst>
                                            <p:cond delay="0"/>
                                          </p:stCondLst>
                                        </p:cTn>
                                        <p:tgtEl>
                                          <p:spTgt spid="12294"/>
                                        </p:tgtEl>
                                        <p:attrNameLst>
                                          <p:attrName>style.visibility</p:attrName>
                                        </p:attrNameLst>
                                      </p:cBhvr>
                                      <p:to>
                                        <p:strVal val="visible"/>
                                      </p:to>
                                    </p:set>
                                    <p:anim calcmode="lin" valueType="num">
                                      <p:cBhvr>
                                        <p:cTn id="61" dur="1000" fill="hold"/>
                                        <p:tgtEl>
                                          <p:spTgt spid="12294"/>
                                        </p:tgtEl>
                                        <p:attrNameLst>
                                          <p:attrName>ppt_w</p:attrName>
                                        </p:attrNameLst>
                                      </p:cBhvr>
                                      <p:tavLst>
                                        <p:tav tm="0">
                                          <p:val>
                                            <p:strVal val="#ppt_w*0.70"/>
                                          </p:val>
                                        </p:tav>
                                        <p:tav tm="100000">
                                          <p:val>
                                            <p:strVal val="#ppt_w"/>
                                          </p:val>
                                        </p:tav>
                                      </p:tavLst>
                                    </p:anim>
                                    <p:anim calcmode="lin" valueType="num">
                                      <p:cBhvr>
                                        <p:cTn id="62" dur="1000" fill="hold"/>
                                        <p:tgtEl>
                                          <p:spTgt spid="12294"/>
                                        </p:tgtEl>
                                        <p:attrNameLst>
                                          <p:attrName>ppt_h</p:attrName>
                                        </p:attrNameLst>
                                      </p:cBhvr>
                                      <p:tavLst>
                                        <p:tav tm="0">
                                          <p:val>
                                            <p:strVal val="#ppt_h"/>
                                          </p:val>
                                        </p:tav>
                                        <p:tav tm="100000">
                                          <p:val>
                                            <p:strVal val="#ppt_h"/>
                                          </p:val>
                                        </p:tav>
                                      </p:tavLst>
                                    </p:anim>
                                    <p:animEffect transition="in" filter="fade">
                                      <p:cBhvr>
                                        <p:cTn id="63" dur="1000"/>
                                        <p:tgtEl>
                                          <p:spTgt spid="12294"/>
                                        </p:tgtEl>
                                      </p:cBhvr>
                                    </p:animEffect>
                                  </p:childTnLst>
                                </p:cTn>
                              </p:par>
                              <p:par>
                                <p:cTn id="64" presetID="55" presetClass="entr" presetSubtype="0" fill="hold" grpId="0" nodeType="withEffect">
                                  <p:stCondLst>
                                    <p:cond delay="0"/>
                                  </p:stCondLst>
                                  <p:childTnLst>
                                    <p:set>
                                      <p:cBhvr>
                                        <p:cTn id="65" dur="1" fill="hold">
                                          <p:stCondLst>
                                            <p:cond delay="0"/>
                                          </p:stCondLst>
                                        </p:cTn>
                                        <p:tgtEl>
                                          <p:spTgt spid="12295"/>
                                        </p:tgtEl>
                                        <p:attrNameLst>
                                          <p:attrName>style.visibility</p:attrName>
                                        </p:attrNameLst>
                                      </p:cBhvr>
                                      <p:to>
                                        <p:strVal val="visible"/>
                                      </p:to>
                                    </p:set>
                                    <p:anim calcmode="lin" valueType="num">
                                      <p:cBhvr>
                                        <p:cTn id="66" dur="1000" fill="hold"/>
                                        <p:tgtEl>
                                          <p:spTgt spid="12295"/>
                                        </p:tgtEl>
                                        <p:attrNameLst>
                                          <p:attrName>ppt_w</p:attrName>
                                        </p:attrNameLst>
                                      </p:cBhvr>
                                      <p:tavLst>
                                        <p:tav tm="0">
                                          <p:val>
                                            <p:strVal val="#ppt_w*0.70"/>
                                          </p:val>
                                        </p:tav>
                                        <p:tav tm="100000">
                                          <p:val>
                                            <p:strVal val="#ppt_w"/>
                                          </p:val>
                                        </p:tav>
                                      </p:tavLst>
                                    </p:anim>
                                    <p:anim calcmode="lin" valueType="num">
                                      <p:cBhvr>
                                        <p:cTn id="67" dur="1000" fill="hold"/>
                                        <p:tgtEl>
                                          <p:spTgt spid="12295"/>
                                        </p:tgtEl>
                                        <p:attrNameLst>
                                          <p:attrName>ppt_h</p:attrName>
                                        </p:attrNameLst>
                                      </p:cBhvr>
                                      <p:tavLst>
                                        <p:tav tm="0">
                                          <p:val>
                                            <p:strVal val="#ppt_h"/>
                                          </p:val>
                                        </p:tav>
                                        <p:tav tm="100000">
                                          <p:val>
                                            <p:strVal val="#ppt_h"/>
                                          </p:val>
                                        </p:tav>
                                      </p:tavLst>
                                    </p:anim>
                                    <p:animEffect transition="in" filter="fade">
                                      <p:cBhvr>
                                        <p:cTn id="68" dur="1000"/>
                                        <p:tgtEl>
                                          <p:spTgt spid="12295"/>
                                        </p:tgtEl>
                                      </p:cBhvr>
                                    </p:animEffect>
                                  </p:childTnLst>
                                </p:cTn>
                              </p:par>
                            </p:childTnLst>
                          </p:cTn>
                        </p:par>
                        <p:par>
                          <p:cTn id="69" fill="hold">
                            <p:stCondLst>
                              <p:cond delay="1000"/>
                            </p:stCondLst>
                            <p:childTnLst>
                              <p:par>
                                <p:cTn id="70" presetID="55" presetClass="entr" presetSubtype="0" fill="hold" grpId="0" nodeType="afterEffect">
                                  <p:stCondLst>
                                    <p:cond delay="0"/>
                                  </p:stCondLst>
                                  <p:childTnLst>
                                    <p:set>
                                      <p:cBhvr>
                                        <p:cTn id="71" dur="1" fill="hold">
                                          <p:stCondLst>
                                            <p:cond delay="0"/>
                                          </p:stCondLst>
                                        </p:cTn>
                                        <p:tgtEl>
                                          <p:spTgt spid="12304"/>
                                        </p:tgtEl>
                                        <p:attrNameLst>
                                          <p:attrName>style.visibility</p:attrName>
                                        </p:attrNameLst>
                                      </p:cBhvr>
                                      <p:to>
                                        <p:strVal val="visible"/>
                                      </p:to>
                                    </p:set>
                                    <p:anim calcmode="lin" valueType="num">
                                      <p:cBhvr>
                                        <p:cTn id="72" dur="1000" fill="hold"/>
                                        <p:tgtEl>
                                          <p:spTgt spid="12304"/>
                                        </p:tgtEl>
                                        <p:attrNameLst>
                                          <p:attrName>ppt_w</p:attrName>
                                        </p:attrNameLst>
                                      </p:cBhvr>
                                      <p:tavLst>
                                        <p:tav tm="0">
                                          <p:val>
                                            <p:strVal val="#ppt_w*0.70"/>
                                          </p:val>
                                        </p:tav>
                                        <p:tav tm="100000">
                                          <p:val>
                                            <p:strVal val="#ppt_w"/>
                                          </p:val>
                                        </p:tav>
                                      </p:tavLst>
                                    </p:anim>
                                    <p:anim calcmode="lin" valueType="num">
                                      <p:cBhvr>
                                        <p:cTn id="73" dur="1000" fill="hold"/>
                                        <p:tgtEl>
                                          <p:spTgt spid="12304"/>
                                        </p:tgtEl>
                                        <p:attrNameLst>
                                          <p:attrName>ppt_h</p:attrName>
                                        </p:attrNameLst>
                                      </p:cBhvr>
                                      <p:tavLst>
                                        <p:tav tm="0">
                                          <p:val>
                                            <p:strVal val="#ppt_h"/>
                                          </p:val>
                                        </p:tav>
                                        <p:tav tm="100000">
                                          <p:val>
                                            <p:strVal val="#ppt_h"/>
                                          </p:val>
                                        </p:tav>
                                      </p:tavLst>
                                    </p:anim>
                                    <p:animEffect transition="in" filter="fade">
                                      <p:cBhvr>
                                        <p:cTn id="74" dur="1000"/>
                                        <p:tgtEl>
                                          <p:spTgt spid="12304"/>
                                        </p:tgtEl>
                                      </p:cBhvr>
                                    </p:animEffect>
                                  </p:childTnLst>
                                </p:cTn>
                              </p:par>
                            </p:childTnLst>
                          </p:cTn>
                        </p:par>
                        <p:par>
                          <p:cTn id="75" fill="hold">
                            <p:stCondLst>
                              <p:cond delay="2000"/>
                            </p:stCondLst>
                            <p:childTnLst>
                              <p:par>
                                <p:cTn id="76" presetID="55" presetClass="entr" presetSubtype="0" fill="hold" grpId="0" nodeType="afterEffect">
                                  <p:stCondLst>
                                    <p:cond delay="0"/>
                                  </p:stCondLst>
                                  <p:childTnLst>
                                    <p:set>
                                      <p:cBhvr>
                                        <p:cTn id="77" dur="1" fill="hold">
                                          <p:stCondLst>
                                            <p:cond delay="0"/>
                                          </p:stCondLst>
                                        </p:cTn>
                                        <p:tgtEl>
                                          <p:spTgt spid="12307"/>
                                        </p:tgtEl>
                                        <p:attrNameLst>
                                          <p:attrName>style.visibility</p:attrName>
                                        </p:attrNameLst>
                                      </p:cBhvr>
                                      <p:to>
                                        <p:strVal val="visible"/>
                                      </p:to>
                                    </p:set>
                                    <p:anim calcmode="lin" valueType="num">
                                      <p:cBhvr>
                                        <p:cTn id="78" dur="1000" fill="hold"/>
                                        <p:tgtEl>
                                          <p:spTgt spid="12307"/>
                                        </p:tgtEl>
                                        <p:attrNameLst>
                                          <p:attrName>ppt_w</p:attrName>
                                        </p:attrNameLst>
                                      </p:cBhvr>
                                      <p:tavLst>
                                        <p:tav tm="0">
                                          <p:val>
                                            <p:strVal val="#ppt_w*0.70"/>
                                          </p:val>
                                        </p:tav>
                                        <p:tav tm="100000">
                                          <p:val>
                                            <p:strVal val="#ppt_w"/>
                                          </p:val>
                                        </p:tav>
                                      </p:tavLst>
                                    </p:anim>
                                    <p:anim calcmode="lin" valueType="num">
                                      <p:cBhvr>
                                        <p:cTn id="79" dur="1000" fill="hold"/>
                                        <p:tgtEl>
                                          <p:spTgt spid="12307"/>
                                        </p:tgtEl>
                                        <p:attrNameLst>
                                          <p:attrName>ppt_h</p:attrName>
                                        </p:attrNameLst>
                                      </p:cBhvr>
                                      <p:tavLst>
                                        <p:tav tm="0">
                                          <p:val>
                                            <p:strVal val="#ppt_h"/>
                                          </p:val>
                                        </p:tav>
                                        <p:tav tm="100000">
                                          <p:val>
                                            <p:strVal val="#ppt_h"/>
                                          </p:val>
                                        </p:tav>
                                      </p:tavLst>
                                    </p:anim>
                                    <p:animEffect transition="in" filter="fade">
                                      <p:cBhvr>
                                        <p:cTn id="80" dur="1000"/>
                                        <p:tgtEl>
                                          <p:spTgt spid="12307"/>
                                        </p:tgtEl>
                                      </p:cBhvr>
                                    </p:animEffect>
                                  </p:childTnLst>
                                </p:cTn>
                              </p:par>
                            </p:childTnLst>
                          </p:cTn>
                        </p:par>
                      </p:childTnLst>
                    </p:cTn>
                  </p:par>
                  <p:par>
                    <p:cTn id="81" fill="hold">
                      <p:stCondLst>
                        <p:cond delay="indefinite"/>
                      </p:stCondLst>
                      <p:childTnLst>
                        <p:par>
                          <p:cTn id="82" fill="hold">
                            <p:stCondLst>
                              <p:cond delay="0"/>
                            </p:stCondLst>
                            <p:childTnLst>
                              <p:par>
                                <p:cTn id="83" presetID="55" presetClass="entr" presetSubtype="0" fill="hold" grpId="0" nodeType="clickEffect">
                                  <p:stCondLst>
                                    <p:cond delay="0"/>
                                  </p:stCondLst>
                                  <p:childTnLst>
                                    <p:set>
                                      <p:cBhvr>
                                        <p:cTn id="84" dur="1" fill="hold">
                                          <p:stCondLst>
                                            <p:cond delay="0"/>
                                          </p:stCondLst>
                                        </p:cTn>
                                        <p:tgtEl>
                                          <p:spTgt spid="12297"/>
                                        </p:tgtEl>
                                        <p:attrNameLst>
                                          <p:attrName>style.visibility</p:attrName>
                                        </p:attrNameLst>
                                      </p:cBhvr>
                                      <p:to>
                                        <p:strVal val="visible"/>
                                      </p:to>
                                    </p:set>
                                    <p:anim calcmode="lin" valueType="num">
                                      <p:cBhvr>
                                        <p:cTn id="85" dur="1000" fill="hold"/>
                                        <p:tgtEl>
                                          <p:spTgt spid="12297"/>
                                        </p:tgtEl>
                                        <p:attrNameLst>
                                          <p:attrName>ppt_w</p:attrName>
                                        </p:attrNameLst>
                                      </p:cBhvr>
                                      <p:tavLst>
                                        <p:tav tm="0">
                                          <p:val>
                                            <p:strVal val="#ppt_w*0.70"/>
                                          </p:val>
                                        </p:tav>
                                        <p:tav tm="100000">
                                          <p:val>
                                            <p:strVal val="#ppt_w"/>
                                          </p:val>
                                        </p:tav>
                                      </p:tavLst>
                                    </p:anim>
                                    <p:anim calcmode="lin" valueType="num">
                                      <p:cBhvr>
                                        <p:cTn id="86" dur="1000" fill="hold"/>
                                        <p:tgtEl>
                                          <p:spTgt spid="12297"/>
                                        </p:tgtEl>
                                        <p:attrNameLst>
                                          <p:attrName>ppt_h</p:attrName>
                                        </p:attrNameLst>
                                      </p:cBhvr>
                                      <p:tavLst>
                                        <p:tav tm="0">
                                          <p:val>
                                            <p:strVal val="#ppt_h"/>
                                          </p:val>
                                        </p:tav>
                                        <p:tav tm="100000">
                                          <p:val>
                                            <p:strVal val="#ppt_h"/>
                                          </p:val>
                                        </p:tav>
                                      </p:tavLst>
                                    </p:anim>
                                    <p:animEffect transition="in" filter="fade">
                                      <p:cBhvr>
                                        <p:cTn id="87" dur="1000"/>
                                        <p:tgtEl>
                                          <p:spTgt spid="12297"/>
                                        </p:tgtEl>
                                      </p:cBhvr>
                                    </p:animEffect>
                                  </p:childTnLst>
                                </p:cTn>
                              </p:par>
                              <p:par>
                                <p:cTn id="88" presetID="55" presetClass="entr" presetSubtype="0" fill="hold" grpId="0" nodeType="withEffect">
                                  <p:stCondLst>
                                    <p:cond delay="0"/>
                                  </p:stCondLst>
                                  <p:childTnLst>
                                    <p:set>
                                      <p:cBhvr>
                                        <p:cTn id="89" dur="1" fill="hold">
                                          <p:stCondLst>
                                            <p:cond delay="0"/>
                                          </p:stCondLst>
                                        </p:cTn>
                                        <p:tgtEl>
                                          <p:spTgt spid="12296"/>
                                        </p:tgtEl>
                                        <p:attrNameLst>
                                          <p:attrName>style.visibility</p:attrName>
                                        </p:attrNameLst>
                                      </p:cBhvr>
                                      <p:to>
                                        <p:strVal val="visible"/>
                                      </p:to>
                                    </p:set>
                                    <p:anim calcmode="lin" valueType="num">
                                      <p:cBhvr>
                                        <p:cTn id="90" dur="1000" fill="hold"/>
                                        <p:tgtEl>
                                          <p:spTgt spid="12296"/>
                                        </p:tgtEl>
                                        <p:attrNameLst>
                                          <p:attrName>ppt_w</p:attrName>
                                        </p:attrNameLst>
                                      </p:cBhvr>
                                      <p:tavLst>
                                        <p:tav tm="0">
                                          <p:val>
                                            <p:strVal val="#ppt_w*0.70"/>
                                          </p:val>
                                        </p:tav>
                                        <p:tav tm="100000">
                                          <p:val>
                                            <p:strVal val="#ppt_w"/>
                                          </p:val>
                                        </p:tav>
                                      </p:tavLst>
                                    </p:anim>
                                    <p:anim calcmode="lin" valueType="num">
                                      <p:cBhvr>
                                        <p:cTn id="91" dur="1000" fill="hold"/>
                                        <p:tgtEl>
                                          <p:spTgt spid="12296"/>
                                        </p:tgtEl>
                                        <p:attrNameLst>
                                          <p:attrName>ppt_h</p:attrName>
                                        </p:attrNameLst>
                                      </p:cBhvr>
                                      <p:tavLst>
                                        <p:tav tm="0">
                                          <p:val>
                                            <p:strVal val="#ppt_h"/>
                                          </p:val>
                                        </p:tav>
                                        <p:tav tm="100000">
                                          <p:val>
                                            <p:strVal val="#ppt_h"/>
                                          </p:val>
                                        </p:tav>
                                      </p:tavLst>
                                    </p:anim>
                                    <p:animEffect transition="in" filter="fade">
                                      <p:cBhvr>
                                        <p:cTn id="92" dur="1000"/>
                                        <p:tgtEl>
                                          <p:spTgt spid="12296"/>
                                        </p:tgtEl>
                                      </p:cBhvr>
                                    </p:animEffect>
                                  </p:childTnLst>
                                </p:cTn>
                              </p:par>
                            </p:childTnLst>
                          </p:cTn>
                        </p:par>
                        <p:par>
                          <p:cTn id="93" fill="hold">
                            <p:stCondLst>
                              <p:cond delay="1000"/>
                            </p:stCondLst>
                            <p:childTnLst>
                              <p:par>
                                <p:cTn id="94" presetID="55" presetClass="entr" presetSubtype="0" fill="hold" grpId="0" nodeType="afterEffect">
                                  <p:stCondLst>
                                    <p:cond delay="0"/>
                                  </p:stCondLst>
                                  <p:childTnLst>
                                    <p:set>
                                      <p:cBhvr>
                                        <p:cTn id="95" dur="1" fill="hold">
                                          <p:stCondLst>
                                            <p:cond delay="0"/>
                                          </p:stCondLst>
                                        </p:cTn>
                                        <p:tgtEl>
                                          <p:spTgt spid="12305"/>
                                        </p:tgtEl>
                                        <p:attrNameLst>
                                          <p:attrName>style.visibility</p:attrName>
                                        </p:attrNameLst>
                                      </p:cBhvr>
                                      <p:to>
                                        <p:strVal val="visible"/>
                                      </p:to>
                                    </p:set>
                                    <p:anim calcmode="lin" valueType="num">
                                      <p:cBhvr>
                                        <p:cTn id="96" dur="1000" fill="hold"/>
                                        <p:tgtEl>
                                          <p:spTgt spid="12305"/>
                                        </p:tgtEl>
                                        <p:attrNameLst>
                                          <p:attrName>ppt_w</p:attrName>
                                        </p:attrNameLst>
                                      </p:cBhvr>
                                      <p:tavLst>
                                        <p:tav tm="0">
                                          <p:val>
                                            <p:strVal val="#ppt_w*0.70"/>
                                          </p:val>
                                        </p:tav>
                                        <p:tav tm="100000">
                                          <p:val>
                                            <p:strVal val="#ppt_w"/>
                                          </p:val>
                                        </p:tav>
                                      </p:tavLst>
                                    </p:anim>
                                    <p:anim calcmode="lin" valueType="num">
                                      <p:cBhvr>
                                        <p:cTn id="97" dur="1000" fill="hold"/>
                                        <p:tgtEl>
                                          <p:spTgt spid="12305"/>
                                        </p:tgtEl>
                                        <p:attrNameLst>
                                          <p:attrName>ppt_h</p:attrName>
                                        </p:attrNameLst>
                                      </p:cBhvr>
                                      <p:tavLst>
                                        <p:tav tm="0">
                                          <p:val>
                                            <p:strVal val="#ppt_h"/>
                                          </p:val>
                                        </p:tav>
                                        <p:tav tm="100000">
                                          <p:val>
                                            <p:strVal val="#ppt_h"/>
                                          </p:val>
                                        </p:tav>
                                      </p:tavLst>
                                    </p:anim>
                                    <p:animEffect transition="in" filter="fade">
                                      <p:cBhvr>
                                        <p:cTn id="98" dur="1000"/>
                                        <p:tgtEl>
                                          <p:spTgt spid="12305"/>
                                        </p:tgtEl>
                                      </p:cBhvr>
                                    </p:animEffect>
                                  </p:childTnLst>
                                </p:cTn>
                              </p:par>
                            </p:childTnLst>
                          </p:cTn>
                        </p:par>
                        <p:par>
                          <p:cTn id="99" fill="hold">
                            <p:stCondLst>
                              <p:cond delay="2000"/>
                            </p:stCondLst>
                            <p:childTnLst>
                              <p:par>
                                <p:cTn id="100" presetID="55" presetClass="entr" presetSubtype="0" fill="hold" grpId="0" nodeType="afterEffect">
                                  <p:stCondLst>
                                    <p:cond delay="0"/>
                                  </p:stCondLst>
                                  <p:childTnLst>
                                    <p:set>
                                      <p:cBhvr>
                                        <p:cTn id="101" dur="1" fill="hold">
                                          <p:stCondLst>
                                            <p:cond delay="0"/>
                                          </p:stCondLst>
                                        </p:cTn>
                                        <p:tgtEl>
                                          <p:spTgt spid="12308"/>
                                        </p:tgtEl>
                                        <p:attrNameLst>
                                          <p:attrName>style.visibility</p:attrName>
                                        </p:attrNameLst>
                                      </p:cBhvr>
                                      <p:to>
                                        <p:strVal val="visible"/>
                                      </p:to>
                                    </p:set>
                                    <p:anim calcmode="lin" valueType="num">
                                      <p:cBhvr>
                                        <p:cTn id="102" dur="1000" fill="hold"/>
                                        <p:tgtEl>
                                          <p:spTgt spid="12308"/>
                                        </p:tgtEl>
                                        <p:attrNameLst>
                                          <p:attrName>ppt_w</p:attrName>
                                        </p:attrNameLst>
                                      </p:cBhvr>
                                      <p:tavLst>
                                        <p:tav tm="0">
                                          <p:val>
                                            <p:strVal val="#ppt_w*0.70"/>
                                          </p:val>
                                        </p:tav>
                                        <p:tav tm="100000">
                                          <p:val>
                                            <p:strVal val="#ppt_w"/>
                                          </p:val>
                                        </p:tav>
                                      </p:tavLst>
                                    </p:anim>
                                    <p:anim calcmode="lin" valueType="num">
                                      <p:cBhvr>
                                        <p:cTn id="103" dur="1000" fill="hold"/>
                                        <p:tgtEl>
                                          <p:spTgt spid="12308"/>
                                        </p:tgtEl>
                                        <p:attrNameLst>
                                          <p:attrName>ppt_h</p:attrName>
                                        </p:attrNameLst>
                                      </p:cBhvr>
                                      <p:tavLst>
                                        <p:tav tm="0">
                                          <p:val>
                                            <p:strVal val="#ppt_h"/>
                                          </p:val>
                                        </p:tav>
                                        <p:tav tm="100000">
                                          <p:val>
                                            <p:strVal val="#ppt_h"/>
                                          </p:val>
                                        </p:tav>
                                      </p:tavLst>
                                    </p:anim>
                                    <p:animEffect transition="in" filter="fade">
                                      <p:cBhvr>
                                        <p:cTn id="104" dur="1000"/>
                                        <p:tgtEl>
                                          <p:spTgt spid="12308"/>
                                        </p:tgtEl>
                                      </p:cBhvr>
                                    </p:animEffect>
                                  </p:childTnLst>
                                </p:cTn>
                              </p:par>
                            </p:childTnLst>
                          </p:cTn>
                        </p:par>
                      </p:childTnLst>
                    </p:cTn>
                  </p:par>
                  <p:par>
                    <p:cTn id="105" fill="hold">
                      <p:stCondLst>
                        <p:cond delay="indefinite"/>
                      </p:stCondLst>
                      <p:childTnLst>
                        <p:par>
                          <p:cTn id="106" fill="hold">
                            <p:stCondLst>
                              <p:cond delay="0"/>
                            </p:stCondLst>
                            <p:childTnLst>
                              <p:par>
                                <p:cTn id="107" presetID="55" presetClass="entr" presetSubtype="0" fill="hold" grpId="0" nodeType="clickEffect">
                                  <p:stCondLst>
                                    <p:cond delay="0"/>
                                  </p:stCondLst>
                                  <p:childTnLst>
                                    <p:set>
                                      <p:cBhvr>
                                        <p:cTn id="108" dur="1" fill="hold">
                                          <p:stCondLst>
                                            <p:cond delay="0"/>
                                          </p:stCondLst>
                                        </p:cTn>
                                        <p:tgtEl>
                                          <p:spTgt spid="12299"/>
                                        </p:tgtEl>
                                        <p:attrNameLst>
                                          <p:attrName>style.visibility</p:attrName>
                                        </p:attrNameLst>
                                      </p:cBhvr>
                                      <p:to>
                                        <p:strVal val="visible"/>
                                      </p:to>
                                    </p:set>
                                    <p:anim calcmode="lin" valueType="num">
                                      <p:cBhvr>
                                        <p:cTn id="109" dur="1000" fill="hold"/>
                                        <p:tgtEl>
                                          <p:spTgt spid="12299"/>
                                        </p:tgtEl>
                                        <p:attrNameLst>
                                          <p:attrName>ppt_w</p:attrName>
                                        </p:attrNameLst>
                                      </p:cBhvr>
                                      <p:tavLst>
                                        <p:tav tm="0">
                                          <p:val>
                                            <p:strVal val="#ppt_w*0.70"/>
                                          </p:val>
                                        </p:tav>
                                        <p:tav tm="100000">
                                          <p:val>
                                            <p:strVal val="#ppt_w"/>
                                          </p:val>
                                        </p:tav>
                                      </p:tavLst>
                                    </p:anim>
                                    <p:anim calcmode="lin" valueType="num">
                                      <p:cBhvr>
                                        <p:cTn id="110" dur="1000" fill="hold"/>
                                        <p:tgtEl>
                                          <p:spTgt spid="12299"/>
                                        </p:tgtEl>
                                        <p:attrNameLst>
                                          <p:attrName>ppt_h</p:attrName>
                                        </p:attrNameLst>
                                      </p:cBhvr>
                                      <p:tavLst>
                                        <p:tav tm="0">
                                          <p:val>
                                            <p:strVal val="#ppt_h"/>
                                          </p:val>
                                        </p:tav>
                                        <p:tav tm="100000">
                                          <p:val>
                                            <p:strVal val="#ppt_h"/>
                                          </p:val>
                                        </p:tav>
                                      </p:tavLst>
                                    </p:anim>
                                    <p:animEffect transition="in" filter="fade">
                                      <p:cBhvr>
                                        <p:cTn id="111" dur="1000"/>
                                        <p:tgtEl>
                                          <p:spTgt spid="12299"/>
                                        </p:tgtEl>
                                      </p:cBhvr>
                                    </p:animEffect>
                                  </p:childTnLst>
                                </p:cTn>
                              </p:par>
                              <p:par>
                                <p:cTn id="112" presetID="55" presetClass="entr" presetSubtype="0" fill="hold" grpId="0" nodeType="withEffect">
                                  <p:stCondLst>
                                    <p:cond delay="0"/>
                                  </p:stCondLst>
                                  <p:childTnLst>
                                    <p:set>
                                      <p:cBhvr>
                                        <p:cTn id="113" dur="1" fill="hold">
                                          <p:stCondLst>
                                            <p:cond delay="0"/>
                                          </p:stCondLst>
                                        </p:cTn>
                                        <p:tgtEl>
                                          <p:spTgt spid="12298"/>
                                        </p:tgtEl>
                                        <p:attrNameLst>
                                          <p:attrName>style.visibility</p:attrName>
                                        </p:attrNameLst>
                                      </p:cBhvr>
                                      <p:to>
                                        <p:strVal val="visible"/>
                                      </p:to>
                                    </p:set>
                                    <p:anim calcmode="lin" valueType="num">
                                      <p:cBhvr>
                                        <p:cTn id="114" dur="1000" fill="hold"/>
                                        <p:tgtEl>
                                          <p:spTgt spid="12298"/>
                                        </p:tgtEl>
                                        <p:attrNameLst>
                                          <p:attrName>ppt_w</p:attrName>
                                        </p:attrNameLst>
                                      </p:cBhvr>
                                      <p:tavLst>
                                        <p:tav tm="0">
                                          <p:val>
                                            <p:strVal val="#ppt_w*0.70"/>
                                          </p:val>
                                        </p:tav>
                                        <p:tav tm="100000">
                                          <p:val>
                                            <p:strVal val="#ppt_w"/>
                                          </p:val>
                                        </p:tav>
                                      </p:tavLst>
                                    </p:anim>
                                    <p:anim calcmode="lin" valueType="num">
                                      <p:cBhvr>
                                        <p:cTn id="115" dur="1000" fill="hold"/>
                                        <p:tgtEl>
                                          <p:spTgt spid="12298"/>
                                        </p:tgtEl>
                                        <p:attrNameLst>
                                          <p:attrName>ppt_h</p:attrName>
                                        </p:attrNameLst>
                                      </p:cBhvr>
                                      <p:tavLst>
                                        <p:tav tm="0">
                                          <p:val>
                                            <p:strVal val="#ppt_h"/>
                                          </p:val>
                                        </p:tav>
                                        <p:tav tm="100000">
                                          <p:val>
                                            <p:strVal val="#ppt_h"/>
                                          </p:val>
                                        </p:tav>
                                      </p:tavLst>
                                    </p:anim>
                                    <p:animEffect transition="in" filter="fade">
                                      <p:cBhvr>
                                        <p:cTn id="116" dur="1000"/>
                                        <p:tgtEl>
                                          <p:spTgt spid="12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nimBg="1"/>
      <p:bldP spid="12291" grpId="0"/>
      <p:bldP spid="12292" grpId="0" animBg="1"/>
      <p:bldP spid="12293" grpId="0"/>
      <p:bldP spid="12294" grpId="0" animBg="1"/>
      <p:bldP spid="12295" grpId="0"/>
      <p:bldP spid="12296" grpId="0" animBg="1"/>
      <p:bldP spid="12297" grpId="0"/>
      <p:bldP spid="12298" grpId="0" animBg="1"/>
      <p:bldP spid="12299" grpId="0"/>
      <p:bldP spid="12300" grpId="0" animBg="1"/>
      <p:bldP spid="12301" grpId="0"/>
      <p:bldP spid="12302" grpId="0" animBg="1"/>
      <p:bldP spid="12303" grpId="0" animBg="1"/>
      <p:bldP spid="12304" grpId="0" animBg="1"/>
      <p:bldP spid="12305" grpId="0" animBg="1"/>
      <p:bldP spid="12306" grpId="0" animBg="1"/>
      <p:bldP spid="12307" grpId="0" animBg="1"/>
      <p:bldP spid="1230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578768"/>
            <a:ext cx="9142413" cy="762000"/>
          </a:xfrm>
          <a:noFill/>
        </p:spPr>
        <p:txBody>
          <a:bodyPr lIns="92075" tIns="46038" rIns="92075" bIns="46038"/>
          <a:lstStyle/>
          <a:p>
            <a:pPr eaLnBrk="1" hangingPunct="1"/>
            <a:r>
              <a:rPr lang="pl-PL" altLang="pl-PL" sz="3600" dirty="0"/>
              <a:t>Strumienie informacji kulturowych</a:t>
            </a:r>
            <a:endParaRPr lang="pl-PL" altLang="pl-PL" sz="3600" dirty="0">
              <a:latin typeface="Times New Roman CE" charset="-18"/>
            </a:endParaRPr>
          </a:p>
        </p:txBody>
      </p:sp>
      <p:sp>
        <p:nvSpPr>
          <p:cNvPr id="13315" name="Rectangle 3"/>
          <p:cNvSpPr>
            <a:spLocks noGrp="1" noChangeArrowheads="1"/>
          </p:cNvSpPr>
          <p:nvPr>
            <p:ph type="body" idx="1"/>
          </p:nvPr>
        </p:nvSpPr>
        <p:spPr>
          <a:xfrm>
            <a:off x="755576" y="1846312"/>
            <a:ext cx="7704856" cy="2230760"/>
          </a:xfrm>
          <a:noFill/>
          <a:ln w="38100">
            <a:solidFill>
              <a:srgbClr val="FF0000"/>
            </a:solidFill>
          </a:ln>
        </p:spPr>
        <p:txBody>
          <a:bodyPr lIns="92075" tIns="46038" rIns="92075" bIns="46038"/>
          <a:lstStyle/>
          <a:p>
            <a:pPr eaLnBrk="1" hangingPunct="1">
              <a:lnSpc>
                <a:spcPct val="90000"/>
              </a:lnSpc>
              <a:buNone/>
            </a:pPr>
            <a:r>
              <a:rPr lang="pl-PL" altLang="pl-PL" sz="2800" dirty="0"/>
              <a:t>	Strumień informacji kulturowych w SSM zawiera trzy etapy:</a:t>
            </a:r>
          </a:p>
          <a:p>
            <a:pPr lvl="1" eaLnBrk="1" hangingPunct="1">
              <a:lnSpc>
                <a:spcPct val="90000"/>
              </a:lnSpc>
            </a:pPr>
            <a:r>
              <a:rPr lang="pl-PL" altLang="pl-PL" b="1" i="1" dirty="0">
                <a:solidFill>
                  <a:srgbClr val="FF0000"/>
                </a:solidFill>
              </a:rPr>
              <a:t>Analiza interwencji</a:t>
            </a:r>
          </a:p>
          <a:p>
            <a:pPr lvl="1" eaLnBrk="1" hangingPunct="1">
              <a:lnSpc>
                <a:spcPct val="90000"/>
              </a:lnSpc>
            </a:pPr>
            <a:r>
              <a:rPr lang="pl-PL" altLang="pl-PL" b="1" i="1" dirty="0">
                <a:solidFill>
                  <a:srgbClr val="FF0000"/>
                </a:solidFill>
              </a:rPr>
              <a:t>Analiza systemu społecznego</a:t>
            </a:r>
          </a:p>
          <a:p>
            <a:pPr lvl="1" eaLnBrk="1" hangingPunct="1">
              <a:lnSpc>
                <a:spcPct val="90000"/>
              </a:lnSpc>
            </a:pPr>
            <a:r>
              <a:rPr lang="pl-PL" altLang="pl-PL" b="1" i="1" dirty="0">
                <a:solidFill>
                  <a:srgbClr val="FF0000"/>
                </a:solidFill>
              </a:rPr>
              <a:t>Analiza systemu politycznego</a:t>
            </a:r>
            <a:endParaRPr lang="pl-PL" altLang="pl-PL" dirty="0">
              <a:solidFill>
                <a:srgbClr val="FF0000"/>
              </a:solidFill>
            </a:endParaRPr>
          </a:p>
        </p:txBody>
      </p:sp>
      <p:sp>
        <p:nvSpPr>
          <p:cNvPr id="4" name="pole tekstowe 3"/>
          <p:cNvSpPr txBox="1"/>
          <p:nvPr/>
        </p:nvSpPr>
        <p:spPr>
          <a:xfrm>
            <a:off x="8388424" y="35332"/>
            <a:ext cx="755576" cy="369332"/>
          </a:xfrm>
          <a:prstGeom prst="rect">
            <a:avLst/>
          </a:prstGeom>
          <a:noFill/>
        </p:spPr>
        <p:txBody>
          <a:bodyPr wrap="square" rtlCol="0">
            <a:spAutoFit/>
          </a:bodyPr>
          <a:lstStyle/>
          <a:p>
            <a:r>
              <a:rPr lang="pl-PL" dirty="0"/>
              <a:t>1/4</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290736"/>
            <a:ext cx="9142413" cy="762000"/>
          </a:xfrm>
          <a:noFill/>
        </p:spPr>
        <p:txBody>
          <a:bodyPr lIns="92075" tIns="46038" rIns="92075" bIns="46038"/>
          <a:lstStyle/>
          <a:p>
            <a:pPr eaLnBrk="1" hangingPunct="1"/>
            <a:r>
              <a:rPr lang="pl-PL" altLang="pl-PL" sz="3600" dirty="0"/>
              <a:t>Strumienie informacji kulturowych</a:t>
            </a:r>
            <a:endParaRPr lang="pl-PL" altLang="pl-PL" sz="3600" dirty="0">
              <a:latin typeface="Times New Roman CE" charset="-18"/>
            </a:endParaRPr>
          </a:p>
        </p:txBody>
      </p:sp>
      <p:sp>
        <p:nvSpPr>
          <p:cNvPr id="13315" name="Rectangle 3"/>
          <p:cNvSpPr>
            <a:spLocks noGrp="1" noChangeArrowheads="1"/>
          </p:cNvSpPr>
          <p:nvPr>
            <p:ph type="body" idx="1"/>
          </p:nvPr>
        </p:nvSpPr>
        <p:spPr>
          <a:xfrm>
            <a:off x="576064" y="1270248"/>
            <a:ext cx="8388424" cy="4535016"/>
          </a:xfrm>
          <a:noFill/>
        </p:spPr>
        <p:txBody>
          <a:bodyPr lIns="92075" tIns="46038" rIns="92075" bIns="46038"/>
          <a:lstStyle/>
          <a:p>
            <a:pPr eaLnBrk="1" hangingPunct="1">
              <a:lnSpc>
                <a:spcPct val="90000"/>
              </a:lnSpc>
              <a:buNone/>
            </a:pPr>
            <a:endParaRPr lang="pl-PL" altLang="pl-PL" sz="2000" dirty="0">
              <a:solidFill>
                <a:srgbClr val="6600CC"/>
              </a:solidFill>
            </a:endParaRPr>
          </a:p>
          <a:p>
            <a:pPr marL="457200" indent="-457200" eaLnBrk="1" hangingPunct="1">
              <a:lnSpc>
                <a:spcPct val="90000"/>
              </a:lnSpc>
              <a:buFontTx/>
              <a:buAutoNum type="arabicPeriod"/>
            </a:pPr>
            <a:r>
              <a:rPr lang="pl-PL" altLang="pl-PL" sz="2400" b="1" i="1" dirty="0">
                <a:solidFill>
                  <a:srgbClr val="FF0000"/>
                </a:solidFill>
                <a:effectLst>
                  <a:outerShdw blurRad="38100" dist="38100" dir="2700000" algn="tl">
                    <a:srgbClr val="000000">
                      <a:alpha val="43137"/>
                    </a:srgbClr>
                  </a:outerShdw>
                </a:effectLst>
              </a:rPr>
              <a:t>Analiza interwencji</a:t>
            </a:r>
            <a:r>
              <a:rPr lang="pl-PL" altLang="pl-PL" sz="2400" dirty="0">
                <a:solidFill>
                  <a:srgbClr val="FF0000"/>
                </a:solidFill>
                <a:effectLst>
                  <a:outerShdw blurRad="38100" dist="38100" dir="2700000" algn="tl">
                    <a:srgbClr val="000000">
                      <a:alpha val="43137"/>
                    </a:srgbClr>
                  </a:outerShdw>
                </a:effectLst>
              </a:rPr>
              <a:t> </a:t>
            </a:r>
            <a:r>
              <a:rPr lang="pl-PL" altLang="pl-PL" sz="2400" dirty="0"/>
              <a:t>- interwencje są analizowane z punktu widzenia trzech ról: klient, „</a:t>
            </a:r>
            <a:r>
              <a:rPr lang="pl-PL" altLang="pl-PL" sz="2400" dirty="0" err="1"/>
              <a:t>rozwiązywacz</a:t>
            </a:r>
            <a:r>
              <a:rPr lang="pl-PL" altLang="pl-PL" sz="2400" dirty="0"/>
              <a:t>” problemu i właściciel problemu. </a:t>
            </a:r>
          </a:p>
          <a:p>
            <a:pPr marL="457200" indent="-457200" eaLnBrk="1" hangingPunct="1">
              <a:lnSpc>
                <a:spcPct val="90000"/>
              </a:lnSpc>
              <a:buNone/>
            </a:pPr>
            <a:r>
              <a:rPr lang="pl-PL" altLang="pl-PL" sz="2400" dirty="0"/>
              <a:t>	Z punktu widzenia </a:t>
            </a:r>
            <a:r>
              <a:rPr lang="pl-PL" altLang="pl-PL" sz="2400" b="1" i="1" dirty="0"/>
              <a:t>klienta</a:t>
            </a:r>
            <a:r>
              <a:rPr lang="pl-PL" altLang="pl-PL" sz="2400" dirty="0"/>
              <a:t> (osoba lub osoby, które powodują zaistnienie badania) musimy przeanalizować jego zamiary prowadzące do zaistnienia badania. </a:t>
            </a:r>
          </a:p>
          <a:p>
            <a:pPr marL="457200" indent="-457200" eaLnBrk="1" hangingPunct="1">
              <a:lnSpc>
                <a:spcPct val="90000"/>
              </a:lnSpc>
              <a:buNone/>
            </a:pPr>
            <a:r>
              <a:rPr lang="pl-PL" altLang="pl-PL" sz="2400" dirty="0"/>
              <a:t>	Z punktu widzenia „</a:t>
            </a:r>
            <a:r>
              <a:rPr lang="pl-PL" altLang="pl-PL" sz="2400" b="1" i="1" dirty="0"/>
              <a:t>potencjalnego </a:t>
            </a:r>
            <a:r>
              <a:rPr lang="pl-PL" altLang="pl-PL" sz="2400" b="1" i="1" dirty="0" err="1"/>
              <a:t>rozwiązywacza</a:t>
            </a:r>
            <a:r>
              <a:rPr lang="pl-PL" altLang="pl-PL" sz="2400" b="1" i="1" dirty="0"/>
              <a:t> problemu</a:t>
            </a:r>
            <a:r>
              <a:rPr lang="pl-PL" altLang="pl-PL" sz="2400" dirty="0"/>
              <a:t>” musimy zrozumieć ich postrzeganie, dlaczego chcieliby coś zrobić w danej sytuacji. </a:t>
            </a:r>
          </a:p>
          <a:p>
            <a:pPr marL="457200" indent="-457200" eaLnBrk="1" hangingPunct="1">
              <a:lnSpc>
                <a:spcPct val="90000"/>
              </a:lnSpc>
              <a:buNone/>
            </a:pPr>
            <a:r>
              <a:rPr lang="pl-PL" altLang="pl-PL" sz="2400" dirty="0"/>
              <a:t>	Z punktu </a:t>
            </a:r>
            <a:r>
              <a:rPr lang="pl-PL" altLang="pl-PL" sz="2400" b="1" i="1" dirty="0"/>
              <a:t>właściciela problemu </a:t>
            </a:r>
            <a:r>
              <a:rPr lang="pl-PL" altLang="pl-PL" sz="2400" dirty="0"/>
              <a:t>musimy zadecydować, kogo uznać za właściciela problemu.</a:t>
            </a:r>
          </a:p>
        </p:txBody>
      </p:sp>
      <p:sp>
        <p:nvSpPr>
          <p:cNvPr id="4" name="pole tekstowe 3"/>
          <p:cNvSpPr txBox="1"/>
          <p:nvPr/>
        </p:nvSpPr>
        <p:spPr>
          <a:xfrm>
            <a:off x="8388424" y="35332"/>
            <a:ext cx="755576" cy="369332"/>
          </a:xfrm>
          <a:prstGeom prst="rect">
            <a:avLst/>
          </a:prstGeom>
          <a:noFill/>
        </p:spPr>
        <p:txBody>
          <a:bodyPr wrap="square" rtlCol="0">
            <a:spAutoFit/>
          </a:bodyPr>
          <a:lstStyle/>
          <a:p>
            <a:r>
              <a:rPr lang="pl-PL" dirty="0"/>
              <a:t>2/4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2413" cy="762000"/>
          </a:xfrm>
          <a:noFill/>
        </p:spPr>
        <p:txBody>
          <a:bodyPr lIns="92075" tIns="46038" rIns="92075" bIns="46038"/>
          <a:lstStyle/>
          <a:p>
            <a:pPr eaLnBrk="1" hangingPunct="1"/>
            <a:r>
              <a:rPr lang="pl-PL" altLang="pl-PL" sz="3600"/>
              <a:t>Strumienie informacji kulturowych</a:t>
            </a:r>
            <a:endParaRPr lang="pl-PL" altLang="pl-PL" sz="3600">
              <a:latin typeface="Times New Roman CE" charset="-18"/>
            </a:endParaRPr>
          </a:p>
        </p:txBody>
      </p:sp>
      <p:sp>
        <p:nvSpPr>
          <p:cNvPr id="14339" name="Rectangle 3"/>
          <p:cNvSpPr>
            <a:spLocks noGrp="1" noChangeArrowheads="1"/>
          </p:cNvSpPr>
          <p:nvPr>
            <p:ph type="body" idx="1"/>
          </p:nvPr>
        </p:nvSpPr>
        <p:spPr>
          <a:xfrm>
            <a:off x="288032" y="914400"/>
            <a:ext cx="8892480" cy="5943600"/>
          </a:xfrm>
          <a:noFill/>
        </p:spPr>
        <p:txBody>
          <a:bodyPr lIns="92075" tIns="46038" rIns="92075" bIns="46038"/>
          <a:lstStyle/>
          <a:p>
            <a:pPr marL="457200" lvl="0" indent="-457200" eaLnBrk="1" hangingPunct="1">
              <a:lnSpc>
                <a:spcPct val="90000"/>
              </a:lnSpc>
              <a:buFont typeface="+mj-lt"/>
              <a:buAutoNum type="arabicPeriod" startAt="2"/>
            </a:pPr>
            <a:r>
              <a:rPr lang="pl-PL" altLang="pl-PL" sz="2400" b="1" i="1" dirty="0">
                <a:solidFill>
                  <a:srgbClr val="FF0000"/>
                </a:solidFill>
                <a:effectLst>
                  <a:outerShdw blurRad="38100" dist="38100" dir="2700000" algn="tl">
                    <a:srgbClr val="000000">
                      <a:alpha val="43137"/>
                    </a:srgbClr>
                  </a:outerShdw>
                </a:effectLst>
              </a:rPr>
              <a:t>Analiza systemu społecznego</a:t>
            </a:r>
            <a:r>
              <a:rPr lang="pl-PL" altLang="pl-PL" sz="2400" b="1" dirty="0">
                <a:solidFill>
                  <a:srgbClr val="FF0000"/>
                </a:solidFill>
                <a:effectLst>
                  <a:outerShdw blurRad="38100" dist="38100" dir="2700000" algn="tl">
                    <a:srgbClr val="000000">
                      <a:alpha val="43137"/>
                    </a:srgbClr>
                  </a:outerShdw>
                </a:effectLst>
              </a:rPr>
              <a:t> </a:t>
            </a:r>
            <a:r>
              <a:rPr lang="pl-PL" altLang="pl-PL" sz="2400" dirty="0">
                <a:solidFill>
                  <a:srgbClr val="000000"/>
                </a:solidFill>
              </a:rPr>
              <a:t>- zakłada się że system społeczny nieustannie zmienia interakcje między trzema elementami: rolami, normami i wartościami. Każdy z tych elementów definiuje siebie w kontekście dwóch pozostałych. Rola oznacza pozycję społeczną, która jest uważana za znaczącą w sytuacji problematycznej. Rola jest charakteryzowana za pomocą oczekiwanych zachowań lub norm. Rzeczywista efektywność pełnienia roli będzie oceniana za pomocą lokalnych standardów lub wartości.</a:t>
            </a:r>
          </a:p>
          <a:p>
            <a:pPr eaLnBrk="1" hangingPunct="1">
              <a:buFontTx/>
              <a:buNone/>
            </a:pPr>
            <a:r>
              <a:rPr lang="pl-PL" altLang="pl-PL" sz="2400" dirty="0"/>
              <a:t>	</a:t>
            </a:r>
            <a:r>
              <a:rPr lang="pl-PL" altLang="pl-PL" sz="2400" b="1" i="1" dirty="0">
                <a:solidFill>
                  <a:schemeClr val="accent2"/>
                </a:solidFill>
              </a:rPr>
              <a:t>Rząd:</a:t>
            </a:r>
            <a:r>
              <a:rPr lang="pl-PL" altLang="pl-PL" sz="2400" b="1" i="1" dirty="0"/>
              <a:t> </a:t>
            </a:r>
            <a:r>
              <a:rPr lang="pl-PL" altLang="pl-PL" sz="2400" dirty="0"/>
              <a:t>Wydziały uniwersyteckie muszą być podzielone na te, które zajmują się głównie nauczaniem i te które zajmują się badaniami</a:t>
            </a:r>
          </a:p>
          <a:p>
            <a:pPr eaLnBrk="1" hangingPunct="1">
              <a:buFontTx/>
              <a:buNone/>
            </a:pPr>
            <a:r>
              <a:rPr lang="pl-PL" altLang="pl-PL" sz="2400" dirty="0"/>
              <a:t>	</a:t>
            </a:r>
            <a:r>
              <a:rPr lang="pl-PL" altLang="pl-PL" sz="2400" b="1" i="1" dirty="0">
                <a:solidFill>
                  <a:schemeClr val="accent2"/>
                </a:solidFill>
              </a:rPr>
              <a:t>Wykładowcy:</a:t>
            </a:r>
            <a:r>
              <a:rPr lang="pl-PL" altLang="pl-PL" sz="2400" dirty="0"/>
              <a:t> Jakość uniwersytetu opiera się na dobrym nauczaniu, które z kolei opiera się na dobrych badaniach</a:t>
            </a:r>
          </a:p>
          <a:p>
            <a:pPr eaLnBrk="1" hangingPunct="1">
              <a:buFontTx/>
              <a:buNone/>
            </a:pPr>
            <a:r>
              <a:rPr lang="pl-PL" altLang="pl-PL" sz="2400" dirty="0"/>
              <a:t>	</a:t>
            </a:r>
            <a:r>
              <a:rPr lang="pl-PL" altLang="pl-PL" sz="2400" b="1" i="1" dirty="0">
                <a:solidFill>
                  <a:schemeClr val="accent2"/>
                </a:solidFill>
              </a:rPr>
              <a:t>Studenci:</a:t>
            </a:r>
            <a:r>
              <a:rPr lang="pl-PL" altLang="pl-PL" sz="2400" dirty="0"/>
              <a:t> Uniwersytet jest organizacją w której zdobywa się wiedzę</a:t>
            </a:r>
          </a:p>
        </p:txBody>
      </p:sp>
      <p:sp>
        <p:nvSpPr>
          <p:cNvPr id="4" name="pole tekstowe 3"/>
          <p:cNvSpPr txBox="1"/>
          <p:nvPr/>
        </p:nvSpPr>
        <p:spPr>
          <a:xfrm>
            <a:off x="8388424" y="35332"/>
            <a:ext cx="755576" cy="369332"/>
          </a:xfrm>
          <a:prstGeom prst="rect">
            <a:avLst/>
          </a:prstGeom>
          <a:noFill/>
        </p:spPr>
        <p:txBody>
          <a:bodyPr wrap="square" rtlCol="0">
            <a:spAutoFit/>
          </a:bodyPr>
          <a:lstStyle/>
          <a:p>
            <a:r>
              <a:rPr lang="pl-PL" dirty="0"/>
              <a:t>3/4</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506760"/>
            <a:ext cx="9142413" cy="762000"/>
          </a:xfrm>
          <a:noFill/>
        </p:spPr>
        <p:txBody>
          <a:bodyPr lIns="92075" tIns="46038" rIns="92075" bIns="46038"/>
          <a:lstStyle/>
          <a:p>
            <a:pPr eaLnBrk="1" hangingPunct="1"/>
            <a:r>
              <a:rPr lang="pl-PL" altLang="pl-PL" sz="3600" dirty="0"/>
              <a:t>Strumienie informacji kulturowych</a:t>
            </a:r>
            <a:endParaRPr lang="pl-PL" altLang="pl-PL" sz="3600" dirty="0">
              <a:latin typeface="Times New Roman CE" charset="-18"/>
            </a:endParaRPr>
          </a:p>
        </p:txBody>
      </p:sp>
      <p:sp>
        <p:nvSpPr>
          <p:cNvPr id="14339" name="Rectangle 3"/>
          <p:cNvSpPr>
            <a:spLocks noGrp="1" noChangeArrowheads="1"/>
          </p:cNvSpPr>
          <p:nvPr>
            <p:ph type="body" idx="1"/>
          </p:nvPr>
        </p:nvSpPr>
        <p:spPr>
          <a:xfrm>
            <a:off x="576064" y="1700808"/>
            <a:ext cx="8388424" cy="2520280"/>
          </a:xfrm>
          <a:noFill/>
        </p:spPr>
        <p:txBody>
          <a:bodyPr lIns="92075" tIns="46038" rIns="92075" bIns="46038"/>
          <a:lstStyle/>
          <a:p>
            <a:pPr marL="457200" indent="-457200" eaLnBrk="1" hangingPunct="1">
              <a:buFont typeface="+mj-lt"/>
              <a:buAutoNum type="arabicPeriod" startAt="3"/>
            </a:pPr>
            <a:r>
              <a:rPr lang="pl-PL" altLang="pl-PL" sz="2400" b="1" i="1" dirty="0">
                <a:solidFill>
                  <a:srgbClr val="FF0000"/>
                </a:solidFill>
                <a:effectLst>
                  <a:outerShdw blurRad="38100" dist="38100" dir="2700000" algn="tl">
                    <a:srgbClr val="000000">
                      <a:alpha val="43137"/>
                    </a:srgbClr>
                  </a:outerShdw>
                </a:effectLst>
              </a:rPr>
              <a:t>Analiza systemu politycznego</a:t>
            </a:r>
            <a:r>
              <a:rPr lang="pl-PL" altLang="pl-PL" sz="2400" dirty="0">
                <a:solidFill>
                  <a:srgbClr val="FF0000"/>
                </a:solidFill>
                <a:effectLst>
                  <a:outerShdw blurRad="38100" dist="38100" dir="2700000" algn="tl">
                    <a:srgbClr val="000000">
                      <a:alpha val="43137"/>
                    </a:srgbClr>
                  </a:outerShdw>
                </a:effectLst>
              </a:rPr>
              <a:t> </a:t>
            </a:r>
            <a:r>
              <a:rPr lang="pl-PL" altLang="pl-PL" sz="2400" dirty="0"/>
              <a:t>- system polityczny składa się z procesów, za pomocą których są zaspokajane różne interesy. </a:t>
            </a:r>
          </a:p>
          <a:p>
            <a:pPr marL="457200" indent="-457200" eaLnBrk="1" hangingPunct="1">
              <a:buNone/>
            </a:pPr>
            <a:r>
              <a:rPr lang="pl-PL" altLang="pl-PL" sz="2400" dirty="0"/>
              <a:t>	Analiza polityczna jest realizowana praktycznie przez pytanie o sposób wyrażania władzy w rozpatrywanej sytuacji.</a:t>
            </a:r>
            <a:endParaRPr lang="pl-PL" altLang="pl-PL" sz="2400" dirty="0">
              <a:latin typeface="Times New Roman CE" charset="-18"/>
            </a:endParaRPr>
          </a:p>
        </p:txBody>
      </p:sp>
      <p:sp>
        <p:nvSpPr>
          <p:cNvPr id="4" name="pole tekstowe 3"/>
          <p:cNvSpPr txBox="1"/>
          <p:nvPr/>
        </p:nvSpPr>
        <p:spPr>
          <a:xfrm>
            <a:off x="8388424" y="35332"/>
            <a:ext cx="755576" cy="369332"/>
          </a:xfrm>
          <a:prstGeom prst="rect">
            <a:avLst/>
          </a:prstGeom>
          <a:noFill/>
        </p:spPr>
        <p:txBody>
          <a:bodyPr wrap="square" rtlCol="0">
            <a:spAutoFit/>
          </a:bodyPr>
          <a:lstStyle/>
          <a:p>
            <a:r>
              <a:rPr lang="pl-PL" dirty="0"/>
              <a:t>4/</a:t>
            </a:r>
            <a:r>
              <a:rPr lang="pl-PL" dirty="0" err="1"/>
              <a:t>4</a:t>
            </a:r>
            <a:endParaRPr lang="pl-PL"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Oval 6"/>
          <p:cNvSpPr>
            <a:spLocks noChangeArrowheads="1"/>
          </p:cNvSpPr>
          <p:nvPr/>
        </p:nvSpPr>
        <p:spPr bwMode="auto">
          <a:xfrm>
            <a:off x="827088" y="2060575"/>
            <a:ext cx="2520950" cy="936625"/>
          </a:xfrm>
          <a:prstGeom prst="ellipse">
            <a:avLst/>
          </a:prstGeom>
          <a:noFill/>
          <a:ln w="12700">
            <a:solidFill>
              <a:schemeClr val="tx1"/>
            </a:solidFill>
            <a:round/>
            <a:headEnd type="none" w="sm" len="sm"/>
            <a:tailEnd type="none" w="sm" len="sm"/>
          </a:ln>
          <a:effectLst/>
        </p:spPr>
        <p:txBody>
          <a:bodyPr wrap="none" anchor="ctr"/>
          <a:lstStyle/>
          <a:p>
            <a:pPr eaLnBrk="1" hangingPunct="1"/>
            <a:endParaRPr lang="pl-PL"/>
          </a:p>
        </p:txBody>
      </p:sp>
      <p:sp>
        <p:nvSpPr>
          <p:cNvPr id="15364" name="Text Box 7"/>
          <p:cNvSpPr txBox="1">
            <a:spLocks noChangeArrowheads="1"/>
          </p:cNvSpPr>
          <p:nvPr/>
        </p:nvSpPr>
        <p:spPr bwMode="auto">
          <a:xfrm>
            <a:off x="971550" y="2205038"/>
            <a:ext cx="2160588" cy="677108"/>
          </a:xfrm>
          <a:prstGeom prst="rect">
            <a:avLst/>
          </a:prstGeom>
          <a:noFill/>
          <a:ln w="12700">
            <a:noFill/>
            <a:miter lim="800000"/>
            <a:headEnd type="none" w="sm" len="sm"/>
            <a:tailEnd type="none" w="sm" len="sm"/>
          </a:ln>
          <a:effectLst/>
        </p:spPr>
        <p:txBody>
          <a:bodyPr>
            <a:spAutoFit/>
          </a:bodyPr>
          <a:lstStyle/>
          <a:p>
            <a:pPr algn="ctr" eaLnBrk="1" hangingPunct="1">
              <a:spcBef>
                <a:spcPct val="50000"/>
              </a:spcBef>
            </a:pPr>
            <a:r>
              <a:rPr lang="pl-PL" altLang="pl-PL" sz="1200" dirty="0"/>
              <a:t>Ta</a:t>
            </a:r>
            <a:r>
              <a:rPr lang="pl-PL" altLang="pl-PL" sz="1400" dirty="0"/>
              <a:t> </a:t>
            </a:r>
            <a:r>
              <a:rPr lang="pl-PL" altLang="pl-PL" sz="1200" dirty="0"/>
              <a:t>organizacja musi być kierowana w taki sposób jak każde przedsiębiorstwo</a:t>
            </a:r>
          </a:p>
        </p:txBody>
      </p:sp>
      <p:sp>
        <p:nvSpPr>
          <p:cNvPr id="15365" name="Oval 12"/>
          <p:cNvSpPr>
            <a:spLocks noChangeArrowheads="1"/>
          </p:cNvSpPr>
          <p:nvPr/>
        </p:nvSpPr>
        <p:spPr bwMode="auto">
          <a:xfrm>
            <a:off x="4932363" y="4941888"/>
            <a:ext cx="3168650" cy="1008062"/>
          </a:xfrm>
          <a:prstGeom prst="ellipse">
            <a:avLst/>
          </a:prstGeom>
          <a:noFill/>
          <a:ln w="12700">
            <a:solidFill>
              <a:schemeClr val="tx1"/>
            </a:solidFill>
            <a:round/>
            <a:headEnd type="none" w="sm" len="sm"/>
            <a:tailEnd type="none" w="sm" len="sm"/>
          </a:ln>
          <a:effectLst/>
        </p:spPr>
        <p:txBody>
          <a:bodyPr wrap="none" anchor="ctr"/>
          <a:lstStyle/>
          <a:p>
            <a:pPr eaLnBrk="1" hangingPunct="1"/>
            <a:endParaRPr lang="pl-PL"/>
          </a:p>
        </p:txBody>
      </p:sp>
      <p:sp>
        <p:nvSpPr>
          <p:cNvPr id="15366" name="Text Box 13"/>
          <p:cNvSpPr txBox="1">
            <a:spLocks noChangeArrowheads="1"/>
          </p:cNvSpPr>
          <p:nvPr/>
        </p:nvSpPr>
        <p:spPr bwMode="auto">
          <a:xfrm>
            <a:off x="5148263" y="5086350"/>
            <a:ext cx="2736850" cy="646331"/>
          </a:xfrm>
          <a:prstGeom prst="rect">
            <a:avLst/>
          </a:prstGeom>
          <a:noFill/>
          <a:ln w="12700">
            <a:noFill/>
            <a:miter lim="800000"/>
            <a:headEnd type="none" w="sm" len="sm"/>
            <a:tailEnd type="none" w="sm" len="sm"/>
          </a:ln>
          <a:effectLst/>
        </p:spPr>
        <p:txBody>
          <a:bodyPr>
            <a:spAutoFit/>
          </a:bodyPr>
          <a:lstStyle/>
          <a:p>
            <a:pPr algn="ctr" eaLnBrk="1" hangingPunct="1">
              <a:spcBef>
                <a:spcPct val="50000"/>
              </a:spcBef>
            </a:pPr>
            <a:r>
              <a:rPr lang="pl-PL" altLang="pl-PL" sz="1200" dirty="0"/>
              <a:t>Uniwersytet jest organizacją, w której zdobywa się tytuły. Tytuł umożliwia zdobycie zatrudnienia </a:t>
            </a:r>
          </a:p>
        </p:txBody>
      </p:sp>
      <p:sp>
        <p:nvSpPr>
          <p:cNvPr id="15367" name="Oval 14"/>
          <p:cNvSpPr>
            <a:spLocks noChangeArrowheads="1"/>
          </p:cNvSpPr>
          <p:nvPr/>
        </p:nvSpPr>
        <p:spPr bwMode="auto">
          <a:xfrm>
            <a:off x="4427538" y="835025"/>
            <a:ext cx="3024187" cy="1223963"/>
          </a:xfrm>
          <a:prstGeom prst="ellipse">
            <a:avLst/>
          </a:prstGeom>
          <a:noFill/>
          <a:ln w="12700">
            <a:solidFill>
              <a:schemeClr val="tx1"/>
            </a:solidFill>
            <a:round/>
            <a:headEnd type="none" w="sm" len="sm"/>
            <a:tailEnd type="none" w="sm" len="sm"/>
          </a:ln>
          <a:effectLst/>
        </p:spPr>
        <p:txBody>
          <a:bodyPr wrap="none" anchor="ctr"/>
          <a:lstStyle/>
          <a:p>
            <a:pPr eaLnBrk="1" hangingPunct="1"/>
            <a:endParaRPr lang="pl-PL"/>
          </a:p>
        </p:txBody>
      </p:sp>
      <p:sp>
        <p:nvSpPr>
          <p:cNvPr id="15368" name="Text Box 15"/>
          <p:cNvSpPr txBox="1">
            <a:spLocks noChangeArrowheads="1"/>
          </p:cNvSpPr>
          <p:nvPr/>
        </p:nvSpPr>
        <p:spPr bwMode="auto">
          <a:xfrm>
            <a:off x="4572000" y="1052513"/>
            <a:ext cx="2735263" cy="822325"/>
          </a:xfrm>
          <a:prstGeom prst="rect">
            <a:avLst/>
          </a:prstGeom>
          <a:noFill/>
          <a:ln w="12700">
            <a:noFill/>
            <a:miter lim="800000"/>
            <a:headEnd type="none" w="sm" len="sm"/>
            <a:tailEnd type="none" w="sm" len="sm"/>
          </a:ln>
          <a:effectLst/>
        </p:spPr>
        <p:txBody>
          <a:bodyPr>
            <a:spAutoFit/>
          </a:bodyPr>
          <a:lstStyle/>
          <a:p>
            <a:pPr algn="ctr" eaLnBrk="1" hangingPunct="1">
              <a:spcBef>
                <a:spcPct val="50000"/>
              </a:spcBef>
            </a:pPr>
            <a:r>
              <a:rPr lang="pl-PL" altLang="pl-PL" sz="1200"/>
              <a:t>Wydziały uniwersyteckie muszą być podzielone na te, które zajmują się głównie nauczaniem, i te, które zajmują się głównie badaniami</a:t>
            </a:r>
          </a:p>
        </p:txBody>
      </p:sp>
      <p:sp>
        <p:nvSpPr>
          <p:cNvPr id="15369" name="Oval 23"/>
          <p:cNvSpPr>
            <a:spLocks noChangeArrowheads="1"/>
          </p:cNvSpPr>
          <p:nvPr/>
        </p:nvSpPr>
        <p:spPr bwMode="auto">
          <a:xfrm>
            <a:off x="466725" y="4437063"/>
            <a:ext cx="2520950" cy="936625"/>
          </a:xfrm>
          <a:prstGeom prst="ellipse">
            <a:avLst/>
          </a:prstGeom>
          <a:noFill/>
          <a:ln w="12700">
            <a:solidFill>
              <a:schemeClr val="tx1"/>
            </a:solidFill>
            <a:round/>
            <a:headEnd type="none" w="sm" len="sm"/>
            <a:tailEnd type="none" w="sm" len="sm"/>
          </a:ln>
          <a:effectLst/>
        </p:spPr>
        <p:txBody>
          <a:bodyPr wrap="none" anchor="ctr"/>
          <a:lstStyle/>
          <a:p>
            <a:pPr eaLnBrk="1" hangingPunct="1"/>
            <a:endParaRPr lang="pl-PL"/>
          </a:p>
        </p:txBody>
      </p:sp>
      <p:sp>
        <p:nvSpPr>
          <p:cNvPr id="15370" name="Text Box 24"/>
          <p:cNvSpPr txBox="1">
            <a:spLocks noChangeArrowheads="1"/>
          </p:cNvSpPr>
          <p:nvPr/>
        </p:nvSpPr>
        <p:spPr bwMode="auto">
          <a:xfrm>
            <a:off x="611188" y="4581525"/>
            <a:ext cx="2160587" cy="639763"/>
          </a:xfrm>
          <a:prstGeom prst="rect">
            <a:avLst/>
          </a:prstGeom>
          <a:noFill/>
          <a:ln w="12700">
            <a:noFill/>
            <a:miter lim="800000"/>
            <a:headEnd type="none" w="sm" len="sm"/>
            <a:tailEnd type="none" w="sm" len="sm"/>
          </a:ln>
          <a:effectLst/>
        </p:spPr>
        <p:txBody>
          <a:bodyPr>
            <a:spAutoFit/>
          </a:bodyPr>
          <a:lstStyle/>
          <a:p>
            <a:pPr algn="ctr" eaLnBrk="1" hangingPunct="1">
              <a:spcBef>
                <a:spcPct val="50000"/>
              </a:spcBef>
            </a:pPr>
            <a:r>
              <a:rPr lang="pl-PL" altLang="pl-PL" sz="1200"/>
              <a:t>Uniwersytet jest organizacją, w której zdobywa się wykształcenie</a:t>
            </a:r>
          </a:p>
        </p:txBody>
      </p:sp>
      <p:sp>
        <p:nvSpPr>
          <p:cNvPr id="15371" name="Oval 25"/>
          <p:cNvSpPr>
            <a:spLocks noChangeArrowheads="1"/>
          </p:cNvSpPr>
          <p:nvPr/>
        </p:nvSpPr>
        <p:spPr bwMode="auto">
          <a:xfrm>
            <a:off x="6623050" y="2420938"/>
            <a:ext cx="2520950" cy="1008062"/>
          </a:xfrm>
          <a:prstGeom prst="ellipse">
            <a:avLst/>
          </a:prstGeom>
          <a:noFill/>
          <a:ln w="12700">
            <a:solidFill>
              <a:schemeClr val="tx1"/>
            </a:solidFill>
            <a:round/>
            <a:headEnd type="none" w="sm" len="sm"/>
            <a:tailEnd type="none" w="sm" len="sm"/>
          </a:ln>
          <a:effectLst/>
        </p:spPr>
        <p:txBody>
          <a:bodyPr wrap="none" anchor="ctr"/>
          <a:lstStyle/>
          <a:p>
            <a:pPr eaLnBrk="1" hangingPunct="1"/>
            <a:endParaRPr lang="pl-PL"/>
          </a:p>
        </p:txBody>
      </p:sp>
      <p:sp>
        <p:nvSpPr>
          <p:cNvPr id="15372" name="Text Box 26"/>
          <p:cNvSpPr txBox="1">
            <a:spLocks noChangeArrowheads="1"/>
          </p:cNvSpPr>
          <p:nvPr/>
        </p:nvSpPr>
        <p:spPr bwMode="auto">
          <a:xfrm>
            <a:off x="6767513" y="2565400"/>
            <a:ext cx="2160587" cy="822325"/>
          </a:xfrm>
          <a:prstGeom prst="rect">
            <a:avLst/>
          </a:prstGeom>
          <a:noFill/>
          <a:ln w="12700">
            <a:noFill/>
            <a:miter lim="800000"/>
            <a:headEnd type="none" w="sm" len="sm"/>
            <a:tailEnd type="none" w="sm" len="sm"/>
          </a:ln>
          <a:effectLst/>
        </p:spPr>
        <p:txBody>
          <a:bodyPr>
            <a:spAutoFit/>
          </a:bodyPr>
          <a:lstStyle/>
          <a:p>
            <a:pPr algn="ctr" eaLnBrk="1" hangingPunct="1">
              <a:spcBef>
                <a:spcPct val="50000"/>
              </a:spcBef>
            </a:pPr>
            <a:r>
              <a:rPr lang="pl-PL" altLang="pl-PL" sz="1200"/>
              <a:t>Jakość uniwersytetu opiera się na dobrym nauczaniu, które z kolei opiera się na dobrych badaniach</a:t>
            </a:r>
          </a:p>
        </p:txBody>
      </p:sp>
      <p:pic>
        <p:nvPicPr>
          <p:cNvPr id="15373" name="Picture 27" descr="j0292020"/>
          <p:cNvPicPr>
            <a:picLocks noChangeAspect="1" noChangeArrowheads="1"/>
          </p:cNvPicPr>
          <p:nvPr/>
        </p:nvPicPr>
        <p:blipFill>
          <a:blip r:embed="rId3" cstate="print"/>
          <a:srcRect/>
          <a:stretch>
            <a:fillRect/>
          </a:stretch>
        </p:blipFill>
        <p:spPr bwMode="auto">
          <a:xfrm>
            <a:off x="1547813" y="3421063"/>
            <a:ext cx="576262" cy="547687"/>
          </a:xfrm>
          <a:prstGeom prst="rect">
            <a:avLst/>
          </a:prstGeom>
          <a:noFill/>
          <a:ln w="9525">
            <a:noFill/>
            <a:miter lim="800000"/>
            <a:headEnd/>
            <a:tailEnd/>
          </a:ln>
        </p:spPr>
      </p:pic>
      <p:sp>
        <p:nvSpPr>
          <p:cNvPr id="15374" name="Text Box 28"/>
          <p:cNvSpPr txBox="1">
            <a:spLocks noChangeArrowheads="1"/>
          </p:cNvSpPr>
          <p:nvPr/>
        </p:nvSpPr>
        <p:spPr bwMode="auto">
          <a:xfrm>
            <a:off x="755650" y="3933825"/>
            <a:ext cx="1871663" cy="336550"/>
          </a:xfrm>
          <a:prstGeom prst="rect">
            <a:avLst/>
          </a:prstGeom>
          <a:noFill/>
          <a:ln w="12700">
            <a:noFill/>
            <a:miter lim="800000"/>
            <a:headEnd type="none" w="sm" len="sm"/>
            <a:tailEnd type="none" w="sm" len="sm"/>
          </a:ln>
          <a:effectLst/>
        </p:spPr>
        <p:txBody>
          <a:bodyPr>
            <a:spAutoFit/>
          </a:bodyPr>
          <a:lstStyle/>
          <a:p>
            <a:pPr eaLnBrk="1" hangingPunct="1">
              <a:spcBef>
                <a:spcPct val="50000"/>
              </a:spcBef>
            </a:pPr>
            <a:r>
              <a:rPr lang="pl-PL" altLang="pl-PL" sz="1600"/>
              <a:t>Administratorzy </a:t>
            </a:r>
          </a:p>
        </p:txBody>
      </p:sp>
      <p:pic>
        <p:nvPicPr>
          <p:cNvPr id="15375" name="Picture 29" descr="j0186348"/>
          <p:cNvPicPr>
            <a:picLocks noChangeAspect="1" noChangeArrowheads="1"/>
          </p:cNvPicPr>
          <p:nvPr/>
        </p:nvPicPr>
        <p:blipFill>
          <a:blip r:embed="rId4" cstate="print"/>
          <a:srcRect/>
          <a:stretch>
            <a:fillRect/>
          </a:stretch>
        </p:blipFill>
        <p:spPr bwMode="auto">
          <a:xfrm>
            <a:off x="3573463" y="5300663"/>
            <a:ext cx="622300" cy="873125"/>
          </a:xfrm>
          <a:prstGeom prst="rect">
            <a:avLst/>
          </a:prstGeom>
          <a:noFill/>
          <a:ln w="9525">
            <a:noFill/>
            <a:miter lim="800000"/>
            <a:headEnd/>
            <a:tailEnd/>
          </a:ln>
        </p:spPr>
      </p:pic>
      <p:sp>
        <p:nvSpPr>
          <p:cNvPr id="15376" name="Oval 31"/>
          <p:cNvSpPr>
            <a:spLocks noChangeArrowheads="1"/>
          </p:cNvSpPr>
          <p:nvPr/>
        </p:nvSpPr>
        <p:spPr bwMode="auto">
          <a:xfrm flipV="1">
            <a:off x="2916238" y="5300663"/>
            <a:ext cx="71437" cy="73025"/>
          </a:xfrm>
          <a:prstGeom prst="ellipse">
            <a:avLst/>
          </a:prstGeom>
          <a:noFill/>
          <a:ln w="12700">
            <a:solidFill>
              <a:schemeClr val="tx1"/>
            </a:solidFill>
            <a:round/>
            <a:headEnd type="none" w="sm" len="sm"/>
            <a:tailEnd type="none" w="sm" len="sm"/>
          </a:ln>
          <a:effectLst/>
        </p:spPr>
        <p:txBody>
          <a:bodyPr wrap="none" anchor="ctr"/>
          <a:lstStyle/>
          <a:p>
            <a:pPr eaLnBrk="1" hangingPunct="1"/>
            <a:endParaRPr lang="pl-PL"/>
          </a:p>
        </p:txBody>
      </p:sp>
      <p:sp>
        <p:nvSpPr>
          <p:cNvPr id="15377" name="Oval 32"/>
          <p:cNvSpPr>
            <a:spLocks noChangeArrowheads="1"/>
          </p:cNvSpPr>
          <p:nvPr/>
        </p:nvSpPr>
        <p:spPr bwMode="auto">
          <a:xfrm>
            <a:off x="2987675" y="5445125"/>
            <a:ext cx="71438" cy="71438"/>
          </a:xfrm>
          <a:prstGeom prst="ellipse">
            <a:avLst/>
          </a:prstGeom>
          <a:noFill/>
          <a:ln w="12700">
            <a:solidFill>
              <a:schemeClr val="tx1"/>
            </a:solidFill>
            <a:round/>
            <a:headEnd type="none" w="sm" len="sm"/>
            <a:tailEnd type="none" w="sm" len="sm"/>
          </a:ln>
          <a:effectLst/>
        </p:spPr>
        <p:txBody>
          <a:bodyPr wrap="none" anchor="ctr"/>
          <a:lstStyle/>
          <a:p>
            <a:pPr eaLnBrk="1" hangingPunct="1"/>
            <a:endParaRPr lang="pl-PL"/>
          </a:p>
        </p:txBody>
      </p:sp>
      <p:sp>
        <p:nvSpPr>
          <p:cNvPr id="15378" name="Oval 33"/>
          <p:cNvSpPr>
            <a:spLocks noChangeArrowheads="1"/>
          </p:cNvSpPr>
          <p:nvPr/>
        </p:nvSpPr>
        <p:spPr bwMode="auto">
          <a:xfrm flipV="1">
            <a:off x="4500563" y="5589588"/>
            <a:ext cx="69850" cy="69850"/>
          </a:xfrm>
          <a:prstGeom prst="ellipse">
            <a:avLst/>
          </a:prstGeom>
          <a:noFill/>
          <a:ln w="12700">
            <a:solidFill>
              <a:schemeClr val="tx1"/>
            </a:solidFill>
            <a:round/>
            <a:headEnd type="none" w="sm" len="sm"/>
            <a:tailEnd type="none" w="sm" len="sm"/>
          </a:ln>
          <a:effectLst/>
        </p:spPr>
        <p:txBody>
          <a:bodyPr wrap="none" anchor="ctr"/>
          <a:lstStyle/>
          <a:p>
            <a:pPr eaLnBrk="1" hangingPunct="1"/>
            <a:endParaRPr lang="pl-PL"/>
          </a:p>
        </p:txBody>
      </p:sp>
      <p:sp>
        <p:nvSpPr>
          <p:cNvPr id="15379" name="Oval 34"/>
          <p:cNvSpPr>
            <a:spLocks noChangeArrowheads="1"/>
          </p:cNvSpPr>
          <p:nvPr/>
        </p:nvSpPr>
        <p:spPr bwMode="auto">
          <a:xfrm>
            <a:off x="4572000" y="5445125"/>
            <a:ext cx="71438" cy="69850"/>
          </a:xfrm>
          <a:prstGeom prst="ellipse">
            <a:avLst/>
          </a:prstGeom>
          <a:noFill/>
          <a:ln w="12700">
            <a:solidFill>
              <a:schemeClr val="tx1"/>
            </a:solidFill>
            <a:round/>
            <a:headEnd type="none" w="sm" len="sm"/>
            <a:tailEnd type="none" w="sm" len="sm"/>
          </a:ln>
          <a:effectLst/>
        </p:spPr>
        <p:txBody>
          <a:bodyPr wrap="none" anchor="ctr"/>
          <a:lstStyle/>
          <a:p>
            <a:pPr eaLnBrk="1" hangingPunct="1"/>
            <a:endParaRPr lang="pl-PL"/>
          </a:p>
        </p:txBody>
      </p:sp>
      <p:sp>
        <p:nvSpPr>
          <p:cNvPr id="15380" name="Oval 35"/>
          <p:cNvSpPr>
            <a:spLocks noChangeArrowheads="1"/>
          </p:cNvSpPr>
          <p:nvPr/>
        </p:nvSpPr>
        <p:spPr bwMode="auto">
          <a:xfrm flipV="1">
            <a:off x="1908175" y="3141663"/>
            <a:ext cx="71438" cy="73025"/>
          </a:xfrm>
          <a:prstGeom prst="ellipse">
            <a:avLst/>
          </a:prstGeom>
          <a:noFill/>
          <a:ln w="12700">
            <a:solidFill>
              <a:schemeClr val="tx1"/>
            </a:solidFill>
            <a:round/>
            <a:headEnd type="none" w="sm" len="sm"/>
            <a:tailEnd type="none" w="sm" len="sm"/>
          </a:ln>
          <a:effectLst/>
        </p:spPr>
        <p:txBody>
          <a:bodyPr wrap="none" anchor="ctr"/>
          <a:lstStyle/>
          <a:p>
            <a:pPr eaLnBrk="1" hangingPunct="1"/>
            <a:endParaRPr lang="pl-PL"/>
          </a:p>
        </p:txBody>
      </p:sp>
      <p:sp>
        <p:nvSpPr>
          <p:cNvPr id="15381" name="Oval 36"/>
          <p:cNvSpPr>
            <a:spLocks noChangeArrowheads="1"/>
          </p:cNvSpPr>
          <p:nvPr/>
        </p:nvSpPr>
        <p:spPr bwMode="auto">
          <a:xfrm>
            <a:off x="1979613" y="3286125"/>
            <a:ext cx="71437" cy="71438"/>
          </a:xfrm>
          <a:prstGeom prst="ellipse">
            <a:avLst/>
          </a:prstGeom>
          <a:noFill/>
          <a:ln w="12700">
            <a:solidFill>
              <a:schemeClr val="tx1"/>
            </a:solidFill>
            <a:round/>
            <a:headEnd type="none" w="sm" len="sm"/>
            <a:tailEnd type="none" w="sm" len="sm"/>
          </a:ln>
          <a:effectLst/>
        </p:spPr>
        <p:txBody>
          <a:bodyPr wrap="none" anchor="ctr"/>
          <a:lstStyle/>
          <a:p>
            <a:pPr eaLnBrk="1" hangingPunct="1"/>
            <a:endParaRPr lang="pl-PL"/>
          </a:p>
        </p:txBody>
      </p:sp>
      <p:sp>
        <p:nvSpPr>
          <p:cNvPr id="15382" name="Oval 37"/>
          <p:cNvSpPr>
            <a:spLocks noChangeArrowheads="1"/>
          </p:cNvSpPr>
          <p:nvPr/>
        </p:nvSpPr>
        <p:spPr bwMode="auto">
          <a:xfrm flipV="1">
            <a:off x="7524750" y="3573463"/>
            <a:ext cx="71438" cy="73025"/>
          </a:xfrm>
          <a:prstGeom prst="ellipse">
            <a:avLst/>
          </a:prstGeom>
          <a:noFill/>
          <a:ln w="12700">
            <a:solidFill>
              <a:schemeClr val="tx1"/>
            </a:solidFill>
            <a:round/>
            <a:headEnd type="none" w="sm" len="sm"/>
            <a:tailEnd type="none" w="sm" len="sm"/>
          </a:ln>
          <a:effectLst/>
        </p:spPr>
        <p:txBody>
          <a:bodyPr wrap="none" anchor="ctr"/>
          <a:lstStyle/>
          <a:p>
            <a:pPr eaLnBrk="1" hangingPunct="1"/>
            <a:endParaRPr lang="pl-PL"/>
          </a:p>
        </p:txBody>
      </p:sp>
      <p:sp>
        <p:nvSpPr>
          <p:cNvPr id="15383" name="Oval 38"/>
          <p:cNvSpPr>
            <a:spLocks noChangeArrowheads="1"/>
          </p:cNvSpPr>
          <p:nvPr/>
        </p:nvSpPr>
        <p:spPr bwMode="auto">
          <a:xfrm>
            <a:off x="7380288" y="3716338"/>
            <a:ext cx="71437" cy="71437"/>
          </a:xfrm>
          <a:prstGeom prst="ellipse">
            <a:avLst/>
          </a:prstGeom>
          <a:noFill/>
          <a:ln w="12700">
            <a:solidFill>
              <a:schemeClr val="tx1"/>
            </a:solidFill>
            <a:round/>
            <a:headEnd type="none" w="sm" len="sm"/>
            <a:tailEnd type="none" w="sm" len="sm"/>
          </a:ln>
          <a:effectLst/>
        </p:spPr>
        <p:txBody>
          <a:bodyPr wrap="none" anchor="ctr"/>
          <a:lstStyle/>
          <a:p>
            <a:pPr eaLnBrk="1" hangingPunct="1"/>
            <a:endParaRPr lang="pl-PL"/>
          </a:p>
        </p:txBody>
      </p:sp>
      <p:sp>
        <p:nvSpPr>
          <p:cNvPr id="15384" name="Oval 39"/>
          <p:cNvSpPr>
            <a:spLocks noChangeArrowheads="1"/>
          </p:cNvSpPr>
          <p:nvPr/>
        </p:nvSpPr>
        <p:spPr bwMode="auto">
          <a:xfrm flipV="1">
            <a:off x="4284663" y="1844675"/>
            <a:ext cx="71437" cy="73025"/>
          </a:xfrm>
          <a:prstGeom prst="ellipse">
            <a:avLst/>
          </a:prstGeom>
          <a:noFill/>
          <a:ln w="12700">
            <a:solidFill>
              <a:schemeClr val="tx1"/>
            </a:solidFill>
            <a:round/>
            <a:headEnd type="none" w="sm" len="sm"/>
            <a:tailEnd type="none" w="sm" len="sm"/>
          </a:ln>
          <a:effectLst/>
        </p:spPr>
        <p:txBody>
          <a:bodyPr wrap="none" anchor="ctr"/>
          <a:lstStyle/>
          <a:p>
            <a:pPr eaLnBrk="1" hangingPunct="1"/>
            <a:endParaRPr lang="pl-PL"/>
          </a:p>
        </p:txBody>
      </p:sp>
      <p:sp>
        <p:nvSpPr>
          <p:cNvPr id="15385" name="Oval 40"/>
          <p:cNvSpPr>
            <a:spLocks noChangeArrowheads="1"/>
          </p:cNvSpPr>
          <p:nvPr/>
        </p:nvSpPr>
        <p:spPr bwMode="auto">
          <a:xfrm>
            <a:off x="4356100" y="1700213"/>
            <a:ext cx="71438" cy="71437"/>
          </a:xfrm>
          <a:prstGeom prst="ellipse">
            <a:avLst/>
          </a:prstGeom>
          <a:noFill/>
          <a:ln w="12700">
            <a:solidFill>
              <a:schemeClr val="tx1"/>
            </a:solidFill>
            <a:round/>
            <a:headEnd type="none" w="sm" len="sm"/>
            <a:tailEnd type="none" w="sm" len="sm"/>
          </a:ln>
          <a:effectLst/>
        </p:spPr>
        <p:txBody>
          <a:bodyPr wrap="none" anchor="ctr"/>
          <a:lstStyle/>
          <a:p>
            <a:pPr eaLnBrk="1" hangingPunct="1"/>
            <a:endParaRPr lang="pl-PL"/>
          </a:p>
        </p:txBody>
      </p:sp>
      <p:sp>
        <p:nvSpPr>
          <p:cNvPr id="15386" name="Text Box 41"/>
          <p:cNvSpPr txBox="1">
            <a:spLocks noChangeArrowheads="1"/>
          </p:cNvSpPr>
          <p:nvPr/>
        </p:nvSpPr>
        <p:spPr bwMode="auto">
          <a:xfrm>
            <a:off x="3419475" y="6308725"/>
            <a:ext cx="1223963" cy="336550"/>
          </a:xfrm>
          <a:prstGeom prst="rect">
            <a:avLst/>
          </a:prstGeom>
          <a:noFill/>
          <a:ln w="12700">
            <a:noFill/>
            <a:miter lim="800000"/>
            <a:headEnd type="none" w="sm" len="sm"/>
            <a:tailEnd type="none" w="sm" len="sm"/>
          </a:ln>
          <a:effectLst/>
        </p:spPr>
        <p:txBody>
          <a:bodyPr>
            <a:spAutoFit/>
          </a:bodyPr>
          <a:lstStyle/>
          <a:p>
            <a:pPr eaLnBrk="1" hangingPunct="1">
              <a:spcBef>
                <a:spcPct val="50000"/>
              </a:spcBef>
            </a:pPr>
            <a:r>
              <a:rPr lang="pl-PL" altLang="pl-PL" sz="1600"/>
              <a:t>Studenci</a:t>
            </a:r>
          </a:p>
        </p:txBody>
      </p:sp>
      <p:sp>
        <p:nvSpPr>
          <p:cNvPr id="15387" name="Text Box 42"/>
          <p:cNvSpPr txBox="1">
            <a:spLocks noChangeArrowheads="1"/>
          </p:cNvSpPr>
          <p:nvPr/>
        </p:nvSpPr>
        <p:spPr bwMode="auto">
          <a:xfrm>
            <a:off x="6588125" y="4292600"/>
            <a:ext cx="1511300" cy="336550"/>
          </a:xfrm>
          <a:prstGeom prst="rect">
            <a:avLst/>
          </a:prstGeom>
          <a:noFill/>
          <a:ln w="12700">
            <a:noFill/>
            <a:miter lim="800000"/>
            <a:headEnd type="none" w="sm" len="sm"/>
            <a:tailEnd type="none" w="sm" len="sm"/>
          </a:ln>
          <a:effectLst/>
        </p:spPr>
        <p:txBody>
          <a:bodyPr>
            <a:spAutoFit/>
          </a:bodyPr>
          <a:lstStyle/>
          <a:p>
            <a:pPr eaLnBrk="1" hangingPunct="1">
              <a:spcBef>
                <a:spcPct val="50000"/>
              </a:spcBef>
            </a:pPr>
            <a:r>
              <a:rPr lang="pl-PL" altLang="pl-PL" sz="1600"/>
              <a:t>Wykładowcy</a:t>
            </a:r>
          </a:p>
        </p:txBody>
      </p:sp>
      <p:sp>
        <p:nvSpPr>
          <p:cNvPr id="15388" name="Text Box 43"/>
          <p:cNvSpPr txBox="1">
            <a:spLocks noChangeArrowheads="1"/>
          </p:cNvSpPr>
          <p:nvPr/>
        </p:nvSpPr>
        <p:spPr bwMode="auto">
          <a:xfrm>
            <a:off x="3708400" y="2420938"/>
            <a:ext cx="792163" cy="336550"/>
          </a:xfrm>
          <a:prstGeom prst="rect">
            <a:avLst/>
          </a:prstGeom>
          <a:noFill/>
          <a:ln w="12700">
            <a:noFill/>
            <a:miter lim="800000"/>
            <a:headEnd type="none" w="sm" len="sm"/>
            <a:tailEnd type="none" w="sm" len="sm"/>
          </a:ln>
          <a:effectLst/>
        </p:spPr>
        <p:txBody>
          <a:bodyPr>
            <a:spAutoFit/>
          </a:bodyPr>
          <a:lstStyle/>
          <a:p>
            <a:pPr eaLnBrk="1" hangingPunct="1">
              <a:spcBef>
                <a:spcPct val="50000"/>
              </a:spcBef>
            </a:pPr>
            <a:r>
              <a:rPr lang="pl-PL" altLang="pl-PL" sz="1600"/>
              <a:t>Rząd</a:t>
            </a:r>
          </a:p>
        </p:txBody>
      </p:sp>
      <p:pic>
        <p:nvPicPr>
          <p:cNvPr id="15389" name="Picture 44" descr="j0238845[1]"/>
          <p:cNvPicPr>
            <a:picLocks noChangeAspect="1" noChangeArrowheads="1"/>
          </p:cNvPicPr>
          <p:nvPr/>
        </p:nvPicPr>
        <p:blipFill>
          <a:blip r:embed="rId5" cstate="print"/>
          <a:srcRect/>
          <a:stretch>
            <a:fillRect/>
          </a:stretch>
        </p:blipFill>
        <p:spPr bwMode="auto">
          <a:xfrm>
            <a:off x="7092950" y="3860800"/>
            <a:ext cx="504825" cy="466725"/>
          </a:xfrm>
          <a:prstGeom prst="rect">
            <a:avLst/>
          </a:prstGeom>
          <a:noFill/>
          <a:ln w="9525">
            <a:noFill/>
            <a:miter lim="800000"/>
            <a:headEnd/>
            <a:tailEnd/>
          </a:ln>
        </p:spPr>
      </p:pic>
      <p:sp>
        <p:nvSpPr>
          <p:cNvPr id="39983" name="AutoShape 47"/>
          <p:cNvSpPr>
            <a:spLocks noChangeArrowheads="1"/>
          </p:cNvSpPr>
          <p:nvPr/>
        </p:nvSpPr>
        <p:spPr bwMode="auto">
          <a:xfrm>
            <a:off x="5292725" y="3429000"/>
            <a:ext cx="431800" cy="215900"/>
          </a:xfrm>
          <a:prstGeom prst="star5">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pl-PL"/>
          </a:p>
        </p:txBody>
      </p:sp>
      <p:sp>
        <p:nvSpPr>
          <p:cNvPr id="15391" name="Line 48"/>
          <p:cNvSpPr>
            <a:spLocks noChangeShapeType="1"/>
          </p:cNvSpPr>
          <p:nvPr/>
        </p:nvSpPr>
        <p:spPr bwMode="auto">
          <a:xfrm>
            <a:off x="5795963" y="3573463"/>
            <a:ext cx="1296987" cy="576262"/>
          </a:xfrm>
          <a:prstGeom prst="line">
            <a:avLst/>
          </a:prstGeom>
          <a:noFill/>
          <a:ln w="12700">
            <a:solidFill>
              <a:schemeClr val="tx1"/>
            </a:solidFill>
            <a:round/>
            <a:headEnd type="none" w="sm" len="sm"/>
            <a:tailEnd type="triangle" w="sm" len="sm"/>
          </a:ln>
          <a:effectLst/>
        </p:spPr>
        <p:txBody>
          <a:bodyPr/>
          <a:lstStyle/>
          <a:p>
            <a:endParaRPr lang="pl-PL"/>
          </a:p>
        </p:txBody>
      </p:sp>
      <p:sp>
        <p:nvSpPr>
          <p:cNvPr id="15392" name="Line 49"/>
          <p:cNvSpPr>
            <a:spLocks noChangeShapeType="1"/>
          </p:cNvSpPr>
          <p:nvPr/>
        </p:nvSpPr>
        <p:spPr bwMode="auto">
          <a:xfrm flipH="1" flipV="1">
            <a:off x="4427538" y="2420938"/>
            <a:ext cx="936625" cy="936625"/>
          </a:xfrm>
          <a:prstGeom prst="line">
            <a:avLst/>
          </a:prstGeom>
          <a:noFill/>
          <a:ln w="12700">
            <a:solidFill>
              <a:schemeClr val="tx1"/>
            </a:solidFill>
            <a:round/>
            <a:headEnd type="none" w="sm" len="sm"/>
            <a:tailEnd type="triangle" w="sm" len="sm"/>
          </a:ln>
          <a:effectLst/>
        </p:spPr>
        <p:txBody>
          <a:bodyPr/>
          <a:lstStyle/>
          <a:p>
            <a:endParaRPr lang="pl-PL"/>
          </a:p>
        </p:txBody>
      </p:sp>
      <p:sp>
        <p:nvSpPr>
          <p:cNvPr id="39986" name="AutoShape 50"/>
          <p:cNvSpPr>
            <a:spLocks noChangeArrowheads="1"/>
          </p:cNvSpPr>
          <p:nvPr/>
        </p:nvSpPr>
        <p:spPr bwMode="auto">
          <a:xfrm>
            <a:off x="3203575" y="4005263"/>
            <a:ext cx="431800" cy="215900"/>
          </a:xfrm>
          <a:prstGeom prst="star5">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pl-PL"/>
          </a:p>
        </p:txBody>
      </p:sp>
      <p:sp>
        <p:nvSpPr>
          <p:cNvPr id="39987" name="AutoShape 51"/>
          <p:cNvSpPr>
            <a:spLocks noChangeArrowheads="1"/>
          </p:cNvSpPr>
          <p:nvPr/>
        </p:nvSpPr>
        <p:spPr bwMode="auto">
          <a:xfrm>
            <a:off x="4716463" y="4508500"/>
            <a:ext cx="431800" cy="215900"/>
          </a:xfrm>
          <a:prstGeom prst="star5">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pl-PL"/>
          </a:p>
        </p:txBody>
      </p:sp>
      <p:sp>
        <p:nvSpPr>
          <p:cNvPr id="15395" name="Line 52"/>
          <p:cNvSpPr>
            <a:spLocks noChangeShapeType="1"/>
          </p:cNvSpPr>
          <p:nvPr/>
        </p:nvSpPr>
        <p:spPr bwMode="auto">
          <a:xfrm>
            <a:off x="3708400" y="4149725"/>
            <a:ext cx="3024188" cy="0"/>
          </a:xfrm>
          <a:prstGeom prst="line">
            <a:avLst/>
          </a:prstGeom>
          <a:noFill/>
          <a:ln w="12700">
            <a:solidFill>
              <a:schemeClr val="tx1"/>
            </a:solidFill>
            <a:round/>
            <a:headEnd type="none" w="sm" len="sm"/>
            <a:tailEnd type="triangle" w="sm" len="sm"/>
          </a:ln>
          <a:effectLst/>
        </p:spPr>
        <p:txBody>
          <a:bodyPr/>
          <a:lstStyle/>
          <a:p>
            <a:endParaRPr lang="pl-PL"/>
          </a:p>
        </p:txBody>
      </p:sp>
      <p:sp>
        <p:nvSpPr>
          <p:cNvPr id="15396" name="Line 53"/>
          <p:cNvSpPr>
            <a:spLocks noChangeShapeType="1"/>
          </p:cNvSpPr>
          <p:nvPr/>
        </p:nvSpPr>
        <p:spPr bwMode="auto">
          <a:xfrm flipH="1" flipV="1">
            <a:off x="2268538" y="3789363"/>
            <a:ext cx="863600" cy="360362"/>
          </a:xfrm>
          <a:prstGeom prst="line">
            <a:avLst/>
          </a:prstGeom>
          <a:noFill/>
          <a:ln w="12700">
            <a:solidFill>
              <a:schemeClr val="tx1"/>
            </a:solidFill>
            <a:round/>
            <a:headEnd type="none" w="sm" len="sm"/>
            <a:tailEnd type="triangle" w="sm" len="sm"/>
          </a:ln>
          <a:effectLst/>
        </p:spPr>
        <p:txBody>
          <a:bodyPr/>
          <a:lstStyle/>
          <a:p>
            <a:endParaRPr lang="pl-PL"/>
          </a:p>
        </p:txBody>
      </p:sp>
      <p:sp>
        <p:nvSpPr>
          <p:cNvPr id="15397" name="Line 54"/>
          <p:cNvSpPr>
            <a:spLocks noChangeShapeType="1"/>
          </p:cNvSpPr>
          <p:nvPr/>
        </p:nvSpPr>
        <p:spPr bwMode="auto">
          <a:xfrm flipH="1">
            <a:off x="3779838" y="4797425"/>
            <a:ext cx="863600" cy="431800"/>
          </a:xfrm>
          <a:prstGeom prst="line">
            <a:avLst/>
          </a:prstGeom>
          <a:noFill/>
          <a:ln w="12700">
            <a:solidFill>
              <a:schemeClr val="tx1"/>
            </a:solidFill>
            <a:round/>
            <a:headEnd type="none" w="sm" len="sm"/>
            <a:tailEnd type="triangle" w="sm" len="sm"/>
          </a:ln>
          <a:effectLst/>
        </p:spPr>
        <p:txBody>
          <a:bodyPr/>
          <a:lstStyle/>
          <a:p>
            <a:endParaRPr lang="pl-PL"/>
          </a:p>
        </p:txBody>
      </p:sp>
      <p:sp>
        <p:nvSpPr>
          <p:cNvPr id="15398" name="Line 55"/>
          <p:cNvSpPr>
            <a:spLocks noChangeShapeType="1"/>
          </p:cNvSpPr>
          <p:nvPr/>
        </p:nvSpPr>
        <p:spPr bwMode="auto">
          <a:xfrm flipV="1">
            <a:off x="5219700" y="4292600"/>
            <a:ext cx="1512888" cy="215900"/>
          </a:xfrm>
          <a:prstGeom prst="line">
            <a:avLst/>
          </a:prstGeom>
          <a:noFill/>
          <a:ln w="12700">
            <a:solidFill>
              <a:schemeClr val="tx1"/>
            </a:solidFill>
            <a:round/>
            <a:headEnd type="none" w="sm" len="sm"/>
            <a:tailEnd type="triangle" w="sm" len="sm"/>
          </a:ln>
          <a:effectLst/>
        </p:spPr>
        <p:txBody>
          <a:bodyPr/>
          <a:lstStyle/>
          <a:p>
            <a:endParaRPr lang="pl-PL"/>
          </a:p>
        </p:txBody>
      </p:sp>
      <p:graphicFrame>
        <p:nvGraphicFramePr>
          <p:cNvPr id="15399" name="Object 56"/>
          <p:cNvGraphicFramePr>
            <a:graphicFrameLocks/>
          </p:cNvGraphicFramePr>
          <p:nvPr/>
        </p:nvGraphicFramePr>
        <p:xfrm>
          <a:off x="3563938" y="1773238"/>
          <a:ext cx="647700" cy="649287"/>
        </p:xfrm>
        <a:graphic>
          <a:graphicData uri="http://schemas.openxmlformats.org/presentationml/2006/ole">
            <mc:AlternateContent xmlns:mc="http://schemas.openxmlformats.org/markup-compatibility/2006">
              <mc:Choice xmlns:v="urn:schemas-microsoft-com:vml" Requires="v">
                <p:oleObj spid="_x0000_s15401" name="ClipArt" r:id="rId6" imgW="3657600" imgH="3089265" progId="">
                  <p:embed/>
                </p:oleObj>
              </mc:Choice>
              <mc:Fallback>
                <p:oleObj name="ClipArt" r:id="rId6" imgW="3657600" imgH="3089265" progId="">
                  <p:embed/>
                  <p:pic>
                    <p:nvPicPr>
                      <p:cNvPr id="0" name="Object 5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63938" y="1773238"/>
                        <a:ext cx="647700" cy="64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 name="Elipsa 40"/>
          <p:cNvSpPr/>
          <p:nvPr/>
        </p:nvSpPr>
        <p:spPr bwMode="auto">
          <a:xfrm>
            <a:off x="4427984" y="4869160"/>
            <a:ext cx="4032448" cy="1368152"/>
          </a:xfrm>
          <a:prstGeom prst="ellipse">
            <a:avLst/>
          </a:prstGeom>
          <a:solidFill>
            <a:schemeClr val="bg1"/>
          </a:solidFill>
          <a:ln w="12700" cap="flat" cmpd="sng" algn="ctr">
            <a:no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panose="020B0604020202020204" pitchFamily="34" charset="0"/>
            </a:endParaRPr>
          </a:p>
        </p:txBody>
      </p:sp>
      <p:sp>
        <p:nvSpPr>
          <p:cNvPr id="42" name="Elipsa 41"/>
          <p:cNvSpPr/>
          <p:nvPr/>
        </p:nvSpPr>
        <p:spPr bwMode="auto">
          <a:xfrm>
            <a:off x="179512" y="4293096"/>
            <a:ext cx="3168352" cy="1656184"/>
          </a:xfrm>
          <a:prstGeom prst="ellipse">
            <a:avLst/>
          </a:prstGeom>
          <a:solidFill>
            <a:schemeClr val="bg1"/>
          </a:solidFill>
          <a:ln w="12700" cap="flat" cmpd="sng" algn="ctr">
            <a:no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panose="020B0604020202020204" pitchFamily="34" charset="0"/>
            </a:endParaRPr>
          </a:p>
        </p:txBody>
      </p:sp>
      <p:sp>
        <p:nvSpPr>
          <p:cNvPr id="43" name="Elipsa 42"/>
          <p:cNvSpPr/>
          <p:nvPr/>
        </p:nvSpPr>
        <p:spPr bwMode="auto">
          <a:xfrm>
            <a:off x="323528" y="1628800"/>
            <a:ext cx="3168352" cy="1656184"/>
          </a:xfrm>
          <a:prstGeom prst="ellipse">
            <a:avLst/>
          </a:prstGeom>
          <a:solidFill>
            <a:schemeClr val="bg1"/>
          </a:solidFill>
          <a:ln w="12700" cap="flat" cmpd="sng" algn="ctr">
            <a:no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panose="020B0604020202020204" pitchFamily="34" charset="0"/>
            </a:endParaRPr>
          </a:p>
        </p:txBody>
      </p:sp>
      <p:sp>
        <p:nvSpPr>
          <p:cNvPr id="44" name="Elipsa 43"/>
          <p:cNvSpPr/>
          <p:nvPr/>
        </p:nvSpPr>
        <p:spPr bwMode="auto">
          <a:xfrm>
            <a:off x="4067944" y="548680"/>
            <a:ext cx="3744416" cy="1872208"/>
          </a:xfrm>
          <a:prstGeom prst="ellipse">
            <a:avLst/>
          </a:prstGeom>
          <a:solidFill>
            <a:schemeClr val="bg1"/>
          </a:solidFill>
          <a:ln w="12700" cap="flat" cmpd="sng" algn="ctr">
            <a:no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panose="020B0604020202020204" pitchFamily="34" charset="0"/>
            </a:endParaRPr>
          </a:p>
        </p:txBody>
      </p:sp>
      <p:sp>
        <p:nvSpPr>
          <p:cNvPr id="45" name="Elipsa 44"/>
          <p:cNvSpPr/>
          <p:nvPr/>
        </p:nvSpPr>
        <p:spPr bwMode="auto">
          <a:xfrm>
            <a:off x="6156176" y="1916832"/>
            <a:ext cx="2987824" cy="1872208"/>
          </a:xfrm>
          <a:prstGeom prst="ellipse">
            <a:avLst/>
          </a:prstGeom>
          <a:solidFill>
            <a:schemeClr val="bg1"/>
          </a:solidFill>
          <a:ln w="12700" cap="flat" cmpd="sng" algn="ctr">
            <a:no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panose="020B0604020202020204" pitchFamily="34" charset="0"/>
            </a:endParaRPr>
          </a:p>
        </p:txBody>
      </p:sp>
      <p:sp>
        <p:nvSpPr>
          <p:cNvPr id="15362" name="Text Box 4"/>
          <p:cNvSpPr txBox="1">
            <a:spLocks noChangeArrowheads="1"/>
          </p:cNvSpPr>
          <p:nvPr/>
        </p:nvSpPr>
        <p:spPr bwMode="auto">
          <a:xfrm>
            <a:off x="827088" y="260350"/>
            <a:ext cx="6121400" cy="579438"/>
          </a:xfrm>
          <a:prstGeom prst="rect">
            <a:avLst/>
          </a:prstGeom>
          <a:noFill/>
          <a:ln w="12700">
            <a:noFill/>
            <a:miter lim="800000"/>
            <a:headEnd type="none" w="sm" len="sm"/>
            <a:tailEnd type="none" w="sm" len="sm"/>
          </a:ln>
          <a:effectLst/>
        </p:spPr>
        <p:txBody>
          <a:bodyPr>
            <a:spAutoFit/>
          </a:bodyPr>
          <a:lstStyle/>
          <a:p>
            <a:pPr eaLnBrk="1" hangingPunct="1">
              <a:spcBef>
                <a:spcPct val="50000"/>
              </a:spcBef>
            </a:pPr>
            <a:r>
              <a:rPr lang="pl-PL" altLang="pl-PL" sz="3200" dirty="0"/>
              <a:t>Technika </a:t>
            </a:r>
            <a:r>
              <a:rPr lang="pl-PL" altLang="pl-PL" sz="3200" dirty="0" err="1"/>
              <a:t>diagramowa</a:t>
            </a:r>
            <a:r>
              <a:rPr lang="pl-PL" altLang="pl-PL" sz="3200" dirty="0"/>
              <a:t> SSM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childTnLst>
                                    <p:animEffect transition="out" filter="fade">
                                      <p:cBhvr>
                                        <p:cTn id="6" dur="2000"/>
                                        <p:tgtEl>
                                          <p:spTgt spid="41"/>
                                        </p:tgtEl>
                                      </p:cBhvr>
                                    </p:animEffect>
                                    <p:set>
                                      <p:cBhvr>
                                        <p:cTn id="7" dur="1" fill="hold">
                                          <p:stCondLst>
                                            <p:cond delay="1999"/>
                                          </p:stCondLst>
                                        </p:cTn>
                                        <p:tgtEl>
                                          <p:spTgt spid="4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2000"/>
                                        <p:tgtEl>
                                          <p:spTgt spid="42"/>
                                        </p:tgtEl>
                                      </p:cBhvr>
                                    </p:animEffect>
                                    <p:set>
                                      <p:cBhvr>
                                        <p:cTn id="12" dur="1" fill="hold">
                                          <p:stCondLst>
                                            <p:cond delay="1999"/>
                                          </p:stCondLst>
                                        </p:cTn>
                                        <p:tgtEl>
                                          <p:spTgt spid="4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2000"/>
                                        <p:tgtEl>
                                          <p:spTgt spid="43"/>
                                        </p:tgtEl>
                                      </p:cBhvr>
                                    </p:animEffect>
                                    <p:set>
                                      <p:cBhvr>
                                        <p:cTn id="17" dur="1" fill="hold">
                                          <p:stCondLst>
                                            <p:cond delay="1999"/>
                                          </p:stCondLst>
                                        </p:cTn>
                                        <p:tgtEl>
                                          <p:spTgt spid="4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2000"/>
                                        <p:tgtEl>
                                          <p:spTgt spid="44"/>
                                        </p:tgtEl>
                                      </p:cBhvr>
                                    </p:animEffect>
                                    <p:set>
                                      <p:cBhvr>
                                        <p:cTn id="22" dur="1" fill="hold">
                                          <p:stCondLst>
                                            <p:cond delay="1999"/>
                                          </p:stCondLst>
                                        </p:cTn>
                                        <p:tgtEl>
                                          <p:spTgt spid="4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2000"/>
                                        <p:tgtEl>
                                          <p:spTgt spid="45"/>
                                        </p:tgtEl>
                                      </p:cBhvr>
                                    </p:animEffect>
                                    <p:set>
                                      <p:cBhvr>
                                        <p:cTn id="27" dur="1" fill="hold">
                                          <p:stCondLst>
                                            <p:cond delay="1999"/>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1" animBg="1"/>
      <p:bldP spid="42" grpId="1" animBg="1"/>
      <p:bldP spid="43" grpId="1" animBg="1"/>
      <p:bldP spid="44" grpId="1" animBg="1"/>
      <p:bldP spid="45"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116632"/>
            <a:ext cx="9142413" cy="609600"/>
          </a:xfrm>
          <a:noFill/>
        </p:spPr>
        <p:txBody>
          <a:bodyPr lIns="92075" tIns="46038" rIns="92075" bIns="46038"/>
          <a:lstStyle/>
          <a:p>
            <a:pPr eaLnBrk="1" hangingPunct="1"/>
            <a:r>
              <a:rPr lang="pl-PL" altLang="pl-PL" sz="3600" dirty="0"/>
              <a:t>Badanie działania</a:t>
            </a:r>
            <a:endParaRPr lang="pl-PL" altLang="pl-PL" sz="3600" dirty="0">
              <a:latin typeface="Times New Roman CE" charset="-18"/>
            </a:endParaRPr>
          </a:p>
        </p:txBody>
      </p:sp>
      <p:sp>
        <p:nvSpPr>
          <p:cNvPr id="16387" name="Rectangle 3"/>
          <p:cNvSpPr>
            <a:spLocks noGrp="1" noChangeArrowheads="1"/>
          </p:cNvSpPr>
          <p:nvPr>
            <p:ph type="body" idx="1"/>
          </p:nvPr>
        </p:nvSpPr>
        <p:spPr>
          <a:xfrm>
            <a:off x="432049" y="980728"/>
            <a:ext cx="8604447" cy="5835352"/>
          </a:xfrm>
          <a:noFill/>
        </p:spPr>
        <p:txBody>
          <a:bodyPr lIns="92075" tIns="46038" rIns="92075" bIns="46038"/>
          <a:lstStyle/>
          <a:p>
            <a:pPr eaLnBrk="1" hangingPunct="1"/>
            <a:r>
              <a:rPr lang="pl-PL" altLang="pl-PL" sz="2400" dirty="0"/>
              <a:t>Metoda SSM powstała jako pomoc w rozwiązywaniu sytuacji, którą dana osoba pod pewnym względem uważa za niezadawalającą. Dlatego SSM jest narzędziem badawczym działania.</a:t>
            </a:r>
          </a:p>
          <a:p>
            <a:pPr eaLnBrk="1" hangingPunct="1"/>
            <a:r>
              <a:rPr lang="pl-PL" altLang="pl-PL" sz="2400" dirty="0"/>
              <a:t>Dwa strumienie SSM łączą się w strukturalną debatę dotyczącą definiowania zmian, które pomogą usunąć to, co jest niezadawalające. Zmiany takie muszą być pożądane i wykonalne z kulturowego punktu widzenia. Zmiany muszą odzwierciedlać ideę odpowiedzialności systemu w ramach kontekstu kulturowego.</a:t>
            </a:r>
          </a:p>
          <a:p>
            <a:pPr eaLnBrk="1" hangingPunct="1"/>
            <a:r>
              <a:rPr lang="pl-PL" altLang="pl-PL" sz="2400" dirty="0"/>
              <a:t>Badanie działania jest często traktowane jako proces integracyjny. Badanie jest wykonywane, z tego badania wynikają decyzje o odpowiednich zmianach, zmiany są wprowadzane, dalsze badanie jest podejmowane, aby ocenić efekty zmian. </a:t>
            </a:r>
            <a:endParaRPr lang="pl-PL" altLang="pl-PL" sz="2400" dirty="0">
              <a:latin typeface="Times New Roman CE" charset="-1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p:cTn id="7" dur="1000" fill="hold"/>
                                        <p:tgtEl>
                                          <p:spTgt spid="1638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638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638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6387">
                                            <p:txEl>
                                              <p:pRg st="1" end="1"/>
                                            </p:txEl>
                                          </p:spTgt>
                                        </p:tgtEl>
                                        <p:attrNameLst>
                                          <p:attrName>style.visibility</p:attrName>
                                        </p:attrNameLst>
                                      </p:cBhvr>
                                      <p:to>
                                        <p:strVal val="visible"/>
                                      </p:to>
                                    </p:set>
                                    <p:anim calcmode="lin" valueType="num">
                                      <p:cBhvr>
                                        <p:cTn id="14" dur="1000" fill="hold"/>
                                        <p:tgtEl>
                                          <p:spTgt spid="16387">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6387">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638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6387">
                                            <p:txEl>
                                              <p:pRg st="2" end="2"/>
                                            </p:txEl>
                                          </p:spTgt>
                                        </p:tgtEl>
                                        <p:attrNameLst>
                                          <p:attrName>style.visibility</p:attrName>
                                        </p:attrNameLst>
                                      </p:cBhvr>
                                      <p:to>
                                        <p:strVal val="visible"/>
                                      </p:to>
                                    </p:set>
                                    <p:anim calcmode="lin" valueType="num">
                                      <p:cBhvr>
                                        <p:cTn id="21" dur="1000" fill="hold"/>
                                        <p:tgtEl>
                                          <p:spTgt spid="16387">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16387">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63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362744"/>
            <a:ext cx="9142413" cy="762000"/>
          </a:xfrm>
          <a:noFill/>
        </p:spPr>
        <p:txBody>
          <a:bodyPr lIns="92075" tIns="46038" rIns="92075" bIns="46038"/>
          <a:lstStyle/>
          <a:p>
            <a:pPr eaLnBrk="1" hangingPunct="1"/>
            <a:r>
              <a:rPr lang="pl-PL" altLang="pl-PL" sz="3600" dirty="0"/>
              <a:t>SSM w tworzeniu systemów informacyjnych</a:t>
            </a:r>
            <a:endParaRPr lang="pl-PL" altLang="pl-PL" sz="3600" dirty="0">
              <a:latin typeface="Times New Roman CE" charset="-18"/>
            </a:endParaRPr>
          </a:p>
        </p:txBody>
      </p:sp>
      <p:sp>
        <p:nvSpPr>
          <p:cNvPr id="17411" name="Rectangle 3"/>
          <p:cNvSpPr>
            <a:spLocks noGrp="1" noChangeArrowheads="1"/>
          </p:cNvSpPr>
          <p:nvPr>
            <p:ph type="body" idx="1"/>
          </p:nvPr>
        </p:nvSpPr>
        <p:spPr>
          <a:xfrm>
            <a:off x="364232" y="1340768"/>
            <a:ext cx="8672264" cy="5184576"/>
          </a:xfrm>
          <a:noFill/>
        </p:spPr>
        <p:txBody>
          <a:bodyPr lIns="92075" tIns="46038" rIns="92075" bIns="46038"/>
          <a:lstStyle/>
          <a:p>
            <a:pPr eaLnBrk="1" hangingPunct="1"/>
            <a:r>
              <a:rPr lang="pl-PL" altLang="pl-PL" sz="2600" dirty="0"/>
              <a:t>SSM uważana jest za </a:t>
            </a:r>
            <a:r>
              <a:rPr lang="pl-PL" altLang="pl-PL" sz="2600" dirty="0" err="1"/>
              <a:t>nietechnologiczną</a:t>
            </a:r>
            <a:r>
              <a:rPr lang="pl-PL" altLang="pl-PL" sz="2600" dirty="0"/>
              <a:t> metodę podejścia do systemu</a:t>
            </a:r>
          </a:p>
          <a:p>
            <a:pPr eaLnBrk="1" hangingPunct="1"/>
            <a:r>
              <a:rPr lang="pl-PL" altLang="pl-PL" sz="2600" dirty="0"/>
              <a:t>Metodyka SSM zakłada wielostronność spojrzeń na dane zagadnienie i dopuszcza możliwość wzajemnie sprzecznych, alternatywnych interpretacji. </a:t>
            </a:r>
          </a:p>
          <a:p>
            <a:pPr eaLnBrk="1" hangingPunct="1"/>
            <a:r>
              <a:rPr lang="pl-PL" altLang="pl-PL" sz="2600" dirty="0"/>
              <a:t>Oznacza to koncentrowanie się nie na osiągnięciu celu, lecz na uczeniu się systemu. </a:t>
            </a:r>
          </a:p>
          <a:p>
            <a:pPr eaLnBrk="1" hangingPunct="1"/>
            <a:r>
              <a:rPr lang="pl-PL" altLang="pl-PL" sz="2600" dirty="0"/>
              <a:t>Uczenie się systemu następuje przez proces zapytań, który prowadzi do wybrania jednego spośród wariantów działań. </a:t>
            </a:r>
          </a:p>
          <a:p>
            <a:pPr eaLnBrk="1" hangingPunct="1"/>
            <a:r>
              <a:rPr lang="pl-PL" altLang="pl-PL" sz="2600" dirty="0"/>
              <a:t>Wybrane działanie zmienia sytuację problemową w pożądanym kierunku.</a:t>
            </a:r>
          </a:p>
          <a:p>
            <a:pPr eaLnBrk="1" hangingPunct="1">
              <a:buFontTx/>
              <a:buNone/>
            </a:pPr>
            <a:endParaRPr lang="pl-PL" altLang="pl-PL" sz="2600" dirty="0">
              <a:latin typeface="Times New Roman CE" charset="-1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p:cTn id="7" dur="1000" fill="hold"/>
                                        <p:tgtEl>
                                          <p:spTgt spid="1741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741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74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7411">
                                            <p:txEl>
                                              <p:pRg st="1" end="1"/>
                                            </p:txEl>
                                          </p:spTgt>
                                        </p:tgtEl>
                                        <p:attrNameLst>
                                          <p:attrName>style.visibility</p:attrName>
                                        </p:attrNameLst>
                                      </p:cBhvr>
                                      <p:to>
                                        <p:strVal val="visible"/>
                                      </p:to>
                                    </p:set>
                                    <p:anim calcmode="lin" valueType="num">
                                      <p:cBhvr>
                                        <p:cTn id="14" dur="1000" fill="hold"/>
                                        <p:tgtEl>
                                          <p:spTgt spid="17411">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7411">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741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7411">
                                            <p:txEl>
                                              <p:pRg st="2" end="2"/>
                                            </p:txEl>
                                          </p:spTgt>
                                        </p:tgtEl>
                                        <p:attrNameLst>
                                          <p:attrName>style.visibility</p:attrName>
                                        </p:attrNameLst>
                                      </p:cBhvr>
                                      <p:to>
                                        <p:strVal val="visible"/>
                                      </p:to>
                                    </p:set>
                                    <p:anim calcmode="lin" valueType="num">
                                      <p:cBhvr>
                                        <p:cTn id="21" dur="1000" fill="hold"/>
                                        <p:tgtEl>
                                          <p:spTgt spid="17411">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17411">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7411">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7411">
                                            <p:txEl>
                                              <p:pRg st="3" end="3"/>
                                            </p:txEl>
                                          </p:spTgt>
                                        </p:tgtEl>
                                        <p:attrNameLst>
                                          <p:attrName>style.visibility</p:attrName>
                                        </p:attrNameLst>
                                      </p:cBhvr>
                                      <p:to>
                                        <p:strVal val="visible"/>
                                      </p:to>
                                    </p:set>
                                    <p:anim calcmode="lin" valueType="num">
                                      <p:cBhvr>
                                        <p:cTn id="28" dur="1000" fill="hold"/>
                                        <p:tgtEl>
                                          <p:spTgt spid="17411">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17411">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17411">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17411">
                                            <p:txEl>
                                              <p:pRg st="4" end="4"/>
                                            </p:txEl>
                                          </p:spTgt>
                                        </p:tgtEl>
                                        <p:attrNameLst>
                                          <p:attrName>style.visibility</p:attrName>
                                        </p:attrNameLst>
                                      </p:cBhvr>
                                      <p:to>
                                        <p:strVal val="visible"/>
                                      </p:to>
                                    </p:set>
                                    <p:anim calcmode="lin" valueType="num">
                                      <p:cBhvr>
                                        <p:cTn id="35" dur="1000" fill="hold"/>
                                        <p:tgtEl>
                                          <p:spTgt spid="17411">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17411">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174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ltLang="pl-PL" sz="3600" dirty="0"/>
              <a:t>Metodyki społeczne PSI</a:t>
            </a:r>
            <a:br>
              <a:rPr lang="pl-PL" sz="3600" dirty="0"/>
            </a:br>
            <a:r>
              <a:rPr lang="pl-PL" sz="2400" dirty="0"/>
              <a:t>wybrane rozwiązania</a:t>
            </a:r>
          </a:p>
        </p:txBody>
      </p:sp>
      <p:sp>
        <p:nvSpPr>
          <p:cNvPr id="3" name="Symbol zastępczy zawartości 2"/>
          <p:cNvSpPr>
            <a:spLocks noGrp="1"/>
          </p:cNvSpPr>
          <p:nvPr>
            <p:ph idx="1"/>
          </p:nvPr>
        </p:nvSpPr>
        <p:spPr>
          <a:xfrm>
            <a:off x="529208" y="1844824"/>
            <a:ext cx="8507288" cy="2548880"/>
          </a:xfrm>
        </p:spPr>
        <p:txBody>
          <a:bodyPr/>
          <a:lstStyle/>
          <a:p>
            <a:r>
              <a:rPr lang="pl-PL" altLang="pl-PL" sz="2800" dirty="0"/>
              <a:t>metodyka SSM (</a:t>
            </a:r>
            <a:r>
              <a:rPr lang="pl-PL" altLang="pl-PL" sz="2800" i="1" dirty="0"/>
              <a:t>Soft System </a:t>
            </a:r>
            <a:r>
              <a:rPr lang="pl-PL" altLang="pl-PL" sz="2800" i="1" dirty="0" err="1"/>
              <a:t>Methodology</a:t>
            </a:r>
            <a:r>
              <a:rPr lang="pl-PL" altLang="pl-PL" sz="2800" dirty="0"/>
              <a:t>)</a:t>
            </a:r>
          </a:p>
          <a:p>
            <a:r>
              <a:rPr lang="pl-PL" altLang="pl-PL" sz="2800" dirty="0"/>
              <a:t>technika analizy przedsiębiorstwa (</a:t>
            </a:r>
            <a:r>
              <a:rPr lang="pl-PL" altLang="pl-PL" sz="2800" i="1" dirty="0"/>
              <a:t>Business </a:t>
            </a:r>
            <a:r>
              <a:rPr lang="pl-PL" altLang="pl-PL" sz="2800" i="1" dirty="0" err="1"/>
              <a:t>Analysis</a:t>
            </a:r>
            <a:r>
              <a:rPr lang="pl-PL" altLang="pl-PL" sz="2800" i="1" dirty="0"/>
              <a:t> </a:t>
            </a:r>
            <a:r>
              <a:rPr lang="pl-PL" altLang="pl-PL" sz="2800" i="1" dirty="0" err="1"/>
              <a:t>Technique</a:t>
            </a:r>
            <a:r>
              <a:rPr lang="pl-PL" altLang="pl-PL" sz="2800" dirty="0"/>
              <a:t>)</a:t>
            </a:r>
          </a:p>
          <a:p>
            <a:r>
              <a:rPr lang="pl-PL" sz="2800" dirty="0"/>
              <a:t>m</a:t>
            </a:r>
            <a:r>
              <a:rPr lang="en-US" sz="2800" dirty="0" err="1"/>
              <a:t>etoda</a:t>
            </a:r>
            <a:r>
              <a:rPr lang="pl-PL" sz="2800" dirty="0"/>
              <a:t> ETHICS</a:t>
            </a:r>
            <a:r>
              <a:rPr lang="en-US" sz="2800" dirty="0"/>
              <a:t> </a:t>
            </a:r>
            <a:r>
              <a:rPr lang="pl-PL" sz="2800" dirty="0"/>
              <a:t>(</a:t>
            </a:r>
            <a:r>
              <a:rPr lang="en-US" sz="2800" i="1" dirty="0"/>
              <a:t>Effective Technical and Human Implementation of Computer Systems</a:t>
            </a:r>
            <a:r>
              <a:rPr lang="pl-PL" sz="2800" dirty="0"/>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9142413" cy="762000"/>
          </a:xfrm>
          <a:noFill/>
        </p:spPr>
        <p:txBody>
          <a:bodyPr lIns="92075" tIns="46038" rIns="92075" bIns="46038"/>
          <a:lstStyle/>
          <a:p>
            <a:pPr eaLnBrk="1" hangingPunct="1"/>
            <a:r>
              <a:rPr lang="pl-PL" altLang="pl-PL" sz="3600"/>
              <a:t>Podstawowe założenia metodyki SSM</a:t>
            </a:r>
            <a:endParaRPr lang="pl-PL" altLang="pl-PL" sz="3600">
              <a:latin typeface="Times New Roman CE" charset="-18"/>
            </a:endParaRPr>
          </a:p>
        </p:txBody>
      </p:sp>
      <p:sp>
        <p:nvSpPr>
          <p:cNvPr id="18435" name="Rectangle 3"/>
          <p:cNvSpPr>
            <a:spLocks noGrp="1" noChangeArrowheads="1"/>
          </p:cNvSpPr>
          <p:nvPr>
            <p:ph type="body" idx="1"/>
          </p:nvPr>
        </p:nvSpPr>
        <p:spPr>
          <a:xfrm>
            <a:off x="112712" y="762001"/>
            <a:ext cx="9067800" cy="2522983"/>
          </a:xfrm>
          <a:noFill/>
        </p:spPr>
        <p:txBody>
          <a:bodyPr lIns="92075" tIns="46038" rIns="92075" bIns="46038"/>
          <a:lstStyle/>
          <a:p>
            <a:pPr eaLnBrk="1" hangingPunct="1"/>
            <a:r>
              <a:rPr lang="pl-PL" altLang="pl-PL" sz="2600" dirty="0"/>
              <a:t>rozumienia metodyki społecznej jako procesu zarządzania</a:t>
            </a:r>
          </a:p>
          <a:p>
            <a:pPr eaLnBrk="1" hangingPunct="1"/>
            <a:r>
              <a:rPr lang="pl-PL" altLang="pl-PL" sz="2600" dirty="0"/>
              <a:t>różnorodności spojrzeń, ocen i działań</a:t>
            </a:r>
          </a:p>
          <a:p>
            <a:pPr eaLnBrk="1" hangingPunct="1"/>
            <a:r>
              <a:rPr lang="pl-PL" altLang="pl-PL" sz="2600" dirty="0"/>
              <a:t>użyteczności pojęć systemowych</a:t>
            </a:r>
          </a:p>
          <a:p>
            <a:pPr eaLnBrk="1" hangingPunct="1"/>
            <a:r>
              <a:rPr lang="pl-PL" altLang="pl-PL" sz="2600" dirty="0"/>
              <a:t>koncepcji systemu działań ludzkich</a:t>
            </a:r>
          </a:p>
          <a:p>
            <a:pPr eaLnBrk="1" hangingPunct="1"/>
            <a:r>
              <a:rPr lang="pl-PL" altLang="pl-PL" sz="2600" dirty="0"/>
              <a:t>metodyki jako systemu zapytań.</a:t>
            </a:r>
          </a:p>
        </p:txBody>
      </p:sp>
      <p:sp>
        <p:nvSpPr>
          <p:cNvPr id="4" name="pole tekstowe 3"/>
          <p:cNvSpPr txBox="1"/>
          <p:nvPr/>
        </p:nvSpPr>
        <p:spPr>
          <a:xfrm>
            <a:off x="251520" y="3429000"/>
            <a:ext cx="8568952" cy="3170099"/>
          </a:xfrm>
          <a:prstGeom prst="rect">
            <a:avLst/>
          </a:prstGeom>
          <a:noFill/>
        </p:spPr>
        <p:txBody>
          <a:bodyPr wrap="square" rtlCol="0">
            <a:spAutoFit/>
          </a:bodyPr>
          <a:lstStyle/>
          <a:p>
            <a:r>
              <a:rPr lang="pl-PL" altLang="pl-PL" sz="2500" b="1" i="1" dirty="0">
                <a:solidFill>
                  <a:srgbClr val="000000"/>
                </a:solidFill>
                <a:latin typeface="Arial"/>
              </a:rPr>
              <a:t>Zarządzanie w podejściu SSM</a:t>
            </a:r>
            <a:r>
              <a:rPr lang="pl-PL" altLang="pl-PL" sz="2500" dirty="0">
                <a:solidFill>
                  <a:srgbClr val="000000"/>
                </a:solidFill>
                <a:latin typeface="Arial"/>
              </a:rPr>
              <a:t> jest rozumiane jako proces zapewniania i utrzymania zorganizowanego działania. Oznacza to, iż każdy menedżer w dowolnej dziedzinie działalności reaguje i próbuje oddziaływać na proces ciągłych zmian, będących w interakcji zdarzeń i pomysłów. Zdarzenie polega na reagowaniu na ten splot ciągłych zmian, tj. na jego postrzeganiu i ocenie, decydowaniu o działaniu oraz podejmowaniu działania.</a:t>
            </a:r>
            <a:endParaRPr lang="pl-PL"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2" cstate="print"/>
          <a:srcRect/>
          <a:stretch>
            <a:fillRect/>
          </a:stretch>
        </p:blipFill>
        <p:spPr bwMode="auto">
          <a:xfrm>
            <a:off x="108322" y="0"/>
            <a:ext cx="9035678" cy="6796376"/>
          </a:xfrm>
          <a:prstGeom prst="rect">
            <a:avLst/>
          </a:prstGeom>
          <a:noFill/>
          <a:ln w="12700">
            <a:noFill/>
            <a:miter lim="800000"/>
            <a:headEnd type="none" w="sm" len="sm"/>
            <a:tailEnd type="none" w="sm" len="sm"/>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9142413" cy="838200"/>
          </a:xfrm>
          <a:noFill/>
        </p:spPr>
        <p:txBody>
          <a:bodyPr lIns="92075" tIns="46038" rIns="92075" bIns="46038"/>
          <a:lstStyle/>
          <a:p>
            <a:pPr eaLnBrk="1" hangingPunct="1"/>
            <a:r>
              <a:rPr lang="pl-PL" altLang="pl-PL" sz="3600"/>
              <a:t>Podstawowe założenia metodyki SSM</a:t>
            </a:r>
            <a:endParaRPr lang="pl-PL" altLang="pl-PL" sz="3600">
              <a:latin typeface="Times New Roman CE" charset="-18"/>
            </a:endParaRPr>
          </a:p>
        </p:txBody>
      </p:sp>
      <p:sp>
        <p:nvSpPr>
          <p:cNvPr id="20483" name="Rectangle 3"/>
          <p:cNvSpPr>
            <a:spLocks noGrp="1" noChangeArrowheads="1"/>
          </p:cNvSpPr>
          <p:nvPr>
            <p:ph type="body" idx="1"/>
          </p:nvPr>
        </p:nvSpPr>
        <p:spPr>
          <a:xfrm>
            <a:off x="432048" y="982216"/>
            <a:ext cx="8604448" cy="5615136"/>
          </a:xfrm>
          <a:noFill/>
        </p:spPr>
        <p:txBody>
          <a:bodyPr lIns="92075" tIns="46038" rIns="92075" bIns="46038"/>
          <a:lstStyle/>
          <a:p>
            <a:pPr eaLnBrk="1" hangingPunct="1"/>
            <a:r>
              <a:rPr lang="pl-PL" altLang="pl-PL" sz="2600" dirty="0"/>
              <a:t>Osoby i autonomiczne grupy dokonują zróżnicowanych ocen sytuacji problemowej, co może prowadzić do różnych działań. Stwarza to problemy, z którymi menedżer musi sobie radzić.</a:t>
            </a:r>
          </a:p>
          <a:p>
            <a:pPr eaLnBrk="1" hangingPunct="1"/>
            <a:r>
              <a:rPr lang="pl-PL" altLang="pl-PL" sz="2600" dirty="0"/>
              <a:t>W realizacji procesu zarządzania użyteczne są pojęcia systemowe.</a:t>
            </a:r>
          </a:p>
          <a:p>
            <a:pPr eaLnBrk="1" hangingPunct="1"/>
            <a:r>
              <a:rPr lang="pl-PL" altLang="pl-PL" sz="2600" dirty="0"/>
              <a:t>W SSM zaproponowano pojęcie systemu działalności ludzkiej rozumianego jako zestawu działań powiązanych w logiczną strukturę, stanowiących celową całość.</a:t>
            </a:r>
          </a:p>
          <a:p>
            <a:pPr eaLnBrk="1" hangingPunct="1"/>
            <a:r>
              <a:rPr lang="pl-PL" altLang="pl-PL" sz="2600" dirty="0"/>
              <a:t>Uczenie się w metodyce SSM polega na porównaniu czystych modeli działalności celowej z obserwacją rzeczywistej sytuacji problemowej</a:t>
            </a:r>
            <a:endParaRPr lang="pl-PL" altLang="pl-PL" sz="2600" dirty="0">
              <a:latin typeface="Times New Roman CE" charset="-1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p:cTn id="7" dur="1000" fill="hold"/>
                                        <p:tgtEl>
                                          <p:spTgt spid="2048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048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048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0483">
                                            <p:txEl>
                                              <p:pRg st="1" end="1"/>
                                            </p:txEl>
                                          </p:spTgt>
                                        </p:tgtEl>
                                        <p:attrNameLst>
                                          <p:attrName>style.visibility</p:attrName>
                                        </p:attrNameLst>
                                      </p:cBhvr>
                                      <p:to>
                                        <p:strVal val="visible"/>
                                      </p:to>
                                    </p:set>
                                    <p:anim calcmode="lin" valueType="num">
                                      <p:cBhvr>
                                        <p:cTn id="14" dur="1000" fill="hold"/>
                                        <p:tgtEl>
                                          <p:spTgt spid="2048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048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048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0483">
                                            <p:txEl>
                                              <p:pRg st="2" end="2"/>
                                            </p:txEl>
                                          </p:spTgt>
                                        </p:tgtEl>
                                        <p:attrNameLst>
                                          <p:attrName>style.visibility</p:attrName>
                                        </p:attrNameLst>
                                      </p:cBhvr>
                                      <p:to>
                                        <p:strVal val="visible"/>
                                      </p:to>
                                    </p:set>
                                    <p:anim calcmode="lin" valueType="num">
                                      <p:cBhvr>
                                        <p:cTn id="21" dur="1000" fill="hold"/>
                                        <p:tgtEl>
                                          <p:spTgt spid="2048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2048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2048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20483">
                                            <p:txEl>
                                              <p:pRg st="3" end="3"/>
                                            </p:txEl>
                                          </p:spTgt>
                                        </p:tgtEl>
                                        <p:attrNameLst>
                                          <p:attrName>style.visibility</p:attrName>
                                        </p:attrNameLst>
                                      </p:cBhvr>
                                      <p:to>
                                        <p:strVal val="visible"/>
                                      </p:to>
                                    </p:set>
                                    <p:anim calcmode="lin" valueType="num">
                                      <p:cBhvr>
                                        <p:cTn id="28" dur="1000" fill="hold"/>
                                        <p:tgtEl>
                                          <p:spTgt spid="2048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2048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204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ChangeAspect="1" noChangeArrowheads="1"/>
          </p:cNvPicPr>
          <p:nvPr/>
        </p:nvPicPr>
        <p:blipFill>
          <a:blip r:embed="rId2" cstate="print"/>
          <a:srcRect/>
          <a:stretch>
            <a:fillRect/>
          </a:stretch>
        </p:blipFill>
        <p:spPr bwMode="auto">
          <a:xfrm>
            <a:off x="14059" y="332656"/>
            <a:ext cx="9129941" cy="5920427"/>
          </a:xfrm>
          <a:prstGeom prst="rect">
            <a:avLst/>
          </a:prstGeom>
          <a:noFill/>
          <a:ln w="12700">
            <a:noFill/>
            <a:miter lim="800000"/>
            <a:headEnd type="none" w="sm" len="sm"/>
            <a:tailEnd type="none" w="sm" len="sm"/>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438944"/>
            <a:ext cx="9067800" cy="685800"/>
          </a:xfrm>
          <a:noFill/>
        </p:spPr>
        <p:txBody>
          <a:bodyPr lIns="92075" tIns="46038" rIns="92075" bIns="46038"/>
          <a:lstStyle/>
          <a:p>
            <a:pPr eaLnBrk="1" hangingPunct="1"/>
            <a:r>
              <a:rPr lang="pl-PL" altLang="pl-PL" sz="3600" dirty="0"/>
              <a:t>Proces stosowania metodyki SSM</a:t>
            </a:r>
            <a:endParaRPr lang="pl-PL" altLang="pl-PL" sz="3600" dirty="0">
              <a:latin typeface="Times New Roman CE" charset="-18"/>
            </a:endParaRPr>
          </a:p>
        </p:txBody>
      </p:sp>
      <p:sp>
        <p:nvSpPr>
          <p:cNvPr id="22531" name="Rectangle 3"/>
          <p:cNvSpPr>
            <a:spLocks noGrp="1" noChangeArrowheads="1"/>
          </p:cNvSpPr>
          <p:nvPr>
            <p:ph type="body" idx="1"/>
          </p:nvPr>
        </p:nvSpPr>
        <p:spPr>
          <a:xfrm>
            <a:off x="251520" y="1617712"/>
            <a:ext cx="8712968" cy="4403576"/>
          </a:xfrm>
          <a:noFill/>
        </p:spPr>
        <p:txBody>
          <a:bodyPr lIns="92075" tIns="46038" rIns="92075" bIns="46038"/>
          <a:lstStyle/>
          <a:p>
            <a:pPr eaLnBrk="1" hangingPunct="1">
              <a:lnSpc>
                <a:spcPct val="90000"/>
              </a:lnSpc>
              <a:buFontTx/>
              <a:buNone/>
            </a:pPr>
            <a:r>
              <a:rPr lang="pl-PL" altLang="pl-PL" sz="2400" dirty="0"/>
              <a:t>Metodyka SSM realizowana jest w siedmioetapowym procesie:</a:t>
            </a:r>
          </a:p>
          <a:p>
            <a:pPr lvl="1" eaLnBrk="1" hangingPunct="1">
              <a:lnSpc>
                <a:spcPct val="90000"/>
              </a:lnSpc>
              <a:buFontTx/>
              <a:buNone/>
            </a:pPr>
            <a:r>
              <a:rPr lang="pl-PL" altLang="pl-PL" sz="2000" dirty="0">
                <a:solidFill>
                  <a:schemeClr val="accent2"/>
                </a:solidFill>
              </a:rPr>
              <a:t>1. wprowadzenie do sytuacji problemowej</a:t>
            </a:r>
          </a:p>
          <a:p>
            <a:pPr lvl="1" eaLnBrk="1" hangingPunct="1">
              <a:lnSpc>
                <a:spcPct val="90000"/>
              </a:lnSpc>
              <a:buFontTx/>
              <a:buNone/>
            </a:pPr>
            <a:r>
              <a:rPr lang="pl-PL" altLang="pl-PL" sz="2000" dirty="0">
                <a:solidFill>
                  <a:schemeClr val="accent2"/>
                </a:solidFill>
              </a:rPr>
              <a:t>2. rozpoznanie sytuacji problemowej</a:t>
            </a:r>
          </a:p>
          <a:p>
            <a:pPr lvl="1" eaLnBrk="1" hangingPunct="1">
              <a:lnSpc>
                <a:spcPct val="90000"/>
              </a:lnSpc>
              <a:buFontTx/>
              <a:buNone/>
            </a:pPr>
            <a:r>
              <a:rPr lang="pl-PL" altLang="pl-PL" sz="2000" dirty="0">
                <a:solidFill>
                  <a:schemeClr val="accent2"/>
                </a:solidFill>
              </a:rPr>
              <a:t>3. sformułowanie definicji podstawowych dla odpowiednich systemów celowej działalności</a:t>
            </a:r>
          </a:p>
          <a:p>
            <a:pPr lvl="1" eaLnBrk="1" hangingPunct="1">
              <a:lnSpc>
                <a:spcPct val="90000"/>
              </a:lnSpc>
              <a:buFontTx/>
              <a:buNone/>
            </a:pPr>
            <a:r>
              <a:rPr lang="pl-PL" altLang="pl-PL" sz="2000" dirty="0">
                <a:solidFill>
                  <a:schemeClr val="accent2"/>
                </a:solidFill>
              </a:rPr>
              <a:t>4. opracowanie modeli konceptualnych dla systemów opisanych przez definicje podstawowe</a:t>
            </a:r>
          </a:p>
          <a:p>
            <a:pPr lvl="1" eaLnBrk="1" hangingPunct="1">
              <a:lnSpc>
                <a:spcPct val="90000"/>
              </a:lnSpc>
              <a:buFontTx/>
              <a:buNone/>
            </a:pPr>
            <a:r>
              <a:rPr lang="pl-PL" altLang="pl-PL" sz="2000" dirty="0">
                <a:solidFill>
                  <a:schemeClr val="accent2"/>
                </a:solidFill>
              </a:rPr>
              <a:t>5. porównanie modeli z działaniami w świecie rzeczywistym</a:t>
            </a:r>
          </a:p>
          <a:p>
            <a:pPr lvl="1" eaLnBrk="1" hangingPunct="1">
              <a:lnSpc>
                <a:spcPct val="90000"/>
              </a:lnSpc>
              <a:buFontTx/>
              <a:buNone/>
            </a:pPr>
            <a:r>
              <a:rPr lang="pl-PL" altLang="pl-PL" sz="2000" dirty="0">
                <a:solidFill>
                  <a:schemeClr val="accent2"/>
                </a:solidFill>
              </a:rPr>
              <a:t>6. określenie pożądanych i rzeczywistych zmian</a:t>
            </a:r>
          </a:p>
          <a:p>
            <a:pPr lvl="1" eaLnBrk="1" hangingPunct="1">
              <a:lnSpc>
                <a:spcPct val="90000"/>
              </a:lnSpc>
              <a:buFontTx/>
              <a:buNone/>
            </a:pPr>
            <a:r>
              <a:rPr lang="pl-PL" altLang="pl-PL" sz="2000" dirty="0">
                <a:solidFill>
                  <a:schemeClr val="accent2"/>
                </a:solidFill>
              </a:rPr>
              <a:t>7. podejmowanie działań w celu doskonalenia sytuacji problemowej.</a:t>
            </a:r>
          </a:p>
          <a:p>
            <a:pPr eaLnBrk="1" hangingPunct="1">
              <a:lnSpc>
                <a:spcPct val="90000"/>
              </a:lnSpc>
              <a:buFontTx/>
              <a:buNone/>
            </a:pPr>
            <a:r>
              <a:rPr lang="pl-PL" altLang="pl-PL" sz="2400" dirty="0"/>
              <a:t>Etapy 1 i 2 oraz 5-7 realizowane są i wdrażane w świecie rzeczywistym, a etapy 3 i 4 w sferze abstrakcji.</a:t>
            </a:r>
          </a:p>
          <a:p>
            <a:pPr eaLnBrk="1" hangingPunct="1">
              <a:lnSpc>
                <a:spcPct val="90000"/>
              </a:lnSpc>
              <a:buFontTx/>
              <a:buNone/>
            </a:pPr>
            <a:endParaRPr lang="pl-PL" altLang="pl-PL" sz="2800" dirty="0">
              <a:latin typeface="Times New Roman CE" charset="-1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p:cTn id="7" dur="1000" fill="hold"/>
                                        <p:tgtEl>
                                          <p:spTgt spid="2253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253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253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2531">
                                            <p:txEl>
                                              <p:pRg st="1" end="1"/>
                                            </p:txEl>
                                          </p:spTgt>
                                        </p:tgtEl>
                                        <p:attrNameLst>
                                          <p:attrName>style.visibility</p:attrName>
                                        </p:attrNameLst>
                                      </p:cBhvr>
                                      <p:to>
                                        <p:strVal val="visible"/>
                                      </p:to>
                                    </p:set>
                                    <p:anim calcmode="lin" valueType="num">
                                      <p:cBhvr>
                                        <p:cTn id="14" dur="1000" fill="hold"/>
                                        <p:tgtEl>
                                          <p:spTgt spid="22531">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2531">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253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2531">
                                            <p:txEl>
                                              <p:pRg st="2" end="2"/>
                                            </p:txEl>
                                          </p:spTgt>
                                        </p:tgtEl>
                                        <p:attrNameLst>
                                          <p:attrName>style.visibility</p:attrName>
                                        </p:attrNameLst>
                                      </p:cBhvr>
                                      <p:to>
                                        <p:strVal val="visible"/>
                                      </p:to>
                                    </p:set>
                                    <p:anim calcmode="lin" valueType="num">
                                      <p:cBhvr>
                                        <p:cTn id="21" dur="1000" fill="hold"/>
                                        <p:tgtEl>
                                          <p:spTgt spid="22531">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22531">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22531">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22531">
                                            <p:txEl>
                                              <p:pRg st="3" end="3"/>
                                            </p:txEl>
                                          </p:spTgt>
                                        </p:tgtEl>
                                        <p:attrNameLst>
                                          <p:attrName>style.visibility</p:attrName>
                                        </p:attrNameLst>
                                      </p:cBhvr>
                                      <p:to>
                                        <p:strVal val="visible"/>
                                      </p:to>
                                    </p:set>
                                    <p:anim calcmode="lin" valueType="num">
                                      <p:cBhvr>
                                        <p:cTn id="28" dur="1000" fill="hold"/>
                                        <p:tgtEl>
                                          <p:spTgt spid="22531">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22531">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22531">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22531">
                                            <p:txEl>
                                              <p:pRg st="4" end="4"/>
                                            </p:txEl>
                                          </p:spTgt>
                                        </p:tgtEl>
                                        <p:attrNameLst>
                                          <p:attrName>style.visibility</p:attrName>
                                        </p:attrNameLst>
                                      </p:cBhvr>
                                      <p:to>
                                        <p:strVal val="visible"/>
                                      </p:to>
                                    </p:set>
                                    <p:anim calcmode="lin" valueType="num">
                                      <p:cBhvr>
                                        <p:cTn id="35" dur="1000" fill="hold"/>
                                        <p:tgtEl>
                                          <p:spTgt spid="22531">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22531">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22531">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22531">
                                            <p:txEl>
                                              <p:pRg st="5" end="5"/>
                                            </p:txEl>
                                          </p:spTgt>
                                        </p:tgtEl>
                                        <p:attrNameLst>
                                          <p:attrName>style.visibility</p:attrName>
                                        </p:attrNameLst>
                                      </p:cBhvr>
                                      <p:to>
                                        <p:strVal val="visible"/>
                                      </p:to>
                                    </p:set>
                                    <p:anim calcmode="lin" valueType="num">
                                      <p:cBhvr>
                                        <p:cTn id="42" dur="1000" fill="hold"/>
                                        <p:tgtEl>
                                          <p:spTgt spid="22531">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22531">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22531">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22531">
                                            <p:txEl>
                                              <p:pRg st="6" end="6"/>
                                            </p:txEl>
                                          </p:spTgt>
                                        </p:tgtEl>
                                        <p:attrNameLst>
                                          <p:attrName>style.visibility</p:attrName>
                                        </p:attrNameLst>
                                      </p:cBhvr>
                                      <p:to>
                                        <p:strVal val="visible"/>
                                      </p:to>
                                    </p:set>
                                    <p:anim calcmode="lin" valueType="num">
                                      <p:cBhvr>
                                        <p:cTn id="49" dur="1000" fill="hold"/>
                                        <p:tgtEl>
                                          <p:spTgt spid="22531">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22531">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22531">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22531">
                                            <p:txEl>
                                              <p:pRg st="7" end="7"/>
                                            </p:txEl>
                                          </p:spTgt>
                                        </p:tgtEl>
                                        <p:attrNameLst>
                                          <p:attrName>style.visibility</p:attrName>
                                        </p:attrNameLst>
                                      </p:cBhvr>
                                      <p:to>
                                        <p:strVal val="visible"/>
                                      </p:to>
                                    </p:set>
                                    <p:anim calcmode="lin" valueType="num">
                                      <p:cBhvr>
                                        <p:cTn id="56" dur="1000" fill="hold"/>
                                        <p:tgtEl>
                                          <p:spTgt spid="22531">
                                            <p:txEl>
                                              <p:pRg st="7" end="7"/>
                                            </p:txEl>
                                          </p:spTgt>
                                        </p:tgtEl>
                                        <p:attrNameLst>
                                          <p:attrName>ppt_w</p:attrName>
                                        </p:attrNameLst>
                                      </p:cBhvr>
                                      <p:tavLst>
                                        <p:tav tm="0">
                                          <p:val>
                                            <p:strVal val="#ppt_w*0.70"/>
                                          </p:val>
                                        </p:tav>
                                        <p:tav tm="100000">
                                          <p:val>
                                            <p:strVal val="#ppt_w"/>
                                          </p:val>
                                        </p:tav>
                                      </p:tavLst>
                                    </p:anim>
                                    <p:anim calcmode="lin" valueType="num">
                                      <p:cBhvr>
                                        <p:cTn id="57" dur="1000" fill="hold"/>
                                        <p:tgtEl>
                                          <p:spTgt spid="22531">
                                            <p:txEl>
                                              <p:pRg st="7" end="7"/>
                                            </p:txEl>
                                          </p:spTgt>
                                        </p:tgtEl>
                                        <p:attrNameLst>
                                          <p:attrName>ppt_h</p:attrName>
                                        </p:attrNameLst>
                                      </p:cBhvr>
                                      <p:tavLst>
                                        <p:tav tm="0">
                                          <p:val>
                                            <p:strVal val="#ppt_h"/>
                                          </p:val>
                                        </p:tav>
                                        <p:tav tm="100000">
                                          <p:val>
                                            <p:strVal val="#ppt_h"/>
                                          </p:val>
                                        </p:tav>
                                      </p:tavLst>
                                    </p:anim>
                                    <p:animEffect transition="in" filter="fade">
                                      <p:cBhvr>
                                        <p:cTn id="58" dur="1000"/>
                                        <p:tgtEl>
                                          <p:spTgt spid="22531">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22531">
                                            <p:txEl>
                                              <p:pRg st="8" end="8"/>
                                            </p:txEl>
                                          </p:spTgt>
                                        </p:tgtEl>
                                        <p:attrNameLst>
                                          <p:attrName>style.visibility</p:attrName>
                                        </p:attrNameLst>
                                      </p:cBhvr>
                                      <p:to>
                                        <p:strVal val="visible"/>
                                      </p:to>
                                    </p:set>
                                    <p:anim calcmode="lin" valueType="num">
                                      <p:cBhvr>
                                        <p:cTn id="63" dur="1000" fill="hold"/>
                                        <p:tgtEl>
                                          <p:spTgt spid="22531">
                                            <p:txEl>
                                              <p:pRg st="8" end="8"/>
                                            </p:txEl>
                                          </p:spTgt>
                                        </p:tgtEl>
                                        <p:attrNameLst>
                                          <p:attrName>ppt_w</p:attrName>
                                        </p:attrNameLst>
                                      </p:cBhvr>
                                      <p:tavLst>
                                        <p:tav tm="0">
                                          <p:val>
                                            <p:strVal val="#ppt_w*0.70"/>
                                          </p:val>
                                        </p:tav>
                                        <p:tav tm="100000">
                                          <p:val>
                                            <p:strVal val="#ppt_w"/>
                                          </p:val>
                                        </p:tav>
                                      </p:tavLst>
                                    </p:anim>
                                    <p:anim calcmode="lin" valueType="num">
                                      <p:cBhvr>
                                        <p:cTn id="64" dur="1000" fill="hold"/>
                                        <p:tgtEl>
                                          <p:spTgt spid="22531">
                                            <p:txEl>
                                              <p:pRg st="8" end="8"/>
                                            </p:txEl>
                                          </p:spTgt>
                                        </p:tgtEl>
                                        <p:attrNameLst>
                                          <p:attrName>ppt_h</p:attrName>
                                        </p:attrNameLst>
                                      </p:cBhvr>
                                      <p:tavLst>
                                        <p:tav tm="0">
                                          <p:val>
                                            <p:strVal val="#ppt_h"/>
                                          </p:val>
                                        </p:tav>
                                        <p:tav tm="100000">
                                          <p:val>
                                            <p:strVal val="#ppt_h"/>
                                          </p:val>
                                        </p:tav>
                                      </p:tavLst>
                                    </p:anim>
                                    <p:animEffect transition="in" filter="fade">
                                      <p:cBhvr>
                                        <p:cTn id="65" dur="1000"/>
                                        <p:tgtEl>
                                          <p:spTgt spid="2253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bldLvl="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ChangeAspect="1" noChangeArrowheads="1"/>
          </p:cNvPicPr>
          <p:nvPr/>
        </p:nvPicPr>
        <p:blipFill>
          <a:blip r:embed="rId2" cstate="print"/>
          <a:srcRect/>
          <a:stretch>
            <a:fillRect/>
          </a:stretch>
        </p:blipFill>
        <p:spPr bwMode="auto">
          <a:xfrm>
            <a:off x="0" y="70367"/>
            <a:ext cx="9143999" cy="6787633"/>
          </a:xfrm>
          <a:prstGeom prst="rect">
            <a:avLst/>
          </a:prstGeom>
          <a:noFill/>
          <a:ln w="12700">
            <a:noFill/>
            <a:miter lim="800000"/>
            <a:headEnd type="none" w="sm" len="sm"/>
            <a:tailEnd type="none" w="sm" len="sm"/>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228600"/>
            <a:ext cx="9142413" cy="838200"/>
          </a:xfrm>
          <a:noFill/>
        </p:spPr>
        <p:txBody>
          <a:bodyPr lIns="92075" tIns="46038" rIns="92075" bIns="46038"/>
          <a:lstStyle/>
          <a:p>
            <a:pPr eaLnBrk="1" hangingPunct="1"/>
            <a:r>
              <a:rPr lang="pl-PL" altLang="pl-PL" sz="3600" dirty="0"/>
              <a:t>Współudział w opracowaniu systemów informacyjnych</a:t>
            </a:r>
            <a:endParaRPr lang="pl-PL" altLang="pl-PL" sz="3600" dirty="0">
              <a:latin typeface="Times New Roman CE" charset="-18"/>
            </a:endParaRPr>
          </a:p>
        </p:txBody>
      </p:sp>
      <p:sp>
        <p:nvSpPr>
          <p:cNvPr id="24579" name="Rectangle 3"/>
          <p:cNvSpPr>
            <a:spLocks noGrp="1" noChangeArrowheads="1"/>
          </p:cNvSpPr>
          <p:nvPr>
            <p:ph type="body" idx="1"/>
          </p:nvPr>
        </p:nvSpPr>
        <p:spPr>
          <a:xfrm>
            <a:off x="144016" y="1295400"/>
            <a:ext cx="8892480" cy="5561013"/>
          </a:xfrm>
          <a:noFill/>
        </p:spPr>
        <p:txBody>
          <a:bodyPr lIns="92075" tIns="46038" rIns="92075" bIns="46038"/>
          <a:lstStyle/>
          <a:p>
            <a:pPr eaLnBrk="1" hangingPunct="1">
              <a:lnSpc>
                <a:spcPct val="90000"/>
              </a:lnSpc>
            </a:pPr>
            <a:r>
              <a:rPr lang="pl-PL" altLang="pl-PL" sz="2600" dirty="0"/>
              <a:t>Współudział w opracowaniu można zdefiniować jako </a:t>
            </a:r>
            <a:r>
              <a:rPr lang="pl-PL" altLang="pl-PL" sz="2600" b="1" i="1" dirty="0">
                <a:solidFill>
                  <a:srgbClr val="6600CC"/>
                </a:solidFill>
              </a:rPr>
              <a:t>próbę włączenia głównych uczestników, zwłaszcza użytkowników końcowych, do procesu opracowania systemu informacyjnego</a:t>
            </a:r>
            <a:r>
              <a:rPr lang="pl-PL" altLang="pl-PL" sz="2600" dirty="0"/>
              <a:t>.</a:t>
            </a:r>
          </a:p>
          <a:p>
            <a:pPr eaLnBrk="1" hangingPunct="1">
              <a:lnSpc>
                <a:spcPct val="90000"/>
              </a:lnSpc>
            </a:pPr>
            <a:r>
              <a:rPr lang="pl-PL" altLang="pl-PL" sz="2600" dirty="0" err="1"/>
              <a:t>Lytinnen</a:t>
            </a:r>
            <a:r>
              <a:rPr lang="pl-PL" altLang="pl-PL" sz="2600" dirty="0"/>
              <a:t> i </a:t>
            </a:r>
            <a:r>
              <a:rPr lang="pl-PL" altLang="pl-PL" sz="2600" dirty="0" err="1"/>
              <a:t>Hirschheim</a:t>
            </a:r>
            <a:r>
              <a:rPr lang="pl-PL" altLang="pl-PL" sz="2600" dirty="0"/>
              <a:t> definiują </a:t>
            </a:r>
            <a:r>
              <a:rPr lang="pl-PL" altLang="pl-PL" sz="2600" b="1" dirty="0">
                <a:solidFill>
                  <a:srgbClr val="6600CC"/>
                </a:solidFill>
              </a:rPr>
              <a:t>uczestników</a:t>
            </a:r>
            <a:r>
              <a:rPr lang="pl-PL" altLang="pl-PL" sz="2600" dirty="0"/>
              <a:t> jako </a:t>
            </a:r>
            <a:r>
              <a:rPr lang="pl-PL" altLang="pl-PL" sz="2600" i="1" dirty="0">
                <a:solidFill>
                  <a:srgbClr val="990033"/>
                </a:solidFill>
              </a:rPr>
              <a:t>wszystkie osoby znajdujące się wewnątrz i na zewnątrz organizacji, zainteresowane problemem i jego rozwiązaniem</a:t>
            </a:r>
            <a:r>
              <a:rPr lang="pl-PL" altLang="pl-PL" sz="2600" dirty="0"/>
              <a:t>. </a:t>
            </a:r>
          </a:p>
          <a:p>
            <a:pPr eaLnBrk="1" hangingPunct="1">
              <a:lnSpc>
                <a:spcPct val="90000"/>
              </a:lnSpc>
            </a:pPr>
            <a:r>
              <a:rPr lang="pl-PL" altLang="pl-PL" sz="2600" dirty="0"/>
              <a:t>Badanie związków z użytkownikiem przy opracowywaniu SI można rozpatrywać z </a:t>
            </a:r>
            <a:r>
              <a:rPr lang="pl-PL" altLang="pl-PL" sz="2600" b="1" dirty="0">
                <a:solidFill>
                  <a:srgbClr val="FF0000"/>
                </a:solidFill>
              </a:rPr>
              <a:t>8</a:t>
            </a:r>
            <a:r>
              <a:rPr lang="pl-PL" altLang="pl-PL" sz="2600" dirty="0"/>
              <a:t> punktów widzenia: </a:t>
            </a:r>
            <a:r>
              <a:rPr lang="pl-PL" altLang="pl-PL" sz="2400" b="1" i="1" dirty="0"/>
              <a:t>Udział użytkowników, Danie możliwości, Analiza pracy</a:t>
            </a:r>
            <a:r>
              <a:rPr lang="pl-PL" altLang="pl-PL" sz="2400" dirty="0"/>
              <a:t>, </a:t>
            </a:r>
            <a:r>
              <a:rPr lang="pl-PL" altLang="pl-PL" sz="2400" b="1" i="1" dirty="0"/>
              <a:t>Projektowanie pracy, Wspólne projektowanie i prototypowanie</a:t>
            </a:r>
            <a:r>
              <a:rPr lang="pl-PL" altLang="pl-PL" sz="2400" dirty="0"/>
              <a:t>, </a:t>
            </a:r>
            <a:r>
              <a:rPr lang="pl-PL" altLang="pl-PL" sz="2400" b="1" i="1" dirty="0"/>
              <a:t>Wzajemne uczenie się</a:t>
            </a:r>
            <a:r>
              <a:rPr lang="pl-PL" altLang="pl-PL" sz="2400" dirty="0"/>
              <a:t>, </a:t>
            </a:r>
            <a:r>
              <a:rPr lang="pl-PL" altLang="pl-PL" sz="2600" b="1" i="1" dirty="0"/>
              <a:t>Projektowanie czynne, Prototypowanie na niskim poziomie technologicznym</a:t>
            </a:r>
            <a:r>
              <a:rPr lang="pl-PL" altLang="pl-PL" sz="26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p:cTn id="7" dur="1000" fill="hold"/>
                                        <p:tgtEl>
                                          <p:spTgt spid="2457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457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457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4579">
                                            <p:txEl>
                                              <p:pRg st="1" end="1"/>
                                            </p:txEl>
                                          </p:spTgt>
                                        </p:tgtEl>
                                        <p:attrNameLst>
                                          <p:attrName>style.visibility</p:attrName>
                                        </p:attrNameLst>
                                      </p:cBhvr>
                                      <p:to>
                                        <p:strVal val="visible"/>
                                      </p:to>
                                    </p:set>
                                    <p:anim calcmode="lin" valueType="num">
                                      <p:cBhvr>
                                        <p:cTn id="14" dur="1000" fill="hold"/>
                                        <p:tgtEl>
                                          <p:spTgt spid="24579">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4579">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457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4579">
                                            <p:txEl>
                                              <p:pRg st="2" end="2"/>
                                            </p:txEl>
                                          </p:spTgt>
                                        </p:tgtEl>
                                        <p:attrNameLst>
                                          <p:attrName>style.visibility</p:attrName>
                                        </p:attrNameLst>
                                      </p:cBhvr>
                                      <p:to>
                                        <p:strVal val="visible"/>
                                      </p:to>
                                    </p:set>
                                    <p:anim calcmode="lin" valueType="num">
                                      <p:cBhvr>
                                        <p:cTn id="21" dur="1000" fill="hold"/>
                                        <p:tgtEl>
                                          <p:spTgt spid="24579">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24579">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245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76200" y="76200"/>
            <a:ext cx="8991600" cy="838200"/>
          </a:xfrm>
          <a:noFill/>
        </p:spPr>
        <p:txBody>
          <a:bodyPr lIns="92075" tIns="46038" rIns="92075" bIns="46038"/>
          <a:lstStyle/>
          <a:p>
            <a:pPr eaLnBrk="1" hangingPunct="1"/>
            <a:r>
              <a:rPr lang="pl-PL" altLang="pl-PL" sz="3600"/>
              <a:t>Elementy współudziału w opracowaniu</a:t>
            </a:r>
            <a:endParaRPr lang="pl-PL" altLang="pl-PL" sz="3600">
              <a:latin typeface="Times New Roman CE" charset="-18"/>
            </a:endParaRPr>
          </a:p>
        </p:txBody>
      </p:sp>
      <p:sp>
        <p:nvSpPr>
          <p:cNvPr id="25603" name="Rectangle 3"/>
          <p:cNvSpPr>
            <a:spLocks noGrp="1" noChangeArrowheads="1"/>
          </p:cNvSpPr>
          <p:nvPr>
            <p:ph type="body" idx="1"/>
          </p:nvPr>
        </p:nvSpPr>
        <p:spPr>
          <a:xfrm>
            <a:off x="76200" y="838200"/>
            <a:ext cx="9067800" cy="6018213"/>
          </a:xfrm>
          <a:noFill/>
        </p:spPr>
        <p:txBody>
          <a:bodyPr lIns="92075" tIns="46038" rIns="92075" bIns="46038"/>
          <a:lstStyle/>
          <a:p>
            <a:pPr eaLnBrk="1" hangingPunct="1">
              <a:buFontTx/>
              <a:buNone/>
            </a:pPr>
            <a:r>
              <a:rPr lang="pl-PL" altLang="pl-PL" sz="2600" dirty="0"/>
              <a:t>1. </a:t>
            </a:r>
            <a:r>
              <a:rPr lang="pl-PL" altLang="pl-PL" sz="2400" b="1" i="1" dirty="0"/>
              <a:t>Udział użytkowników</a:t>
            </a:r>
            <a:r>
              <a:rPr lang="pl-PL" altLang="pl-PL" sz="2400" dirty="0"/>
              <a:t> - współudział w opracowaniu dotyczy zarówno zawartości, jak i samego zaangażowania. Współudział w opracowaniu rozszerza przedmiot projektowania, włączając do niego kwestie społeczne i zatrudnienia. Współudział w opracowaniu rozszerza przedmiot projektowania włączając do niego kwestie społeczne i zatrudnienia. </a:t>
            </a:r>
          </a:p>
          <a:p>
            <a:pPr eaLnBrk="1" hangingPunct="1">
              <a:buFontTx/>
              <a:buNone/>
            </a:pPr>
            <a:r>
              <a:rPr lang="pl-PL" altLang="pl-PL" sz="2400" dirty="0"/>
              <a:t>2. </a:t>
            </a:r>
            <a:r>
              <a:rPr lang="pl-PL" altLang="pl-PL" sz="2400" b="1" i="1" dirty="0"/>
              <a:t>Danie możliwości</a:t>
            </a:r>
            <a:r>
              <a:rPr lang="pl-PL" altLang="pl-PL" sz="2400" dirty="0"/>
              <a:t> - problemem związanym ze współudziałem jest stopień w jakim systemy informacyjne, te opracowane i te będące w użyciu, „zwiększają możliwości” siły roboczej. Clement wyróżnia możliwości funkcjonalne i demokratyczne. Możliwości funkcjonalne są zorientowane na poprawienie wydajności leżące w interesie organizacji. Możliwości demokratyczne kładą nacisk na prawa i zdolności ludzi do uczestniczenia na równi w decydowaniu o sprawach, które ich dotyczą.</a:t>
            </a:r>
            <a:endParaRPr lang="pl-PL" altLang="pl-PL" sz="2400" dirty="0">
              <a:latin typeface="Times New Roman CE" charset="-18"/>
            </a:endParaRPr>
          </a:p>
        </p:txBody>
      </p:sp>
      <p:sp>
        <p:nvSpPr>
          <p:cNvPr id="4" name="pole tekstowe 3"/>
          <p:cNvSpPr txBox="1">
            <a:spLocks noChangeArrowheads="1"/>
          </p:cNvSpPr>
          <p:nvPr/>
        </p:nvSpPr>
        <p:spPr bwMode="auto">
          <a:xfrm>
            <a:off x="-36513" y="-99392"/>
            <a:ext cx="792163" cy="1016000"/>
          </a:xfrm>
          <a:prstGeom prst="rect">
            <a:avLst/>
          </a:prstGeom>
          <a:noFill/>
          <a:ln w="9525">
            <a:noFill/>
            <a:miter lim="800000"/>
            <a:headEnd/>
            <a:tailEnd/>
          </a:ln>
        </p:spPr>
        <p:txBody>
          <a:bodyPr>
            <a:spAutoFit/>
          </a:bodyPr>
          <a:lstStyle/>
          <a:p>
            <a:r>
              <a:rPr lang="pl-PL" sz="6000" b="1" dirty="0">
                <a:solidFill>
                  <a:srgbClr val="FF0000"/>
                </a:solidFill>
              </a:rPr>
              <a:t>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p:cTn id="7" dur="1000" fill="hold"/>
                                        <p:tgtEl>
                                          <p:spTgt spid="2560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560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560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5603">
                                            <p:txEl>
                                              <p:pRg st="1" end="1"/>
                                            </p:txEl>
                                          </p:spTgt>
                                        </p:tgtEl>
                                        <p:attrNameLst>
                                          <p:attrName>style.visibility</p:attrName>
                                        </p:attrNameLst>
                                      </p:cBhvr>
                                      <p:to>
                                        <p:strVal val="visible"/>
                                      </p:to>
                                    </p:set>
                                    <p:anim calcmode="lin" valueType="num">
                                      <p:cBhvr>
                                        <p:cTn id="14" dur="1000" fill="hold"/>
                                        <p:tgtEl>
                                          <p:spTgt spid="2560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560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56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12712" y="0"/>
            <a:ext cx="9067800" cy="838200"/>
          </a:xfrm>
          <a:noFill/>
        </p:spPr>
        <p:txBody>
          <a:bodyPr lIns="92075" tIns="46038" rIns="92075" bIns="46038"/>
          <a:lstStyle/>
          <a:p>
            <a:pPr eaLnBrk="1" hangingPunct="1"/>
            <a:r>
              <a:rPr lang="pl-PL" altLang="pl-PL" sz="3600" dirty="0"/>
              <a:t>Elementy współudziału w opracowaniu</a:t>
            </a:r>
            <a:endParaRPr lang="pl-PL" altLang="pl-PL" sz="3600" dirty="0">
              <a:latin typeface="Times New Roman CE" charset="-18"/>
            </a:endParaRPr>
          </a:p>
        </p:txBody>
      </p:sp>
      <p:sp>
        <p:nvSpPr>
          <p:cNvPr id="26627" name="Rectangle 3"/>
          <p:cNvSpPr>
            <a:spLocks noGrp="1" noChangeArrowheads="1"/>
          </p:cNvSpPr>
          <p:nvPr>
            <p:ph type="body" idx="1"/>
          </p:nvPr>
        </p:nvSpPr>
        <p:spPr>
          <a:xfrm>
            <a:off x="216024" y="914400"/>
            <a:ext cx="8892480" cy="5942013"/>
          </a:xfrm>
          <a:noFill/>
        </p:spPr>
        <p:txBody>
          <a:bodyPr lIns="92075" tIns="46038" rIns="92075" bIns="46038"/>
          <a:lstStyle/>
          <a:p>
            <a:pPr eaLnBrk="1" hangingPunct="1">
              <a:buFontTx/>
              <a:buNone/>
            </a:pPr>
            <a:r>
              <a:rPr lang="pl-PL" altLang="pl-PL" sz="2600" dirty="0"/>
              <a:t>3. </a:t>
            </a:r>
            <a:r>
              <a:rPr lang="pl-PL" altLang="pl-PL" sz="2400" b="1" i="1" dirty="0"/>
              <a:t>Analiza pracy</a:t>
            </a:r>
            <a:r>
              <a:rPr lang="pl-PL" altLang="pl-PL" sz="2400" dirty="0"/>
              <a:t> - pracownicy uczestniczący w opracowaniu podkreślają ścisłą analizę bieżącej sytuacji, jak również świadomość sposobu, w jaki wprowadzenie SI zmieni pracę.</a:t>
            </a:r>
          </a:p>
          <a:p>
            <a:pPr eaLnBrk="1" hangingPunct="1">
              <a:buFontTx/>
              <a:buNone/>
            </a:pPr>
            <a:r>
              <a:rPr lang="pl-PL" altLang="pl-PL" sz="2400" dirty="0"/>
              <a:t>4. </a:t>
            </a:r>
            <a:r>
              <a:rPr lang="pl-PL" altLang="pl-PL" sz="2400" b="1" i="1" dirty="0"/>
              <a:t>Projektowanie pracy</a:t>
            </a:r>
            <a:r>
              <a:rPr lang="pl-PL" altLang="pl-PL" sz="2400" dirty="0"/>
              <a:t> - Jedną z głównych zasad współudziału w opracowaniu jest konieczność skoncentrowania się przez projektantów nie tylko na zaprojektowaniu systemów technicznych, lecz również zaplanowaniu pracy.</a:t>
            </a:r>
          </a:p>
          <a:p>
            <a:pPr eaLnBrk="1" hangingPunct="1">
              <a:buFontTx/>
              <a:buNone/>
            </a:pPr>
            <a:r>
              <a:rPr lang="pl-PL" altLang="pl-PL" sz="2400" dirty="0"/>
              <a:t>5. </a:t>
            </a:r>
            <a:r>
              <a:rPr lang="pl-PL" altLang="pl-PL" sz="2400" b="1" i="1" dirty="0"/>
              <a:t>Wspólne projektowanie i prototypowanie</a:t>
            </a:r>
            <a:r>
              <a:rPr lang="pl-PL" altLang="pl-PL" sz="2400" dirty="0"/>
              <a:t> - to proces projektowania, w którym zarówno użytkownicy, jak i projektanci uczestniczą aktywnie, wykorzystując różne kwalifikacje.</a:t>
            </a:r>
          </a:p>
          <a:p>
            <a:pPr eaLnBrk="1" hangingPunct="1">
              <a:buFontTx/>
              <a:buNone/>
            </a:pPr>
            <a:r>
              <a:rPr lang="pl-PL" altLang="pl-PL" sz="2400" dirty="0"/>
              <a:t>6. </a:t>
            </a:r>
            <a:r>
              <a:rPr lang="pl-PL" altLang="pl-PL" sz="2400" b="1" i="1" dirty="0"/>
              <a:t>Wzajemne uczenie się</a:t>
            </a:r>
            <a:r>
              <a:rPr lang="pl-PL" altLang="pl-PL" sz="2400" dirty="0"/>
              <a:t> - użytkownicy i projektanci są związani procesem uczenia i komunikacji. Są traktowani jako równorzędni partnerzy w procesie oprogramowania.</a:t>
            </a:r>
            <a:endParaRPr lang="pl-PL" altLang="pl-PL" sz="2400" dirty="0">
              <a:latin typeface="Times New Roman CE" charset="-18"/>
            </a:endParaRPr>
          </a:p>
        </p:txBody>
      </p:sp>
      <p:sp>
        <p:nvSpPr>
          <p:cNvPr id="4" name="pole tekstowe 3"/>
          <p:cNvSpPr txBox="1">
            <a:spLocks noChangeArrowheads="1"/>
          </p:cNvSpPr>
          <p:nvPr/>
        </p:nvSpPr>
        <p:spPr bwMode="auto">
          <a:xfrm>
            <a:off x="-36513" y="-99392"/>
            <a:ext cx="792163" cy="1016000"/>
          </a:xfrm>
          <a:prstGeom prst="rect">
            <a:avLst/>
          </a:prstGeom>
          <a:noFill/>
          <a:ln w="9525">
            <a:noFill/>
            <a:miter lim="800000"/>
            <a:headEnd/>
            <a:tailEnd/>
          </a:ln>
        </p:spPr>
        <p:txBody>
          <a:bodyPr>
            <a:spAutoFit/>
          </a:bodyPr>
          <a:lstStyle/>
          <a:p>
            <a:r>
              <a:rPr lang="pl-PL" sz="6000" b="1" dirty="0">
                <a:solidFill>
                  <a:srgbClr val="FF0000"/>
                </a:solidFill>
              </a:rPr>
              <a:t>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p:cTn id="7" dur="1000" fill="hold"/>
                                        <p:tgtEl>
                                          <p:spTgt spid="2662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662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662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6627">
                                            <p:txEl>
                                              <p:pRg st="1" end="1"/>
                                            </p:txEl>
                                          </p:spTgt>
                                        </p:tgtEl>
                                        <p:attrNameLst>
                                          <p:attrName>style.visibility</p:attrName>
                                        </p:attrNameLst>
                                      </p:cBhvr>
                                      <p:to>
                                        <p:strVal val="visible"/>
                                      </p:to>
                                    </p:set>
                                    <p:anim calcmode="lin" valueType="num">
                                      <p:cBhvr>
                                        <p:cTn id="14" dur="1000" fill="hold"/>
                                        <p:tgtEl>
                                          <p:spTgt spid="26627">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6627">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662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6627">
                                            <p:txEl>
                                              <p:pRg st="2" end="2"/>
                                            </p:txEl>
                                          </p:spTgt>
                                        </p:tgtEl>
                                        <p:attrNameLst>
                                          <p:attrName>style.visibility</p:attrName>
                                        </p:attrNameLst>
                                      </p:cBhvr>
                                      <p:to>
                                        <p:strVal val="visible"/>
                                      </p:to>
                                    </p:set>
                                    <p:anim calcmode="lin" valueType="num">
                                      <p:cBhvr>
                                        <p:cTn id="21" dur="1000" fill="hold"/>
                                        <p:tgtEl>
                                          <p:spTgt spid="26627">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26627">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2662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26627">
                                            <p:txEl>
                                              <p:pRg st="3" end="3"/>
                                            </p:txEl>
                                          </p:spTgt>
                                        </p:tgtEl>
                                        <p:attrNameLst>
                                          <p:attrName>style.visibility</p:attrName>
                                        </p:attrNameLst>
                                      </p:cBhvr>
                                      <p:to>
                                        <p:strVal val="visible"/>
                                      </p:to>
                                    </p:set>
                                    <p:anim calcmode="lin" valueType="num">
                                      <p:cBhvr>
                                        <p:cTn id="28" dur="1000" fill="hold"/>
                                        <p:tgtEl>
                                          <p:spTgt spid="26627">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26627">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266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10107" y="214536"/>
            <a:ext cx="9033893" cy="838200"/>
          </a:xfrm>
          <a:noFill/>
        </p:spPr>
        <p:txBody>
          <a:bodyPr lIns="92075" tIns="46038" rIns="92075" bIns="46038"/>
          <a:lstStyle/>
          <a:p>
            <a:pPr eaLnBrk="1" hangingPunct="1"/>
            <a:r>
              <a:rPr lang="pl-PL" altLang="pl-PL" sz="3600" dirty="0"/>
              <a:t>Elementy współudziału w opracowaniu</a:t>
            </a:r>
            <a:endParaRPr lang="pl-PL" altLang="pl-PL" sz="3600" dirty="0">
              <a:latin typeface="Times New Roman CE" charset="-18"/>
            </a:endParaRPr>
          </a:p>
        </p:txBody>
      </p:sp>
      <p:sp>
        <p:nvSpPr>
          <p:cNvPr id="27651" name="Rectangle 3"/>
          <p:cNvSpPr>
            <a:spLocks noGrp="1" noChangeArrowheads="1"/>
          </p:cNvSpPr>
          <p:nvPr>
            <p:ph type="body" idx="1"/>
          </p:nvPr>
        </p:nvSpPr>
        <p:spPr>
          <a:xfrm>
            <a:off x="364233" y="1490464"/>
            <a:ext cx="8672263" cy="4386808"/>
          </a:xfrm>
          <a:noFill/>
        </p:spPr>
        <p:txBody>
          <a:bodyPr lIns="92075" tIns="46038" rIns="92075" bIns="46038"/>
          <a:lstStyle/>
          <a:p>
            <a:pPr eaLnBrk="1" hangingPunct="1">
              <a:buFontTx/>
              <a:buNone/>
            </a:pPr>
            <a:r>
              <a:rPr lang="pl-PL" altLang="pl-PL" sz="2600" dirty="0"/>
              <a:t>7. </a:t>
            </a:r>
            <a:r>
              <a:rPr lang="pl-PL" altLang="pl-PL" sz="2600" b="1" i="1" dirty="0"/>
              <a:t>Projektowanie czynne</a:t>
            </a:r>
            <a:r>
              <a:rPr lang="pl-PL" altLang="pl-PL" sz="2600" dirty="0"/>
              <a:t> - wczesne eksperymentowanie i testowanie są zachęcające, zwłaszcza przy użyciu wspólnego prototypowania na niskim poziomie technicznym, jak również przez „gry” w przewidywanie.</a:t>
            </a:r>
          </a:p>
          <a:p>
            <a:pPr eaLnBrk="1" hangingPunct="1">
              <a:buFontTx/>
              <a:buNone/>
            </a:pPr>
            <a:r>
              <a:rPr lang="pl-PL" altLang="pl-PL" sz="2600" dirty="0"/>
              <a:t>8. </a:t>
            </a:r>
            <a:r>
              <a:rPr lang="pl-PL" altLang="pl-PL" sz="2600" b="1" i="1" dirty="0"/>
              <a:t>Prototypowanie na niskim poziomie technologicznym</a:t>
            </a:r>
            <a:r>
              <a:rPr lang="pl-PL" altLang="pl-PL" sz="2600" dirty="0"/>
              <a:t> - we współudziale w opracowaniu kładzie się nacisk na zastosowanie niekomputerowych prototypów, np. papier i ołówek lub papierowe makiety, czasem również jako gry pomagające projektantom i użytkownikom.</a:t>
            </a:r>
            <a:endParaRPr lang="pl-PL" altLang="pl-PL" sz="2600" dirty="0">
              <a:latin typeface="Times New Roman CE" charset="-18"/>
            </a:endParaRPr>
          </a:p>
        </p:txBody>
      </p:sp>
      <p:sp>
        <p:nvSpPr>
          <p:cNvPr id="4" name="pole tekstowe 3"/>
          <p:cNvSpPr txBox="1">
            <a:spLocks noChangeArrowheads="1"/>
          </p:cNvSpPr>
          <p:nvPr/>
        </p:nvSpPr>
        <p:spPr bwMode="auto">
          <a:xfrm>
            <a:off x="-36513" y="36736"/>
            <a:ext cx="792163" cy="1016000"/>
          </a:xfrm>
          <a:prstGeom prst="rect">
            <a:avLst/>
          </a:prstGeom>
          <a:noFill/>
          <a:ln w="9525">
            <a:noFill/>
            <a:miter lim="800000"/>
            <a:headEnd/>
            <a:tailEnd/>
          </a:ln>
        </p:spPr>
        <p:txBody>
          <a:bodyPr>
            <a:spAutoFit/>
          </a:bodyPr>
          <a:lstStyle/>
          <a:p>
            <a:r>
              <a:rPr lang="pl-PL" sz="6000" b="1" dirty="0">
                <a:solidFill>
                  <a:srgbClr val="FF0000"/>
                </a:solidFill>
              </a:rPr>
              <a:t>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p:cTn id="7" dur="1000" fill="hold"/>
                                        <p:tgtEl>
                                          <p:spTgt spid="2765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765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765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7651">
                                            <p:txEl>
                                              <p:pRg st="1" end="1"/>
                                            </p:txEl>
                                          </p:spTgt>
                                        </p:tgtEl>
                                        <p:attrNameLst>
                                          <p:attrName>style.visibility</p:attrName>
                                        </p:attrNameLst>
                                      </p:cBhvr>
                                      <p:to>
                                        <p:strVal val="visible"/>
                                      </p:to>
                                    </p:set>
                                    <p:anim calcmode="lin" valueType="num">
                                      <p:cBhvr>
                                        <p:cTn id="14" dur="1000" fill="hold"/>
                                        <p:tgtEl>
                                          <p:spTgt spid="27651">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7651">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76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23888" y="317500"/>
            <a:ext cx="7758112" cy="661988"/>
          </a:xfrm>
          <a:noFill/>
        </p:spPr>
        <p:txBody>
          <a:bodyPr lIns="92075" tIns="46038" rIns="92075" bIns="46038"/>
          <a:lstStyle/>
          <a:p>
            <a:pPr eaLnBrk="1" hangingPunct="1"/>
            <a:r>
              <a:rPr lang="pl-PL" altLang="pl-PL" sz="3600" dirty="0"/>
              <a:t>Metodyka społeczna SSM</a:t>
            </a:r>
            <a:endParaRPr lang="pl-PL" altLang="pl-PL" sz="3600" dirty="0">
              <a:latin typeface="Times New Roman CE" charset="-18"/>
            </a:endParaRPr>
          </a:p>
        </p:txBody>
      </p:sp>
      <p:sp>
        <p:nvSpPr>
          <p:cNvPr id="3075" name="Rectangle 3"/>
          <p:cNvSpPr>
            <a:spLocks noGrp="1" noChangeArrowheads="1"/>
          </p:cNvSpPr>
          <p:nvPr>
            <p:ph type="body" idx="1"/>
          </p:nvPr>
        </p:nvSpPr>
        <p:spPr>
          <a:xfrm>
            <a:off x="539948" y="1628899"/>
            <a:ext cx="8064500" cy="1512069"/>
          </a:xfrm>
          <a:noFill/>
          <a:ln w="38100">
            <a:solidFill>
              <a:srgbClr val="FF0000"/>
            </a:solidFill>
          </a:ln>
        </p:spPr>
        <p:txBody>
          <a:bodyPr lIns="92075" tIns="46038" rIns="92075" bIns="46038"/>
          <a:lstStyle/>
          <a:p>
            <a:pPr algn="ctr" eaLnBrk="1" hangingPunct="1">
              <a:spcBef>
                <a:spcPts val="0"/>
              </a:spcBef>
              <a:buFontTx/>
              <a:buNone/>
            </a:pPr>
            <a:r>
              <a:rPr lang="pl-PL" altLang="pl-PL" sz="2800" b="1" dirty="0"/>
              <a:t>Peter </a:t>
            </a:r>
            <a:r>
              <a:rPr lang="pl-PL" altLang="pl-PL" sz="2800" b="1" dirty="0" err="1"/>
              <a:t>Checkland</a:t>
            </a:r>
            <a:r>
              <a:rPr lang="pl-PL" altLang="pl-PL" sz="2800" dirty="0"/>
              <a:t> i jego współpracownicy </a:t>
            </a:r>
          </a:p>
          <a:p>
            <a:pPr algn="ctr" eaLnBrk="1" hangingPunct="1">
              <a:spcBef>
                <a:spcPts val="0"/>
              </a:spcBef>
              <a:buFontTx/>
              <a:buNone/>
            </a:pPr>
            <a:r>
              <a:rPr lang="pl-PL" altLang="pl-PL" sz="2800" dirty="0"/>
              <a:t>z Uniwersytetu w Lancaster opracowali </a:t>
            </a:r>
          </a:p>
          <a:p>
            <a:pPr algn="ctr" eaLnBrk="1" hangingPunct="1">
              <a:spcBef>
                <a:spcPts val="0"/>
              </a:spcBef>
              <a:buFontTx/>
              <a:buNone/>
            </a:pPr>
            <a:r>
              <a:rPr lang="pl-PL" altLang="pl-PL" sz="2800" dirty="0"/>
              <a:t>metodykę SSM (</a:t>
            </a:r>
            <a:r>
              <a:rPr lang="pl-PL" altLang="pl-PL" sz="2800" i="1" dirty="0"/>
              <a:t>Soft System </a:t>
            </a:r>
            <a:r>
              <a:rPr lang="pl-PL" altLang="pl-PL" sz="2800" i="1" dirty="0" err="1"/>
              <a:t>Methodology</a:t>
            </a:r>
            <a:r>
              <a:rPr lang="pl-PL" altLang="pl-PL" sz="2800" dirty="0"/>
              <a:t>).</a:t>
            </a:r>
          </a:p>
        </p:txBody>
      </p:sp>
      <p:sp>
        <p:nvSpPr>
          <p:cNvPr id="4" name="pole tekstowe 3"/>
          <p:cNvSpPr txBox="1"/>
          <p:nvPr/>
        </p:nvSpPr>
        <p:spPr>
          <a:xfrm>
            <a:off x="611560" y="3933056"/>
            <a:ext cx="7992888" cy="1815882"/>
          </a:xfrm>
          <a:prstGeom prst="rect">
            <a:avLst/>
          </a:prstGeom>
          <a:noFill/>
          <a:ln w="38100">
            <a:solidFill>
              <a:srgbClr val="FF0000"/>
            </a:solidFill>
          </a:ln>
        </p:spPr>
        <p:txBody>
          <a:bodyPr wrap="square" rtlCol="0">
            <a:spAutoFit/>
          </a:bodyPr>
          <a:lstStyle/>
          <a:p>
            <a:pPr algn="ctr"/>
            <a:r>
              <a:rPr lang="pl-PL" altLang="pl-PL" sz="2800" dirty="0">
                <a:latin typeface="Arial"/>
              </a:rPr>
              <a:t>Metodykę tę przystosowano do potrzeb organizacji rządowych i przemianowano na technikę analizy przedsiębiorstwa </a:t>
            </a:r>
          </a:p>
          <a:p>
            <a:pPr algn="ctr"/>
            <a:r>
              <a:rPr lang="pl-PL" altLang="pl-PL" sz="2800" dirty="0">
                <a:latin typeface="Arial"/>
              </a:rPr>
              <a:t>(</a:t>
            </a:r>
            <a:r>
              <a:rPr lang="pl-PL" altLang="pl-PL" sz="2800" i="1" dirty="0">
                <a:latin typeface="Arial"/>
              </a:rPr>
              <a:t>Business </a:t>
            </a:r>
            <a:r>
              <a:rPr lang="pl-PL" altLang="pl-PL" sz="2800" i="1" dirty="0" err="1">
                <a:latin typeface="Arial"/>
              </a:rPr>
              <a:t>Analysis</a:t>
            </a:r>
            <a:r>
              <a:rPr lang="pl-PL" altLang="pl-PL" sz="2800" i="1" dirty="0">
                <a:latin typeface="Arial"/>
              </a:rPr>
              <a:t> </a:t>
            </a:r>
            <a:r>
              <a:rPr lang="pl-PL" altLang="pl-PL" sz="2800" i="1" dirty="0" err="1">
                <a:latin typeface="Arial"/>
              </a:rPr>
              <a:t>Technique</a:t>
            </a:r>
            <a:r>
              <a:rPr lang="pl-PL" altLang="pl-PL" sz="2800" dirty="0">
                <a:latin typeface="Arial"/>
              </a:rPr>
              <a:t>).</a:t>
            </a:r>
            <a:endParaRPr lang="pl-PL"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zaokrąglony 3"/>
          <p:cNvSpPr/>
          <p:nvPr/>
        </p:nvSpPr>
        <p:spPr bwMode="auto">
          <a:xfrm>
            <a:off x="323528" y="1700808"/>
            <a:ext cx="8424936" cy="1656184"/>
          </a:xfrm>
          <a:prstGeom prst="roundRect">
            <a:avLst/>
          </a:prstGeom>
          <a:solidFill>
            <a:schemeClr val="accent1"/>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panose="020B0604020202020204" pitchFamily="34" charset="0"/>
            </a:endParaRPr>
          </a:p>
        </p:txBody>
      </p:sp>
      <p:sp>
        <p:nvSpPr>
          <p:cNvPr id="2" name="Tytuł 1"/>
          <p:cNvSpPr>
            <a:spLocks noGrp="1"/>
          </p:cNvSpPr>
          <p:nvPr>
            <p:ph type="title"/>
          </p:nvPr>
        </p:nvSpPr>
        <p:spPr/>
        <p:txBody>
          <a:bodyPr/>
          <a:lstStyle/>
          <a:p>
            <a:r>
              <a:rPr lang="pl-PL" altLang="pl-PL" sz="3600" dirty="0"/>
              <a:t>Metodyki społeczne PSI</a:t>
            </a:r>
            <a:br>
              <a:rPr lang="pl-PL" sz="3600" dirty="0"/>
            </a:br>
            <a:r>
              <a:rPr lang="pl-PL" sz="2400" dirty="0"/>
              <a:t>wybrane rozwiązania</a:t>
            </a:r>
          </a:p>
        </p:txBody>
      </p:sp>
      <p:sp>
        <p:nvSpPr>
          <p:cNvPr id="3" name="Symbol zastępczy zawartości 2"/>
          <p:cNvSpPr>
            <a:spLocks noGrp="1"/>
          </p:cNvSpPr>
          <p:nvPr>
            <p:ph idx="1"/>
          </p:nvPr>
        </p:nvSpPr>
        <p:spPr>
          <a:xfrm>
            <a:off x="529208" y="1844824"/>
            <a:ext cx="8507288" cy="2548880"/>
          </a:xfrm>
        </p:spPr>
        <p:txBody>
          <a:bodyPr/>
          <a:lstStyle/>
          <a:p>
            <a:r>
              <a:rPr lang="pl-PL" altLang="pl-PL" sz="2800" dirty="0"/>
              <a:t>metodyka SSM (</a:t>
            </a:r>
            <a:r>
              <a:rPr lang="pl-PL" altLang="pl-PL" sz="2800" i="1" dirty="0"/>
              <a:t>Soft System </a:t>
            </a:r>
            <a:r>
              <a:rPr lang="pl-PL" altLang="pl-PL" sz="2800" i="1" dirty="0" err="1"/>
              <a:t>Methodology</a:t>
            </a:r>
            <a:r>
              <a:rPr lang="pl-PL" altLang="pl-PL" sz="2800" dirty="0"/>
              <a:t>)</a:t>
            </a:r>
          </a:p>
          <a:p>
            <a:r>
              <a:rPr lang="pl-PL" altLang="pl-PL" sz="2800" dirty="0"/>
              <a:t>technika analizy przedsiębiorstwa (</a:t>
            </a:r>
            <a:r>
              <a:rPr lang="pl-PL" altLang="pl-PL" sz="2800" i="1" dirty="0"/>
              <a:t>Business </a:t>
            </a:r>
            <a:r>
              <a:rPr lang="pl-PL" altLang="pl-PL" sz="2800" i="1" dirty="0" err="1"/>
              <a:t>Analysis</a:t>
            </a:r>
            <a:r>
              <a:rPr lang="pl-PL" altLang="pl-PL" sz="2800" i="1" dirty="0"/>
              <a:t> </a:t>
            </a:r>
            <a:r>
              <a:rPr lang="pl-PL" altLang="pl-PL" sz="2800" i="1" dirty="0" err="1"/>
              <a:t>Technique</a:t>
            </a:r>
            <a:r>
              <a:rPr lang="pl-PL" altLang="pl-PL" sz="2800" dirty="0"/>
              <a:t>)</a:t>
            </a:r>
          </a:p>
          <a:p>
            <a:r>
              <a:rPr lang="pl-PL" sz="2800" dirty="0"/>
              <a:t>m</a:t>
            </a:r>
            <a:r>
              <a:rPr lang="en-US" sz="2800" dirty="0" err="1"/>
              <a:t>etoda</a:t>
            </a:r>
            <a:r>
              <a:rPr lang="pl-PL" sz="2800" dirty="0"/>
              <a:t> ETHICS</a:t>
            </a:r>
            <a:r>
              <a:rPr lang="en-US" sz="2800" dirty="0"/>
              <a:t> </a:t>
            </a:r>
            <a:r>
              <a:rPr lang="pl-PL" sz="2800" dirty="0"/>
              <a:t>(</a:t>
            </a:r>
            <a:r>
              <a:rPr lang="en-US" sz="2800" i="1" dirty="0"/>
              <a:t>Effective Technical and Human Implementation of Computer Systems</a:t>
            </a:r>
            <a:r>
              <a:rPr lang="pl-PL" sz="28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150912"/>
            <a:ext cx="9142413" cy="685800"/>
          </a:xfrm>
          <a:noFill/>
        </p:spPr>
        <p:txBody>
          <a:bodyPr lIns="92075" tIns="46038" rIns="92075" bIns="46038"/>
          <a:lstStyle/>
          <a:p>
            <a:pPr eaLnBrk="1" hangingPunct="1"/>
            <a:r>
              <a:rPr lang="pl-PL" altLang="pl-PL" sz="3600" dirty="0"/>
              <a:t>Metoda</a:t>
            </a:r>
            <a:r>
              <a:rPr lang="pl-PL" altLang="pl-PL" dirty="0"/>
              <a:t> </a:t>
            </a:r>
            <a:r>
              <a:rPr lang="pl-PL" altLang="pl-PL" sz="3600" dirty="0"/>
              <a:t>ETHICS</a:t>
            </a:r>
            <a:endParaRPr lang="pl-PL" altLang="pl-PL" sz="3600" dirty="0">
              <a:latin typeface="Times New Roman CE" charset="-18"/>
            </a:endParaRPr>
          </a:p>
        </p:txBody>
      </p:sp>
      <p:sp>
        <p:nvSpPr>
          <p:cNvPr id="28675" name="Rectangle 3"/>
          <p:cNvSpPr>
            <a:spLocks noGrp="1" noChangeArrowheads="1"/>
          </p:cNvSpPr>
          <p:nvPr>
            <p:ph type="body" idx="1"/>
          </p:nvPr>
        </p:nvSpPr>
        <p:spPr>
          <a:xfrm>
            <a:off x="611560" y="2918048"/>
            <a:ext cx="8064896" cy="3751312"/>
          </a:xfrm>
          <a:noFill/>
        </p:spPr>
        <p:txBody>
          <a:bodyPr lIns="92075" tIns="46038" rIns="92075" bIns="46038"/>
          <a:lstStyle/>
          <a:p>
            <a:pPr eaLnBrk="1" hangingPunct="1">
              <a:lnSpc>
                <a:spcPct val="90000"/>
              </a:lnSpc>
              <a:buNone/>
            </a:pPr>
            <a:r>
              <a:rPr lang="pl-PL" altLang="pl-PL" sz="2400" dirty="0" err="1"/>
              <a:t>Mumford</a:t>
            </a:r>
            <a:r>
              <a:rPr lang="pl-PL" altLang="pl-PL" sz="2400" dirty="0"/>
              <a:t> wyróżniła trzy poziomy udziału użytkownika:</a:t>
            </a:r>
          </a:p>
          <a:p>
            <a:pPr lvl="1" eaLnBrk="1" hangingPunct="1">
              <a:lnSpc>
                <a:spcPct val="90000"/>
              </a:lnSpc>
              <a:buFontTx/>
              <a:buNone/>
            </a:pPr>
            <a:r>
              <a:rPr lang="pl-PL" altLang="pl-PL" sz="2400" dirty="0"/>
              <a:t>1. </a:t>
            </a:r>
            <a:r>
              <a:rPr lang="pl-PL" altLang="pl-PL" sz="2200" b="1" i="1" dirty="0"/>
              <a:t>Uczestnictwo na zasadzie konsultacji</a:t>
            </a:r>
            <a:r>
              <a:rPr lang="pl-PL" altLang="pl-PL" sz="2200" dirty="0"/>
              <a:t> - podejmowanie decyzji pozostaje w rękach analityków, ale na każdym poziomie dużą rolę odgrywa personel.</a:t>
            </a:r>
          </a:p>
          <a:p>
            <a:pPr lvl="1" eaLnBrk="1" hangingPunct="1">
              <a:lnSpc>
                <a:spcPct val="90000"/>
              </a:lnSpc>
              <a:buFontTx/>
              <a:buNone/>
            </a:pPr>
            <a:r>
              <a:rPr lang="pl-PL" altLang="pl-PL" sz="2200" dirty="0"/>
              <a:t>2. </a:t>
            </a:r>
            <a:r>
              <a:rPr lang="pl-PL" altLang="pl-PL" sz="2200" b="1" i="1" dirty="0"/>
              <a:t>Uczestnictwo na zasadzie reprezentacji</a:t>
            </a:r>
            <a:r>
              <a:rPr lang="pl-PL" altLang="pl-PL" sz="2200" dirty="0"/>
              <a:t> - grupa projektowa składa się z przedstawicieli personelu wszystkich szczebli i analityków systemowych. Przedstawiciele wybierani są przez kierownictwo.</a:t>
            </a:r>
          </a:p>
          <a:p>
            <a:pPr lvl="1" eaLnBrk="1" hangingPunct="1">
              <a:lnSpc>
                <a:spcPct val="90000"/>
              </a:lnSpc>
              <a:buFontTx/>
              <a:buNone/>
            </a:pPr>
            <a:r>
              <a:rPr lang="pl-PL" altLang="pl-PL" sz="2200" dirty="0"/>
              <a:t>3. </a:t>
            </a:r>
            <a:r>
              <a:rPr lang="pl-PL" altLang="pl-PL" sz="2200" b="1" i="1" dirty="0"/>
              <a:t>Uczestnictwo na zasadzie ugody</a:t>
            </a:r>
            <a:r>
              <a:rPr lang="pl-PL" altLang="pl-PL" sz="2200" dirty="0"/>
              <a:t> - przedstawiciele są  wybierani przez personel i mają uprawnienia komunikowania decyzji personelowi. </a:t>
            </a:r>
            <a:endParaRPr lang="pl-PL" altLang="pl-PL" sz="2200" dirty="0">
              <a:latin typeface="Times New Roman CE" charset="-18"/>
            </a:endParaRPr>
          </a:p>
        </p:txBody>
      </p:sp>
      <p:sp>
        <p:nvSpPr>
          <p:cNvPr id="4" name="pole tekstowe 3"/>
          <p:cNvSpPr txBox="1"/>
          <p:nvPr/>
        </p:nvSpPr>
        <p:spPr>
          <a:xfrm>
            <a:off x="683568" y="980728"/>
            <a:ext cx="7920880" cy="1569660"/>
          </a:xfrm>
          <a:prstGeom prst="rect">
            <a:avLst/>
          </a:prstGeom>
          <a:noFill/>
          <a:ln w="38100">
            <a:solidFill>
              <a:srgbClr val="FF0000"/>
            </a:solidFill>
          </a:ln>
        </p:spPr>
        <p:txBody>
          <a:bodyPr wrap="square" rtlCol="0">
            <a:spAutoFit/>
          </a:bodyPr>
          <a:lstStyle/>
          <a:p>
            <a:r>
              <a:rPr lang="pl-PL" altLang="pl-PL" sz="2400" dirty="0">
                <a:solidFill>
                  <a:srgbClr val="000000"/>
                </a:solidFill>
                <a:latin typeface="Arial"/>
              </a:rPr>
              <a:t>Metoda </a:t>
            </a:r>
            <a:r>
              <a:rPr lang="pl-PL" altLang="pl-PL" sz="2400" i="1" dirty="0" err="1">
                <a:solidFill>
                  <a:srgbClr val="6600CC"/>
                </a:solidFill>
                <a:latin typeface="Arial"/>
              </a:rPr>
              <a:t>Effective</a:t>
            </a:r>
            <a:r>
              <a:rPr lang="pl-PL" altLang="pl-PL" sz="2400" i="1" dirty="0">
                <a:solidFill>
                  <a:srgbClr val="6600CC"/>
                </a:solidFill>
                <a:latin typeface="Arial"/>
              </a:rPr>
              <a:t> </a:t>
            </a:r>
            <a:r>
              <a:rPr lang="pl-PL" altLang="pl-PL" sz="2400" i="1" dirty="0" err="1">
                <a:solidFill>
                  <a:srgbClr val="6600CC"/>
                </a:solidFill>
                <a:latin typeface="Arial"/>
              </a:rPr>
              <a:t>Technical</a:t>
            </a:r>
            <a:r>
              <a:rPr lang="pl-PL" altLang="pl-PL" sz="2400" i="1" dirty="0">
                <a:solidFill>
                  <a:srgbClr val="6600CC"/>
                </a:solidFill>
                <a:latin typeface="Arial"/>
              </a:rPr>
              <a:t> and </a:t>
            </a:r>
            <a:r>
              <a:rPr lang="pl-PL" altLang="pl-PL" sz="2400" i="1" dirty="0" err="1">
                <a:solidFill>
                  <a:srgbClr val="6600CC"/>
                </a:solidFill>
                <a:latin typeface="Arial"/>
              </a:rPr>
              <a:t>Human</a:t>
            </a:r>
            <a:r>
              <a:rPr lang="pl-PL" altLang="pl-PL" sz="2400" i="1" dirty="0">
                <a:solidFill>
                  <a:srgbClr val="6600CC"/>
                </a:solidFill>
                <a:latin typeface="Arial"/>
              </a:rPr>
              <a:t> </a:t>
            </a:r>
            <a:r>
              <a:rPr lang="pl-PL" altLang="pl-PL" sz="2400" i="1" dirty="0" err="1">
                <a:solidFill>
                  <a:srgbClr val="6600CC"/>
                </a:solidFill>
                <a:latin typeface="Arial"/>
              </a:rPr>
              <a:t>Implementation</a:t>
            </a:r>
            <a:r>
              <a:rPr lang="pl-PL" altLang="pl-PL" sz="2400" i="1" dirty="0">
                <a:solidFill>
                  <a:srgbClr val="6600CC"/>
                </a:solidFill>
                <a:latin typeface="Arial"/>
              </a:rPr>
              <a:t> of Computer Systems</a:t>
            </a:r>
            <a:r>
              <a:rPr lang="pl-PL" altLang="pl-PL" sz="2400" dirty="0">
                <a:solidFill>
                  <a:srgbClr val="000000"/>
                </a:solidFill>
                <a:latin typeface="Arial"/>
              </a:rPr>
              <a:t> - efektywna techniczna i społeczna realizacja systemów komputerowych powstała w 1996, jej autor </a:t>
            </a:r>
            <a:r>
              <a:rPr lang="pl-PL" altLang="pl-PL" sz="2400" dirty="0" err="1">
                <a:solidFill>
                  <a:srgbClr val="000000"/>
                </a:solidFill>
                <a:latin typeface="Arial"/>
              </a:rPr>
              <a:t>Enid</a:t>
            </a:r>
            <a:r>
              <a:rPr lang="pl-PL" altLang="pl-PL" sz="2400" dirty="0">
                <a:solidFill>
                  <a:srgbClr val="000000"/>
                </a:solidFill>
                <a:latin typeface="Arial"/>
              </a:rPr>
              <a:t> </a:t>
            </a:r>
            <a:r>
              <a:rPr lang="pl-PL" altLang="pl-PL" sz="2400" dirty="0" err="1">
                <a:solidFill>
                  <a:srgbClr val="000000"/>
                </a:solidFill>
                <a:latin typeface="Arial"/>
              </a:rPr>
              <a:t>Mumford</a:t>
            </a:r>
            <a:r>
              <a:rPr lang="pl-PL" altLang="pl-PL" sz="2400" dirty="0">
                <a:solidFill>
                  <a:srgbClr val="000000"/>
                </a:solidFill>
                <a:latin typeface="Arial"/>
              </a:rPr>
              <a:t> z Manchester Business </a:t>
            </a:r>
            <a:r>
              <a:rPr lang="pl-PL" altLang="pl-PL" sz="2400" dirty="0" err="1">
                <a:solidFill>
                  <a:srgbClr val="000000"/>
                </a:solidFill>
                <a:latin typeface="Arial"/>
              </a:rPr>
              <a:t>School</a:t>
            </a:r>
            <a:r>
              <a:rPr lang="pl-PL" altLang="pl-PL" sz="2400" dirty="0">
                <a:solidFill>
                  <a:srgbClr val="000000"/>
                </a:solidFill>
                <a:latin typeface="Arial"/>
              </a:rPr>
              <a:t>.</a:t>
            </a:r>
            <a:endParaRPr lang="pl-P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p:cTn id="7" dur="1000" fill="hold"/>
                                        <p:tgtEl>
                                          <p:spTgt spid="2867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867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867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8675">
                                            <p:txEl>
                                              <p:pRg st="1" end="1"/>
                                            </p:txEl>
                                          </p:spTgt>
                                        </p:tgtEl>
                                        <p:attrNameLst>
                                          <p:attrName>style.visibility</p:attrName>
                                        </p:attrNameLst>
                                      </p:cBhvr>
                                      <p:to>
                                        <p:strVal val="visible"/>
                                      </p:to>
                                    </p:set>
                                    <p:anim calcmode="lin" valueType="num">
                                      <p:cBhvr>
                                        <p:cTn id="14" dur="1000" fill="hold"/>
                                        <p:tgtEl>
                                          <p:spTgt spid="28675">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867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867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8675">
                                            <p:txEl>
                                              <p:pRg st="2" end="2"/>
                                            </p:txEl>
                                          </p:spTgt>
                                        </p:tgtEl>
                                        <p:attrNameLst>
                                          <p:attrName>style.visibility</p:attrName>
                                        </p:attrNameLst>
                                      </p:cBhvr>
                                      <p:to>
                                        <p:strVal val="visible"/>
                                      </p:to>
                                    </p:set>
                                    <p:anim calcmode="lin" valueType="num">
                                      <p:cBhvr>
                                        <p:cTn id="21" dur="1000" fill="hold"/>
                                        <p:tgtEl>
                                          <p:spTgt spid="28675">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28675">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2867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28675">
                                            <p:txEl>
                                              <p:pRg st="3" end="3"/>
                                            </p:txEl>
                                          </p:spTgt>
                                        </p:tgtEl>
                                        <p:attrNameLst>
                                          <p:attrName>style.visibility</p:attrName>
                                        </p:attrNameLst>
                                      </p:cBhvr>
                                      <p:to>
                                        <p:strVal val="visible"/>
                                      </p:to>
                                    </p:set>
                                    <p:anim calcmode="lin" valueType="num">
                                      <p:cBhvr>
                                        <p:cTn id="28" dur="1000" fill="hold"/>
                                        <p:tgtEl>
                                          <p:spTgt spid="28675">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28675">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286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bldLvl="2"/>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35595" y="549275"/>
            <a:ext cx="2016125" cy="863600"/>
          </a:xfrm>
          <a:prstGeom prst="rect">
            <a:avLst/>
          </a:prstGeom>
          <a:noFill/>
          <a:ln w="9525">
            <a:solidFill>
              <a:schemeClr val="tx1"/>
            </a:solidFill>
            <a:miter lim="800000"/>
            <a:headEnd/>
            <a:tailEnd/>
          </a:ln>
          <a:effectLst/>
        </p:spPr>
        <p:txBody>
          <a:bodyPr wrap="none" anchor="ctr"/>
          <a:lstStyle/>
          <a:p>
            <a:pPr eaLnBrk="1" hangingPunct="1"/>
            <a:endParaRPr lang="pl-PL"/>
          </a:p>
        </p:txBody>
      </p:sp>
      <p:sp>
        <p:nvSpPr>
          <p:cNvPr id="29699" name="Text Box 3"/>
          <p:cNvSpPr txBox="1">
            <a:spLocks noChangeArrowheads="1"/>
          </p:cNvSpPr>
          <p:nvPr/>
        </p:nvSpPr>
        <p:spPr bwMode="auto">
          <a:xfrm>
            <a:off x="71438" y="549275"/>
            <a:ext cx="1819275" cy="825500"/>
          </a:xfrm>
          <a:prstGeom prst="rect">
            <a:avLst/>
          </a:prstGeom>
          <a:noFill/>
          <a:ln w="9525">
            <a:noFill/>
            <a:miter lim="800000"/>
            <a:headEnd/>
            <a:tailEnd/>
          </a:ln>
          <a:effectLst/>
        </p:spPr>
        <p:txBody>
          <a:bodyPr>
            <a:spAutoFit/>
          </a:bodyPr>
          <a:lstStyle/>
          <a:p>
            <a:pPr algn="ctr" eaLnBrk="1" hangingPunct="1"/>
            <a:r>
              <a:rPr lang="pl-PL" altLang="pl-PL" sz="1600" dirty="0"/>
              <a:t>Diagnozowanie potrzeb technicznych</a:t>
            </a:r>
          </a:p>
        </p:txBody>
      </p:sp>
      <p:sp>
        <p:nvSpPr>
          <p:cNvPr id="29700" name="Rectangle 10"/>
          <p:cNvSpPr>
            <a:spLocks noChangeArrowheads="1"/>
          </p:cNvSpPr>
          <p:nvPr/>
        </p:nvSpPr>
        <p:spPr bwMode="auto">
          <a:xfrm>
            <a:off x="3440113" y="4273550"/>
            <a:ext cx="2571750" cy="666750"/>
          </a:xfrm>
          <a:prstGeom prst="rect">
            <a:avLst/>
          </a:prstGeom>
          <a:noFill/>
          <a:ln w="9525">
            <a:solidFill>
              <a:schemeClr val="tx1"/>
            </a:solidFill>
            <a:miter lim="800000"/>
            <a:headEnd/>
            <a:tailEnd/>
          </a:ln>
          <a:effectLst/>
        </p:spPr>
        <p:txBody>
          <a:bodyPr wrap="none" anchor="ctr"/>
          <a:lstStyle/>
          <a:p>
            <a:pPr eaLnBrk="1" hangingPunct="1"/>
            <a:endParaRPr lang="pl-PL"/>
          </a:p>
        </p:txBody>
      </p:sp>
      <p:sp>
        <p:nvSpPr>
          <p:cNvPr id="29701" name="Text Box 11"/>
          <p:cNvSpPr txBox="1">
            <a:spLocks noChangeArrowheads="1"/>
          </p:cNvSpPr>
          <p:nvPr/>
        </p:nvSpPr>
        <p:spPr bwMode="auto">
          <a:xfrm>
            <a:off x="3419475" y="4292600"/>
            <a:ext cx="2592388" cy="641350"/>
          </a:xfrm>
          <a:prstGeom prst="rect">
            <a:avLst/>
          </a:prstGeom>
          <a:noFill/>
          <a:ln w="9525">
            <a:noFill/>
            <a:miter lim="800000"/>
            <a:headEnd/>
            <a:tailEnd/>
          </a:ln>
          <a:effectLst/>
        </p:spPr>
        <p:txBody>
          <a:bodyPr>
            <a:spAutoFit/>
          </a:bodyPr>
          <a:lstStyle/>
          <a:p>
            <a:pPr algn="ctr" eaLnBrk="1" hangingPunct="1"/>
            <a:r>
              <a:rPr lang="pl-PL" altLang="pl-PL" dirty="0"/>
              <a:t>Wyłonienie rozwiązań o najwyższej randze</a:t>
            </a:r>
          </a:p>
        </p:txBody>
      </p:sp>
      <p:sp>
        <p:nvSpPr>
          <p:cNvPr id="29702" name="Line 21"/>
          <p:cNvSpPr>
            <a:spLocks noChangeShapeType="1"/>
          </p:cNvSpPr>
          <p:nvPr/>
        </p:nvSpPr>
        <p:spPr bwMode="auto">
          <a:xfrm>
            <a:off x="971550" y="3068638"/>
            <a:ext cx="3600450" cy="0"/>
          </a:xfrm>
          <a:prstGeom prst="line">
            <a:avLst/>
          </a:prstGeom>
          <a:noFill/>
          <a:ln w="12700">
            <a:solidFill>
              <a:schemeClr val="tx1"/>
            </a:solidFill>
            <a:round/>
            <a:headEnd/>
            <a:tailEnd/>
          </a:ln>
          <a:effectLst/>
        </p:spPr>
        <p:txBody>
          <a:bodyPr/>
          <a:lstStyle/>
          <a:p>
            <a:endParaRPr lang="pl-PL"/>
          </a:p>
        </p:txBody>
      </p:sp>
      <p:sp>
        <p:nvSpPr>
          <p:cNvPr id="29703" name="Line 24"/>
          <p:cNvSpPr>
            <a:spLocks noChangeShapeType="1"/>
          </p:cNvSpPr>
          <p:nvPr/>
        </p:nvSpPr>
        <p:spPr bwMode="auto">
          <a:xfrm>
            <a:off x="4716463" y="4940300"/>
            <a:ext cx="0" cy="576263"/>
          </a:xfrm>
          <a:prstGeom prst="line">
            <a:avLst/>
          </a:prstGeom>
          <a:noFill/>
          <a:ln w="9525">
            <a:solidFill>
              <a:schemeClr val="tx1"/>
            </a:solidFill>
            <a:round/>
            <a:headEnd/>
            <a:tailEnd type="triangle" w="med" len="med"/>
          </a:ln>
          <a:effectLst/>
        </p:spPr>
        <p:txBody>
          <a:bodyPr/>
          <a:lstStyle/>
          <a:p>
            <a:endParaRPr lang="pl-PL"/>
          </a:p>
        </p:txBody>
      </p:sp>
      <p:sp>
        <p:nvSpPr>
          <p:cNvPr id="29704" name="Text Box 33"/>
          <p:cNvSpPr txBox="1">
            <a:spLocks noChangeArrowheads="1"/>
          </p:cNvSpPr>
          <p:nvPr/>
        </p:nvSpPr>
        <p:spPr bwMode="auto">
          <a:xfrm>
            <a:off x="1908175" y="188913"/>
            <a:ext cx="5689600" cy="457200"/>
          </a:xfrm>
          <a:prstGeom prst="rect">
            <a:avLst/>
          </a:prstGeom>
          <a:noFill/>
          <a:ln w="9525">
            <a:noFill/>
            <a:miter lim="800000"/>
            <a:headEnd/>
            <a:tailEnd/>
          </a:ln>
          <a:effectLst/>
        </p:spPr>
        <p:txBody>
          <a:bodyPr>
            <a:spAutoFit/>
          </a:bodyPr>
          <a:lstStyle/>
          <a:p>
            <a:pPr algn="ctr" eaLnBrk="1" hangingPunct="1">
              <a:spcBef>
                <a:spcPct val="50000"/>
              </a:spcBef>
            </a:pPr>
            <a:r>
              <a:rPr lang="pl-PL" altLang="pl-PL" sz="2400" b="1"/>
              <a:t>Metoda ETHICS</a:t>
            </a:r>
          </a:p>
        </p:txBody>
      </p:sp>
      <p:sp>
        <p:nvSpPr>
          <p:cNvPr id="29705" name="Rectangle 38"/>
          <p:cNvSpPr>
            <a:spLocks noChangeArrowheads="1"/>
          </p:cNvSpPr>
          <p:nvPr/>
        </p:nvSpPr>
        <p:spPr bwMode="auto">
          <a:xfrm>
            <a:off x="6805613" y="620713"/>
            <a:ext cx="2016125" cy="863600"/>
          </a:xfrm>
          <a:prstGeom prst="rect">
            <a:avLst/>
          </a:prstGeom>
          <a:noFill/>
          <a:ln w="9525">
            <a:solidFill>
              <a:schemeClr val="tx1"/>
            </a:solidFill>
            <a:miter lim="800000"/>
            <a:headEnd/>
            <a:tailEnd/>
          </a:ln>
          <a:effectLst/>
        </p:spPr>
        <p:txBody>
          <a:bodyPr wrap="none" anchor="ctr"/>
          <a:lstStyle/>
          <a:p>
            <a:pPr eaLnBrk="1" hangingPunct="1"/>
            <a:endParaRPr lang="pl-PL"/>
          </a:p>
        </p:txBody>
      </p:sp>
      <p:sp>
        <p:nvSpPr>
          <p:cNvPr id="29706" name="Text Box 39"/>
          <p:cNvSpPr txBox="1">
            <a:spLocks noChangeArrowheads="1"/>
          </p:cNvSpPr>
          <p:nvPr/>
        </p:nvSpPr>
        <p:spPr bwMode="auto">
          <a:xfrm>
            <a:off x="6877050" y="759743"/>
            <a:ext cx="1819275" cy="581025"/>
          </a:xfrm>
          <a:prstGeom prst="rect">
            <a:avLst/>
          </a:prstGeom>
          <a:noFill/>
          <a:ln w="9525">
            <a:noFill/>
            <a:miter lim="800000"/>
            <a:headEnd/>
            <a:tailEnd/>
          </a:ln>
          <a:effectLst/>
        </p:spPr>
        <p:txBody>
          <a:bodyPr>
            <a:spAutoFit/>
          </a:bodyPr>
          <a:lstStyle/>
          <a:p>
            <a:pPr algn="ctr" eaLnBrk="1" hangingPunct="1"/>
            <a:r>
              <a:rPr lang="pl-PL" altLang="pl-PL" sz="1600"/>
              <a:t>Diagnozowanie potrzeb ludzkich</a:t>
            </a:r>
          </a:p>
        </p:txBody>
      </p:sp>
      <p:sp>
        <p:nvSpPr>
          <p:cNvPr id="29707" name="Rectangle 40"/>
          <p:cNvSpPr>
            <a:spLocks noChangeArrowheads="1"/>
          </p:cNvSpPr>
          <p:nvPr/>
        </p:nvSpPr>
        <p:spPr bwMode="auto">
          <a:xfrm>
            <a:off x="2232025" y="1054100"/>
            <a:ext cx="2016125" cy="863600"/>
          </a:xfrm>
          <a:prstGeom prst="rect">
            <a:avLst/>
          </a:prstGeom>
          <a:noFill/>
          <a:ln w="9525">
            <a:solidFill>
              <a:schemeClr val="tx1"/>
            </a:solidFill>
            <a:miter lim="800000"/>
            <a:headEnd/>
            <a:tailEnd/>
          </a:ln>
          <a:effectLst/>
        </p:spPr>
        <p:txBody>
          <a:bodyPr wrap="none" anchor="ctr"/>
          <a:lstStyle/>
          <a:p>
            <a:pPr eaLnBrk="1" hangingPunct="1"/>
            <a:endParaRPr lang="pl-PL"/>
          </a:p>
        </p:txBody>
      </p:sp>
      <p:sp>
        <p:nvSpPr>
          <p:cNvPr id="29708" name="Text Box 41"/>
          <p:cNvSpPr txBox="1">
            <a:spLocks noChangeArrowheads="1"/>
          </p:cNvSpPr>
          <p:nvPr/>
        </p:nvSpPr>
        <p:spPr bwMode="auto">
          <a:xfrm>
            <a:off x="2303463" y="1054100"/>
            <a:ext cx="1819275" cy="825500"/>
          </a:xfrm>
          <a:prstGeom prst="rect">
            <a:avLst/>
          </a:prstGeom>
          <a:noFill/>
          <a:ln w="9525">
            <a:noFill/>
            <a:miter lim="800000"/>
            <a:headEnd/>
            <a:tailEnd/>
          </a:ln>
          <a:effectLst/>
        </p:spPr>
        <p:txBody>
          <a:bodyPr>
            <a:spAutoFit/>
          </a:bodyPr>
          <a:lstStyle/>
          <a:p>
            <a:pPr algn="ctr" eaLnBrk="1" hangingPunct="1"/>
            <a:r>
              <a:rPr lang="pl-PL" altLang="pl-PL" sz="1600" dirty="0"/>
              <a:t>Określenie celów systemu technicznego</a:t>
            </a:r>
          </a:p>
        </p:txBody>
      </p:sp>
      <p:sp>
        <p:nvSpPr>
          <p:cNvPr id="29709" name="Line 42"/>
          <p:cNvSpPr>
            <a:spLocks noChangeShapeType="1"/>
          </p:cNvSpPr>
          <p:nvPr/>
        </p:nvSpPr>
        <p:spPr bwMode="auto">
          <a:xfrm>
            <a:off x="2051050" y="836613"/>
            <a:ext cx="936625" cy="0"/>
          </a:xfrm>
          <a:prstGeom prst="line">
            <a:avLst/>
          </a:prstGeom>
          <a:noFill/>
          <a:ln w="12700">
            <a:solidFill>
              <a:schemeClr val="tx1"/>
            </a:solidFill>
            <a:round/>
            <a:headEnd type="none" w="sm" len="sm"/>
            <a:tailEnd type="none" w="sm" len="sm"/>
          </a:ln>
          <a:effectLst/>
        </p:spPr>
        <p:txBody>
          <a:bodyPr/>
          <a:lstStyle/>
          <a:p>
            <a:endParaRPr lang="pl-PL"/>
          </a:p>
        </p:txBody>
      </p:sp>
      <p:sp>
        <p:nvSpPr>
          <p:cNvPr id="29710" name="Line 43"/>
          <p:cNvSpPr>
            <a:spLocks noChangeShapeType="1"/>
          </p:cNvSpPr>
          <p:nvPr/>
        </p:nvSpPr>
        <p:spPr bwMode="auto">
          <a:xfrm>
            <a:off x="2987675" y="836613"/>
            <a:ext cx="0" cy="215900"/>
          </a:xfrm>
          <a:prstGeom prst="line">
            <a:avLst/>
          </a:prstGeom>
          <a:noFill/>
          <a:ln w="12700">
            <a:solidFill>
              <a:schemeClr val="tx1"/>
            </a:solidFill>
            <a:round/>
            <a:headEnd type="none" w="sm" len="sm"/>
            <a:tailEnd type="none" w="sm" len="sm"/>
          </a:ln>
          <a:effectLst/>
        </p:spPr>
        <p:txBody>
          <a:bodyPr/>
          <a:lstStyle/>
          <a:p>
            <a:endParaRPr lang="pl-PL"/>
          </a:p>
        </p:txBody>
      </p:sp>
      <p:sp>
        <p:nvSpPr>
          <p:cNvPr id="29711" name="Rectangle 44"/>
          <p:cNvSpPr>
            <a:spLocks noChangeArrowheads="1"/>
          </p:cNvSpPr>
          <p:nvPr/>
        </p:nvSpPr>
        <p:spPr bwMode="auto">
          <a:xfrm>
            <a:off x="4645025" y="1052513"/>
            <a:ext cx="2016125" cy="863600"/>
          </a:xfrm>
          <a:prstGeom prst="rect">
            <a:avLst/>
          </a:prstGeom>
          <a:noFill/>
          <a:ln w="9525">
            <a:solidFill>
              <a:schemeClr val="tx1"/>
            </a:solidFill>
            <a:miter lim="800000"/>
            <a:headEnd/>
            <a:tailEnd/>
          </a:ln>
          <a:effectLst/>
        </p:spPr>
        <p:txBody>
          <a:bodyPr wrap="none" anchor="ctr"/>
          <a:lstStyle/>
          <a:p>
            <a:pPr eaLnBrk="1" hangingPunct="1"/>
            <a:endParaRPr lang="pl-PL"/>
          </a:p>
        </p:txBody>
      </p:sp>
      <p:sp>
        <p:nvSpPr>
          <p:cNvPr id="29712" name="Text Box 45"/>
          <p:cNvSpPr txBox="1">
            <a:spLocks noChangeArrowheads="1"/>
          </p:cNvSpPr>
          <p:nvPr/>
        </p:nvSpPr>
        <p:spPr bwMode="auto">
          <a:xfrm>
            <a:off x="4716463" y="1052513"/>
            <a:ext cx="1819275" cy="825500"/>
          </a:xfrm>
          <a:prstGeom prst="rect">
            <a:avLst/>
          </a:prstGeom>
          <a:noFill/>
          <a:ln w="9525">
            <a:noFill/>
            <a:miter lim="800000"/>
            <a:headEnd/>
            <a:tailEnd/>
          </a:ln>
          <a:effectLst/>
        </p:spPr>
        <p:txBody>
          <a:bodyPr>
            <a:spAutoFit/>
          </a:bodyPr>
          <a:lstStyle/>
          <a:p>
            <a:pPr algn="ctr" eaLnBrk="1" hangingPunct="1"/>
            <a:r>
              <a:rPr lang="pl-PL" altLang="pl-PL" sz="1600" dirty="0"/>
              <a:t>Określenie celów systemu społecznego</a:t>
            </a:r>
          </a:p>
        </p:txBody>
      </p:sp>
      <p:sp>
        <p:nvSpPr>
          <p:cNvPr id="29713" name="Rectangle 46"/>
          <p:cNvSpPr>
            <a:spLocks noChangeArrowheads="1"/>
          </p:cNvSpPr>
          <p:nvPr/>
        </p:nvSpPr>
        <p:spPr bwMode="auto">
          <a:xfrm>
            <a:off x="2197100" y="2060575"/>
            <a:ext cx="2016125" cy="863600"/>
          </a:xfrm>
          <a:prstGeom prst="rect">
            <a:avLst/>
          </a:prstGeom>
          <a:noFill/>
          <a:ln w="9525">
            <a:solidFill>
              <a:schemeClr val="tx1"/>
            </a:solidFill>
            <a:miter lim="800000"/>
            <a:headEnd/>
            <a:tailEnd/>
          </a:ln>
          <a:effectLst/>
        </p:spPr>
        <p:txBody>
          <a:bodyPr wrap="none" anchor="ctr"/>
          <a:lstStyle/>
          <a:p>
            <a:pPr eaLnBrk="1" hangingPunct="1"/>
            <a:endParaRPr lang="pl-PL"/>
          </a:p>
        </p:txBody>
      </p:sp>
      <p:sp>
        <p:nvSpPr>
          <p:cNvPr id="29714" name="Text Box 47"/>
          <p:cNvSpPr txBox="1">
            <a:spLocks noChangeArrowheads="1"/>
          </p:cNvSpPr>
          <p:nvPr/>
        </p:nvSpPr>
        <p:spPr bwMode="auto">
          <a:xfrm>
            <a:off x="2268538" y="2060575"/>
            <a:ext cx="1819275" cy="825500"/>
          </a:xfrm>
          <a:prstGeom prst="rect">
            <a:avLst/>
          </a:prstGeom>
          <a:noFill/>
          <a:ln w="9525">
            <a:noFill/>
            <a:miter lim="800000"/>
            <a:headEnd/>
            <a:tailEnd/>
          </a:ln>
          <a:effectLst/>
        </p:spPr>
        <p:txBody>
          <a:bodyPr>
            <a:spAutoFit/>
          </a:bodyPr>
          <a:lstStyle/>
          <a:p>
            <a:pPr algn="ctr" eaLnBrk="1" hangingPunct="1"/>
            <a:r>
              <a:rPr lang="pl-PL" altLang="pl-PL" sz="1600" dirty="0"/>
              <a:t>Ustalenie rozwiązań technicznych</a:t>
            </a:r>
          </a:p>
        </p:txBody>
      </p:sp>
      <p:sp>
        <p:nvSpPr>
          <p:cNvPr id="29715" name="Rectangle 48"/>
          <p:cNvSpPr>
            <a:spLocks noChangeArrowheads="1"/>
          </p:cNvSpPr>
          <p:nvPr/>
        </p:nvSpPr>
        <p:spPr bwMode="auto">
          <a:xfrm>
            <a:off x="4645025" y="2133600"/>
            <a:ext cx="2016125" cy="863600"/>
          </a:xfrm>
          <a:prstGeom prst="rect">
            <a:avLst/>
          </a:prstGeom>
          <a:noFill/>
          <a:ln w="9525">
            <a:solidFill>
              <a:schemeClr val="tx1"/>
            </a:solidFill>
            <a:miter lim="800000"/>
            <a:headEnd/>
            <a:tailEnd/>
          </a:ln>
          <a:effectLst/>
        </p:spPr>
        <p:txBody>
          <a:bodyPr wrap="none" anchor="ctr"/>
          <a:lstStyle/>
          <a:p>
            <a:pPr eaLnBrk="1" hangingPunct="1"/>
            <a:endParaRPr lang="pl-PL"/>
          </a:p>
        </p:txBody>
      </p:sp>
      <p:sp>
        <p:nvSpPr>
          <p:cNvPr id="29716" name="Text Box 49"/>
          <p:cNvSpPr txBox="1">
            <a:spLocks noChangeArrowheads="1"/>
          </p:cNvSpPr>
          <p:nvPr/>
        </p:nvSpPr>
        <p:spPr bwMode="auto">
          <a:xfrm>
            <a:off x="4716463" y="2133600"/>
            <a:ext cx="1819275" cy="825500"/>
          </a:xfrm>
          <a:prstGeom prst="rect">
            <a:avLst/>
          </a:prstGeom>
          <a:noFill/>
          <a:ln w="9525">
            <a:noFill/>
            <a:miter lim="800000"/>
            <a:headEnd/>
            <a:tailEnd/>
          </a:ln>
          <a:effectLst/>
        </p:spPr>
        <p:txBody>
          <a:bodyPr>
            <a:spAutoFit/>
          </a:bodyPr>
          <a:lstStyle/>
          <a:p>
            <a:pPr algn="ctr" eaLnBrk="1" hangingPunct="1"/>
            <a:r>
              <a:rPr lang="pl-PL" altLang="pl-PL" sz="1600" dirty="0"/>
              <a:t>Ustalenie rozwiązań społecznych</a:t>
            </a:r>
          </a:p>
        </p:txBody>
      </p:sp>
      <p:sp>
        <p:nvSpPr>
          <p:cNvPr id="29717" name="Line 50"/>
          <p:cNvSpPr>
            <a:spLocks noChangeShapeType="1"/>
          </p:cNvSpPr>
          <p:nvPr/>
        </p:nvSpPr>
        <p:spPr bwMode="auto">
          <a:xfrm>
            <a:off x="5795963" y="836613"/>
            <a:ext cx="1008062" cy="0"/>
          </a:xfrm>
          <a:prstGeom prst="line">
            <a:avLst/>
          </a:prstGeom>
          <a:noFill/>
          <a:ln w="12700">
            <a:solidFill>
              <a:schemeClr val="tx1"/>
            </a:solidFill>
            <a:round/>
            <a:headEnd type="none" w="sm" len="sm"/>
            <a:tailEnd type="none" w="sm" len="sm"/>
          </a:ln>
          <a:effectLst/>
        </p:spPr>
        <p:txBody>
          <a:bodyPr/>
          <a:lstStyle/>
          <a:p>
            <a:endParaRPr lang="pl-PL"/>
          </a:p>
        </p:txBody>
      </p:sp>
      <p:sp>
        <p:nvSpPr>
          <p:cNvPr id="29718" name="Line 51"/>
          <p:cNvSpPr>
            <a:spLocks noChangeShapeType="1"/>
          </p:cNvSpPr>
          <p:nvPr/>
        </p:nvSpPr>
        <p:spPr bwMode="auto">
          <a:xfrm>
            <a:off x="5795963" y="836613"/>
            <a:ext cx="0" cy="215900"/>
          </a:xfrm>
          <a:prstGeom prst="line">
            <a:avLst/>
          </a:prstGeom>
          <a:noFill/>
          <a:ln w="12700">
            <a:solidFill>
              <a:schemeClr val="tx1"/>
            </a:solidFill>
            <a:round/>
            <a:headEnd type="none" w="sm" len="sm"/>
            <a:tailEnd type="none" w="sm" len="sm"/>
          </a:ln>
          <a:effectLst/>
        </p:spPr>
        <p:txBody>
          <a:bodyPr/>
          <a:lstStyle/>
          <a:p>
            <a:endParaRPr lang="pl-PL"/>
          </a:p>
        </p:txBody>
      </p:sp>
      <p:sp>
        <p:nvSpPr>
          <p:cNvPr id="29719" name="Line 52"/>
          <p:cNvSpPr>
            <a:spLocks noChangeShapeType="1"/>
          </p:cNvSpPr>
          <p:nvPr/>
        </p:nvSpPr>
        <p:spPr bwMode="auto">
          <a:xfrm>
            <a:off x="2987675" y="1916113"/>
            <a:ext cx="0" cy="144462"/>
          </a:xfrm>
          <a:prstGeom prst="line">
            <a:avLst/>
          </a:prstGeom>
          <a:noFill/>
          <a:ln w="12700">
            <a:solidFill>
              <a:schemeClr val="tx1"/>
            </a:solidFill>
            <a:round/>
            <a:headEnd type="none" w="sm" len="sm"/>
            <a:tailEnd type="none" w="sm" len="sm"/>
          </a:ln>
          <a:effectLst/>
        </p:spPr>
        <p:txBody>
          <a:bodyPr/>
          <a:lstStyle/>
          <a:p>
            <a:endParaRPr lang="pl-PL"/>
          </a:p>
        </p:txBody>
      </p:sp>
      <p:sp>
        <p:nvSpPr>
          <p:cNvPr id="29720" name="Line 53"/>
          <p:cNvSpPr>
            <a:spLocks noChangeShapeType="1"/>
          </p:cNvSpPr>
          <p:nvPr/>
        </p:nvSpPr>
        <p:spPr bwMode="auto">
          <a:xfrm>
            <a:off x="5795963" y="1916113"/>
            <a:ext cx="0" cy="217487"/>
          </a:xfrm>
          <a:prstGeom prst="line">
            <a:avLst/>
          </a:prstGeom>
          <a:noFill/>
          <a:ln w="12700">
            <a:solidFill>
              <a:schemeClr val="tx1"/>
            </a:solidFill>
            <a:round/>
            <a:headEnd type="none" w="sm" len="sm"/>
            <a:tailEnd type="none" w="sm" len="sm"/>
          </a:ln>
          <a:effectLst/>
        </p:spPr>
        <p:txBody>
          <a:bodyPr/>
          <a:lstStyle/>
          <a:p>
            <a:endParaRPr lang="pl-PL"/>
          </a:p>
        </p:txBody>
      </p:sp>
      <p:sp>
        <p:nvSpPr>
          <p:cNvPr id="29721" name="Rectangle 54"/>
          <p:cNvSpPr>
            <a:spLocks noChangeArrowheads="1"/>
          </p:cNvSpPr>
          <p:nvPr/>
        </p:nvSpPr>
        <p:spPr bwMode="auto">
          <a:xfrm>
            <a:off x="71438" y="3213100"/>
            <a:ext cx="1728787" cy="576263"/>
          </a:xfrm>
          <a:prstGeom prst="rect">
            <a:avLst/>
          </a:prstGeom>
          <a:noFill/>
          <a:ln w="9525">
            <a:solidFill>
              <a:schemeClr val="tx1"/>
            </a:solidFill>
            <a:miter lim="800000"/>
            <a:headEnd/>
            <a:tailEnd/>
          </a:ln>
          <a:effectLst/>
        </p:spPr>
        <p:txBody>
          <a:bodyPr wrap="none" anchor="ctr"/>
          <a:lstStyle/>
          <a:p>
            <a:pPr eaLnBrk="1" hangingPunct="1"/>
            <a:endParaRPr lang="pl-PL"/>
          </a:p>
        </p:txBody>
      </p:sp>
      <p:sp>
        <p:nvSpPr>
          <p:cNvPr id="29722" name="Text Box 55"/>
          <p:cNvSpPr txBox="1">
            <a:spLocks noChangeArrowheads="1"/>
          </p:cNvSpPr>
          <p:nvPr/>
        </p:nvSpPr>
        <p:spPr bwMode="auto">
          <a:xfrm>
            <a:off x="0" y="3213100"/>
            <a:ext cx="1979613" cy="517525"/>
          </a:xfrm>
          <a:prstGeom prst="rect">
            <a:avLst/>
          </a:prstGeom>
          <a:noFill/>
          <a:ln w="9525">
            <a:noFill/>
            <a:miter lim="800000"/>
            <a:headEnd/>
            <a:tailEnd/>
          </a:ln>
          <a:effectLst/>
        </p:spPr>
        <p:txBody>
          <a:bodyPr>
            <a:spAutoFit/>
          </a:bodyPr>
          <a:lstStyle/>
          <a:p>
            <a:pPr algn="ctr" eaLnBrk="1" hangingPunct="1"/>
            <a:r>
              <a:rPr lang="pl-PL" altLang="pl-PL" sz="1400" b="1" dirty="0"/>
              <a:t>Idealne rozwiązanie techniczne</a:t>
            </a:r>
          </a:p>
        </p:txBody>
      </p:sp>
      <p:sp>
        <p:nvSpPr>
          <p:cNvPr id="29723" name="Rectangle 56"/>
          <p:cNvSpPr>
            <a:spLocks noChangeArrowheads="1"/>
          </p:cNvSpPr>
          <p:nvPr/>
        </p:nvSpPr>
        <p:spPr bwMode="auto">
          <a:xfrm>
            <a:off x="2052638" y="3213100"/>
            <a:ext cx="1728787" cy="576263"/>
          </a:xfrm>
          <a:prstGeom prst="rect">
            <a:avLst/>
          </a:prstGeom>
          <a:noFill/>
          <a:ln w="9525">
            <a:solidFill>
              <a:schemeClr val="tx1"/>
            </a:solidFill>
            <a:miter lim="800000"/>
            <a:headEnd/>
            <a:tailEnd/>
          </a:ln>
          <a:effectLst/>
        </p:spPr>
        <p:txBody>
          <a:bodyPr wrap="none" anchor="ctr"/>
          <a:lstStyle/>
          <a:p>
            <a:pPr eaLnBrk="1" hangingPunct="1"/>
            <a:endParaRPr lang="pl-PL"/>
          </a:p>
        </p:txBody>
      </p:sp>
      <p:sp>
        <p:nvSpPr>
          <p:cNvPr id="29724" name="Text Box 57"/>
          <p:cNvSpPr txBox="1">
            <a:spLocks noChangeArrowheads="1"/>
          </p:cNvSpPr>
          <p:nvPr/>
        </p:nvSpPr>
        <p:spPr bwMode="auto">
          <a:xfrm>
            <a:off x="1979613" y="3213100"/>
            <a:ext cx="1963737" cy="457200"/>
          </a:xfrm>
          <a:prstGeom prst="rect">
            <a:avLst/>
          </a:prstGeom>
          <a:noFill/>
          <a:ln w="9525">
            <a:noFill/>
            <a:miter lim="800000"/>
            <a:headEnd/>
            <a:tailEnd/>
          </a:ln>
          <a:effectLst/>
        </p:spPr>
        <p:txBody>
          <a:bodyPr>
            <a:spAutoFit/>
          </a:bodyPr>
          <a:lstStyle/>
          <a:p>
            <a:pPr algn="ctr" eaLnBrk="1" hangingPunct="1"/>
            <a:r>
              <a:rPr lang="pl-PL" altLang="pl-PL" sz="1200" b="1" dirty="0"/>
              <a:t>Wykonalne rozwiązanie techniczne</a:t>
            </a:r>
          </a:p>
        </p:txBody>
      </p:sp>
      <p:sp>
        <p:nvSpPr>
          <p:cNvPr id="29725" name="Line 58"/>
          <p:cNvSpPr>
            <a:spLocks noChangeShapeType="1"/>
          </p:cNvSpPr>
          <p:nvPr/>
        </p:nvSpPr>
        <p:spPr bwMode="auto">
          <a:xfrm>
            <a:off x="3059113" y="2924175"/>
            <a:ext cx="0" cy="288925"/>
          </a:xfrm>
          <a:prstGeom prst="line">
            <a:avLst/>
          </a:prstGeom>
          <a:noFill/>
          <a:ln w="12700">
            <a:solidFill>
              <a:schemeClr val="tx1"/>
            </a:solidFill>
            <a:round/>
            <a:headEnd type="none" w="sm" len="sm"/>
            <a:tailEnd type="none" w="sm" len="sm"/>
          </a:ln>
          <a:effectLst/>
        </p:spPr>
        <p:txBody>
          <a:bodyPr/>
          <a:lstStyle/>
          <a:p>
            <a:endParaRPr lang="pl-PL"/>
          </a:p>
        </p:txBody>
      </p:sp>
      <p:sp>
        <p:nvSpPr>
          <p:cNvPr id="29726" name="Rectangle 59"/>
          <p:cNvSpPr>
            <a:spLocks noChangeArrowheads="1"/>
          </p:cNvSpPr>
          <p:nvPr/>
        </p:nvSpPr>
        <p:spPr bwMode="auto">
          <a:xfrm>
            <a:off x="3852863" y="3213100"/>
            <a:ext cx="1728787" cy="576263"/>
          </a:xfrm>
          <a:prstGeom prst="rect">
            <a:avLst/>
          </a:prstGeom>
          <a:noFill/>
          <a:ln w="9525">
            <a:solidFill>
              <a:schemeClr val="tx1"/>
            </a:solidFill>
            <a:miter lim="800000"/>
            <a:headEnd/>
            <a:tailEnd/>
          </a:ln>
          <a:effectLst/>
        </p:spPr>
        <p:txBody>
          <a:bodyPr wrap="none" anchor="ctr"/>
          <a:lstStyle/>
          <a:p>
            <a:pPr eaLnBrk="1" hangingPunct="1"/>
            <a:endParaRPr lang="pl-PL"/>
          </a:p>
        </p:txBody>
      </p:sp>
      <p:sp>
        <p:nvSpPr>
          <p:cNvPr id="29727" name="Text Box 60"/>
          <p:cNvSpPr txBox="1">
            <a:spLocks noChangeArrowheads="1"/>
          </p:cNvSpPr>
          <p:nvPr/>
        </p:nvSpPr>
        <p:spPr bwMode="auto">
          <a:xfrm>
            <a:off x="3779838" y="3213100"/>
            <a:ext cx="1800225" cy="457200"/>
          </a:xfrm>
          <a:prstGeom prst="rect">
            <a:avLst/>
          </a:prstGeom>
          <a:noFill/>
          <a:ln w="9525">
            <a:noFill/>
            <a:miter lim="800000"/>
            <a:headEnd/>
            <a:tailEnd/>
          </a:ln>
          <a:effectLst/>
        </p:spPr>
        <p:txBody>
          <a:bodyPr>
            <a:spAutoFit/>
          </a:bodyPr>
          <a:lstStyle/>
          <a:p>
            <a:pPr algn="ctr" eaLnBrk="1" hangingPunct="1"/>
            <a:r>
              <a:rPr lang="pl-PL" altLang="pl-PL" sz="1200" b="1" dirty="0"/>
              <a:t>Zanotowanie ograniczeń techn.</a:t>
            </a:r>
          </a:p>
        </p:txBody>
      </p:sp>
      <p:sp>
        <p:nvSpPr>
          <p:cNvPr id="29728" name="Line 61"/>
          <p:cNvSpPr>
            <a:spLocks noChangeShapeType="1"/>
          </p:cNvSpPr>
          <p:nvPr/>
        </p:nvSpPr>
        <p:spPr bwMode="auto">
          <a:xfrm>
            <a:off x="971550" y="3068638"/>
            <a:ext cx="0" cy="144462"/>
          </a:xfrm>
          <a:prstGeom prst="line">
            <a:avLst/>
          </a:prstGeom>
          <a:noFill/>
          <a:ln w="12700">
            <a:solidFill>
              <a:schemeClr val="tx1"/>
            </a:solidFill>
            <a:round/>
            <a:headEnd type="none" w="sm" len="sm"/>
            <a:tailEnd type="none" w="sm" len="sm"/>
          </a:ln>
          <a:effectLst/>
        </p:spPr>
        <p:txBody>
          <a:bodyPr/>
          <a:lstStyle/>
          <a:p>
            <a:endParaRPr lang="pl-PL"/>
          </a:p>
        </p:txBody>
      </p:sp>
      <p:sp>
        <p:nvSpPr>
          <p:cNvPr id="29729" name="Line 62"/>
          <p:cNvSpPr>
            <a:spLocks noChangeShapeType="1"/>
          </p:cNvSpPr>
          <p:nvPr/>
        </p:nvSpPr>
        <p:spPr bwMode="auto">
          <a:xfrm>
            <a:off x="4572000" y="3068638"/>
            <a:ext cx="0" cy="144462"/>
          </a:xfrm>
          <a:prstGeom prst="line">
            <a:avLst/>
          </a:prstGeom>
          <a:noFill/>
          <a:ln w="12700">
            <a:solidFill>
              <a:schemeClr val="tx1"/>
            </a:solidFill>
            <a:round/>
            <a:headEnd type="none" w="sm" len="sm"/>
            <a:tailEnd type="triangle" w="med" len="med"/>
          </a:ln>
          <a:effectLst/>
        </p:spPr>
        <p:txBody>
          <a:bodyPr/>
          <a:lstStyle/>
          <a:p>
            <a:endParaRPr lang="pl-PL"/>
          </a:p>
        </p:txBody>
      </p:sp>
      <p:sp>
        <p:nvSpPr>
          <p:cNvPr id="29730" name="Line 63"/>
          <p:cNvSpPr>
            <a:spLocks noChangeShapeType="1"/>
          </p:cNvSpPr>
          <p:nvPr/>
        </p:nvSpPr>
        <p:spPr bwMode="auto">
          <a:xfrm>
            <a:off x="6156325" y="2997200"/>
            <a:ext cx="0" cy="215900"/>
          </a:xfrm>
          <a:prstGeom prst="line">
            <a:avLst/>
          </a:prstGeom>
          <a:noFill/>
          <a:ln w="12700">
            <a:solidFill>
              <a:schemeClr val="tx1"/>
            </a:solidFill>
            <a:round/>
            <a:headEnd type="none" w="sm" len="sm"/>
            <a:tailEnd type="none" w="sm" len="sm"/>
          </a:ln>
          <a:effectLst/>
        </p:spPr>
        <p:txBody>
          <a:bodyPr/>
          <a:lstStyle/>
          <a:p>
            <a:endParaRPr lang="pl-PL"/>
          </a:p>
        </p:txBody>
      </p:sp>
      <p:sp>
        <p:nvSpPr>
          <p:cNvPr id="29731" name="Line 64"/>
          <p:cNvSpPr>
            <a:spLocks noChangeShapeType="1"/>
          </p:cNvSpPr>
          <p:nvPr/>
        </p:nvSpPr>
        <p:spPr bwMode="auto">
          <a:xfrm>
            <a:off x="6011863" y="3213100"/>
            <a:ext cx="720725" cy="0"/>
          </a:xfrm>
          <a:prstGeom prst="line">
            <a:avLst/>
          </a:prstGeom>
          <a:noFill/>
          <a:ln w="12700">
            <a:solidFill>
              <a:schemeClr val="tx1"/>
            </a:solidFill>
            <a:round/>
            <a:headEnd type="none" w="sm" len="sm"/>
            <a:tailEnd type="none" w="sm" len="sm"/>
          </a:ln>
          <a:effectLst/>
        </p:spPr>
        <p:txBody>
          <a:bodyPr/>
          <a:lstStyle/>
          <a:p>
            <a:endParaRPr lang="pl-PL"/>
          </a:p>
        </p:txBody>
      </p:sp>
      <p:sp>
        <p:nvSpPr>
          <p:cNvPr id="29732" name="Text Box 65"/>
          <p:cNvSpPr txBox="1">
            <a:spLocks noChangeArrowheads="1"/>
          </p:cNvSpPr>
          <p:nvPr/>
        </p:nvSpPr>
        <p:spPr bwMode="auto">
          <a:xfrm>
            <a:off x="6084888" y="3357563"/>
            <a:ext cx="1511300" cy="366712"/>
          </a:xfrm>
          <a:prstGeom prst="rect">
            <a:avLst/>
          </a:prstGeom>
          <a:solidFill>
            <a:srgbClr val="FFFF00"/>
          </a:solidFill>
          <a:ln w="12700">
            <a:noFill/>
            <a:miter lim="800000"/>
            <a:headEnd type="none" w="sm" len="sm"/>
            <a:tailEnd type="none" w="sm" len="sm"/>
          </a:ln>
          <a:effectLst/>
        </p:spPr>
        <p:txBody>
          <a:bodyPr>
            <a:spAutoFit/>
          </a:bodyPr>
          <a:lstStyle/>
          <a:p>
            <a:pPr eaLnBrk="1" hangingPunct="1">
              <a:spcBef>
                <a:spcPct val="50000"/>
              </a:spcBef>
            </a:pPr>
            <a:r>
              <a:rPr lang="pl-PL" altLang="pl-PL" dirty="0"/>
              <a:t>…</a:t>
            </a:r>
          </a:p>
        </p:txBody>
      </p:sp>
      <p:sp>
        <p:nvSpPr>
          <p:cNvPr id="29733" name="Rectangle 66"/>
          <p:cNvSpPr>
            <a:spLocks noChangeArrowheads="1"/>
          </p:cNvSpPr>
          <p:nvPr/>
        </p:nvSpPr>
        <p:spPr bwMode="auto">
          <a:xfrm>
            <a:off x="271463" y="4200525"/>
            <a:ext cx="2571750" cy="666750"/>
          </a:xfrm>
          <a:prstGeom prst="rect">
            <a:avLst/>
          </a:prstGeom>
          <a:noFill/>
          <a:ln w="9525">
            <a:solidFill>
              <a:schemeClr val="tx1"/>
            </a:solidFill>
            <a:miter lim="800000"/>
            <a:headEnd/>
            <a:tailEnd/>
          </a:ln>
          <a:effectLst/>
        </p:spPr>
        <p:txBody>
          <a:bodyPr wrap="none" anchor="ctr"/>
          <a:lstStyle/>
          <a:p>
            <a:pPr eaLnBrk="1" hangingPunct="1"/>
            <a:endParaRPr lang="pl-PL"/>
          </a:p>
        </p:txBody>
      </p:sp>
      <p:sp>
        <p:nvSpPr>
          <p:cNvPr id="29734" name="Text Box 67"/>
          <p:cNvSpPr txBox="1">
            <a:spLocks noChangeArrowheads="1"/>
          </p:cNvSpPr>
          <p:nvPr/>
        </p:nvSpPr>
        <p:spPr bwMode="auto">
          <a:xfrm>
            <a:off x="250825" y="4219575"/>
            <a:ext cx="2592388" cy="517525"/>
          </a:xfrm>
          <a:prstGeom prst="rect">
            <a:avLst/>
          </a:prstGeom>
          <a:noFill/>
          <a:ln w="9525">
            <a:noFill/>
            <a:miter lim="800000"/>
            <a:headEnd/>
            <a:tailEnd/>
          </a:ln>
          <a:effectLst/>
        </p:spPr>
        <p:txBody>
          <a:bodyPr>
            <a:spAutoFit/>
          </a:bodyPr>
          <a:lstStyle/>
          <a:p>
            <a:pPr algn="ctr" eaLnBrk="1" hangingPunct="1"/>
            <a:r>
              <a:rPr lang="pl-PL" altLang="pl-PL" sz="1400" b="1" dirty="0"/>
              <a:t>Ranking rozwiązań ze względu na cele techniczne</a:t>
            </a:r>
          </a:p>
        </p:txBody>
      </p:sp>
      <p:sp>
        <p:nvSpPr>
          <p:cNvPr id="29735" name="Rectangle 70"/>
          <p:cNvSpPr>
            <a:spLocks noChangeArrowheads="1"/>
          </p:cNvSpPr>
          <p:nvPr/>
        </p:nvSpPr>
        <p:spPr bwMode="auto">
          <a:xfrm>
            <a:off x="3440113" y="5497513"/>
            <a:ext cx="2571750" cy="666750"/>
          </a:xfrm>
          <a:prstGeom prst="rect">
            <a:avLst/>
          </a:prstGeom>
          <a:noFill/>
          <a:ln w="9525">
            <a:solidFill>
              <a:schemeClr val="tx1"/>
            </a:solidFill>
            <a:miter lim="800000"/>
            <a:headEnd/>
            <a:tailEnd/>
          </a:ln>
          <a:effectLst/>
        </p:spPr>
        <p:txBody>
          <a:bodyPr wrap="none" anchor="ctr"/>
          <a:lstStyle/>
          <a:p>
            <a:pPr eaLnBrk="1" hangingPunct="1"/>
            <a:endParaRPr lang="pl-PL"/>
          </a:p>
        </p:txBody>
      </p:sp>
      <p:sp>
        <p:nvSpPr>
          <p:cNvPr id="29736" name="Text Box 71"/>
          <p:cNvSpPr txBox="1">
            <a:spLocks noChangeArrowheads="1"/>
          </p:cNvSpPr>
          <p:nvPr/>
        </p:nvSpPr>
        <p:spPr bwMode="auto">
          <a:xfrm>
            <a:off x="3419475" y="5516563"/>
            <a:ext cx="2592388" cy="641350"/>
          </a:xfrm>
          <a:prstGeom prst="rect">
            <a:avLst/>
          </a:prstGeom>
          <a:noFill/>
          <a:ln w="9525">
            <a:noFill/>
            <a:miter lim="800000"/>
            <a:headEnd/>
            <a:tailEnd/>
          </a:ln>
          <a:effectLst/>
        </p:spPr>
        <p:txBody>
          <a:bodyPr>
            <a:spAutoFit/>
          </a:bodyPr>
          <a:lstStyle/>
          <a:p>
            <a:pPr algn="ctr" eaLnBrk="1" hangingPunct="1"/>
            <a:r>
              <a:rPr lang="pl-PL" altLang="pl-PL" dirty="0"/>
              <a:t>Wyłonienie rozwiązań o najwyższej randze</a:t>
            </a:r>
          </a:p>
        </p:txBody>
      </p:sp>
      <p:sp>
        <p:nvSpPr>
          <p:cNvPr id="29737" name="Line 72"/>
          <p:cNvSpPr>
            <a:spLocks noChangeShapeType="1"/>
          </p:cNvSpPr>
          <p:nvPr/>
        </p:nvSpPr>
        <p:spPr bwMode="auto">
          <a:xfrm>
            <a:off x="971550" y="3789363"/>
            <a:ext cx="0" cy="431800"/>
          </a:xfrm>
          <a:prstGeom prst="line">
            <a:avLst/>
          </a:prstGeom>
          <a:noFill/>
          <a:ln w="12700">
            <a:solidFill>
              <a:schemeClr val="tx1"/>
            </a:solidFill>
            <a:round/>
            <a:headEnd type="none" w="sm" len="sm"/>
            <a:tailEnd type="triangle" w="sm" len="sm"/>
          </a:ln>
          <a:effectLst/>
        </p:spPr>
        <p:txBody>
          <a:bodyPr/>
          <a:lstStyle/>
          <a:p>
            <a:endParaRPr lang="pl-PL"/>
          </a:p>
        </p:txBody>
      </p:sp>
      <p:sp>
        <p:nvSpPr>
          <p:cNvPr id="29738" name="Line 73"/>
          <p:cNvSpPr>
            <a:spLocks noChangeShapeType="1"/>
          </p:cNvSpPr>
          <p:nvPr/>
        </p:nvSpPr>
        <p:spPr bwMode="auto">
          <a:xfrm>
            <a:off x="2411413" y="3789363"/>
            <a:ext cx="0" cy="431800"/>
          </a:xfrm>
          <a:prstGeom prst="line">
            <a:avLst/>
          </a:prstGeom>
          <a:noFill/>
          <a:ln w="12700">
            <a:solidFill>
              <a:schemeClr val="tx1"/>
            </a:solidFill>
            <a:round/>
            <a:headEnd type="none" w="sm" len="sm"/>
            <a:tailEnd type="triangle" w="sm" len="sm"/>
          </a:ln>
          <a:effectLst/>
        </p:spPr>
        <p:txBody>
          <a:bodyPr/>
          <a:lstStyle/>
          <a:p>
            <a:endParaRPr lang="pl-PL"/>
          </a:p>
        </p:txBody>
      </p:sp>
      <p:sp>
        <p:nvSpPr>
          <p:cNvPr id="29739" name="Line 74"/>
          <p:cNvSpPr>
            <a:spLocks noChangeShapeType="1"/>
          </p:cNvSpPr>
          <p:nvPr/>
        </p:nvSpPr>
        <p:spPr bwMode="auto">
          <a:xfrm>
            <a:off x="2843213" y="4581525"/>
            <a:ext cx="576262" cy="0"/>
          </a:xfrm>
          <a:prstGeom prst="line">
            <a:avLst/>
          </a:prstGeom>
          <a:noFill/>
          <a:ln w="12700">
            <a:solidFill>
              <a:schemeClr val="tx1"/>
            </a:solidFill>
            <a:round/>
            <a:headEnd type="none" w="sm" len="sm"/>
            <a:tailEnd type="triangle" w="sm" len="sm"/>
          </a:ln>
          <a:effectLst/>
        </p:spPr>
        <p:txBody>
          <a:bodyPr/>
          <a:lstStyle/>
          <a:p>
            <a:endParaRPr lang="pl-PL"/>
          </a:p>
        </p:txBody>
      </p:sp>
      <p:sp>
        <p:nvSpPr>
          <p:cNvPr id="29740" name="Line 75"/>
          <p:cNvSpPr>
            <a:spLocks noChangeShapeType="1"/>
          </p:cNvSpPr>
          <p:nvPr/>
        </p:nvSpPr>
        <p:spPr bwMode="auto">
          <a:xfrm flipH="1">
            <a:off x="6011862" y="4581128"/>
            <a:ext cx="432345" cy="397"/>
          </a:xfrm>
          <a:prstGeom prst="line">
            <a:avLst/>
          </a:prstGeom>
          <a:noFill/>
          <a:ln w="12700">
            <a:solidFill>
              <a:schemeClr val="tx1"/>
            </a:solidFill>
            <a:round/>
            <a:headEnd type="none" w="sm" len="sm"/>
            <a:tailEnd type="triangle" w="sm" len="sm"/>
          </a:ln>
          <a:effectLst/>
        </p:spPr>
        <p:txBody>
          <a:bodyPr/>
          <a:lstStyle/>
          <a:p>
            <a:endParaRPr lang="pl-PL"/>
          </a:p>
        </p:txBody>
      </p:sp>
      <p:sp>
        <p:nvSpPr>
          <p:cNvPr id="29741" name="Rectangle 76"/>
          <p:cNvSpPr>
            <a:spLocks noChangeArrowheads="1"/>
          </p:cNvSpPr>
          <p:nvPr/>
        </p:nvSpPr>
        <p:spPr bwMode="auto">
          <a:xfrm>
            <a:off x="6464300" y="4273550"/>
            <a:ext cx="2571750" cy="666750"/>
          </a:xfrm>
          <a:prstGeom prst="rect">
            <a:avLst/>
          </a:prstGeom>
          <a:noFill/>
          <a:ln w="9525">
            <a:solidFill>
              <a:schemeClr val="tx1"/>
            </a:solidFill>
            <a:miter lim="800000"/>
            <a:headEnd/>
            <a:tailEnd/>
          </a:ln>
          <a:effectLst/>
        </p:spPr>
        <p:txBody>
          <a:bodyPr wrap="none" anchor="ctr"/>
          <a:lstStyle/>
          <a:p>
            <a:pPr eaLnBrk="1" hangingPunct="1"/>
            <a:endParaRPr lang="pl-PL"/>
          </a:p>
        </p:txBody>
      </p:sp>
      <p:sp>
        <p:nvSpPr>
          <p:cNvPr id="29742" name="Text Box 77"/>
          <p:cNvSpPr txBox="1">
            <a:spLocks noChangeArrowheads="1"/>
          </p:cNvSpPr>
          <p:nvPr/>
        </p:nvSpPr>
        <p:spPr bwMode="auto">
          <a:xfrm>
            <a:off x="6443663" y="4351635"/>
            <a:ext cx="2592387" cy="517525"/>
          </a:xfrm>
          <a:prstGeom prst="rect">
            <a:avLst/>
          </a:prstGeom>
          <a:noFill/>
          <a:ln w="9525">
            <a:noFill/>
            <a:miter lim="800000"/>
            <a:headEnd/>
            <a:tailEnd/>
          </a:ln>
          <a:effectLst/>
        </p:spPr>
        <p:txBody>
          <a:bodyPr>
            <a:spAutoFit/>
          </a:bodyPr>
          <a:lstStyle/>
          <a:p>
            <a:pPr algn="ctr" eaLnBrk="1" hangingPunct="1"/>
            <a:r>
              <a:rPr lang="pl-PL" altLang="pl-PL" sz="1400" b="1" dirty="0"/>
              <a:t>Ranking rozwiązań z punktu widzenia celów społecznych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9699"/>
                                        </p:tgtEl>
                                        <p:attrNameLst>
                                          <p:attrName>style.visibility</p:attrName>
                                        </p:attrNameLst>
                                      </p:cBhvr>
                                      <p:to>
                                        <p:strVal val="visible"/>
                                      </p:to>
                                    </p:set>
                                    <p:anim calcmode="lin" valueType="num">
                                      <p:cBhvr>
                                        <p:cTn id="7" dur="1000" fill="hold"/>
                                        <p:tgtEl>
                                          <p:spTgt spid="29699"/>
                                        </p:tgtEl>
                                        <p:attrNameLst>
                                          <p:attrName>ppt_w</p:attrName>
                                        </p:attrNameLst>
                                      </p:cBhvr>
                                      <p:tavLst>
                                        <p:tav tm="0">
                                          <p:val>
                                            <p:strVal val="#ppt_w*0.70"/>
                                          </p:val>
                                        </p:tav>
                                        <p:tav tm="100000">
                                          <p:val>
                                            <p:strVal val="#ppt_w"/>
                                          </p:val>
                                        </p:tav>
                                      </p:tavLst>
                                    </p:anim>
                                    <p:anim calcmode="lin" valueType="num">
                                      <p:cBhvr>
                                        <p:cTn id="8" dur="1000" fill="hold"/>
                                        <p:tgtEl>
                                          <p:spTgt spid="29699"/>
                                        </p:tgtEl>
                                        <p:attrNameLst>
                                          <p:attrName>ppt_h</p:attrName>
                                        </p:attrNameLst>
                                      </p:cBhvr>
                                      <p:tavLst>
                                        <p:tav tm="0">
                                          <p:val>
                                            <p:strVal val="#ppt_h"/>
                                          </p:val>
                                        </p:tav>
                                        <p:tav tm="100000">
                                          <p:val>
                                            <p:strVal val="#ppt_h"/>
                                          </p:val>
                                        </p:tav>
                                      </p:tavLst>
                                    </p:anim>
                                    <p:animEffect transition="in" filter="fade">
                                      <p:cBhvr>
                                        <p:cTn id="9" dur="1000"/>
                                        <p:tgtEl>
                                          <p:spTgt spid="29699"/>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9708"/>
                                        </p:tgtEl>
                                        <p:attrNameLst>
                                          <p:attrName>style.visibility</p:attrName>
                                        </p:attrNameLst>
                                      </p:cBhvr>
                                      <p:to>
                                        <p:strVal val="visible"/>
                                      </p:to>
                                    </p:set>
                                    <p:anim calcmode="lin" valueType="num">
                                      <p:cBhvr>
                                        <p:cTn id="14" dur="1000" fill="hold"/>
                                        <p:tgtEl>
                                          <p:spTgt spid="29708"/>
                                        </p:tgtEl>
                                        <p:attrNameLst>
                                          <p:attrName>ppt_w</p:attrName>
                                        </p:attrNameLst>
                                      </p:cBhvr>
                                      <p:tavLst>
                                        <p:tav tm="0">
                                          <p:val>
                                            <p:strVal val="#ppt_w*0.70"/>
                                          </p:val>
                                        </p:tav>
                                        <p:tav tm="100000">
                                          <p:val>
                                            <p:strVal val="#ppt_w"/>
                                          </p:val>
                                        </p:tav>
                                      </p:tavLst>
                                    </p:anim>
                                    <p:anim calcmode="lin" valueType="num">
                                      <p:cBhvr>
                                        <p:cTn id="15" dur="1000" fill="hold"/>
                                        <p:tgtEl>
                                          <p:spTgt spid="29708"/>
                                        </p:tgtEl>
                                        <p:attrNameLst>
                                          <p:attrName>ppt_h</p:attrName>
                                        </p:attrNameLst>
                                      </p:cBhvr>
                                      <p:tavLst>
                                        <p:tav tm="0">
                                          <p:val>
                                            <p:strVal val="#ppt_h"/>
                                          </p:val>
                                        </p:tav>
                                        <p:tav tm="100000">
                                          <p:val>
                                            <p:strVal val="#ppt_h"/>
                                          </p:val>
                                        </p:tav>
                                      </p:tavLst>
                                    </p:anim>
                                    <p:animEffect transition="in" filter="fade">
                                      <p:cBhvr>
                                        <p:cTn id="16" dur="1000"/>
                                        <p:tgtEl>
                                          <p:spTgt spid="29708"/>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9714"/>
                                        </p:tgtEl>
                                        <p:attrNameLst>
                                          <p:attrName>style.visibility</p:attrName>
                                        </p:attrNameLst>
                                      </p:cBhvr>
                                      <p:to>
                                        <p:strVal val="visible"/>
                                      </p:to>
                                    </p:set>
                                    <p:anim calcmode="lin" valueType="num">
                                      <p:cBhvr>
                                        <p:cTn id="21" dur="1000" fill="hold"/>
                                        <p:tgtEl>
                                          <p:spTgt spid="29714"/>
                                        </p:tgtEl>
                                        <p:attrNameLst>
                                          <p:attrName>ppt_w</p:attrName>
                                        </p:attrNameLst>
                                      </p:cBhvr>
                                      <p:tavLst>
                                        <p:tav tm="0">
                                          <p:val>
                                            <p:strVal val="#ppt_w*0.70"/>
                                          </p:val>
                                        </p:tav>
                                        <p:tav tm="100000">
                                          <p:val>
                                            <p:strVal val="#ppt_w"/>
                                          </p:val>
                                        </p:tav>
                                      </p:tavLst>
                                    </p:anim>
                                    <p:anim calcmode="lin" valueType="num">
                                      <p:cBhvr>
                                        <p:cTn id="22" dur="1000" fill="hold"/>
                                        <p:tgtEl>
                                          <p:spTgt spid="29714"/>
                                        </p:tgtEl>
                                        <p:attrNameLst>
                                          <p:attrName>ppt_h</p:attrName>
                                        </p:attrNameLst>
                                      </p:cBhvr>
                                      <p:tavLst>
                                        <p:tav tm="0">
                                          <p:val>
                                            <p:strVal val="#ppt_h"/>
                                          </p:val>
                                        </p:tav>
                                        <p:tav tm="100000">
                                          <p:val>
                                            <p:strVal val="#ppt_h"/>
                                          </p:val>
                                        </p:tav>
                                      </p:tavLst>
                                    </p:anim>
                                    <p:animEffect transition="in" filter="fade">
                                      <p:cBhvr>
                                        <p:cTn id="23" dur="1000"/>
                                        <p:tgtEl>
                                          <p:spTgt spid="29714"/>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29722"/>
                                        </p:tgtEl>
                                        <p:attrNameLst>
                                          <p:attrName>style.visibility</p:attrName>
                                        </p:attrNameLst>
                                      </p:cBhvr>
                                      <p:to>
                                        <p:strVal val="visible"/>
                                      </p:to>
                                    </p:set>
                                    <p:anim calcmode="lin" valueType="num">
                                      <p:cBhvr>
                                        <p:cTn id="28" dur="1000" fill="hold"/>
                                        <p:tgtEl>
                                          <p:spTgt spid="29722"/>
                                        </p:tgtEl>
                                        <p:attrNameLst>
                                          <p:attrName>ppt_w</p:attrName>
                                        </p:attrNameLst>
                                      </p:cBhvr>
                                      <p:tavLst>
                                        <p:tav tm="0">
                                          <p:val>
                                            <p:strVal val="#ppt_w*0.70"/>
                                          </p:val>
                                        </p:tav>
                                        <p:tav tm="100000">
                                          <p:val>
                                            <p:strVal val="#ppt_w"/>
                                          </p:val>
                                        </p:tav>
                                      </p:tavLst>
                                    </p:anim>
                                    <p:anim calcmode="lin" valueType="num">
                                      <p:cBhvr>
                                        <p:cTn id="29" dur="1000" fill="hold"/>
                                        <p:tgtEl>
                                          <p:spTgt spid="29722"/>
                                        </p:tgtEl>
                                        <p:attrNameLst>
                                          <p:attrName>ppt_h</p:attrName>
                                        </p:attrNameLst>
                                      </p:cBhvr>
                                      <p:tavLst>
                                        <p:tav tm="0">
                                          <p:val>
                                            <p:strVal val="#ppt_h"/>
                                          </p:val>
                                        </p:tav>
                                        <p:tav tm="100000">
                                          <p:val>
                                            <p:strVal val="#ppt_h"/>
                                          </p:val>
                                        </p:tav>
                                      </p:tavLst>
                                    </p:anim>
                                    <p:animEffect transition="in" filter="fade">
                                      <p:cBhvr>
                                        <p:cTn id="30" dur="1000"/>
                                        <p:tgtEl>
                                          <p:spTgt spid="29722"/>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29724"/>
                                        </p:tgtEl>
                                        <p:attrNameLst>
                                          <p:attrName>style.visibility</p:attrName>
                                        </p:attrNameLst>
                                      </p:cBhvr>
                                      <p:to>
                                        <p:strVal val="visible"/>
                                      </p:to>
                                    </p:set>
                                    <p:anim calcmode="lin" valueType="num">
                                      <p:cBhvr>
                                        <p:cTn id="35" dur="1000" fill="hold"/>
                                        <p:tgtEl>
                                          <p:spTgt spid="29724"/>
                                        </p:tgtEl>
                                        <p:attrNameLst>
                                          <p:attrName>ppt_w</p:attrName>
                                        </p:attrNameLst>
                                      </p:cBhvr>
                                      <p:tavLst>
                                        <p:tav tm="0">
                                          <p:val>
                                            <p:strVal val="#ppt_w*0.70"/>
                                          </p:val>
                                        </p:tav>
                                        <p:tav tm="100000">
                                          <p:val>
                                            <p:strVal val="#ppt_w"/>
                                          </p:val>
                                        </p:tav>
                                      </p:tavLst>
                                    </p:anim>
                                    <p:anim calcmode="lin" valueType="num">
                                      <p:cBhvr>
                                        <p:cTn id="36" dur="1000" fill="hold"/>
                                        <p:tgtEl>
                                          <p:spTgt spid="29724"/>
                                        </p:tgtEl>
                                        <p:attrNameLst>
                                          <p:attrName>ppt_h</p:attrName>
                                        </p:attrNameLst>
                                      </p:cBhvr>
                                      <p:tavLst>
                                        <p:tav tm="0">
                                          <p:val>
                                            <p:strVal val="#ppt_h"/>
                                          </p:val>
                                        </p:tav>
                                        <p:tav tm="100000">
                                          <p:val>
                                            <p:strVal val="#ppt_h"/>
                                          </p:val>
                                        </p:tav>
                                      </p:tavLst>
                                    </p:anim>
                                    <p:animEffect transition="in" filter="fade">
                                      <p:cBhvr>
                                        <p:cTn id="37" dur="1000"/>
                                        <p:tgtEl>
                                          <p:spTgt spid="29724"/>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29727"/>
                                        </p:tgtEl>
                                        <p:attrNameLst>
                                          <p:attrName>style.visibility</p:attrName>
                                        </p:attrNameLst>
                                      </p:cBhvr>
                                      <p:to>
                                        <p:strVal val="visible"/>
                                      </p:to>
                                    </p:set>
                                    <p:anim calcmode="lin" valueType="num">
                                      <p:cBhvr>
                                        <p:cTn id="42" dur="1000" fill="hold"/>
                                        <p:tgtEl>
                                          <p:spTgt spid="29727"/>
                                        </p:tgtEl>
                                        <p:attrNameLst>
                                          <p:attrName>ppt_w</p:attrName>
                                        </p:attrNameLst>
                                      </p:cBhvr>
                                      <p:tavLst>
                                        <p:tav tm="0">
                                          <p:val>
                                            <p:strVal val="#ppt_w*0.70"/>
                                          </p:val>
                                        </p:tav>
                                        <p:tav tm="100000">
                                          <p:val>
                                            <p:strVal val="#ppt_w"/>
                                          </p:val>
                                        </p:tav>
                                      </p:tavLst>
                                    </p:anim>
                                    <p:anim calcmode="lin" valueType="num">
                                      <p:cBhvr>
                                        <p:cTn id="43" dur="1000" fill="hold"/>
                                        <p:tgtEl>
                                          <p:spTgt spid="29727"/>
                                        </p:tgtEl>
                                        <p:attrNameLst>
                                          <p:attrName>ppt_h</p:attrName>
                                        </p:attrNameLst>
                                      </p:cBhvr>
                                      <p:tavLst>
                                        <p:tav tm="0">
                                          <p:val>
                                            <p:strVal val="#ppt_h"/>
                                          </p:val>
                                        </p:tav>
                                        <p:tav tm="100000">
                                          <p:val>
                                            <p:strVal val="#ppt_h"/>
                                          </p:val>
                                        </p:tav>
                                      </p:tavLst>
                                    </p:anim>
                                    <p:animEffect transition="in" filter="fade">
                                      <p:cBhvr>
                                        <p:cTn id="44" dur="1000"/>
                                        <p:tgtEl>
                                          <p:spTgt spid="29727"/>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29734"/>
                                        </p:tgtEl>
                                        <p:attrNameLst>
                                          <p:attrName>style.visibility</p:attrName>
                                        </p:attrNameLst>
                                      </p:cBhvr>
                                      <p:to>
                                        <p:strVal val="visible"/>
                                      </p:to>
                                    </p:set>
                                    <p:anim calcmode="lin" valueType="num">
                                      <p:cBhvr>
                                        <p:cTn id="49" dur="1000" fill="hold"/>
                                        <p:tgtEl>
                                          <p:spTgt spid="29734"/>
                                        </p:tgtEl>
                                        <p:attrNameLst>
                                          <p:attrName>ppt_w</p:attrName>
                                        </p:attrNameLst>
                                      </p:cBhvr>
                                      <p:tavLst>
                                        <p:tav tm="0">
                                          <p:val>
                                            <p:strVal val="#ppt_w*0.70"/>
                                          </p:val>
                                        </p:tav>
                                        <p:tav tm="100000">
                                          <p:val>
                                            <p:strVal val="#ppt_w"/>
                                          </p:val>
                                        </p:tav>
                                      </p:tavLst>
                                    </p:anim>
                                    <p:anim calcmode="lin" valueType="num">
                                      <p:cBhvr>
                                        <p:cTn id="50" dur="1000" fill="hold"/>
                                        <p:tgtEl>
                                          <p:spTgt spid="29734"/>
                                        </p:tgtEl>
                                        <p:attrNameLst>
                                          <p:attrName>ppt_h</p:attrName>
                                        </p:attrNameLst>
                                      </p:cBhvr>
                                      <p:tavLst>
                                        <p:tav tm="0">
                                          <p:val>
                                            <p:strVal val="#ppt_h"/>
                                          </p:val>
                                        </p:tav>
                                        <p:tav tm="100000">
                                          <p:val>
                                            <p:strVal val="#ppt_h"/>
                                          </p:val>
                                        </p:tav>
                                      </p:tavLst>
                                    </p:anim>
                                    <p:animEffect transition="in" filter="fade">
                                      <p:cBhvr>
                                        <p:cTn id="51" dur="1000"/>
                                        <p:tgtEl>
                                          <p:spTgt spid="29734"/>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29701"/>
                                        </p:tgtEl>
                                        <p:attrNameLst>
                                          <p:attrName>style.visibility</p:attrName>
                                        </p:attrNameLst>
                                      </p:cBhvr>
                                      <p:to>
                                        <p:strVal val="visible"/>
                                      </p:to>
                                    </p:set>
                                    <p:anim calcmode="lin" valueType="num">
                                      <p:cBhvr>
                                        <p:cTn id="56" dur="1000" fill="hold"/>
                                        <p:tgtEl>
                                          <p:spTgt spid="29701"/>
                                        </p:tgtEl>
                                        <p:attrNameLst>
                                          <p:attrName>ppt_w</p:attrName>
                                        </p:attrNameLst>
                                      </p:cBhvr>
                                      <p:tavLst>
                                        <p:tav tm="0">
                                          <p:val>
                                            <p:strVal val="#ppt_w*0.70"/>
                                          </p:val>
                                        </p:tav>
                                        <p:tav tm="100000">
                                          <p:val>
                                            <p:strVal val="#ppt_w"/>
                                          </p:val>
                                        </p:tav>
                                      </p:tavLst>
                                    </p:anim>
                                    <p:anim calcmode="lin" valueType="num">
                                      <p:cBhvr>
                                        <p:cTn id="57" dur="1000" fill="hold"/>
                                        <p:tgtEl>
                                          <p:spTgt spid="29701"/>
                                        </p:tgtEl>
                                        <p:attrNameLst>
                                          <p:attrName>ppt_h</p:attrName>
                                        </p:attrNameLst>
                                      </p:cBhvr>
                                      <p:tavLst>
                                        <p:tav tm="0">
                                          <p:val>
                                            <p:strVal val="#ppt_h"/>
                                          </p:val>
                                        </p:tav>
                                        <p:tav tm="100000">
                                          <p:val>
                                            <p:strVal val="#ppt_h"/>
                                          </p:val>
                                        </p:tav>
                                      </p:tavLst>
                                    </p:anim>
                                    <p:animEffect transition="in" filter="fade">
                                      <p:cBhvr>
                                        <p:cTn id="58" dur="1000"/>
                                        <p:tgtEl>
                                          <p:spTgt spid="29701"/>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29706"/>
                                        </p:tgtEl>
                                        <p:attrNameLst>
                                          <p:attrName>style.visibility</p:attrName>
                                        </p:attrNameLst>
                                      </p:cBhvr>
                                      <p:to>
                                        <p:strVal val="visible"/>
                                      </p:to>
                                    </p:set>
                                    <p:anim calcmode="lin" valueType="num">
                                      <p:cBhvr>
                                        <p:cTn id="63" dur="1000" fill="hold"/>
                                        <p:tgtEl>
                                          <p:spTgt spid="29706"/>
                                        </p:tgtEl>
                                        <p:attrNameLst>
                                          <p:attrName>ppt_w</p:attrName>
                                        </p:attrNameLst>
                                      </p:cBhvr>
                                      <p:tavLst>
                                        <p:tav tm="0">
                                          <p:val>
                                            <p:strVal val="#ppt_w*0.70"/>
                                          </p:val>
                                        </p:tav>
                                        <p:tav tm="100000">
                                          <p:val>
                                            <p:strVal val="#ppt_w"/>
                                          </p:val>
                                        </p:tav>
                                      </p:tavLst>
                                    </p:anim>
                                    <p:anim calcmode="lin" valueType="num">
                                      <p:cBhvr>
                                        <p:cTn id="64" dur="1000" fill="hold"/>
                                        <p:tgtEl>
                                          <p:spTgt spid="29706"/>
                                        </p:tgtEl>
                                        <p:attrNameLst>
                                          <p:attrName>ppt_h</p:attrName>
                                        </p:attrNameLst>
                                      </p:cBhvr>
                                      <p:tavLst>
                                        <p:tav tm="0">
                                          <p:val>
                                            <p:strVal val="#ppt_h"/>
                                          </p:val>
                                        </p:tav>
                                        <p:tav tm="100000">
                                          <p:val>
                                            <p:strVal val="#ppt_h"/>
                                          </p:val>
                                        </p:tav>
                                      </p:tavLst>
                                    </p:anim>
                                    <p:animEffect transition="in" filter="fade">
                                      <p:cBhvr>
                                        <p:cTn id="65" dur="1000"/>
                                        <p:tgtEl>
                                          <p:spTgt spid="29706"/>
                                        </p:tgtEl>
                                      </p:cBhvr>
                                    </p:animEffect>
                                  </p:childTnLst>
                                </p:cTn>
                              </p:par>
                            </p:childTnLst>
                          </p:cTn>
                        </p:par>
                      </p:childTnLst>
                    </p:cTn>
                  </p:par>
                  <p:par>
                    <p:cTn id="66" fill="hold">
                      <p:stCondLst>
                        <p:cond delay="indefinite"/>
                      </p:stCondLst>
                      <p:childTnLst>
                        <p:par>
                          <p:cTn id="67" fill="hold">
                            <p:stCondLst>
                              <p:cond delay="0"/>
                            </p:stCondLst>
                            <p:childTnLst>
                              <p:par>
                                <p:cTn id="68" presetID="55" presetClass="entr" presetSubtype="0" fill="hold" grpId="0" nodeType="clickEffect">
                                  <p:stCondLst>
                                    <p:cond delay="0"/>
                                  </p:stCondLst>
                                  <p:childTnLst>
                                    <p:set>
                                      <p:cBhvr>
                                        <p:cTn id="69" dur="1" fill="hold">
                                          <p:stCondLst>
                                            <p:cond delay="0"/>
                                          </p:stCondLst>
                                        </p:cTn>
                                        <p:tgtEl>
                                          <p:spTgt spid="29712"/>
                                        </p:tgtEl>
                                        <p:attrNameLst>
                                          <p:attrName>style.visibility</p:attrName>
                                        </p:attrNameLst>
                                      </p:cBhvr>
                                      <p:to>
                                        <p:strVal val="visible"/>
                                      </p:to>
                                    </p:set>
                                    <p:anim calcmode="lin" valueType="num">
                                      <p:cBhvr>
                                        <p:cTn id="70" dur="1000" fill="hold"/>
                                        <p:tgtEl>
                                          <p:spTgt spid="29712"/>
                                        </p:tgtEl>
                                        <p:attrNameLst>
                                          <p:attrName>ppt_w</p:attrName>
                                        </p:attrNameLst>
                                      </p:cBhvr>
                                      <p:tavLst>
                                        <p:tav tm="0">
                                          <p:val>
                                            <p:strVal val="#ppt_w*0.70"/>
                                          </p:val>
                                        </p:tav>
                                        <p:tav tm="100000">
                                          <p:val>
                                            <p:strVal val="#ppt_w"/>
                                          </p:val>
                                        </p:tav>
                                      </p:tavLst>
                                    </p:anim>
                                    <p:anim calcmode="lin" valueType="num">
                                      <p:cBhvr>
                                        <p:cTn id="71" dur="1000" fill="hold"/>
                                        <p:tgtEl>
                                          <p:spTgt spid="29712"/>
                                        </p:tgtEl>
                                        <p:attrNameLst>
                                          <p:attrName>ppt_h</p:attrName>
                                        </p:attrNameLst>
                                      </p:cBhvr>
                                      <p:tavLst>
                                        <p:tav tm="0">
                                          <p:val>
                                            <p:strVal val="#ppt_h"/>
                                          </p:val>
                                        </p:tav>
                                        <p:tav tm="100000">
                                          <p:val>
                                            <p:strVal val="#ppt_h"/>
                                          </p:val>
                                        </p:tav>
                                      </p:tavLst>
                                    </p:anim>
                                    <p:animEffect transition="in" filter="fade">
                                      <p:cBhvr>
                                        <p:cTn id="72" dur="1000"/>
                                        <p:tgtEl>
                                          <p:spTgt spid="29712"/>
                                        </p:tgtEl>
                                      </p:cBhvr>
                                    </p:animEffect>
                                  </p:childTnLst>
                                </p:cTn>
                              </p:par>
                            </p:childTnLst>
                          </p:cTn>
                        </p:par>
                      </p:childTnLst>
                    </p:cTn>
                  </p:par>
                  <p:par>
                    <p:cTn id="73" fill="hold">
                      <p:stCondLst>
                        <p:cond delay="indefinite"/>
                      </p:stCondLst>
                      <p:childTnLst>
                        <p:par>
                          <p:cTn id="74" fill="hold">
                            <p:stCondLst>
                              <p:cond delay="0"/>
                            </p:stCondLst>
                            <p:childTnLst>
                              <p:par>
                                <p:cTn id="75" presetID="55" presetClass="entr" presetSubtype="0" fill="hold" grpId="0" nodeType="clickEffect">
                                  <p:stCondLst>
                                    <p:cond delay="0"/>
                                  </p:stCondLst>
                                  <p:childTnLst>
                                    <p:set>
                                      <p:cBhvr>
                                        <p:cTn id="76" dur="1" fill="hold">
                                          <p:stCondLst>
                                            <p:cond delay="0"/>
                                          </p:stCondLst>
                                        </p:cTn>
                                        <p:tgtEl>
                                          <p:spTgt spid="29716"/>
                                        </p:tgtEl>
                                        <p:attrNameLst>
                                          <p:attrName>style.visibility</p:attrName>
                                        </p:attrNameLst>
                                      </p:cBhvr>
                                      <p:to>
                                        <p:strVal val="visible"/>
                                      </p:to>
                                    </p:set>
                                    <p:anim calcmode="lin" valueType="num">
                                      <p:cBhvr>
                                        <p:cTn id="77" dur="1000" fill="hold"/>
                                        <p:tgtEl>
                                          <p:spTgt spid="29716"/>
                                        </p:tgtEl>
                                        <p:attrNameLst>
                                          <p:attrName>ppt_w</p:attrName>
                                        </p:attrNameLst>
                                      </p:cBhvr>
                                      <p:tavLst>
                                        <p:tav tm="0">
                                          <p:val>
                                            <p:strVal val="#ppt_w*0.70"/>
                                          </p:val>
                                        </p:tav>
                                        <p:tav tm="100000">
                                          <p:val>
                                            <p:strVal val="#ppt_w"/>
                                          </p:val>
                                        </p:tav>
                                      </p:tavLst>
                                    </p:anim>
                                    <p:anim calcmode="lin" valueType="num">
                                      <p:cBhvr>
                                        <p:cTn id="78" dur="1000" fill="hold"/>
                                        <p:tgtEl>
                                          <p:spTgt spid="29716"/>
                                        </p:tgtEl>
                                        <p:attrNameLst>
                                          <p:attrName>ppt_h</p:attrName>
                                        </p:attrNameLst>
                                      </p:cBhvr>
                                      <p:tavLst>
                                        <p:tav tm="0">
                                          <p:val>
                                            <p:strVal val="#ppt_h"/>
                                          </p:val>
                                        </p:tav>
                                        <p:tav tm="100000">
                                          <p:val>
                                            <p:strVal val="#ppt_h"/>
                                          </p:val>
                                        </p:tav>
                                      </p:tavLst>
                                    </p:anim>
                                    <p:animEffect transition="in" filter="fade">
                                      <p:cBhvr>
                                        <p:cTn id="79" dur="1000"/>
                                        <p:tgtEl>
                                          <p:spTgt spid="29716"/>
                                        </p:tgtEl>
                                      </p:cBhvr>
                                    </p:animEffect>
                                  </p:childTnLst>
                                </p:cTn>
                              </p:par>
                            </p:childTnLst>
                          </p:cTn>
                        </p:par>
                      </p:childTnLst>
                    </p:cTn>
                  </p:par>
                  <p:par>
                    <p:cTn id="80" fill="hold">
                      <p:stCondLst>
                        <p:cond delay="indefinite"/>
                      </p:stCondLst>
                      <p:childTnLst>
                        <p:par>
                          <p:cTn id="81" fill="hold">
                            <p:stCondLst>
                              <p:cond delay="0"/>
                            </p:stCondLst>
                            <p:childTnLst>
                              <p:par>
                                <p:cTn id="82" presetID="55" presetClass="entr" presetSubtype="0" fill="hold" grpId="0" nodeType="clickEffect">
                                  <p:stCondLst>
                                    <p:cond delay="0"/>
                                  </p:stCondLst>
                                  <p:childTnLst>
                                    <p:set>
                                      <p:cBhvr>
                                        <p:cTn id="83" dur="1" fill="hold">
                                          <p:stCondLst>
                                            <p:cond delay="0"/>
                                          </p:stCondLst>
                                        </p:cTn>
                                        <p:tgtEl>
                                          <p:spTgt spid="29732"/>
                                        </p:tgtEl>
                                        <p:attrNameLst>
                                          <p:attrName>style.visibility</p:attrName>
                                        </p:attrNameLst>
                                      </p:cBhvr>
                                      <p:to>
                                        <p:strVal val="visible"/>
                                      </p:to>
                                    </p:set>
                                    <p:anim calcmode="lin" valueType="num">
                                      <p:cBhvr>
                                        <p:cTn id="84" dur="1000" fill="hold"/>
                                        <p:tgtEl>
                                          <p:spTgt spid="29732"/>
                                        </p:tgtEl>
                                        <p:attrNameLst>
                                          <p:attrName>ppt_w</p:attrName>
                                        </p:attrNameLst>
                                      </p:cBhvr>
                                      <p:tavLst>
                                        <p:tav tm="0">
                                          <p:val>
                                            <p:strVal val="#ppt_w*0.70"/>
                                          </p:val>
                                        </p:tav>
                                        <p:tav tm="100000">
                                          <p:val>
                                            <p:strVal val="#ppt_w"/>
                                          </p:val>
                                        </p:tav>
                                      </p:tavLst>
                                    </p:anim>
                                    <p:anim calcmode="lin" valueType="num">
                                      <p:cBhvr>
                                        <p:cTn id="85" dur="1000" fill="hold"/>
                                        <p:tgtEl>
                                          <p:spTgt spid="29732"/>
                                        </p:tgtEl>
                                        <p:attrNameLst>
                                          <p:attrName>ppt_h</p:attrName>
                                        </p:attrNameLst>
                                      </p:cBhvr>
                                      <p:tavLst>
                                        <p:tav tm="0">
                                          <p:val>
                                            <p:strVal val="#ppt_h"/>
                                          </p:val>
                                        </p:tav>
                                        <p:tav tm="100000">
                                          <p:val>
                                            <p:strVal val="#ppt_h"/>
                                          </p:val>
                                        </p:tav>
                                      </p:tavLst>
                                    </p:anim>
                                    <p:animEffect transition="in" filter="fade">
                                      <p:cBhvr>
                                        <p:cTn id="86" dur="1000"/>
                                        <p:tgtEl>
                                          <p:spTgt spid="29732"/>
                                        </p:tgtEl>
                                      </p:cBhvr>
                                    </p:animEffect>
                                  </p:childTnLst>
                                </p:cTn>
                              </p:par>
                            </p:childTnLst>
                          </p:cTn>
                        </p:par>
                      </p:childTnLst>
                    </p:cTn>
                  </p:par>
                  <p:par>
                    <p:cTn id="87" fill="hold">
                      <p:stCondLst>
                        <p:cond delay="indefinite"/>
                      </p:stCondLst>
                      <p:childTnLst>
                        <p:par>
                          <p:cTn id="88" fill="hold">
                            <p:stCondLst>
                              <p:cond delay="0"/>
                            </p:stCondLst>
                            <p:childTnLst>
                              <p:par>
                                <p:cTn id="89" presetID="55" presetClass="entr" presetSubtype="0" fill="hold" grpId="0" nodeType="clickEffect">
                                  <p:stCondLst>
                                    <p:cond delay="0"/>
                                  </p:stCondLst>
                                  <p:childTnLst>
                                    <p:set>
                                      <p:cBhvr>
                                        <p:cTn id="90" dur="1" fill="hold">
                                          <p:stCondLst>
                                            <p:cond delay="0"/>
                                          </p:stCondLst>
                                        </p:cTn>
                                        <p:tgtEl>
                                          <p:spTgt spid="29742"/>
                                        </p:tgtEl>
                                        <p:attrNameLst>
                                          <p:attrName>style.visibility</p:attrName>
                                        </p:attrNameLst>
                                      </p:cBhvr>
                                      <p:to>
                                        <p:strVal val="visible"/>
                                      </p:to>
                                    </p:set>
                                    <p:anim calcmode="lin" valueType="num">
                                      <p:cBhvr>
                                        <p:cTn id="91" dur="1000" fill="hold"/>
                                        <p:tgtEl>
                                          <p:spTgt spid="29742"/>
                                        </p:tgtEl>
                                        <p:attrNameLst>
                                          <p:attrName>ppt_w</p:attrName>
                                        </p:attrNameLst>
                                      </p:cBhvr>
                                      <p:tavLst>
                                        <p:tav tm="0">
                                          <p:val>
                                            <p:strVal val="#ppt_w*0.70"/>
                                          </p:val>
                                        </p:tav>
                                        <p:tav tm="100000">
                                          <p:val>
                                            <p:strVal val="#ppt_w"/>
                                          </p:val>
                                        </p:tav>
                                      </p:tavLst>
                                    </p:anim>
                                    <p:anim calcmode="lin" valueType="num">
                                      <p:cBhvr>
                                        <p:cTn id="92" dur="1000" fill="hold"/>
                                        <p:tgtEl>
                                          <p:spTgt spid="29742"/>
                                        </p:tgtEl>
                                        <p:attrNameLst>
                                          <p:attrName>ppt_h</p:attrName>
                                        </p:attrNameLst>
                                      </p:cBhvr>
                                      <p:tavLst>
                                        <p:tav tm="0">
                                          <p:val>
                                            <p:strVal val="#ppt_h"/>
                                          </p:val>
                                        </p:tav>
                                        <p:tav tm="100000">
                                          <p:val>
                                            <p:strVal val="#ppt_h"/>
                                          </p:val>
                                        </p:tav>
                                      </p:tavLst>
                                    </p:anim>
                                    <p:animEffect transition="in" filter="fade">
                                      <p:cBhvr>
                                        <p:cTn id="93" dur="1000"/>
                                        <p:tgtEl>
                                          <p:spTgt spid="29742"/>
                                        </p:tgtEl>
                                      </p:cBhvr>
                                    </p:animEffect>
                                  </p:childTnLst>
                                </p:cTn>
                              </p:par>
                            </p:childTnLst>
                          </p:cTn>
                        </p:par>
                      </p:childTnLst>
                    </p:cTn>
                  </p:par>
                  <p:par>
                    <p:cTn id="94" fill="hold">
                      <p:stCondLst>
                        <p:cond delay="indefinite"/>
                      </p:stCondLst>
                      <p:childTnLst>
                        <p:par>
                          <p:cTn id="95" fill="hold">
                            <p:stCondLst>
                              <p:cond delay="0"/>
                            </p:stCondLst>
                            <p:childTnLst>
                              <p:par>
                                <p:cTn id="96" presetID="55" presetClass="entr" presetSubtype="0" fill="hold" grpId="0" nodeType="clickEffect">
                                  <p:stCondLst>
                                    <p:cond delay="0"/>
                                  </p:stCondLst>
                                  <p:childTnLst>
                                    <p:set>
                                      <p:cBhvr>
                                        <p:cTn id="97" dur="1" fill="hold">
                                          <p:stCondLst>
                                            <p:cond delay="0"/>
                                          </p:stCondLst>
                                        </p:cTn>
                                        <p:tgtEl>
                                          <p:spTgt spid="29736"/>
                                        </p:tgtEl>
                                        <p:attrNameLst>
                                          <p:attrName>style.visibility</p:attrName>
                                        </p:attrNameLst>
                                      </p:cBhvr>
                                      <p:to>
                                        <p:strVal val="visible"/>
                                      </p:to>
                                    </p:set>
                                    <p:anim calcmode="lin" valueType="num">
                                      <p:cBhvr>
                                        <p:cTn id="98" dur="1000" fill="hold"/>
                                        <p:tgtEl>
                                          <p:spTgt spid="29736"/>
                                        </p:tgtEl>
                                        <p:attrNameLst>
                                          <p:attrName>ppt_w</p:attrName>
                                        </p:attrNameLst>
                                      </p:cBhvr>
                                      <p:tavLst>
                                        <p:tav tm="0">
                                          <p:val>
                                            <p:strVal val="#ppt_w*0.70"/>
                                          </p:val>
                                        </p:tav>
                                        <p:tav tm="100000">
                                          <p:val>
                                            <p:strVal val="#ppt_w"/>
                                          </p:val>
                                        </p:tav>
                                      </p:tavLst>
                                    </p:anim>
                                    <p:anim calcmode="lin" valueType="num">
                                      <p:cBhvr>
                                        <p:cTn id="99" dur="1000" fill="hold"/>
                                        <p:tgtEl>
                                          <p:spTgt spid="29736"/>
                                        </p:tgtEl>
                                        <p:attrNameLst>
                                          <p:attrName>ppt_h</p:attrName>
                                        </p:attrNameLst>
                                      </p:cBhvr>
                                      <p:tavLst>
                                        <p:tav tm="0">
                                          <p:val>
                                            <p:strVal val="#ppt_h"/>
                                          </p:val>
                                        </p:tav>
                                        <p:tav tm="100000">
                                          <p:val>
                                            <p:strVal val="#ppt_h"/>
                                          </p:val>
                                        </p:tav>
                                      </p:tavLst>
                                    </p:anim>
                                    <p:animEffect transition="in" filter="fade">
                                      <p:cBhvr>
                                        <p:cTn id="100" dur="1000"/>
                                        <p:tgtEl>
                                          <p:spTgt spid="297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P spid="29701" grpId="0"/>
      <p:bldP spid="29706" grpId="0"/>
      <p:bldP spid="29708" grpId="0"/>
      <p:bldP spid="29712" grpId="0"/>
      <p:bldP spid="29714" grpId="0"/>
      <p:bldP spid="29716" grpId="0"/>
      <p:bldP spid="29722" grpId="0"/>
      <p:bldP spid="29724" grpId="0"/>
      <p:bldP spid="29727" grpId="0"/>
      <p:bldP spid="29732" grpId="0" animBg="1"/>
      <p:bldP spid="29734" grpId="0"/>
      <p:bldP spid="29736" grpId="0"/>
      <p:bldP spid="2974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138336"/>
            <a:ext cx="9067800" cy="914400"/>
          </a:xfrm>
          <a:noFill/>
        </p:spPr>
        <p:txBody>
          <a:bodyPr lIns="92075" tIns="46038" rIns="92075" bIns="46038"/>
          <a:lstStyle/>
          <a:p>
            <a:pPr eaLnBrk="1" hangingPunct="1"/>
            <a:r>
              <a:rPr lang="pl-PL" altLang="pl-PL" sz="3600" dirty="0"/>
              <a:t>Metoda</a:t>
            </a:r>
            <a:r>
              <a:rPr lang="pl-PL" altLang="pl-PL" dirty="0"/>
              <a:t> </a:t>
            </a:r>
            <a:r>
              <a:rPr lang="pl-PL" altLang="pl-PL" sz="3600" dirty="0"/>
              <a:t>ETHICS</a:t>
            </a:r>
            <a:endParaRPr lang="pl-PL" altLang="pl-PL" sz="3600" dirty="0">
              <a:latin typeface="Times New Roman CE" charset="-18"/>
            </a:endParaRPr>
          </a:p>
        </p:txBody>
      </p:sp>
      <p:sp>
        <p:nvSpPr>
          <p:cNvPr id="30723" name="Rectangle 3"/>
          <p:cNvSpPr>
            <a:spLocks noGrp="1" noChangeArrowheads="1"/>
          </p:cNvSpPr>
          <p:nvPr>
            <p:ph type="body" idx="1"/>
          </p:nvPr>
        </p:nvSpPr>
        <p:spPr>
          <a:xfrm>
            <a:off x="539552" y="3371056"/>
            <a:ext cx="7992888" cy="3154288"/>
          </a:xfrm>
          <a:noFill/>
        </p:spPr>
        <p:txBody>
          <a:bodyPr lIns="92075" tIns="46038" rIns="92075" bIns="46038"/>
          <a:lstStyle/>
          <a:p>
            <a:pPr eaLnBrk="1" hangingPunct="1">
              <a:lnSpc>
                <a:spcPct val="90000"/>
              </a:lnSpc>
              <a:buNone/>
            </a:pPr>
            <a:r>
              <a:rPr lang="pl-PL" altLang="pl-PL" sz="2400" b="1" dirty="0">
                <a:solidFill>
                  <a:srgbClr val="A50021"/>
                </a:solidFill>
              </a:rPr>
              <a:t>Kroki metody</a:t>
            </a:r>
            <a:r>
              <a:rPr lang="pl-PL" altLang="pl-PL" sz="2400" b="1" dirty="0"/>
              <a:t>:</a:t>
            </a:r>
          </a:p>
          <a:p>
            <a:pPr lvl="1" eaLnBrk="1" hangingPunct="1">
              <a:lnSpc>
                <a:spcPct val="90000"/>
              </a:lnSpc>
            </a:pPr>
            <a:r>
              <a:rPr lang="pl-PL" altLang="pl-PL" sz="2400" b="1" i="1" dirty="0"/>
              <a:t>Diagnozowanie potrzeb technicznych i ludzkich</a:t>
            </a:r>
            <a:r>
              <a:rPr lang="pl-PL" altLang="pl-PL" sz="2400" dirty="0"/>
              <a:t> </a:t>
            </a:r>
          </a:p>
          <a:p>
            <a:pPr lvl="1" eaLnBrk="1" hangingPunct="1">
              <a:lnSpc>
                <a:spcPct val="90000"/>
              </a:lnSpc>
            </a:pPr>
            <a:r>
              <a:rPr lang="pl-PL" altLang="pl-PL" sz="2400" b="1" i="1" dirty="0"/>
              <a:t>Ustalenie zakresu technicznych i społecznych możliwości</a:t>
            </a:r>
          </a:p>
          <a:p>
            <a:pPr lvl="1" eaLnBrk="1" hangingPunct="1">
              <a:lnSpc>
                <a:spcPct val="90000"/>
              </a:lnSpc>
            </a:pPr>
            <a:r>
              <a:rPr lang="pl-PL" altLang="pl-PL" sz="2400" b="1" i="1" dirty="0"/>
              <a:t>Nadanie</a:t>
            </a:r>
            <a:r>
              <a:rPr lang="pl-PL" altLang="pl-PL" sz="2400" dirty="0"/>
              <a:t> </a:t>
            </a:r>
            <a:r>
              <a:rPr lang="pl-PL" altLang="pl-PL" sz="2400" b="1" i="1" dirty="0"/>
              <a:t>rangi każdej technicznej i społecznej możliwości</a:t>
            </a:r>
          </a:p>
          <a:p>
            <a:pPr lvl="1" eaLnBrk="1" hangingPunct="1">
              <a:lnSpc>
                <a:spcPct val="90000"/>
              </a:lnSpc>
            </a:pPr>
            <a:r>
              <a:rPr lang="pl-PL" altLang="pl-PL" sz="2400" b="1" i="1" dirty="0"/>
              <a:t>Opracowanie szczegółowego projektu społeczno-technicznego</a:t>
            </a:r>
            <a:endParaRPr lang="pl-PL" altLang="pl-PL" sz="2400" dirty="0"/>
          </a:p>
        </p:txBody>
      </p:sp>
      <p:sp>
        <p:nvSpPr>
          <p:cNvPr id="4" name="pole tekstowe 3"/>
          <p:cNvSpPr txBox="1"/>
          <p:nvPr/>
        </p:nvSpPr>
        <p:spPr>
          <a:xfrm>
            <a:off x="467544" y="1201976"/>
            <a:ext cx="8136904" cy="1938992"/>
          </a:xfrm>
          <a:prstGeom prst="rect">
            <a:avLst/>
          </a:prstGeom>
          <a:noFill/>
          <a:ln w="38100">
            <a:solidFill>
              <a:srgbClr val="FF0000"/>
            </a:solidFill>
          </a:ln>
        </p:spPr>
        <p:txBody>
          <a:bodyPr wrap="square" rtlCol="0">
            <a:spAutoFit/>
          </a:bodyPr>
          <a:lstStyle/>
          <a:p>
            <a:pPr marL="342900" lvl="0" indent="-342900" algn="ctr" eaLnBrk="1" hangingPunct="1">
              <a:spcBef>
                <a:spcPts val="0"/>
              </a:spcBef>
            </a:pPr>
            <a:r>
              <a:rPr lang="pl-PL" altLang="pl-PL" sz="2400" dirty="0">
                <a:solidFill>
                  <a:srgbClr val="000000"/>
                </a:solidFill>
                <a:latin typeface="Arial"/>
              </a:rPr>
              <a:t>	Celem ETHICS jest projektowanie </a:t>
            </a:r>
          </a:p>
          <a:p>
            <a:pPr marL="342900" lvl="0" indent="-342900" algn="ctr" eaLnBrk="1" hangingPunct="1">
              <a:spcBef>
                <a:spcPts val="0"/>
              </a:spcBef>
            </a:pPr>
            <a:r>
              <a:rPr lang="pl-PL" altLang="pl-PL" sz="2400" dirty="0">
                <a:solidFill>
                  <a:srgbClr val="000000"/>
                </a:solidFill>
                <a:latin typeface="Arial"/>
              </a:rPr>
              <a:t>nowego sposobu organizacji pracy </a:t>
            </a:r>
          </a:p>
          <a:p>
            <a:pPr marL="342900" lvl="0" indent="-342900" algn="ctr" eaLnBrk="1" hangingPunct="1">
              <a:spcBef>
                <a:spcPts val="0"/>
              </a:spcBef>
            </a:pPr>
            <a:r>
              <a:rPr lang="pl-PL" altLang="pl-PL" sz="2400" dirty="0">
                <a:solidFill>
                  <a:srgbClr val="000000"/>
                </a:solidFill>
                <a:latin typeface="Arial"/>
              </a:rPr>
              <a:t>przy jednoczesnym spełnieniu podwójnego celu: </a:t>
            </a:r>
            <a:r>
              <a:rPr lang="pl-PL" altLang="pl-PL" sz="2400" i="1" dirty="0">
                <a:solidFill>
                  <a:srgbClr val="6600CC"/>
                </a:solidFill>
                <a:latin typeface="Arial"/>
              </a:rPr>
              <a:t>poprawianie zadowolenia z pracy</a:t>
            </a:r>
            <a:r>
              <a:rPr lang="pl-PL" altLang="pl-PL" sz="2400" dirty="0">
                <a:solidFill>
                  <a:srgbClr val="000000"/>
                </a:solidFill>
                <a:latin typeface="Arial"/>
              </a:rPr>
              <a:t> (system społeczny) oraz </a:t>
            </a:r>
            <a:r>
              <a:rPr lang="pl-PL" altLang="pl-PL" sz="2400" i="1" dirty="0">
                <a:solidFill>
                  <a:srgbClr val="6600CC"/>
                </a:solidFill>
                <a:latin typeface="Arial"/>
              </a:rPr>
              <a:t>wydajności pracy</a:t>
            </a:r>
            <a:r>
              <a:rPr lang="pl-PL" altLang="pl-PL" sz="2400" dirty="0">
                <a:solidFill>
                  <a:srgbClr val="000000"/>
                </a:solidFill>
                <a:latin typeface="Arial"/>
              </a:rPr>
              <a:t> (system techniczny).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p:cTn id="7" dur="1000" fill="hold"/>
                                        <p:tgtEl>
                                          <p:spTgt spid="3072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072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072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0723">
                                            <p:txEl>
                                              <p:pRg st="1" end="1"/>
                                            </p:txEl>
                                          </p:spTgt>
                                        </p:tgtEl>
                                        <p:attrNameLst>
                                          <p:attrName>style.visibility</p:attrName>
                                        </p:attrNameLst>
                                      </p:cBhvr>
                                      <p:to>
                                        <p:strVal val="visible"/>
                                      </p:to>
                                    </p:set>
                                    <p:anim calcmode="lin" valueType="num">
                                      <p:cBhvr>
                                        <p:cTn id="14" dur="1000" fill="hold"/>
                                        <p:tgtEl>
                                          <p:spTgt spid="3072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072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072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0723">
                                            <p:txEl>
                                              <p:pRg st="2" end="2"/>
                                            </p:txEl>
                                          </p:spTgt>
                                        </p:tgtEl>
                                        <p:attrNameLst>
                                          <p:attrName>style.visibility</p:attrName>
                                        </p:attrNameLst>
                                      </p:cBhvr>
                                      <p:to>
                                        <p:strVal val="visible"/>
                                      </p:to>
                                    </p:set>
                                    <p:anim calcmode="lin" valueType="num">
                                      <p:cBhvr>
                                        <p:cTn id="21" dur="1000" fill="hold"/>
                                        <p:tgtEl>
                                          <p:spTgt spid="3072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072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072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0723">
                                            <p:txEl>
                                              <p:pRg st="3" end="3"/>
                                            </p:txEl>
                                          </p:spTgt>
                                        </p:tgtEl>
                                        <p:attrNameLst>
                                          <p:attrName>style.visibility</p:attrName>
                                        </p:attrNameLst>
                                      </p:cBhvr>
                                      <p:to>
                                        <p:strVal val="visible"/>
                                      </p:to>
                                    </p:set>
                                    <p:anim calcmode="lin" valueType="num">
                                      <p:cBhvr>
                                        <p:cTn id="28" dur="1000" fill="hold"/>
                                        <p:tgtEl>
                                          <p:spTgt spid="3072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072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072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0723">
                                            <p:txEl>
                                              <p:pRg st="4" end="4"/>
                                            </p:txEl>
                                          </p:spTgt>
                                        </p:tgtEl>
                                        <p:attrNameLst>
                                          <p:attrName>style.visibility</p:attrName>
                                        </p:attrNameLst>
                                      </p:cBhvr>
                                      <p:to>
                                        <p:strVal val="visible"/>
                                      </p:to>
                                    </p:set>
                                    <p:anim calcmode="lin" valueType="num">
                                      <p:cBhvr>
                                        <p:cTn id="35" dur="1000" fill="hold"/>
                                        <p:tgtEl>
                                          <p:spTgt spid="3072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072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07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bldLvl="2"/>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146720"/>
            <a:ext cx="9142413" cy="762000"/>
          </a:xfrm>
          <a:noFill/>
        </p:spPr>
        <p:txBody>
          <a:bodyPr lIns="92075" tIns="46038" rIns="92075" bIns="46038"/>
          <a:lstStyle/>
          <a:p>
            <a:pPr eaLnBrk="1" hangingPunct="1"/>
            <a:r>
              <a:rPr lang="pl-PL" altLang="pl-PL" sz="3600" dirty="0"/>
              <a:t>Metoda</a:t>
            </a:r>
            <a:r>
              <a:rPr lang="pl-PL" altLang="pl-PL" dirty="0"/>
              <a:t> </a:t>
            </a:r>
            <a:r>
              <a:rPr lang="pl-PL" altLang="pl-PL" sz="3600" dirty="0"/>
              <a:t>ETHICS</a:t>
            </a:r>
            <a:endParaRPr lang="pl-PL" altLang="pl-PL" sz="3600" dirty="0">
              <a:latin typeface="Times New Roman CE" charset="-18"/>
            </a:endParaRPr>
          </a:p>
        </p:txBody>
      </p:sp>
      <p:sp>
        <p:nvSpPr>
          <p:cNvPr id="31747" name="Rectangle 3"/>
          <p:cNvSpPr>
            <a:spLocks noGrp="1" noChangeArrowheads="1"/>
          </p:cNvSpPr>
          <p:nvPr>
            <p:ph type="body" idx="1"/>
          </p:nvPr>
        </p:nvSpPr>
        <p:spPr>
          <a:xfrm>
            <a:off x="864096" y="1124744"/>
            <a:ext cx="8100392" cy="5475312"/>
          </a:xfrm>
          <a:noFill/>
        </p:spPr>
        <p:txBody>
          <a:bodyPr lIns="92075" tIns="46038" rIns="92075" bIns="46038"/>
          <a:lstStyle/>
          <a:p>
            <a:pPr eaLnBrk="1" hangingPunct="1">
              <a:lnSpc>
                <a:spcPct val="80000"/>
              </a:lnSpc>
              <a:buFontTx/>
              <a:buNone/>
            </a:pPr>
            <a:r>
              <a:rPr lang="pl-PL" altLang="pl-PL" sz="2400" b="1" i="1" dirty="0"/>
              <a:t>1. Diagnozowanie potrzeb technicznych i ludzkich</a:t>
            </a:r>
            <a:r>
              <a:rPr lang="pl-PL" altLang="pl-PL" sz="2400" dirty="0"/>
              <a:t> - zbieranie i analizowanie danych kwestionariuszowych. Dane te służą do określenia związków miedzy obecną sytuacją w pracy a dopuszczalną sytuacją wyznaczoną przez typologię potrzeb. Określenie celów dotyczących zadowolenia z pracy (zapewnienie różnorodności pracy i zachęt do wydajności) i cele efektywnościowe (poprawa obsługi klientów).</a:t>
            </a:r>
          </a:p>
          <a:p>
            <a:pPr eaLnBrk="1" hangingPunct="1">
              <a:lnSpc>
                <a:spcPct val="80000"/>
              </a:lnSpc>
              <a:buFontTx/>
              <a:buNone/>
            </a:pPr>
            <a:r>
              <a:rPr lang="pl-PL" altLang="pl-PL" sz="2400" b="1" i="1" dirty="0"/>
              <a:t>2. Ustalenie zakresu technicznych i społecznych możliwości</a:t>
            </a:r>
            <a:r>
              <a:rPr lang="pl-PL" altLang="pl-PL" sz="2400" dirty="0"/>
              <a:t>. Ocena zalet i wad każdej możliwości pod względem społecznym i technicznym.</a:t>
            </a:r>
          </a:p>
          <a:p>
            <a:pPr eaLnBrk="1" hangingPunct="1">
              <a:lnSpc>
                <a:spcPct val="80000"/>
              </a:lnSpc>
              <a:buFontTx/>
              <a:buNone/>
            </a:pPr>
            <a:r>
              <a:rPr lang="pl-PL" altLang="pl-PL" sz="2400" dirty="0"/>
              <a:t>3. </a:t>
            </a:r>
            <a:r>
              <a:rPr lang="pl-PL" altLang="pl-PL" sz="2400" b="1" i="1" dirty="0"/>
              <a:t>Nadanie</a:t>
            </a:r>
            <a:r>
              <a:rPr lang="pl-PL" altLang="pl-PL" sz="2400" dirty="0"/>
              <a:t> </a:t>
            </a:r>
            <a:r>
              <a:rPr lang="pl-PL" altLang="pl-PL" sz="2400" b="1" i="1" dirty="0"/>
              <a:t>rangi każdej technicznej i społecznej możliwości</a:t>
            </a:r>
            <a:r>
              <a:rPr lang="pl-PL" altLang="pl-PL" sz="2400" dirty="0"/>
              <a:t> pod względem jej zdolności do realizacji celów społecznych i technicznych. Wybór możliwości o najwyższej randze.</a:t>
            </a:r>
          </a:p>
          <a:p>
            <a:pPr eaLnBrk="1" hangingPunct="1">
              <a:lnSpc>
                <a:spcPct val="80000"/>
              </a:lnSpc>
              <a:buFontTx/>
              <a:buNone/>
            </a:pPr>
            <a:r>
              <a:rPr lang="pl-PL" altLang="pl-PL" sz="2400" dirty="0"/>
              <a:t>4. </a:t>
            </a:r>
            <a:r>
              <a:rPr lang="pl-PL" altLang="pl-PL" sz="2400" b="1" i="1" dirty="0"/>
              <a:t>Opracowanie szczegółowego projektu społeczno-technicznego</a:t>
            </a:r>
            <a:r>
              <a:rPr lang="pl-PL" altLang="pl-PL" sz="24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p:cTn id="7" dur="1000" fill="hold"/>
                                        <p:tgtEl>
                                          <p:spTgt spid="3174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174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174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1747">
                                            <p:txEl>
                                              <p:pRg st="1" end="1"/>
                                            </p:txEl>
                                          </p:spTgt>
                                        </p:tgtEl>
                                        <p:attrNameLst>
                                          <p:attrName>style.visibility</p:attrName>
                                        </p:attrNameLst>
                                      </p:cBhvr>
                                      <p:to>
                                        <p:strVal val="visible"/>
                                      </p:to>
                                    </p:set>
                                    <p:anim calcmode="lin" valueType="num">
                                      <p:cBhvr>
                                        <p:cTn id="14" dur="1000" fill="hold"/>
                                        <p:tgtEl>
                                          <p:spTgt spid="31747">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1747">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174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1747">
                                            <p:txEl>
                                              <p:pRg st="2" end="2"/>
                                            </p:txEl>
                                          </p:spTgt>
                                        </p:tgtEl>
                                        <p:attrNameLst>
                                          <p:attrName>style.visibility</p:attrName>
                                        </p:attrNameLst>
                                      </p:cBhvr>
                                      <p:to>
                                        <p:strVal val="visible"/>
                                      </p:to>
                                    </p:set>
                                    <p:anim calcmode="lin" valueType="num">
                                      <p:cBhvr>
                                        <p:cTn id="21" dur="1000" fill="hold"/>
                                        <p:tgtEl>
                                          <p:spTgt spid="31747">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1747">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174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1747">
                                            <p:txEl>
                                              <p:pRg st="3" end="3"/>
                                            </p:txEl>
                                          </p:spTgt>
                                        </p:tgtEl>
                                        <p:attrNameLst>
                                          <p:attrName>style.visibility</p:attrName>
                                        </p:attrNameLst>
                                      </p:cBhvr>
                                      <p:to>
                                        <p:strVal val="visible"/>
                                      </p:to>
                                    </p:set>
                                    <p:anim calcmode="lin" valueType="num">
                                      <p:cBhvr>
                                        <p:cTn id="28" dur="1000" fill="hold"/>
                                        <p:tgtEl>
                                          <p:spTgt spid="31747">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1747">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17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116632"/>
            <a:ext cx="8229600" cy="634082"/>
          </a:xfrm>
        </p:spPr>
        <p:txBody>
          <a:bodyPr/>
          <a:lstStyle/>
          <a:p>
            <a:pPr eaLnBrk="1" hangingPunct="1"/>
            <a:r>
              <a:rPr lang="pl-PL" altLang="pl-PL" sz="3600" dirty="0"/>
              <a:t>Przykład zastosowania ETHICS</a:t>
            </a:r>
          </a:p>
        </p:txBody>
      </p:sp>
      <p:sp>
        <p:nvSpPr>
          <p:cNvPr id="32771" name="Rectangle 3"/>
          <p:cNvSpPr>
            <a:spLocks noGrp="1" noChangeArrowheads="1"/>
          </p:cNvSpPr>
          <p:nvPr>
            <p:ph type="body" idx="1"/>
          </p:nvPr>
        </p:nvSpPr>
        <p:spPr>
          <a:xfrm>
            <a:off x="467544" y="1916832"/>
            <a:ext cx="8229600" cy="2664296"/>
          </a:xfrm>
          <a:ln w="38100">
            <a:solidFill>
              <a:srgbClr val="00B0F0"/>
            </a:solidFill>
          </a:ln>
        </p:spPr>
        <p:txBody>
          <a:bodyPr/>
          <a:lstStyle/>
          <a:p>
            <a:pPr eaLnBrk="1" hangingPunct="1">
              <a:lnSpc>
                <a:spcPct val="80000"/>
              </a:lnSpc>
            </a:pPr>
            <a:r>
              <a:rPr lang="pl-PL" altLang="pl-PL" sz="2000" dirty="0"/>
              <a:t>Podstawowy system techniczny obejmuje pracowników działu zamówień, wypełniających formularze zamówień, pracowników księgowości aktualizujących księgę główną. </a:t>
            </a:r>
          </a:p>
          <a:p>
            <a:pPr eaLnBrk="1" hangingPunct="1">
              <a:lnSpc>
                <a:spcPct val="80000"/>
              </a:lnSpc>
            </a:pPr>
            <a:r>
              <a:rPr lang="pl-PL" altLang="pl-PL" sz="2000" dirty="0"/>
              <a:t>Problemy są rozwiązywane drogą przekazywania dużej liczby papierów. </a:t>
            </a:r>
          </a:p>
          <a:p>
            <a:pPr eaLnBrk="1" hangingPunct="1">
              <a:lnSpc>
                <a:spcPct val="80000"/>
              </a:lnSpc>
            </a:pPr>
            <a:r>
              <a:rPr lang="pl-PL" altLang="pl-PL" sz="2000" dirty="0"/>
              <a:t>System społeczny pokazuje różnicę między pracownikami działu zamówień i księgowości. </a:t>
            </a:r>
          </a:p>
          <a:p>
            <a:pPr eaLnBrk="1" hangingPunct="1">
              <a:lnSpc>
                <a:spcPct val="80000"/>
              </a:lnSpc>
            </a:pPr>
            <a:r>
              <a:rPr lang="pl-PL" altLang="pl-PL" sz="2000" dirty="0"/>
              <a:t>Każdy z pracowników księgowości pracuje na wielu kontach różnych klientów, a problemy są rozwiązywane przez dwóch urzędników starszych rangą.</a:t>
            </a:r>
          </a:p>
        </p:txBody>
      </p:sp>
      <p:sp>
        <p:nvSpPr>
          <p:cNvPr id="4" name="pole tekstowe 3"/>
          <p:cNvSpPr txBox="1"/>
          <p:nvPr/>
        </p:nvSpPr>
        <p:spPr>
          <a:xfrm>
            <a:off x="107504" y="941819"/>
            <a:ext cx="8784976" cy="830997"/>
          </a:xfrm>
          <a:prstGeom prst="rect">
            <a:avLst/>
          </a:prstGeom>
          <a:noFill/>
        </p:spPr>
        <p:txBody>
          <a:bodyPr wrap="square" rtlCol="0">
            <a:spAutoFit/>
          </a:bodyPr>
          <a:lstStyle/>
          <a:p>
            <a:pPr marL="342900" lvl="0" indent="-342900" algn="ctr" eaLnBrk="1" hangingPunct="1">
              <a:lnSpc>
                <a:spcPct val="80000"/>
              </a:lnSpc>
              <a:spcBef>
                <a:spcPct val="20000"/>
              </a:spcBef>
            </a:pPr>
            <a:r>
              <a:rPr lang="pl-PL" altLang="pl-PL" sz="2000" dirty="0">
                <a:solidFill>
                  <a:srgbClr val="000000"/>
                </a:solidFill>
                <a:latin typeface="Arial"/>
              </a:rPr>
              <a:t>	</a:t>
            </a:r>
            <a:r>
              <a:rPr lang="pl-PL" altLang="pl-PL" sz="2000" dirty="0" err="1">
                <a:solidFill>
                  <a:srgbClr val="000000"/>
                </a:solidFill>
                <a:latin typeface="Arial"/>
              </a:rPr>
              <a:t>Mumford</a:t>
            </a:r>
            <a:r>
              <a:rPr lang="pl-PL" altLang="pl-PL" sz="2000" dirty="0">
                <a:solidFill>
                  <a:srgbClr val="000000"/>
                </a:solidFill>
                <a:latin typeface="Arial"/>
              </a:rPr>
              <a:t>  analizuje zamówienia klientów i system księgowy, które zbadano przy zastosowaniu podejścia ETHICS i na tej podstawie opracowano nowe systemy społeczny i techniczny.</a:t>
            </a:r>
          </a:p>
        </p:txBody>
      </p:sp>
      <p:sp>
        <p:nvSpPr>
          <p:cNvPr id="6" name="pole tekstowe 5"/>
          <p:cNvSpPr txBox="1"/>
          <p:nvPr/>
        </p:nvSpPr>
        <p:spPr>
          <a:xfrm>
            <a:off x="251520" y="4888230"/>
            <a:ext cx="8568952" cy="1938992"/>
          </a:xfrm>
          <a:prstGeom prst="rect">
            <a:avLst/>
          </a:prstGeom>
          <a:noFill/>
        </p:spPr>
        <p:txBody>
          <a:bodyPr wrap="square" rtlCol="0">
            <a:spAutoFit/>
          </a:bodyPr>
          <a:lstStyle/>
          <a:p>
            <a:pPr lvl="0" indent="-342900" algn="ctr" eaLnBrk="1" hangingPunct="1">
              <a:spcBef>
                <a:spcPts val="0"/>
              </a:spcBef>
            </a:pPr>
            <a:r>
              <a:rPr lang="pl-PL" altLang="pl-PL" sz="2000" dirty="0">
                <a:solidFill>
                  <a:srgbClr val="000000"/>
                </a:solidFill>
                <a:latin typeface="Arial"/>
              </a:rPr>
              <a:t>Motywacje zmian mają tu charakter techniczny i społeczny. </a:t>
            </a:r>
          </a:p>
          <a:p>
            <a:pPr lvl="0" indent="-342900" algn="ctr" eaLnBrk="1" hangingPunct="1">
              <a:spcBef>
                <a:spcPts val="0"/>
              </a:spcBef>
            </a:pPr>
            <a:r>
              <a:rPr lang="pl-PL" altLang="pl-PL" sz="2000" dirty="0">
                <a:solidFill>
                  <a:srgbClr val="000000"/>
                </a:solidFill>
                <a:latin typeface="Arial"/>
              </a:rPr>
              <a:t>Przykładami kłopotów technicznych są: </a:t>
            </a:r>
          </a:p>
          <a:p>
            <a:pPr lvl="0" indent="-342900" algn="ctr" eaLnBrk="1" hangingPunct="1">
              <a:spcBef>
                <a:spcPts val="0"/>
              </a:spcBef>
            </a:pPr>
            <a:r>
              <a:rPr lang="pl-PL" altLang="pl-PL" sz="2000" dirty="0">
                <a:solidFill>
                  <a:srgbClr val="000000"/>
                </a:solidFill>
                <a:latin typeface="Arial"/>
              </a:rPr>
              <a:t>niewłaściwie wypełnione zamówienia, niewłaściwe księgowania na kontach, nieefektywne metody rozwiązywania problemów. </a:t>
            </a:r>
          </a:p>
          <a:p>
            <a:pPr lvl="0" indent="-342900" algn="ctr" eaLnBrk="1" hangingPunct="1">
              <a:spcBef>
                <a:spcPts val="0"/>
              </a:spcBef>
            </a:pPr>
            <a:r>
              <a:rPr lang="pl-PL" altLang="pl-PL" sz="2000" dirty="0">
                <a:solidFill>
                  <a:srgbClr val="000000"/>
                </a:solidFill>
                <a:latin typeface="Arial"/>
              </a:rPr>
              <a:t>Przykłady kłopotów społecznych obejmują: </a:t>
            </a:r>
          </a:p>
          <a:p>
            <a:pPr lvl="0" indent="-342900" algn="ctr" eaLnBrk="1" hangingPunct="1">
              <a:spcBef>
                <a:spcPts val="0"/>
              </a:spcBef>
            </a:pPr>
            <a:r>
              <a:rPr lang="pl-PL" altLang="pl-PL" sz="2000" dirty="0">
                <a:solidFill>
                  <a:srgbClr val="000000"/>
                </a:solidFill>
                <a:latin typeface="Arial"/>
              </a:rPr>
              <a:t>dużą absencję, dużą rotację kadr i pewien „wandalizm przemysłowy”.</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zaokrąglony 3"/>
          <p:cNvSpPr/>
          <p:nvPr/>
        </p:nvSpPr>
        <p:spPr bwMode="auto">
          <a:xfrm>
            <a:off x="323528" y="1700808"/>
            <a:ext cx="8424936" cy="2736304"/>
          </a:xfrm>
          <a:prstGeom prst="roundRect">
            <a:avLst/>
          </a:prstGeom>
          <a:solidFill>
            <a:schemeClr val="accent1"/>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panose="020B0604020202020204" pitchFamily="34" charset="0"/>
            </a:endParaRPr>
          </a:p>
        </p:txBody>
      </p:sp>
      <p:sp>
        <p:nvSpPr>
          <p:cNvPr id="2" name="Tytuł 1"/>
          <p:cNvSpPr>
            <a:spLocks noGrp="1"/>
          </p:cNvSpPr>
          <p:nvPr>
            <p:ph type="title"/>
          </p:nvPr>
        </p:nvSpPr>
        <p:spPr/>
        <p:txBody>
          <a:bodyPr/>
          <a:lstStyle/>
          <a:p>
            <a:r>
              <a:rPr lang="pl-PL" altLang="pl-PL" sz="3600" dirty="0"/>
              <a:t>Metodyki społeczne PSI</a:t>
            </a:r>
            <a:br>
              <a:rPr lang="pl-PL" sz="3600" dirty="0"/>
            </a:br>
            <a:r>
              <a:rPr lang="pl-PL" sz="2400" dirty="0"/>
              <a:t>Wybrane rozwiązania</a:t>
            </a:r>
          </a:p>
        </p:txBody>
      </p:sp>
      <p:sp>
        <p:nvSpPr>
          <p:cNvPr id="3" name="Symbol zastępczy zawartości 2"/>
          <p:cNvSpPr>
            <a:spLocks noGrp="1"/>
          </p:cNvSpPr>
          <p:nvPr>
            <p:ph idx="1"/>
          </p:nvPr>
        </p:nvSpPr>
        <p:spPr>
          <a:xfrm>
            <a:off x="529208" y="1844824"/>
            <a:ext cx="8507288" cy="2548880"/>
          </a:xfrm>
        </p:spPr>
        <p:txBody>
          <a:bodyPr/>
          <a:lstStyle/>
          <a:p>
            <a:r>
              <a:rPr lang="pl-PL" altLang="pl-PL" sz="2800" dirty="0"/>
              <a:t>metodyka SSM (</a:t>
            </a:r>
            <a:r>
              <a:rPr lang="pl-PL" altLang="pl-PL" sz="2800" i="1" dirty="0"/>
              <a:t>Soft System </a:t>
            </a:r>
            <a:r>
              <a:rPr lang="pl-PL" altLang="pl-PL" sz="2800" i="1" dirty="0" err="1"/>
              <a:t>Methodology</a:t>
            </a:r>
            <a:r>
              <a:rPr lang="pl-PL" altLang="pl-PL" sz="2800" dirty="0"/>
              <a:t>)</a:t>
            </a:r>
          </a:p>
          <a:p>
            <a:r>
              <a:rPr lang="pl-PL" altLang="pl-PL" sz="2800" dirty="0"/>
              <a:t>technika analizy przedsiębiorstwa (</a:t>
            </a:r>
            <a:r>
              <a:rPr lang="pl-PL" altLang="pl-PL" sz="2800" i="1" dirty="0"/>
              <a:t>Business </a:t>
            </a:r>
            <a:r>
              <a:rPr lang="pl-PL" altLang="pl-PL" sz="2800" i="1" dirty="0" err="1"/>
              <a:t>Analysis</a:t>
            </a:r>
            <a:r>
              <a:rPr lang="pl-PL" altLang="pl-PL" sz="2800" i="1" dirty="0"/>
              <a:t> </a:t>
            </a:r>
            <a:r>
              <a:rPr lang="pl-PL" altLang="pl-PL" sz="2800" i="1" dirty="0" err="1"/>
              <a:t>Technique</a:t>
            </a:r>
            <a:r>
              <a:rPr lang="pl-PL" altLang="pl-PL" sz="2800" dirty="0"/>
              <a:t>)</a:t>
            </a:r>
          </a:p>
          <a:p>
            <a:r>
              <a:rPr lang="pl-PL" sz="2800" dirty="0"/>
              <a:t>m</a:t>
            </a:r>
            <a:r>
              <a:rPr lang="en-US" sz="2800" dirty="0" err="1"/>
              <a:t>etoda</a:t>
            </a:r>
            <a:r>
              <a:rPr lang="pl-PL" sz="2800" dirty="0"/>
              <a:t> ETHICS</a:t>
            </a:r>
            <a:r>
              <a:rPr lang="en-US" sz="2800" dirty="0"/>
              <a:t> </a:t>
            </a:r>
            <a:r>
              <a:rPr lang="pl-PL" sz="2800" dirty="0"/>
              <a:t>(</a:t>
            </a:r>
            <a:r>
              <a:rPr lang="en-US" sz="2800" i="1" dirty="0"/>
              <a:t>Effective Technical and Human Implementation of Computer Systems</a:t>
            </a:r>
            <a:r>
              <a:rPr lang="pl-PL" sz="2800" dirty="0"/>
              <a:t>)</a:t>
            </a:r>
          </a:p>
        </p:txBody>
      </p:sp>
      <p:sp>
        <p:nvSpPr>
          <p:cNvPr id="6" name="pole tekstowe 5"/>
          <p:cNvSpPr txBox="1"/>
          <p:nvPr/>
        </p:nvSpPr>
        <p:spPr>
          <a:xfrm>
            <a:off x="2915816" y="5373216"/>
            <a:ext cx="3240360" cy="707886"/>
          </a:xfrm>
          <a:prstGeom prst="rect">
            <a:avLst/>
          </a:prstGeom>
          <a:noFill/>
        </p:spPr>
        <p:txBody>
          <a:bodyPr wrap="square" rtlCol="0">
            <a:spAutoFit/>
          </a:bodyPr>
          <a:lstStyle/>
          <a:p>
            <a:r>
              <a:rPr lang="pl-PL" sz="4000" b="1" dirty="0">
                <a:solidFill>
                  <a:srgbClr val="FF0000"/>
                </a:solidFill>
              </a:rPr>
              <a:t>PCM = ZCP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850106"/>
          </a:xfrm>
        </p:spPr>
        <p:txBody>
          <a:bodyPr/>
          <a:lstStyle/>
          <a:p>
            <a:r>
              <a:rPr lang="pl-PL" sz="3200" dirty="0"/>
              <a:t>Podsumowanie</a:t>
            </a:r>
            <a:br>
              <a:rPr lang="pl-PL" sz="3200" dirty="0"/>
            </a:br>
            <a:r>
              <a:rPr lang="pl-PL" sz="3200" dirty="0"/>
              <a:t>Rodzaje interesariuszy</a:t>
            </a:r>
          </a:p>
        </p:txBody>
      </p:sp>
      <p:sp>
        <p:nvSpPr>
          <p:cNvPr id="4" name="Prostokąt 3"/>
          <p:cNvSpPr/>
          <p:nvPr/>
        </p:nvSpPr>
        <p:spPr>
          <a:xfrm>
            <a:off x="251520" y="4613066"/>
            <a:ext cx="8640960" cy="400110"/>
          </a:xfrm>
          <a:prstGeom prst="rect">
            <a:avLst/>
          </a:prstGeom>
        </p:spPr>
        <p:txBody>
          <a:bodyPr wrap="square">
            <a:spAutoFit/>
          </a:bodyPr>
          <a:lstStyle/>
          <a:p>
            <a:pPr marL="342900" lvl="0" indent="-342900" algn="ctr">
              <a:spcBef>
                <a:spcPct val="20000"/>
              </a:spcBef>
            </a:pPr>
            <a:r>
              <a:rPr lang="pl-PL" sz="2000" dirty="0">
                <a:solidFill>
                  <a:srgbClr val="000000"/>
                </a:solidFill>
                <a:latin typeface="Arial"/>
              </a:rPr>
              <a:t>W stosunku do projektu są </a:t>
            </a:r>
            <a:r>
              <a:rPr lang="pl-PL" sz="2000" b="1" dirty="0">
                <a:solidFill>
                  <a:srgbClr val="00B050"/>
                </a:solidFill>
                <a:latin typeface="Arial"/>
              </a:rPr>
              <a:t>zwolennikami</a:t>
            </a:r>
            <a:r>
              <a:rPr lang="pl-PL" sz="2000" dirty="0">
                <a:solidFill>
                  <a:srgbClr val="000000"/>
                </a:solidFill>
                <a:latin typeface="Arial"/>
              </a:rPr>
              <a:t> lub </a:t>
            </a:r>
            <a:r>
              <a:rPr lang="pl-PL" sz="2000" b="1" dirty="0">
                <a:solidFill>
                  <a:srgbClr val="FF0000"/>
                </a:solidFill>
                <a:latin typeface="Arial"/>
              </a:rPr>
              <a:t>przeciwnikami</a:t>
            </a:r>
          </a:p>
        </p:txBody>
      </p:sp>
      <p:sp>
        <p:nvSpPr>
          <p:cNvPr id="5" name="Prostokąt 4"/>
          <p:cNvSpPr/>
          <p:nvPr/>
        </p:nvSpPr>
        <p:spPr>
          <a:xfrm>
            <a:off x="251520" y="5117122"/>
            <a:ext cx="8640960" cy="400110"/>
          </a:xfrm>
          <a:prstGeom prst="rect">
            <a:avLst/>
          </a:prstGeom>
        </p:spPr>
        <p:txBody>
          <a:bodyPr wrap="square">
            <a:spAutoFit/>
          </a:bodyPr>
          <a:lstStyle/>
          <a:p>
            <a:pPr marL="342900" lvl="0" indent="-342900" algn="ctr">
              <a:spcBef>
                <a:spcPct val="20000"/>
              </a:spcBef>
            </a:pPr>
            <a:r>
              <a:rPr lang="pl-PL" sz="2000" dirty="0">
                <a:solidFill>
                  <a:srgbClr val="000000"/>
                </a:solidFill>
                <a:latin typeface="Arial"/>
              </a:rPr>
              <a:t>Na realizacji projektu </a:t>
            </a:r>
            <a:r>
              <a:rPr lang="pl-PL" sz="2000" b="1" dirty="0">
                <a:solidFill>
                  <a:srgbClr val="00B050"/>
                </a:solidFill>
                <a:latin typeface="Arial"/>
              </a:rPr>
              <a:t>zyskują</a:t>
            </a:r>
            <a:r>
              <a:rPr lang="pl-PL" sz="2000" dirty="0">
                <a:solidFill>
                  <a:srgbClr val="000000"/>
                </a:solidFill>
                <a:latin typeface="Arial"/>
              </a:rPr>
              <a:t> lub </a:t>
            </a:r>
            <a:r>
              <a:rPr lang="pl-PL" sz="2000" b="1" dirty="0">
                <a:solidFill>
                  <a:srgbClr val="FF0000"/>
                </a:solidFill>
                <a:latin typeface="Arial"/>
              </a:rPr>
              <a:t>tracą</a:t>
            </a:r>
          </a:p>
        </p:txBody>
      </p:sp>
      <p:sp>
        <p:nvSpPr>
          <p:cNvPr id="6" name="Prostokąt 5"/>
          <p:cNvSpPr/>
          <p:nvPr/>
        </p:nvSpPr>
        <p:spPr>
          <a:xfrm>
            <a:off x="323528" y="5621178"/>
            <a:ext cx="8568952" cy="400110"/>
          </a:xfrm>
          <a:prstGeom prst="rect">
            <a:avLst/>
          </a:prstGeom>
        </p:spPr>
        <p:txBody>
          <a:bodyPr wrap="square">
            <a:spAutoFit/>
          </a:bodyPr>
          <a:lstStyle/>
          <a:p>
            <a:pPr marL="342900" lvl="0" indent="-342900" algn="ctr">
              <a:spcBef>
                <a:spcPct val="20000"/>
              </a:spcBef>
            </a:pPr>
            <a:r>
              <a:rPr lang="pl-PL" sz="2000" dirty="0">
                <a:solidFill>
                  <a:srgbClr val="000000"/>
                </a:solidFill>
                <a:latin typeface="Arial"/>
              </a:rPr>
              <a:t>Projekt postrzegają jako </a:t>
            </a:r>
            <a:r>
              <a:rPr lang="pl-PL" sz="2000" b="1" dirty="0">
                <a:solidFill>
                  <a:srgbClr val="00B050"/>
                </a:solidFill>
                <a:latin typeface="Arial"/>
              </a:rPr>
              <a:t>wzmocnienie</a:t>
            </a:r>
            <a:r>
              <a:rPr lang="pl-PL" sz="2000" dirty="0">
                <a:solidFill>
                  <a:srgbClr val="000000"/>
                </a:solidFill>
                <a:latin typeface="Arial"/>
              </a:rPr>
              <a:t> lub </a:t>
            </a:r>
            <a:r>
              <a:rPr lang="pl-PL" sz="2000" b="1" dirty="0">
                <a:solidFill>
                  <a:srgbClr val="FF0000"/>
                </a:solidFill>
                <a:latin typeface="Arial"/>
              </a:rPr>
              <a:t>zagrożenie</a:t>
            </a:r>
            <a:r>
              <a:rPr lang="pl-PL" sz="2000" dirty="0">
                <a:solidFill>
                  <a:srgbClr val="000000"/>
                </a:solidFill>
                <a:latin typeface="Arial"/>
              </a:rPr>
              <a:t> swojej pozycji</a:t>
            </a:r>
          </a:p>
        </p:txBody>
      </p:sp>
      <p:sp>
        <p:nvSpPr>
          <p:cNvPr id="7" name="Prostokąt 6"/>
          <p:cNvSpPr/>
          <p:nvPr/>
        </p:nvSpPr>
        <p:spPr>
          <a:xfrm>
            <a:off x="0" y="6125234"/>
            <a:ext cx="9144000" cy="400110"/>
          </a:xfrm>
          <a:prstGeom prst="rect">
            <a:avLst/>
          </a:prstGeom>
        </p:spPr>
        <p:txBody>
          <a:bodyPr wrap="square">
            <a:spAutoFit/>
          </a:bodyPr>
          <a:lstStyle/>
          <a:p>
            <a:pPr marL="342900" lvl="0" indent="-342900" algn="ctr">
              <a:spcBef>
                <a:spcPct val="20000"/>
              </a:spcBef>
            </a:pPr>
            <a:r>
              <a:rPr lang="pl-PL" sz="2000" dirty="0">
                <a:solidFill>
                  <a:srgbClr val="000000"/>
                </a:solidFill>
                <a:latin typeface="Arial"/>
              </a:rPr>
              <a:t>Wobec postępów projektu występują w roli </a:t>
            </a:r>
            <a:r>
              <a:rPr lang="pl-PL" sz="2000" b="1" dirty="0">
                <a:solidFill>
                  <a:srgbClr val="00B050"/>
                </a:solidFill>
                <a:latin typeface="Arial"/>
              </a:rPr>
              <a:t>wspierającego</a:t>
            </a:r>
            <a:r>
              <a:rPr lang="pl-PL" sz="2000" dirty="0">
                <a:solidFill>
                  <a:srgbClr val="000000"/>
                </a:solidFill>
                <a:latin typeface="Arial"/>
              </a:rPr>
              <a:t> lub </a:t>
            </a:r>
            <a:r>
              <a:rPr lang="pl-PL" sz="2000" b="1" dirty="0">
                <a:solidFill>
                  <a:srgbClr val="FF0000"/>
                </a:solidFill>
                <a:latin typeface="Arial"/>
              </a:rPr>
              <a:t>hamującego</a:t>
            </a:r>
          </a:p>
        </p:txBody>
      </p:sp>
      <p:pic>
        <p:nvPicPr>
          <p:cNvPr id="9" name="Obraz 8" descr="grono-panorama.jpg"/>
          <p:cNvPicPr>
            <a:picLocks noChangeAspect="1"/>
          </p:cNvPicPr>
          <p:nvPr/>
        </p:nvPicPr>
        <p:blipFill>
          <a:blip r:embed="rId2" cstate="print"/>
          <a:stretch>
            <a:fillRect/>
          </a:stretch>
        </p:blipFill>
        <p:spPr>
          <a:xfrm>
            <a:off x="49896" y="1412776"/>
            <a:ext cx="8986600" cy="28083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strVal val="#ppt_w*0.70"/>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strVal val="#ppt_w*0.70"/>
                                          </p:val>
                                        </p:tav>
                                        <p:tav tm="100000">
                                          <p:val>
                                            <p:strVal val="#ppt_w"/>
                                          </p:val>
                                        </p:tav>
                                      </p:tavLst>
                                    </p:anim>
                                    <p:anim calcmode="lin" valueType="num">
                                      <p:cBhvr>
                                        <p:cTn id="29" dur="1000" fill="hold"/>
                                        <p:tgtEl>
                                          <p:spTgt spid="7"/>
                                        </p:tgtEl>
                                        <p:attrNameLst>
                                          <p:attrName>ppt_h</p:attrName>
                                        </p:attrNameLst>
                                      </p:cBhvr>
                                      <p:tavLst>
                                        <p:tav tm="0">
                                          <p:val>
                                            <p:strVal val="#ppt_h"/>
                                          </p:val>
                                        </p:tav>
                                        <p:tav tm="100000">
                                          <p:val>
                                            <p:strVal val="#ppt_h"/>
                                          </p:val>
                                        </p:tav>
                                      </p:tavLst>
                                    </p:anim>
                                    <p:animEffect transition="in" filter="fade">
                                      <p:cBhvr>
                                        <p:cTn id="3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ctrTitle"/>
          </p:nvPr>
        </p:nvSpPr>
        <p:spPr/>
        <p:txBody>
          <a:bodyPr/>
          <a:lstStyle/>
          <a:p>
            <a:r>
              <a:rPr lang="pl-PL" sz="4000" dirty="0"/>
              <a:t>Dziękuję za uwagę</a:t>
            </a:r>
          </a:p>
        </p:txBody>
      </p:sp>
      <p:sp>
        <p:nvSpPr>
          <p:cNvPr id="5" name="Podtytuł 4"/>
          <p:cNvSpPr>
            <a:spLocks noGrp="1"/>
          </p:cNvSpPr>
          <p:nvPr>
            <p:ph type="subTitle" idx="1"/>
          </p:nvPr>
        </p:nvSpPr>
        <p:spPr/>
        <p:txBody>
          <a:bodyPr/>
          <a:lstStyle/>
          <a:p>
            <a:endParaRPr lang="pl-PL"/>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200" dirty="0"/>
              <a:t>Metodyka PCM = ZCP</a:t>
            </a:r>
            <a:br>
              <a:rPr lang="pl-PL" sz="3200" dirty="0"/>
            </a:br>
            <a:r>
              <a:rPr lang="pl-PL" sz="3200" dirty="0"/>
              <a:t>Zarządzanie Cyklem Projektu</a:t>
            </a:r>
          </a:p>
        </p:txBody>
      </p:sp>
      <p:pic>
        <p:nvPicPr>
          <p:cNvPr id="46082" name="Picture 2"/>
          <p:cNvPicPr>
            <a:picLocks noChangeAspect="1" noChangeArrowheads="1"/>
          </p:cNvPicPr>
          <p:nvPr/>
        </p:nvPicPr>
        <p:blipFill>
          <a:blip r:embed="rId2" cstate="print"/>
          <a:srcRect/>
          <a:stretch>
            <a:fillRect/>
          </a:stretch>
        </p:blipFill>
        <p:spPr bwMode="auto">
          <a:xfrm>
            <a:off x="653261" y="2055862"/>
            <a:ext cx="4494803" cy="3533378"/>
          </a:xfrm>
          <a:prstGeom prst="rect">
            <a:avLst/>
          </a:prstGeom>
          <a:noFill/>
          <a:ln w="9525">
            <a:noFill/>
            <a:miter lim="800000"/>
            <a:headEnd/>
            <a:tailEnd/>
          </a:ln>
        </p:spPr>
      </p:pic>
      <p:sp>
        <p:nvSpPr>
          <p:cNvPr id="5" name="Symbol zastępczy zawartości 2"/>
          <p:cNvSpPr txBox="1">
            <a:spLocks/>
          </p:cNvSpPr>
          <p:nvPr/>
        </p:nvSpPr>
        <p:spPr>
          <a:xfrm>
            <a:off x="5652120" y="2492896"/>
            <a:ext cx="3024336" cy="18002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pl-PL" sz="2400" b="0" i="0" u="none" strike="noStrike" kern="1200" cap="none" spc="0" normalizeH="0" baseline="0" noProof="0" dirty="0">
                <a:ln>
                  <a:noFill/>
                </a:ln>
                <a:solidFill>
                  <a:schemeClr val="tx1"/>
                </a:solidFill>
                <a:effectLst/>
                <a:uLnTx/>
                <a:uFillTx/>
                <a:latin typeface="+mn-lt"/>
                <a:ea typeface="+mn-ea"/>
                <a:cs typeface="+mn-cs"/>
              </a:rPr>
              <a:t>Drzewo potrzeb</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pl-PL" sz="2400" b="0" i="0" u="none" strike="noStrike" kern="1200" cap="none" spc="0" normalizeH="0" baseline="0" noProof="0" dirty="0">
                <a:ln>
                  <a:noFill/>
                </a:ln>
                <a:solidFill>
                  <a:schemeClr val="tx1"/>
                </a:solidFill>
                <a:effectLst/>
                <a:uLnTx/>
                <a:uFillTx/>
                <a:latin typeface="+mn-lt"/>
                <a:ea typeface="+mn-ea"/>
                <a:cs typeface="+mn-cs"/>
              </a:rPr>
              <a:t>Drzewo celów</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pl-PL" sz="2400" dirty="0">
                <a:latin typeface="+mn-lt"/>
              </a:rPr>
              <a:t>Analiza strategii</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pl-PL" sz="2400" b="0" i="0" u="none" strike="noStrike" kern="1200" cap="none" spc="0" normalizeH="0" baseline="0" noProof="0" dirty="0">
                <a:ln>
                  <a:noFill/>
                </a:ln>
                <a:solidFill>
                  <a:schemeClr val="tx1"/>
                </a:solidFill>
                <a:effectLst/>
                <a:uLnTx/>
                <a:uFillTx/>
                <a:latin typeface="+mn-lt"/>
                <a:ea typeface="+mn-ea"/>
                <a:cs typeface="+mn-cs"/>
              </a:rPr>
              <a:t>Matryca logiczna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3400" y="375320"/>
            <a:ext cx="7772400" cy="533400"/>
          </a:xfrm>
          <a:noFill/>
        </p:spPr>
        <p:txBody>
          <a:bodyPr lIns="92075" tIns="46038" rIns="92075" bIns="46038"/>
          <a:lstStyle/>
          <a:p>
            <a:pPr eaLnBrk="1" hangingPunct="1"/>
            <a:r>
              <a:rPr lang="pl-PL" altLang="pl-PL" sz="3200" dirty="0"/>
              <a:t>Metodyka społeczna SSM</a:t>
            </a:r>
            <a:endParaRPr lang="pl-PL" altLang="pl-PL" sz="3200" dirty="0">
              <a:latin typeface="Times New Roman CE" charset="-18"/>
            </a:endParaRPr>
          </a:p>
        </p:txBody>
      </p:sp>
      <p:sp>
        <p:nvSpPr>
          <p:cNvPr id="4099" name="Rectangle 3"/>
          <p:cNvSpPr>
            <a:spLocks noGrp="1" noChangeArrowheads="1"/>
          </p:cNvSpPr>
          <p:nvPr>
            <p:ph type="body" idx="1"/>
          </p:nvPr>
        </p:nvSpPr>
        <p:spPr>
          <a:xfrm>
            <a:off x="800472" y="1266056"/>
            <a:ext cx="7947992" cy="5187280"/>
          </a:xfrm>
          <a:noFill/>
        </p:spPr>
        <p:txBody>
          <a:bodyPr lIns="92075" tIns="46038" rIns="92075" bIns="46038"/>
          <a:lstStyle/>
          <a:p>
            <a:pPr eaLnBrk="1" hangingPunct="1">
              <a:lnSpc>
                <a:spcPct val="90000"/>
              </a:lnSpc>
            </a:pPr>
            <a:r>
              <a:rPr lang="pl-PL" altLang="pl-PL" sz="2400" dirty="0"/>
              <a:t>Punktem wyjścia musi być </a:t>
            </a:r>
            <a:r>
              <a:rPr lang="pl-PL" altLang="pl-PL" sz="2400" i="1" dirty="0">
                <a:solidFill>
                  <a:srgbClr val="A50021"/>
                </a:solidFill>
              </a:rPr>
              <a:t>rzeczywista sytuacja</a:t>
            </a:r>
            <a:r>
              <a:rPr lang="pl-PL" altLang="pl-PL" sz="2400" dirty="0"/>
              <a:t>, która jest </a:t>
            </a:r>
            <a:r>
              <a:rPr lang="pl-PL" altLang="pl-PL" sz="2400" i="1" dirty="0">
                <a:solidFill>
                  <a:srgbClr val="A50021"/>
                </a:solidFill>
              </a:rPr>
              <a:t>uważana przez przynajmniej jedną osobę za problematyczną</a:t>
            </a:r>
            <a:r>
              <a:rPr lang="pl-PL" altLang="pl-PL" sz="2400" dirty="0"/>
              <a:t>. </a:t>
            </a:r>
          </a:p>
          <a:p>
            <a:pPr eaLnBrk="1" hangingPunct="1">
              <a:lnSpc>
                <a:spcPct val="90000"/>
              </a:lnSpc>
            </a:pPr>
            <a:r>
              <a:rPr lang="pl-PL" altLang="pl-PL" sz="2400" dirty="0"/>
              <a:t>Jest ona częścią działań człowieka i wynikiem pewnej konkretnej historii.</a:t>
            </a:r>
          </a:p>
          <a:p>
            <a:pPr eaLnBrk="1" hangingPunct="1">
              <a:lnSpc>
                <a:spcPct val="90000"/>
              </a:lnSpc>
            </a:pPr>
            <a:r>
              <a:rPr lang="pl-PL" altLang="pl-PL" sz="2400" dirty="0"/>
              <a:t>Istotną rolę odgrywają tu „potencjalni naprawiacze” - użytkownicy SSM.</a:t>
            </a:r>
          </a:p>
          <a:p>
            <a:pPr eaLnBrk="1" hangingPunct="1">
              <a:lnSpc>
                <a:spcPct val="90000"/>
              </a:lnSpc>
            </a:pPr>
            <a:r>
              <a:rPr lang="pl-PL" altLang="pl-PL" sz="2400" dirty="0"/>
              <a:t>Metodyka SSM przebiega wzdłuż połączonych strumieni: </a:t>
            </a:r>
            <a:r>
              <a:rPr lang="pl-PL" altLang="pl-PL" sz="2400" b="1" i="1" dirty="0"/>
              <a:t>strumienia informacji kulturowych</a:t>
            </a:r>
            <a:r>
              <a:rPr lang="pl-PL" altLang="pl-PL" sz="2400" dirty="0"/>
              <a:t> i </a:t>
            </a:r>
            <a:r>
              <a:rPr lang="pl-PL" altLang="pl-PL" sz="2400" b="1" i="1" dirty="0"/>
              <a:t>strumienia informacji logicznych</a:t>
            </a:r>
            <a:r>
              <a:rPr lang="pl-PL" altLang="pl-PL" sz="2400" dirty="0"/>
              <a:t>. </a:t>
            </a:r>
          </a:p>
          <a:p>
            <a:pPr eaLnBrk="1" hangingPunct="1">
              <a:lnSpc>
                <a:spcPct val="90000"/>
              </a:lnSpc>
            </a:pPr>
            <a:r>
              <a:rPr lang="pl-PL" altLang="pl-PL" sz="2400" dirty="0"/>
              <a:t>Oba strumienie mogą być traktowane jako wyrastające z postrzegania celowych działań (zadań) w sytuacji problemowej i różnych rzeczy, co do których istnieją niezgodności (problemy). </a:t>
            </a:r>
            <a:endParaRPr lang="pl-PL" altLang="pl-PL" sz="2400" dirty="0">
              <a:latin typeface="Times New Roman CE" charset="-1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p:cTn id="7" dur="1000" fill="hold"/>
                                        <p:tgtEl>
                                          <p:spTgt spid="409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09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09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099">
                                            <p:txEl>
                                              <p:pRg st="1" end="1"/>
                                            </p:txEl>
                                          </p:spTgt>
                                        </p:tgtEl>
                                        <p:attrNameLst>
                                          <p:attrName>style.visibility</p:attrName>
                                        </p:attrNameLst>
                                      </p:cBhvr>
                                      <p:to>
                                        <p:strVal val="visible"/>
                                      </p:to>
                                    </p:set>
                                    <p:anim calcmode="lin" valueType="num">
                                      <p:cBhvr>
                                        <p:cTn id="14" dur="1000" fill="hold"/>
                                        <p:tgtEl>
                                          <p:spTgt spid="4099">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4099">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409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099">
                                            <p:txEl>
                                              <p:pRg st="2" end="2"/>
                                            </p:txEl>
                                          </p:spTgt>
                                        </p:tgtEl>
                                        <p:attrNameLst>
                                          <p:attrName>style.visibility</p:attrName>
                                        </p:attrNameLst>
                                      </p:cBhvr>
                                      <p:to>
                                        <p:strVal val="visible"/>
                                      </p:to>
                                    </p:set>
                                    <p:anim calcmode="lin" valueType="num">
                                      <p:cBhvr>
                                        <p:cTn id="21" dur="1000" fill="hold"/>
                                        <p:tgtEl>
                                          <p:spTgt spid="4099">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4099">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409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4099">
                                            <p:txEl>
                                              <p:pRg st="3" end="3"/>
                                            </p:txEl>
                                          </p:spTgt>
                                        </p:tgtEl>
                                        <p:attrNameLst>
                                          <p:attrName>style.visibility</p:attrName>
                                        </p:attrNameLst>
                                      </p:cBhvr>
                                      <p:to>
                                        <p:strVal val="visible"/>
                                      </p:to>
                                    </p:set>
                                    <p:anim calcmode="lin" valueType="num">
                                      <p:cBhvr>
                                        <p:cTn id="28" dur="1000" fill="hold"/>
                                        <p:tgtEl>
                                          <p:spTgt spid="4099">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4099">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409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4099">
                                            <p:txEl>
                                              <p:pRg st="4" end="4"/>
                                            </p:txEl>
                                          </p:spTgt>
                                        </p:tgtEl>
                                        <p:attrNameLst>
                                          <p:attrName>style.visibility</p:attrName>
                                        </p:attrNameLst>
                                      </p:cBhvr>
                                      <p:to>
                                        <p:strVal val="visible"/>
                                      </p:to>
                                    </p:set>
                                    <p:anim calcmode="lin" valueType="num">
                                      <p:cBhvr>
                                        <p:cTn id="35" dur="1000" fill="hold"/>
                                        <p:tgtEl>
                                          <p:spTgt spid="4099">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4099">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4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a:t>Drzewo problemów</a:t>
            </a:r>
          </a:p>
        </p:txBody>
      </p:sp>
      <p:pic>
        <p:nvPicPr>
          <p:cNvPr id="1026" name="Picture 2"/>
          <p:cNvPicPr>
            <a:picLocks noChangeAspect="1" noChangeArrowheads="1"/>
          </p:cNvPicPr>
          <p:nvPr/>
        </p:nvPicPr>
        <p:blipFill>
          <a:blip r:embed="rId2" cstate="print"/>
          <a:srcRect/>
          <a:stretch>
            <a:fillRect/>
          </a:stretch>
        </p:blipFill>
        <p:spPr bwMode="auto">
          <a:xfrm>
            <a:off x="144016" y="1744107"/>
            <a:ext cx="8892480" cy="3989149"/>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Drzewo celów</a:t>
            </a:r>
          </a:p>
        </p:txBody>
      </p:sp>
      <p:pic>
        <p:nvPicPr>
          <p:cNvPr id="2050" name="Picture 2"/>
          <p:cNvPicPr>
            <a:picLocks noChangeAspect="1" noChangeArrowheads="1"/>
          </p:cNvPicPr>
          <p:nvPr/>
        </p:nvPicPr>
        <p:blipFill>
          <a:blip r:embed="rId2" cstate="print"/>
          <a:srcRect/>
          <a:stretch>
            <a:fillRect/>
          </a:stretch>
        </p:blipFill>
        <p:spPr bwMode="auto">
          <a:xfrm>
            <a:off x="2339752" y="1340768"/>
            <a:ext cx="4619625" cy="5210175"/>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Drzewo celów</a:t>
            </a:r>
          </a:p>
        </p:txBody>
      </p:sp>
      <p:pic>
        <p:nvPicPr>
          <p:cNvPr id="3074" name="Picture 2"/>
          <p:cNvPicPr>
            <a:picLocks noChangeAspect="1" noChangeArrowheads="1"/>
          </p:cNvPicPr>
          <p:nvPr/>
        </p:nvPicPr>
        <p:blipFill>
          <a:blip r:embed="rId2" cstate="print"/>
          <a:srcRect/>
          <a:stretch>
            <a:fillRect/>
          </a:stretch>
        </p:blipFill>
        <p:spPr bwMode="auto">
          <a:xfrm>
            <a:off x="35496" y="1552574"/>
            <a:ext cx="9027754" cy="4396706"/>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8" y="274638"/>
            <a:ext cx="8496944" cy="634082"/>
          </a:xfrm>
        </p:spPr>
        <p:txBody>
          <a:bodyPr>
            <a:normAutofit fontScale="90000"/>
          </a:bodyPr>
          <a:lstStyle/>
          <a:p>
            <a:r>
              <a:rPr lang="pl-PL" dirty="0"/>
              <a:t>Analiza strategii</a:t>
            </a:r>
          </a:p>
        </p:txBody>
      </p:sp>
      <p:pic>
        <p:nvPicPr>
          <p:cNvPr id="4098" name="Picture 2"/>
          <p:cNvPicPr>
            <a:picLocks noChangeAspect="1" noChangeArrowheads="1"/>
          </p:cNvPicPr>
          <p:nvPr/>
        </p:nvPicPr>
        <p:blipFill>
          <a:blip r:embed="rId2" cstate="print"/>
          <a:srcRect/>
          <a:stretch>
            <a:fillRect/>
          </a:stretch>
        </p:blipFill>
        <p:spPr bwMode="auto">
          <a:xfrm>
            <a:off x="179512" y="1052736"/>
            <a:ext cx="8801083" cy="5688633"/>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778098"/>
          </a:xfrm>
        </p:spPr>
        <p:txBody>
          <a:bodyPr/>
          <a:lstStyle/>
          <a:p>
            <a:r>
              <a:rPr lang="pl-PL" dirty="0"/>
              <a:t>Planowanie – matryca logiczna</a:t>
            </a:r>
          </a:p>
        </p:txBody>
      </p:sp>
      <p:pic>
        <p:nvPicPr>
          <p:cNvPr id="5123" name="Picture 3"/>
          <p:cNvPicPr>
            <a:picLocks noChangeAspect="1" noChangeArrowheads="1"/>
          </p:cNvPicPr>
          <p:nvPr/>
        </p:nvPicPr>
        <p:blipFill>
          <a:blip r:embed="rId2" cstate="print"/>
          <a:srcRect/>
          <a:stretch>
            <a:fillRect/>
          </a:stretch>
        </p:blipFill>
        <p:spPr bwMode="auto">
          <a:xfrm>
            <a:off x="728712" y="1233488"/>
            <a:ext cx="7803728" cy="5409802"/>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3348038" y="620713"/>
            <a:ext cx="1944687" cy="720725"/>
          </a:xfrm>
          <a:prstGeom prst="rect">
            <a:avLst/>
          </a:prstGeom>
          <a:noFill/>
          <a:ln w="12700">
            <a:solidFill>
              <a:schemeClr val="tx1"/>
            </a:solidFill>
            <a:miter lim="800000"/>
            <a:headEnd type="none" w="sm" len="sm"/>
            <a:tailEnd type="none" w="sm" len="sm"/>
          </a:ln>
          <a:effectLst/>
        </p:spPr>
        <p:txBody>
          <a:bodyPr wrap="none" anchor="ctr"/>
          <a:lstStyle/>
          <a:p>
            <a:pPr eaLnBrk="1" hangingPunct="1"/>
            <a:endParaRPr lang="pl-PL"/>
          </a:p>
        </p:txBody>
      </p:sp>
      <p:sp>
        <p:nvSpPr>
          <p:cNvPr id="5123" name="Text Box 5"/>
          <p:cNvSpPr txBox="1">
            <a:spLocks noChangeArrowheads="1"/>
          </p:cNvSpPr>
          <p:nvPr/>
        </p:nvSpPr>
        <p:spPr bwMode="auto">
          <a:xfrm>
            <a:off x="3400425" y="712788"/>
            <a:ext cx="1819275" cy="641350"/>
          </a:xfrm>
          <a:prstGeom prst="rect">
            <a:avLst/>
          </a:prstGeom>
          <a:noFill/>
          <a:ln w="12700">
            <a:noFill/>
            <a:miter lim="800000"/>
            <a:headEnd type="none" w="sm" len="sm"/>
            <a:tailEnd type="none" w="sm" len="sm"/>
          </a:ln>
          <a:effectLst/>
        </p:spPr>
        <p:txBody>
          <a:bodyPr>
            <a:spAutoFit/>
          </a:bodyPr>
          <a:lstStyle/>
          <a:p>
            <a:pPr algn="ctr" eaLnBrk="1" hangingPunct="1"/>
            <a:r>
              <a:rPr lang="pl-PL" altLang="pl-PL"/>
              <a:t>Sytuacja problematyczna</a:t>
            </a:r>
          </a:p>
        </p:txBody>
      </p:sp>
      <p:sp>
        <p:nvSpPr>
          <p:cNvPr id="5124" name="Text Box 6"/>
          <p:cNvSpPr txBox="1">
            <a:spLocks noChangeArrowheads="1"/>
          </p:cNvSpPr>
          <p:nvPr/>
        </p:nvSpPr>
        <p:spPr bwMode="auto">
          <a:xfrm>
            <a:off x="5940425" y="1341438"/>
            <a:ext cx="2879725" cy="641350"/>
          </a:xfrm>
          <a:prstGeom prst="rect">
            <a:avLst/>
          </a:prstGeom>
          <a:noFill/>
          <a:ln w="12700">
            <a:noFill/>
            <a:miter lim="800000"/>
            <a:headEnd type="none" w="sm" len="sm"/>
            <a:tailEnd type="none" w="sm" len="sm"/>
          </a:ln>
          <a:effectLst/>
        </p:spPr>
        <p:txBody>
          <a:bodyPr>
            <a:spAutoFit/>
          </a:bodyPr>
          <a:lstStyle/>
          <a:p>
            <a:pPr eaLnBrk="1" hangingPunct="1">
              <a:spcBef>
                <a:spcPct val="50000"/>
              </a:spcBef>
            </a:pPr>
            <a:r>
              <a:rPr lang="pl-PL" altLang="pl-PL"/>
              <a:t>Potencjalni „naprawiacze” sytuacji problematycznej</a:t>
            </a:r>
          </a:p>
        </p:txBody>
      </p:sp>
      <p:sp>
        <p:nvSpPr>
          <p:cNvPr id="5125" name="Line 7"/>
          <p:cNvSpPr>
            <a:spLocks noChangeShapeType="1"/>
          </p:cNvSpPr>
          <p:nvPr/>
        </p:nvSpPr>
        <p:spPr bwMode="auto">
          <a:xfrm flipH="1">
            <a:off x="5292725" y="836613"/>
            <a:ext cx="792163" cy="288925"/>
          </a:xfrm>
          <a:prstGeom prst="line">
            <a:avLst/>
          </a:prstGeom>
          <a:noFill/>
          <a:ln w="12700">
            <a:solidFill>
              <a:schemeClr val="tx1"/>
            </a:solidFill>
            <a:round/>
            <a:headEnd type="none" w="sm" len="sm"/>
            <a:tailEnd type="none" w="sm" len="sm"/>
          </a:ln>
          <a:effectLst/>
        </p:spPr>
        <p:txBody>
          <a:bodyPr/>
          <a:lstStyle/>
          <a:p>
            <a:endParaRPr lang="pl-PL"/>
          </a:p>
        </p:txBody>
      </p:sp>
      <p:sp>
        <p:nvSpPr>
          <p:cNvPr id="5126" name="Line 8"/>
          <p:cNvSpPr>
            <a:spLocks noChangeShapeType="1"/>
          </p:cNvSpPr>
          <p:nvPr/>
        </p:nvSpPr>
        <p:spPr bwMode="auto">
          <a:xfrm>
            <a:off x="4787900" y="1341438"/>
            <a:ext cx="1728788" cy="1150937"/>
          </a:xfrm>
          <a:prstGeom prst="line">
            <a:avLst/>
          </a:prstGeom>
          <a:noFill/>
          <a:ln w="12700">
            <a:solidFill>
              <a:schemeClr val="tx1"/>
            </a:solidFill>
            <a:round/>
            <a:headEnd type="none" w="sm" len="sm"/>
            <a:tailEnd type="triangle" w="sm" len="sm"/>
          </a:ln>
          <a:effectLst/>
        </p:spPr>
        <p:txBody>
          <a:bodyPr/>
          <a:lstStyle/>
          <a:p>
            <a:endParaRPr lang="pl-PL"/>
          </a:p>
        </p:txBody>
      </p:sp>
      <p:sp>
        <p:nvSpPr>
          <p:cNvPr id="5127" name="Rectangle 9"/>
          <p:cNvSpPr>
            <a:spLocks noChangeArrowheads="1"/>
          </p:cNvSpPr>
          <p:nvPr/>
        </p:nvSpPr>
        <p:spPr bwMode="auto">
          <a:xfrm>
            <a:off x="5219700" y="2565400"/>
            <a:ext cx="3744913" cy="3024188"/>
          </a:xfrm>
          <a:prstGeom prst="rect">
            <a:avLst/>
          </a:prstGeom>
          <a:noFill/>
          <a:ln w="12700">
            <a:solidFill>
              <a:schemeClr val="tx1"/>
            </a:solidFill>
            <a:miter lim="800000"/>
            <a:headEnd type="none" w="sm" len="sm"/>
            <a:tailEnd type="none" w="sm" len="sm"/>
          </a:ln>
          <a:effectLst/>
        </p:spPr>
        <p:txBody>
          <a:bodyPr wrap="none" anchor="ctr"/>
          <a:lstStyle/>
          <a:p>
            <a:pPr eaLnBrk="1" hangingPunct="1"/>
            <a:endParaRPr lang="pl-PL"/>
          </a:p>
        </p:txBody>
      </p:sp>
      <p:sp>
        <p:nvSpPr>
          <p:cNvPr id="5128" name="Text Box 10"/>
          <p:cNvSpPr txBox="1">
            <a:spLocks noChangeArrowheads="1"/>
          </p:cNvSpPr>
          <p:nvPr/>
        </p:nvSpPr>
        <p:spPr bwMode="auto">
          <a:xfrm>
            <a:off x="5292725" y="2636838"/>
            <a:ext cx="2736850" cy="366712"/>
          </a:xfrm>
          <a:prstGeom prst="rect">
            <a:avLst/>
          </a:prstGeom>
          <a:noFill/>
          <a:ln w="12700">
            <a:noFill/>
            <a:miter lim="800000"/>
            <a:headEnd type="none" w="sm" len="sm"/>
            <a:tailEnd type="none" w="sm" len="sm"/>
          </a:ln>
          <a:effectLst/>
        </p:spPr>
        <p:txBody>
          <a:bodyPr>
            <a:spAutoFit/>
          </a:bodyPr>
          <a:lstStyle/>
          <a:p>
            <a:pPr eaLnBrk="1" hangingPunct="1">
              <a:spcBef>
                <a:spcPct val="50000"/>
              </a:spcBef>
            </a:pPr>
            <a:r>
              <a:rPr lang="pl-PL" altLang="pl-PL"/>
              <a:t>Sytuacja jako system</a:t>
            </a:r>
          </a:p>
        </p:txBody>
      </p:sp>
      <p:sp>
        <p:nvSpPr>
          <p:cNvPr id="5129" name="Text Box 11"/>
          <p:cNvSpPr txBox="1">
            <a:spLocks noChangeArrowheads="1"/>
          </p:cNvSpPr>
          <p:nvPr/>
        </p:nvSpPr>
        <p:spPr bwMode="auto">
          <a:xfrm>
            <a:off x="5292725" y="4724400"/>
            <a:ext cx="1223963" cy="457200"/>
          </a:xfrm>
          <a:prstGeom prst="rect">
            <a:avLst/>
          </a:prstGeom>
          <a:noFill/>
          <a:ln w="12700">
            <a:noFill/>
            <a:miter lim="800000"/>
            <a:headEnd type="none" w="sm" len="sm"/>
            <a:tailEnd type="none" w="sm" len="sm"/>
          </a:ln>
          <a:effectLst/>
        </p:spPr>
        <p:txBody>
          <a:bodyPr>
            <a:spAutoFit/>
          </a:bodyPr>
          <a:lstStyle/>
          <a:p>
            <a:pPr eaLnBrk="1" hangingPunct="1">
              <a:spcBef>
                <a:spcPct val="50000"/>
              </a:spcBef>
            </a:pPr>
            <a:r>
              <a:rPr lang="pl-PL" altLang="pl-PL" sz="1200"/>
              <a:t>Odpowiednie systemy</a:t>
            </a:r>
          </a:p>
        </p:txBody>
      </p:sp>
      <p:grpSp>
        <p:nvGrpSpPr>
          <p:cNvPr id="5130" name="Group 12"/>
          <p:cNvGrpSpPr>
            <a:grpSpLocks/>
          </p:cNvGrpSpPr>
          <p:nvPr/>
        </p:nvGrpSpPr>
        <p:grpSpPr bwMode="auto">
          <a:xfrm>
            <a:off x="6443663" y="476250"/>
            <a:ext cx="358775" cy="863600"/>
            <a:chOff x="703" y="981"/>
            <a:chExt cx="453" cy="680"/>
          </a:xfrm>
        </p:grpSpPr>
        <p:sp>
          <p:nvSpPr>
            <p:cNvPr id="5184" name="Oval 13"/>
            <p:cNvSpPr>
              <a:spLocks noChangeArrowheads="1"/>
            </p:cNvSpPr>
            <p:nvPr/>
          </p:nvSpPr>
          <p:spPr bwMode="auto">
            <a:xfrm>
              <a:off x="748" y="981"/>
              <a:ext cx="363" cy="272"/>
            </a:xfrm>
            <a:prstGeom prst="ellipse">
              <a:avLst/>
            </a:prstGeom>
            <a:noFill/>
            <a:ln w="9525">
              <a:solidFill>
                <a:schemeClr val="tx1"/>
              </a:solidFill>
              <a:round/>
              <a:headEnd/>
              <a:tailEnd/>
            </a:ln>
            <a:effectLst/>
          </p:spPr>
          <p:txBody>
            <a:bodyPr wrap="none" anchor="ctr"/>
            <a:lstStyle/>
            <a:p>
              <a:pPr eaLnBrk="1" hangingPunct="1"/>
              <a:endParaRPr lang="pl-PL"/>
            </a:p>
          </p:txBody>
        </p:sp>
        <p:sp>
          <p:nvSpPr>
            <p:cNvPr id="5185" name="Line 14"/>
            <p:cNvSpPr>
              <a:spLocks noChangeShapeType="1"/>
            </p:cNvSpPr>
            <p:nvPr/>
          </p:nvSpPr>
          <p:spPr bwMode="auto">
            <a:xfrm>
              <a:off x="930" y="1253"/>
              <a:ext cx="0" cy="227"/>
            </a:xfrm>
            <a:prstGeom prst="line">
              <a:avLst/>
            </a:prstGeom>
            <a:noFill/>
            <a:ln w="9525">
              <a:solidFill>
                <a:schemeClr val="tx1"/>
              </a:solidFill>
              <a:round/>
              <a:headEnd/>
              <a:tailEnd/>
            </a:ln>
            <a:effectLst/>
          </p:spPr>
          <p:txBody>
            <a:bodyPr/>
            <a:lstStyle/>
            <a:p>
              <a:endParaRPr lang="pl-PL"/>
            </a:p>
          </p:txBody>
        </p:sp>
        <p:sp>
          <p:nvSpPr>
            <p:cNvPr id="5186" name="Line 15"/>
            <p:cNvSpPr>
              <a:spLocks noChangeShapeType="1"/>
            </p:cNvSpPr>
            <p:nvPr/>
          </p:nvSpPr>
          <p:spPr bwMode="auto">
            <a:xfrm>
              <a:off x="793" y="1344"/>
              <a:ext cx="273" cy="0"/>
            </a:xfrm>
            <a:prstGeom prst="line">
              <a:avLst/>
            </a:prstGeom>
            <a:noFill/>
            <a:ln w="9525">
              <a:solidFill>
                <a:schemeClr val="tx1"/>
              </a:solidFill>
              <a:round/>
              <a:headEnd/>
              <a:tailEnd/>
            </a:ln>
            <a:effectLst/>
          </p:spPr>
          <p:txBody>
            <a:bodyPr/>
            <a:lstStyle/>
            <a:p>
              <a:endParaRPr lang="pl-PL"/>
            </a:p>
          </p:txBody>
        </p:sp>
        <p:sp>
          <p:nvSpPr>
            <p:cNvPr id="5187" name="Line 16"/>
            <p:cNvSpPr>
              <a:spLocks noChangeShapeType="1"/>
            </p:cNvSpPr>
            <p:nvPr/>
          </p:nvSpPr>
          <p:spPr bwMode="auto">
            <a:xfrm flipH="1">
              <a:off x="703" y="1480"/>
              <a:ext cx="227" cy="181"/>
            </a:xfrm>
            <a:prstGeom prst="line">
              <a:avLst/>
            </a:prstGeom>
            <a:noFill/>
            <a:ln w="9525">
              <a:solidFill>
                <a:schemeClr val="tx1"/>
              </a:solidFill>
              <a:round/>
              <a:headEnd/>
              <a:tailEnd/>
            </a:ln>
            <a:effectLst/>
          </p:spPr>
          <p:txBody>
            <a:bodyPr/>
            <a:lstStyle/>
            <a:p>
              <a:endParaRPr lang="pl-PL"/>
            </a:p>
          </p:txBody>
        </p:sp>
        <p:sp>
          <p:nvSpPr>
            <p:cNvPr id="5188" name="Line 17"/>
            <p:cNvSpPr>
              <a:spLocks noChangeShapeType="1"/>
            </p:cNvSpPr>
            <p:nvPr/>
          </p:nvSpPr>
          <p:spPr bwMode="auto">
            <a:xfrm>
              <a:off x="930" y="1480"/>
              <a:ext cx="226" cy="181"/>
            </a:xfrm>
            <a:prstGeom prst="line">
              <a:avLst/>
            </a:prstGeom>
            <a:noFill/>
            <a:ln w="9525">
              <a:solidFill>
                <a:schemeClr val="tx1"/>
              </a:solidFill>
              <a:round/>
              <a:headEnd/>
              <a:tailEnd/>
            </a:ln>
            <a:effectLst/>
          </p:spPr>
          <p:txBody>
            <a:bodyPr/>
            <a:lstStyle/>
            <a:p>
              <a:endParaRPr lang="pl-PL"/>
            </a:p>
          </p:txBody>
        </p:sp>
      </p:grpSp>
      <p:grpSp>
        <p:nvGrpSpPr>
          <p:cNvPr id="5131" name="Group 18"/>
          <p:cNvGrpSpPr>
            <a:grpSpLocks/>
          </p:cNvGrpSpPr>
          <p:nvPr/>
        </p:nvGrpSpPr>
        <p:grpSpPr bwMode="auto">
          <a:xfrm>
            <a:off x="7308850" y="476250"/>
            <a:ext cx="358775" cy="863600"/>
            <a:chOff x="703" y="981"/>
            <a:chExt cx="453" cy="680"/>
          </a:xfrm>
        </p:grpSpPr>
        <p:sp>
          <p:nvSpPr>
            <p:cNvPr id="5179" name="Oval 19"/>
            <p:cNvSpPr>
              <a:spLocks noChangeArrowheads="1"/>
            </p:cNvSpPr>
            <p:nvPr/>
          </p:nvSpPr>
          <p:spPr bwMode="auto">
            <a:xfrm>
              <a:off x="748" y="981"/>
              <a:ext cx="363" cy="272"/>
            </a:xfrm>
            <a:prstGeom prst="ellipse">
              <a:avLst/>
            </a:prstGeom>
            <a:noFill/>
            <a:ln w="9525">
              <a:solidFill>
                <a:schemeClr val="tx1"/>
              </a:solidFill>
              <a:round/>
              <a:headEnd/>
              <a:tailEnd/>
            </a:ln>
            <a:effectLst/>
          </p:spPr>
          <p:txBody>
            <a:bodyPr wrap="none" anchor="ctr"/>
            <a:lstStyle/>
            <a:p>
              <a:pPr eaLnBrk="1" hangingPunct="1"/>
              <a:endParaRPr lang="pl-PL"/>
            </a:p>
          </p:txBody>
        </p:sp>
        <p:sp>
          <p:nvSpPr>
            <p:cNvPr id="5180" name="Line 20"/>
            <p:cNvSpPr>
              <a:spLocks noChangeShapeType="1"/>
            </p:cNvSpPr>
            <p:nvPr/>
          </p:nvSpPr>
          <p:spPr bwMode="auto">
            <a:xfrm>
              <a:off x="930" y="1253"/>
              <a:ext cx="0" cy="227"/>
            </a:xfrm>
            <a:prstGeom prst="line">
              <a:avLst/>
            </a:prstGeom>
            <a:noFill/>
            <a:ln w="9525">
              <a:solidFill>
                <a:schemeClr val="tx1"/>
              </a:solidFill>
              <a:round/>
              <a:headEnd/>
              <a:tailEnd/>
            </a:ln>
            <a:effectLst/>
          </p:spPr>
          <p:txBody>
            <a:bodyPr/>
            <a:lstStyle/>
            <a:p>
              <a:endParaRPr lang="pl-PL"/>
            </a:p>
          </p:txBody>
        </p:sp>
        <p:sp>
          <p:nvSpPr>
            <p:cNvPr id="5181" name="Line 21"/>
            <p:cNvSpPr>
              <a:spLocks noChangeShapeType="1"/>
            </p:cNvSpPr>
            <p:nvPr/>
          </p:nvSpPr>
          <p:spPr bwMode="auto">
            <a:xfrm>
              <a:off x="793" y="1344"/>
              <a:ext cx="273" cy="0"/>
            </a:xfrm>
            <a:prstGeom prst="line">
              <a:avLst/>
            </a:prstGeom>
            <a:noFill/>
            <a:ln w="9525">
              <a:solidFill>
                <a:schemeClr val="tx1"/>
              </a:solidFill>
              <a:round/>
              <a:headEnd/>
              <a:tailEnd/>
            </a:ln>
            <a:effectLst/>
          </p:spPr>
          <p:txBody>
            <a:bodyPr/>
            <a:lstStyle/>
            <a:p>
              <a:endParaRPr lang="pl-PL"/>
            </a:p>
          </p:txBody>
        </p:sp>
        <p:sp>
          <p:nvSpPr>
            <p:cNvPr id="5182" name="Line 22"/>
            <p:cNvSpPr>
              <a:spLocks noChangeShapeType="1"/>
            </p:cNvSpPr>
            <p:nvPr/>
          </p:nvSpPr>
          <p:spPr bwMode="auto">
            <a:xfrm flipH="1">
              <a:off x="703" y="1480"/>
              <a:ext cx="227" cy="181"/>
            </a:xfrm>
            <a:prstGeom prst="line">
              <a:avLst/>
            </a:prstGeom>
            <a:noFill/>
            <a:ln w="9525">
              <a:solidFill>
                <a:schemeClr val="tx1"/>
              </a:solidFill>
              <a:round/>
              <a:headEnd/>
              <a:tailEnd/>
            </a:ln>
            <a:effectLst/>
          </p:spPr>
          <p:txBody>
            <a:bodyPr/>
            <a:lstStyle/>
            <a:p>
              <a:endParaRPr lang="pl-PL"/>
            </a:p>
          </p:txBody>
        </p:sp>
        <p:sp>
          <p:nvSpPr>
            <p:cNvPr id="5183" name="Line 23"/>
            <p:cNvSpPr>
              <a:spLocks noChangeShapeType="1"/>
            </p:cNvSpPr>
            <p:nvPr/>
          </p:nvSpPr>
          <p:spPr bwMode="auto">
            <a:xfrm>
              <a:off x="930" y="1480"/>
              <a:ext cx="226" cy="181"/>
            </a:xfrm>
            <a:prstGeom prst="line">
              <a:avLst/>
            </a:prstGeom>
            <a:noFill/>
            <a:ln w="9525">
              <a:solidFill>
                <a:schemeClr val="tx1"/>
              </a:solidFill>
              <a:round/>
              <a:headEnd/>
              <a:tailEnd/>
            </a:ln>
            <a:effectLst/>
          </p:spPr>
          <p:txBody>
            <a:bodyPr/>
            <a:lstStyle/>
            <a:p>
              <a:endParaRPr lang="pl-PL"/>
            </a:p>
          </p:txBody>
        </p:sp>
      </p:grpSp>
      <p:sp>
        <p:nvSpPr>
          <p:cNvPr id="5132" name="AutoShape 25"/>
          <p:cNvSpPr>
            <a:spLocks noChangeArrowheads="1"/>
          </p:cNvSpPr>
          <p:nvPr/>
        </p:nvSpPr>
        <p:spPr bwMode="auto">
          <a:xfrm rot="586628">
            <a:off x="7524750" y="3284538"/>
            <a:ext cx="865188" cy="576262"/>
          </a:xfrm>
          <a:prstGeom prst="irregularSeal2">
            <a:avLst/>
          </a:prstGeom>
          <a:noFill/>
          <a:ln w="12700">
            <a:solidFill>
              <a:schemeClr val="tx1"/>
            </a:solidFill>
            <a:miter lim="800000"/>
            <a:headEnd type="none" w="sm" len="sm"/>
            <a:tailEnd type="none" w="sm" len="sm"/>
          </a:ln>
          <a:effectLst/>
        </p:spPr>
        <p:txBody>
          <a:bodyPr wrap="none" anchor="ctr"/>
          <a:lstStyle/>
          <a:p>
            <a:pPr eaLnBrk="1" hangingPunct="1"/>
            <a:endParaRPr lang="pl-PL"/>
          </a:p>
        </p:txBody>
      </p:sp>
      <p:sp>
        <p:nvSpPr>
          <p:cNvPr id="5133" name="AutoShape 26"/>
          <p:cNvSpPr>
            <a:spLocks noChangeArrowheads="1"/>
          </p:cNvSpPr>
          <p:nvPr/>
        </p:nvSpPr>
        <p:spPr bwMode="auto">
          <a:xfrm rot="586628">
            <a:off x="7596188" y="4076700"/>
            <a:ext cx="865187" cy="576263"/>
          </a:xfrm>
          <a:prstGeom prst="irregularSeal2">
            <a:avLst/>
          </a:prstGeom>
          <a:noFill/>
          <a:ln w="12700">
            <a:solidFill>
              <a:schemeClr val="tx1"/>
            </a:solidFill>
            <a:miter lim="800000"/>
            <a:headEnd type="none" w="sm" len="sm"/>
            <a:tailEnd type="none" w="sm" len="sm"/>
          </a:ln>
          <a:effectLst/>
        </p:spPr>
        <p:txBody>
          <a:bodyPr wrap="none" anchor="ctr"/>
          <a:lstStyle/>
          <a:p>
            <a:pPr eaLnBrk="1" hangingPunct="1"/>
            <a:endParaRPr lang="pl-PL"/>
          </a:p>
        </p:txBody>
      </p:sp>
      <p:sp>
        <p:nvSpPr>
          <p:cNvPr id="5134" name="Line 27"/>
          <p:cNvSpPr>
            <a:spLocks noChangeShapeType="1"/>
          </p:cNvSpPr>
          <p:nvPr/>
        </p:nvSpPr>
        <p:spPr bwMode="auto">
          <a:xfrm>
            <a:off x="6948488" y="3357563"/>
            <a:ext cx="503237" cy="287337"/>
          </a:xfrm>
          <a:prstGeom prst="line">
            <a:avLst/>
          </a:prstGeom>
          <a:noFill/>
          <a:ln w="12700">
            <a:solidFill>
              <a:schemeClr val="tx1"/>
            </a:solidFill>
            <a:round/>
            <a:headEnd type="none" w="sm" len="sm"/>
            <a:tailEnd type="triangle" w="sm" len="sm"/>
          </a:ln>
          <a:effectLst/>
        </p:spPr>
        <p:txBody>
          <a:bodyPr/>
          <a:lstStyle/>
          <a:p>
            <a:endParaRPr lang="pl-PL"/>
          </a:p>
        </p:txBody>
      </p:sp>
      <p:sp>
        <p:nvSpPr>
          <p:cNvPr id="5135" name="Line 28"/>
          <p:cNvSpPr>
            <a:spLocks noChangeShapeType="1"/>
          </p:cNvSpPr>
          <p:nvPr/>
        </p:nvSpPr>
        <p:spPr bwMode="auto">
          <a:xfrm>
            <a:off x="6877050" y="3933825"/>
            <a:ext cx="574675" cy="287338"/>
          </a:xfrm>
          <a:prstGeom prst="line">
            <a:avLst/>
          </a:prstGeom>
          <a:noFill/>
          <a:ln w="12700">
            <a:solidFill>
              <a:schemeClr val="tx1"/>
            </a:solidFill>
            <a:round/>
            <a:headEnd type="none" w="sm" len="sm"/>
            <a:tailEnd type="triangle" w="sm" len="sm"/>
          </a:ln>
          <a:effectLst/>
        </p:spPr>
        <p:txBody>
          <a:bodyPr/>
          <a:lstStyle/>
          <a:p>
            <a:endParaRPr lang="pl-PL"/>
          </a:p>
        </p:txBody>
      </p:sp>
      <p:sp>
        <p:nvSpPr>
          <p:cNvPr id="5136" name="AutoShape 29"/>
          <p:cNvSpPr>
            <a:spLocks noChangeArrowheads="1"/>
          </p:cNvSpPr>
          <p:nvPr/>
        </p:nvSpPr>
        <p:spPr bwMode="auto">
          <a:xfrm>
            <a:off x="6227763" y="3429000"/>
            <a:ext cx="503237" cy="71438"/>
          </a:xfrm>
          <a:prstGeom prst="rightArrow">
            <a:avLst>
              <a:gd name="adj1" fmla="val 50000"/>
              <a:gd name="adj2" fmla="val 176110"/>
            </a:avLst>
          </a:prstGeom>
          <a:noFill/>
          <a:ln w="12700">
            <a:solidFill>
              <a:schemeClr val="tx1"/>
            </a:solidFill>
            <a:miter lim="800000"/>
            <a:headEnd type="none" w="sm" len="sm"/>
            <a:tailEnd type="none" w="sm" len="sm"/>
          </a:ln>
          <a:effectLst/>
        </p:spPr>
        <p:txBody>
          <a:bodyPr wrap="none" anchor="ctr"/>
          <a:lstStyle/>
          <a:p>
            <a:pPr eaLnBrk="1" hangingPunct="1"/>
            <a:endParaRPr lang="pl-PL"/>
          </a:p>
        </p:txBody>
      </p:sp>
      <p:sp>
        <p:nvSpPr>
          <p:cNvPr id="5137" name="AutoShape 30"/>
          <p:cNvSpPr>
            <a:spLocks noChangeArrowheads="1"/>
          </p:cNvSpPr>
          <p:nvPr/>
        </p:nvSpPr>
        <p:spPr bwMode="auto">
          <a:xfrm>
            <a:off x="6227763" y="3933825"/>
            <a:ext cx="503237" cy="71438"/>
          </a:xfrm>
          <a:prstGeom prst="rightArrow">
            <a:avLst>
              <a:gd name="adj1" fmla="val 50000"/>
              <a:gd name="adj2" fmla="val 176110"/>
            </a:avLst>
          </a:prstGeom>
          <a:noFill/>
          <a:ln w="12700">
            <a:solidFill>
              <a:schemeClr val="tx1"/>
            </a:solidFill>
            <a:miter lim="800000"/>
            <a:headEnd type="none" w="sm" len="sm"/>
            <a:tailEnd type="none" w="sm" len="sm"/>
          </a:ln>
          <a:effectLst/>
        </p:spPr>
        <p:txBody>
          <a:bodyPr wrap="none" anchor="ctr"/>
          <a:lstStyle/>
          <a:p>
            <a:pPr eaLnBrk="1" hangingPunct="1"/>
            <a:endParaRPr lang="pl-PL"/>
          </a:p>
        </p:txBody>
      </p:sp>
      <p:sp>
        <p:nvSpPr>
          <p:cNvPr id="5138" name="AutoShape 32"/>
          <p:cNvSpPr>
            <a:spLocks noChangeArrowheads="1"/>
          </p:cNvSpPr>
          <p:nvPr/>
        </p:nvSpPr>
        <p:spPr bwMode="auto">
          <a:xfrm rot="5852366" flipV="1">
            <a:off x="4211637" y="333376"/>
            <a:ext cx="288925" cy="215900"/>
          </a:xfrm>
          <a:custGeom>
            <a:avLst/>
            <a:gdLst>
              <a:gd name="T0" fmla="*/ 123729 w 21600"/>
              <a:gd name="T1" fmla="*/ 0 h 21600"/>
              <a:gd name="T2" fmla="*/ 40864 w 21600"/>
              <a:gd name="T3" fmla="*/ 215900 h 21600"/>
              <a:gd name="T4" fmla="*/ 130083 w 21600"/>
              <a:gd name="T5" fmla="*/ 83062 h 21600"/>
              <a:gd name="T6" fmla="*/ 209497 w 21600"/>
              <a:gd name="T7" fmla="*/ 142784 h 21600"/>
              <a:gd name="T8" fmla="*/ 288925 w 21600"/>
              <a:gd name="T9" fmla="*/ 83062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lnTo>
                  <a:pt x="15662" y="14285"/>
                </a:lnTo>
                <a:close/>
              </a:path>
            </a:pathLst>
          </a:custGeom>
          <a:noFill/>
          <a:ln w="12700">
            <a:solidFill>
              <a:schemeClr val="tx1"/>
            </a:solidFill>
            <a:miter lim="800000"/>
            <a:headEnd type="none" w="sm" len="sm"/>
            <a:tailEnd type="none" w="sm" len="sm"/>
          </a:ln>
          <a:effectLst/>
        </p:spPr>
        <p:txBody>
          <a:bodyPr wrap="none" anchor="ctr"/>
          <a:lstStyle/>
          <a:p>
            <a:endParaRPr lang="pl-PL"/>
          </a:p>
        </p:txBody>
      </p:sp>
      <p:sp>
        <p:nvSpPr>
          <p:cNvPr id="5139" name="Text Box 33"/>
          <p:cNvSpPr txBox="1">
            <a:spLocks noChangeArrowheads="1"/>
          </p:cNvSpPr>
          <p:nvPr/>
        </p:nvSpPr>
        <p:spPr bwMode="auto">
          <a:xfrm>
            <a:off x="2916238" y="260350"/>
            <a:ext cx="1079500" cy="338554"/>
          </a:xfrm>
          <a:prstGeom prst="rect">
            <a:avLst/>
          </a:prstGeom>
          <a:noFill/>
          <a:ln w="12700">
            <a:noFill/>
            <a:miter lim="800000"/>
            <a:headEnd type="none" w="sm" len="sm"/>
            <a:tailEnd type="none" w="sm" len="sm"/>
          </a:ln>
          <a:effectLst/>
        </p:spPr>
        <p:txBody>
          <a:bodyPr>
            <a:spAutoFit/>
          </a:bodyPr>
          <a:lstStyle/>
          <a:p>
            <a:pPr eaLnBrk="1" hangingPunct="1">
              <a:spcBef>
                <a:spcPct val="50000"/>
              </a:spcBef>
            </a:pPr>
            <a:r>
              <a:rPr lang="pl-PL" altLang="pl-PL" sz="1600" dirty="0">
                <a:solidFill>
                  <a:srgbClr val="FF0000"/>
                </a:solidFill>
              </a:rPr>
              <a:t>Historia</a:t>
            </a:r>
          </a:p>
        </p:txBody>
      </p:sp>
      <p:sp>
        <p:nvSpPr>
          <p:cNvPr id="5140" name="Text Box 34"/>
          <p:cNvSpPr txBox="1">
            <a:spLocks noChangeArrowheads="1"/>
          </p:cNvSpPr>
          <p:nvPr/>
        </p:nvSpPr>
        <p:spPr bwMode="auto">
          <a:xfrm>
            <a:off x="3563938" y="1412875"/>
            <a:ext cx="1079500" cy="584775"/>
          </a:xfrm>
          <a:prstGeom prst="rect">
            <a:avLst/>
          </a:prstGeom>
          <a:noFill/>
          <a:ln w="12700">
            <a:noFill/>
            <a:miter lim="800000"/>
            <a:headEnd type="none" w="sm" len="sm"/>
            <a:tailEnd type="none" w="sm" len="sm"/>
          </a:ln>
          <a:effectLst/>
        </p:spPr>
        <p:txBody>
          <a:bodyPr>
            <a:spAutoFit/>
          </a:bodyPr>
          <a:lstStyle/>
          <a:p>
            <a:pPr eaLnBrk="1" hangingPunct="1">
              <a:spcBef>
                <a:spcPct val="50000"/>
              </a:spcBef>
            </a:pPr>
            <a:r>
              <a:rPr lang="pl-PL" altLang="pl-PL" sz="1600" dirty="0">
                <a:solidFill>
                  <a:srgbClr val="FF0000"/>
                </a:solidFill>
              </a:rPr>
              <a:t>Zadania Problemy</a:t>
            </a:r>
          </a:p>
        </p:txBody>
      </p:sp>
      <p:sp>
        <p:nvSpPr>
          <p:cNvPr id="5141" name="Rectangle 35"/>
          <p:cNvSpPr>
            <a:spLocks noChangeArrowheads="1"/>
          </p:cNvSpPr>
          <p:nvPr/>
        </p:nvSpPr>
        <p:spPr bwMode="auto">
          <a:xfrm>
            <a:off x="684213" y="2565400"/>
            <a:ext cx="3671887" cy="2519363"/>
          </a:xfrm>
          <a:prstGeom prst="rect">
            <a:avLst/>
          </a:prstGeom>
          <a:noFill/>
          <a:ln w="12700">
            <a:solidFill>
              <a:schemeClr val="tx1"/>
            </a:solidFill>
            <a:miter lim="800000"/>
            <a:headEnd type="none" w="sm" len="sm"/>
            <a:tailEnd type="none" w="sm" len="sm"/>
          </a:ln>
          <a:effectLst/>
        </p:spPr>
        <p:txBody>
          <a:bodyPr wrap="none" anchor="ctr"/>
          <a:lstStyle/>
          <a:p>
            <a:pPr eaLnBrk="1" hangingPunct="1"/>
            <a:endParaRPr lang="pl-PL"/>
          </a:p>
        </p:txBody>
      </p:sp>
      <p:sp>
        <p:nvSpPr>
          <p:cNvPr id="5142" name="Text Box 36"/>
          <p:cNvSpPr txBox="1">
            <a:spLocks noChangeArrowheads="1"/>
          </p:cNvSpPr>
          <p:nvPr/>
        </p:nvSpPr>
        <p:spPr bwMode="auto">
          <a:xfrm>
            <a:off x="755650" y="2636838"/>
            <a:ext cx="2736850" cy="366712"/>
          </a:xfrm>
          <a:prstGeom prst="rect">
            <a:avLst/>
          </a:prstGeom>
          <a:noFill/>
          <a:ln w="12700">
            <a:noFill/>
            <a:miter lim="800000"/>
            <a:headEnd type="none" w="sm" len="sm"/>
            <a:tailEnd type="none" w="sm" len="sm"/>
          </a:ln>
          <a:effectLst/>
        </p:spPr>
        <p:txBody>
          <a:bodyPr>
            <a:spAutoFit/>
          </a:bodyPr>
          <a:lstStyle/>
          <a:p>
            <a:pPr eaLnBrk="1" hangingPunct="1">
              <a:spcBef>
                <a:spcPct val="50000"/>
              </a:spcBef>
            </a:pPr>
            <a:r>
              <a:rPr lang="pl-PL" altLang="pl-PL"/>
              <a:t>Sytuacja jako kultura</a:t>
            </a:r>
          </a:p>
        </p:txBody>
      </p:sp>
      <p:sp>
        <p:nvSpPr>
          <p:cNvPr id="5144" name="Text Box 38"/>
          <p:cNvSpPr txBox="1">
            <a:spLocks noChangeArrowheads="1"/>
          </p:cNvSpPr>
          <p:nvPr/>
        </p:nvSpPr>
        <p:spPr bwMode="auto">
          <a:xfrm>
            <a:off x="1239838" y="3284538"/>
            <a:ext cx="2540000" cy="366712"/>
          </a:xfrm>
          <a:prstGeom prst="rect">
            <a:avLst/>
          </a:prstGeom>
          <a:noFill/>
          <a:ln w="12700">
            <a:noFill/>
            <a:miter lim="800000"/>
            <a:headEnd type="none" w="sm" len="sm"/>
            <a:tailEnd type="none" w="sm" len="sm"/>
          </a:ln>
          <a:effectLst/>
        </p:spPr>
        <p:txBody>
          <a:bodyPr>
            <a:spAutoFit/>
          </a:bodyPr>
          <a:lstStyle/>
          <a:p>
            <a:pPr eaLnBrk="1" hangingPunct="1"/>
            <a:endParaRPr lang="pl-PL" altLang="pl-PL"/>
          </a:p>
        </p:txBody>
      </p:sp>
      <p:sp>
        <p:nvSpPr>
          <p:cNvPr id="5145" name="Text Box 39"/>
          <p:cNvSpPr txBox="1">
            <a:spLocks noChangeArrowheads="1"/>
          </p:cNvSpPr>
          <p:nvPr/>
        </p:nvSpPr>
        <p:spPr bwMode="auto">
          <a:xfrm>
            <a:off x="1258888" y="3249736"/>
            <a:ext cx="2520950" cy="395288"/>
          </a:xfrm>
          <a:prstGeom prst="rect">
            <a:avLst/>
          </a:prstGeom>
          <a:noFill/>
          <a:ln w="28575">
            <a:solidFill>
              <a:schemeClr val="tx1"/>
            </a:solidFill>
            <a:miter lim="800000"/>
            <a:headEnd type="none" w="sm" len="sm"/>
            <a:tailEnd type="none" w="sm" len="sm"/>
          </a:ln>
          <a:effectLst/>
        </p:spPr>
        <p:txBody>
          <a:bodyPr>
            <a:spAutoFit/>
          </a:bodyPr>
          <a:lstStyle/>
          <a:p>
            <a:pPr eaLnBrk="1" hangingPunct="1">
              <a:spcBef>
                <a:spcPct val="50000"/>
              </a:spcBef>
            </a:pPr>
            <a:r>
              <a:rPr lang="pl-PL" altLang="pl-PL" dirty="0"/>
              <a:t>Analiza interwencji</a:t>
            </a:r>
          </a:p>
        </p:txBody>
      </p:sp>
      <p:sp>
        <p:nvSpPr>
          <p:cNvPr id="5147" name="Text Box 41"/>
          <p:cNvSpPr txBox="1">
            <a:spLocks noChangeArrowheads="1"/>
          </p:cNvSpPr>
          <p:nvPr/>
        </p:nvSpPr>
        <p:spPr bwMode="auto">
          <a:xfrm>
            <a:off x="806450" y="3860800"/>
            <a:ext cx="3336925" cy="366713"/>
          </a:xfrm>
          <a:prstGeom prst="rect">
            <a:avLst/>
          </a:prstGeom>
          <a:noFill/>
          <a:ln w="12700">
            <a:noFill/>
            <a:miter lim="800000"/>
            <a:headEnd type="none" w="sm" len="sm"/>
            <a:tailEnd type="none" w="sm" len="sm"/>
          </a:ln>
          <a:effectLst/>
        </p:spPr>
        <p:txBody>
          <a:bodyPr>
            <a:spAutoFit/>
          </a:bodyPr>
          <a:lstStyle/>
          <a:p>
            <a:pPr eaLnBrk="1" hangingPunct="1"/>
            <a:endParaRPr lang="pl-PL" altLang="pl-PL"/>
          </a:p>
        </p:txBody>
      </p:sp>
      <p:sp>
        <p:nvSpPr>
          <p:cNvPr id="5148" name="Text Box 42"/>
          <p:cNvSpPr txBox="1">
            <a:spLocks noChangeArrowheads="1"/>
          </p:cNvSpPr>
          <p:nvPr/>
        </p:nvSpPr>
        <p:spPr bwMode="auto">
          <a:xfrm>
            <a:off x="827584" y="3825801"/>
            <a:ext cx="3313112" cy="395287"/>
          </a:xfrm>
          <a:prstGeom prst="rect">
            <a:avLst/>
          </a:prstGeom>
          <a:noFill/>
          <a:ln w="28575">
            <a:solidFill>
              <a:schemeClr val="tx1"/>
            </a:solidFill>
            <a:miter lim="800000"/>
            <a:headEnd type="none" w="sm" len="sm"/>
            <a:tailEnd type="none" w="sm" len="sm"/>
          </a:ln>
          <a:effectLst/>
        </p:spPr>
        <p:txBody>
          <a:bodyPr>
            <a:spAutoFit/>
          </a:bodyPr>
          <a:lstStyle/>
          <a:p>
            <a:pPr eaLnBrk="1" hangingPunct="1">
              <a:spcBef>
                <a:spcPct val="50000"/>
              </a:spcBef>
            </a:pPr>
            <a:r>
              <a:rPr lang="pl-PL" altLang="pl-PL"/>
              <a:t>Analiza systemu społecznego</a:t>
            </a:r>
          </a:p>
        </p:txBody>
      </p:sp>
      <p:sp>
        <p:nvSpPr>
          <p:cNvPr id="5149" name="Rectangle 43"/>
          <p:cNvSpPr>
            <a:spLocks noChangeArrowheads="1"/>
          </p:cNvSpPr>
          <p:nvPr/>
        </p:nvSpPr>
        <p:spPr bwMode="auto">
          <a:xfrm>
            <a:off x="838200" y="4436789"/>
            <a:ext cx="3408363" cy="360363"/>
          </a:xfrm>
          <a:prstGeom prst="rect">
            <a:avLst/>
          </a:prstGeom>
          <a:noFill/>
          <a:ln w="28575">
            <a:solidFill>
              <a:schemeClr val="tx1"/>
            </a:solidFill>
            <a:miter lim="800000"/>
            <a:headEnd type="none" w="sm" len="sm"/>
            <a:tailEnd type="none" w="sm" len="sm"/>
          </a:ln>
          <a:effectLst/>
        </p:spPr>
        <p:txBody>
          <a:bodyPr wrap="none" anchor="ctr"/>
          <a:lstStyle/>
          <a:p>
            <a:pPr eaLnBrk="1" hangingPunct="1"/>
            <a:endParaRPr lang="pl-PL"/>
          </a:p>
        </p:txBody>
      </p:sp>
      <p:sp>
        <p:nvSpPr>
          <p:cNvPr id="5150" name="Text Box 44"/>
          <p:cNvSpPr txBox="1">
            <a:spLocks noChangeArrowheads="1"/>
          </p:cNvSpPr>
          <p:nvPr/>
        </p:nvSpPr>
        <p:spPr bwMode="auto">
          <a:xfrm>
            <a:off x="827088" y="4437063"/>
            <a:ext cx="3336925" cy="366712"/>
          </a:xfrm>
          <a:prstGeom prst="rect">
            <a:avLst/>
          </a:prstGeom>
          <a:noFill/>
          <a:ln w="12700">
            <a:noFill/>
            <a:miter lim="800000"/>
            <a:headEnd type="none" w="sm" len="sm"/>
            <a:tailEnd type="none" w="sm" len="sm"/>
          </a:ln>
          <a:effectLst/>
        </p:spPr>
        <p:txBody>
          <a:bodyPr>
            <a:spAutoFit/>
          </a:bodyPr>
          <a:lstStyle/>
          <a:p>
            <a:pPr eaLnBrk="1" hangingPunct="1"/>
            <a:endParaRPr lang="pl-PL" altLang="pl-PL"/>
          </a:p>
        </p:txBody>
      </p:sp>
      <p:sp>
        <p:nvSpPr>
          <p:cNvPr id="5151" name="Text Box 45"/>
          <p:cNvSpPr txBox="1">
            <a:spLocks noChangeArrowheads="1"/>
          </p:cNvSpPr>
          <p:nvPr/>
        </p:nvSpPr>
        <p:spPr bwMode="auto">
          <a:xfrm>
            <a:off x="847725" y="4430439"/>
            <a:ext cx="3313113" cy="366713"/>
          </a:xfrm>
          <a:prstGeom prst="rect">
            <a:avLst/>
          </a:prstGeom>
          <a:noFill/>
          <a:ln w="12700">
            <a:noFill/>
            <a:miter lim="800000"/>
            <a:headEnd type="none" w="sm" len="sm"/>
            <a:tailEnd type="none" w="sm" len="sm"/>
          </a:ln>
          <a:effectLst/>
        </p:spPr>
        <p:txBody>
          <a:bodyPr>
            <a:spAutoFit/>
          </a:bodyPr>
          <a:lstStyle/>
          <a:p>
            <a:pPr eaLnBrk="1" hangingPunct="1">
              <a:spcBef>
                <a:spcPct val="50000"/>
              </a:spcBef>
            </a:pPr>
            <a:r>
              <a:rPr lang="pl-PL" altLang="pl-PL" dirty="0"/>
              <a:t>Analiza systemu politycznego</a:t>
            </a:r>
          </a:p>
        </p:txBody>
      </p:sp>
      <p:sp>
        <p:nvSpPr>
          <p:cNvPr id="5152" name="Line 46"/>
          <p:cNvSpPr>
            <a:spLocks noChangeShapeType="1"/>
          </p:cNvSpPr>
          <p:nvPr/>
        </p:nvSpPr>
        <p:spPr bwMode="auto">
          <a:xfrm flipH="1">
            <a:off x="2339752" y="5084763"/>
            <a:ext cx="223" cy="504477"/>
          </a:xfrm>
          <a:prstGeom prst="line">
            <a:avLst/>
          </a:prstGeom>
          <a:noFill/>
          <a:ln w="38100">
            <a:solidFill>
              <a:schemeClr val="tx1"/>
            </a:solidFill>
            <a:round/>
            <a:headEnd type="none" w="sm" len="sm"/>
            <a:tailEnd type="triangle" w="sm" len="sm"/>
          </a:ln>
          <a:effectLst/>
        </p:spPr>
        <p:txBody>
          <a:bodyPr/>
          <a:lstStyle/>
          <a:p>
            <a:endParaRPr lang="pl-PL"/>
          </a:p>
        </p:txBody>
      </p:sp>
      <p:sp>
        <p:nvSpPr>
          <p:cNvPr id="5153" name="Text Box 47"/>
          <p:cNvSpPr txBox="1">
            <a:spLocks noChangeArrowheads="1"/>
          </p:cNvSpPr>
          <p:nvPr/>
        </p:nvSpPr>
        <p:spPr bwMode="auto">
          <a:xfrm>
            <a:off x="1187574" y="5478323"/>
            <a:ext cx="2664346" cy="830997"/>
          </a:xfrm>
          <a:prstGeom prst="rect">
            <a:avLst/>
          </a:prstGeom>
          <a:noFill/>
          <a:ln w="12700">
            <a:noFill/>
            <a:miter lim="800000"/>
            <a:headEnd type="none" w="sm" len="sm"/>
            <a:tailEnd type="none" w="sm" len="sm"/>
          </a:ln>
          <a:effectLst/>
        </p:spPr>
        <p:txBody>
          <a:bodyPr wrap="square">
            <a:spAutoFit/>
          </a:bodyPr>
          <a:lstStyle/>
          <a:p>
            <a:pPr eaLnBrk="1" hangingPunct="1">
              <a:spcBef>
                <a:spcPct val="50000"/>
              </a:spcBef>
            </a:pPr>
            <a:r>
              <a:rPr lang="pl-PL" altLang="pl-PL" sz="1600" dirty="0">
                <a:solidFill>
                  <a:srgbClr val="FF0000"/>
                </a:solidFill>
              </a:rPr>
              <a:t>Zmiany: </a:t>
            </a:r>
            <a:r>
              <a:rPr lang="pl-PL" altLang="pl-PL" sz="1600" dirty="0"/>
              <a:t>            Systematycznie pożądane Kulturowo wykonalne</a:t>
            </a:r>
          </a:p>
        </p:txBody>
      </p:sp>
      <p:sp>
        <p:nvSpPr>
          <p:cNvPr id="5154" name="Text Box 48"/>
          <p:cNvSpPr txBox="1">
            <a:spLocks noChangeArrowheads="1"/>
          </p:cNvSpPr>
          <p:nvPr/>
        </p:nvSpPr>
        <p:spPr bwMode="auto">
          <a:xfrm>
            <a:off x="4859610" y="6106690"/>
            <a:ext cx="3888854" cy="338554"/>
          </a:xfrm>
          <a:prstGeom prst="rect">
            <a:avLst/>
          </a:prstGeom>
          <a:noFill/>
          <a:ln w="12700">
            <a:noFill/>
            <a:miter lim="800000"/>
            <a:headEnd type="none" w="sm" len="sm"/>
            <a:tailEnd type="none" w="sm" len="sm"/>
          </a:ln>
          <a:effectLst/>
        </p:spPr>
        <p:txBody>
          <a:bodyPr wrap="square">
            <a:spAutoFit/>
          </a:bodyPr>
          <a:lstStyle/>
          <a:p>
            <a:pPr eaLnBrk="1" hangingPunct="1">
              <a:spcBef>
                <a:spcPct val="50000"/>
              </a:spcBef>
            </a:pPr>
            <a:r>
              <a:rPr lang="pl-PL" altLang="pl-PL" sz="1600" dirty="0">
                <a:solidFill>
                  <a:srgbClr val="FF0000"/>
                </a:solidFill>
              </a:rPr>
              <a:t>Działanie</a:t>
            </a:r>
            <a:r>
              <a:rPr lang="pl-PL" altLang="pl-PL" sz="1600" dirty="0"/>
              <a:t> w celu poprawy sytuacji</a:t>
            </a:r>
          </a:p>
        </p:txBody>
      </p:sp>
      <p:sp>
        <p:nvSpPr>
          <p:cNvPr id="5155" name="Text Box 49"/>
          <p:cNvSpPr txBox="1">
            <a:spLocks noChangeArrowheads="1"/>
          </p:cNvSpPr>
          <p:nvPr/>
        </p:nvSpPr>
        <p:spPr bwMode="auto">
          <a:xfrm>
            <a:off x="6588125" y="4797425"/>
            <a:ext cx="792163" cy="274638"/>
          </a:xfrm>
          <a:prstGeom prst="rect">
            <a:avLst/>
          </a:prstGeom>
          <a:noFill/>
          <a:ln w="12700">
            <a:noFill/>
            <a:miter lim="800000"/>
            <a:headEnd type="none" w="sm" len="sm"/>
            <a:tailEnd type="none" w="sm" len="sm"/>
          </a:ln>
          <a:effectLst/>
        </p:spPr>
        <p:txBody>
          <a:bodyPr>
            <a:spAutoFit/>
          </a:bodyPr>
          <a:lstStyle/>
          <a:p>
            <a:pPr eaLnBrk="1" hangingPunct="1">
              <a:spcBef>
                <a:spcPct val="50000"/>
              </a:spcBef>
            </a:pPr>
            <a:r>
              <a:rPr lang="pl-PL" altLang="pl-PL" sz="1200"/>
              <a:t>Modele </a:t>
            </a:r>
          </a:p>
        </p:txBody>
      </p:sp>
      <p:sp>
        <p:nvSpPr>
          <p:cNvPr id="5156" name="Text Box 50"/>
          <p:cNvSpPr txBox="1">
            <a:spLocks noChangeArrowheads="1"/>
          </p:cNvSpPr>
          <p:nvPr/>
        </p:nvSpPr>
        <p:spPr bwMode="auto">
          <a:xfrm>
            <a:off x="5219700" y="5300663"/>
            <a:ext cx="3384550" cy="274637"/>
          </a:xfrm>
          <a:prstGeom prst="rect">
            <a:avLst/>
          </a:prstGeom>
          <a:noFill/>
          <a:ln w="12700">
            <a:noFill/>
            <a:miter lim="800000"/>
            <a:headEnd type="none" w="sm" len="sm"/>
            <a:tailEnd type="none" w="sm" len="sm"/>
          </a:ln>
          <a:effectLst/>
        </p:spPr>
        <p:txBody>
          <a:bodyPr>
            <a:spAutoFit/>
          </a:bodyPr>
          <a:lstStyle/>
          <a:p>
            <a:pPr eaLnBrk="1" hangingPunct="1">
              <a:spcBef>
                <a:spcPct val="50000"/>
              </a:spcBef>
            </a:pPr>
            <a:r>
              <a:rPr lang="pl-PL" altLang="pl-PL" sz="1200"/>
              <a:t>Różnice między modelami a rzeczywistością</a:t>
            </a:r>
          </a:p>
        </p:txBody>
      </p:sp>
      <p:sp>
        <p:nvSpPr>
          <p:cNvPr id="5157" name="Text Box 51"/>
          <p:cNvSpPr txBox="1">
            <a:spLocks noChangeArrowheads="1"/>
          </p:cNvSpPr>
          <p:nvPr/>
        </p:nvSpPr>
        <p:spPr bwMode="auto">
          <a:xfrm>
            <a:off x="7596188" y="4797425"/>
            <a:ext cx="792162" cy="274638"/>
          </a:xfrm>
          <a:prstGeom prst="rect">
            <a:avLst/>
          </a:prstGeom>
          <a:noFill/>
          <a:ln w="12700">
            <a:noFill/>
            <a:miter lim="800000"/>
            <a:headEnd type="none" w="sm" len="sm"/>
            <a:tailEnd type="none" w="sm" len="sm"/>
          </a:ln>
          <a:effectLst/>
        </p:spPr>
        <p:txBody>
          <a:bodyPr>
            <a:spAutoFit/>
          </a:bodyPr>
          <a:lstStyle/>
          <a:p>
            <a:pPr eaLnBrk="1" hangingPunct="1">
              <a:spcBef>
                <a:spcPct val="50000"/>
              </a:spcBef>
            </a:pPr>
            <a:r>
              <a:rPr lang="pl-PL" altLang="pl-PL" sz="1200"/>
              <a:t>Sytuacja </a:t>
            </a:r>
          </a:p>
        </p:txBody>
      </p:sp>
      <p:sp>
        <p:nvSpPr>
          <p:cNvPr id="5158" name="Rectangle 52"/>
          <p:cNvSpPr>
            <a:spLocks noChangeArrowheads="1"/>
          </p:cNvSpPr>
          <p:nvPr/>
        </p:nvSpPr>
        <p:spPr bwMode="auto">
          <a:xfrm>
            <a:off x="5435600" y="3284538"/>
            <a:ext cx="431800" cy="288925"/>
          </a:xfrm>
          <a:prstGeom prst="rect">
            <a:avLst/>
          </a:prstGeom>
          <a:noFill/>
          <a:ln w="12700">
            <a:solidFill>
              <a:schemeClr val="tx1"/>
            </a:solidFill>
            <a:miter lim="800000"/>
            <a:headEnd type="none" w="sm" len="sm"/>
            <a:tailEnd type="none" w="sm" len="sm"/>
          </a:ln>
          <a:effectLst/>
        </p:spPr>
        <p:txBody>
          <a:bodyPr wrap="none" anchor="ctr"/>
          <a:lstStyle/>
          <a:p>
            <a:pPr eaLnBrk="1" hangingPunct="1"/>
            <a:endParaRPr lang="pl-PL"/>
          </a:p>
        </p:txBody>
      </p:sp>
      <p:sp>
        <p:nvSpPr>
          <p:cNvPr id="5159" name="Line 53"/>
          <p:cNvSpPr>
            <a:spLocks noChangeShapeType="1"/>
          </p:cNvSpPr>
          <p:nvPr/>
        </p:nvSpPr>
        <p:spPr bwMode="auto">
          <a:xfrm>
            <a:off x="5580063" y="3213100"/>
            <a:ext cx="0" cy="71438"/>
          </a:xfrm>
          <a:prstGeom prst="line">
            <a:avLst/>
          </a:prstGeom>
          <a:noFill/>
          <a:ln w="12700">
            <a:solidFill>
              <a:schemeClr val="tx1"/>
            </a:solidFill>
            <a:round/>
            <a:headEnd type="none" w="sm" len="sm"/>
            <a:tailEnd type="none" w="sm" len="sm"/>
          </a:ln>
          <a:effectLst/>
        </p:spPr>
        <p:txBody>
          <a:bodyPr/>
          <a:lstStyle/>
          <a:p>
            <a:endParaRPr lang="pl-PL"/>
          </a:p>
        </p:txBody>
      </p:sp>
      <p:sp>
        <p:nvSpPr>
          <p:cNvPr id="5160" name="Line 54"/>
          <p:cNvSpPr>
            <a:spLocks noChangeShapeType="1"/>
          </p:cNvSpPr>
          <p:nvPr/>
        </p:nvSpPr>
        <p:spPr bwMode="auto">
          <a:xfrm>
            <a:off x="5580063" y="3213100"/>
            <a:ext cx="360362" cy="0"/>
          </a:xfrm>
          <a:prstGeom prst="line">
            <a:avLst/>
          </a:prstGeom>
          <a:noFill/>
          <a:ln w="12700">
            <a:solidFill>
              <a:schemeClr val="tx1"/>
            </a:solidFill>
            <a:round/>
            <a:headEnd type="none" w="sm" len="sm"/>
            <a:tailEnd type="none" w="sm" len="sm"/>
          </a:ln>
          <a:effectLst/>
        </p:spPr>
        <p:txBody>
          <a:bodyPr/>
          <a:lstStyle/>
          <a:p>
            <a:endParaRPr lang="pl-PL"/>
          </a:p>
        </p:txBody>
      </p:sp>
      <p:sp>
        <p:nvSpPr>
          <p:cNvPr id="5161" name="Line 55"/>
          <p:cNvSpPr>
            <a:spLocks noChangeShapeType="1"/>
          </p:cNvSpPr>
          <p:nvPr/>
        </p:nvSpPr>
        <p:spPr bwMode="auto">
          <a:xfrm>
            <a:off x="5940425" y="3213100"/>
            <a:ext cx="0" cy="215900"/>
          </a:xfrm>
          <a:prstGeom prst="line">
            <a:avLst/>
          </a:prstGeom>
          <a:noFill/>
          <a:ln w="12700">
            <a:solidFill>
              <a:schemeClr val="tx1"/>
            </a:solidFill>
            <a:round/>
            <a:headEnd type="none" w="sm" len="sm"/>
            <a:tailEnd type="none" w="sm" len="sm"/>
          </a:ln>
          <a:effectLst/>
        </p:spPr>
        <p:txBody>
          <a:bodyPr/>
          <a:lstStyle/>
          <a:p>
            <a:endParaRPr lang="pl-PL"/>
          </a:p>
        </p:txBody>
      </p:sp>
      <p:sp>
        <p:nvSpPr>
          <p:cNvPr id="5162" name="Line 56"/>
          <p:cNvSpPr>
            <a:spLocks noChangeShapeType="1"/>
          </p:cNvSpPr>
          <p:nvPr/>
        </p:nvSpPr>
        <p:spPr bwMode="auto">
          <a:xfrm>
            <a:off x="5867400" y="3429000"/>
            <a:ext cx="73025" cy="0"/>
          </a:xfrm>
          <a:prstGeom prst="line">
            <a:avLst/>
          </a:prstGeom>
          <a:noFill/>
          <a:ln w="12700">
            <a:solidFill>
              <a:schemeClr val="tx1"/>
            </a:solidFill>
            <a:round/>
            <a:headEnd type="none" w="sm" len="sm"/>
            <a:tailEnd type="none" w="sm" len="sm"/>
          </a:ln>
          <a:effectLst/>
        </p:spPr>
        <p:txBody>
          <a:bodyPr/>
          <a:lstStyle/>
          <a:p>
            <a:endParaRPr lang="pl-PL"/>
          </a:p>
        </p:txBody>
      </p:sp>
      <p:sp>
        <p:nvSpPr>
          <p:cNvPr id="5163" name="Line 57"/>
          <p:cNvSpPr>
            <a:spLocks noChangeShapeType="1"/>
          </p:cNvSpPr>
          <p:nvPr/>
        </p:nvSpPr>
        <p:spPr bwMode="auto">
          <a:xfrm>
            <a:off x="5724525" y="3141663"/>
            <a:ext cx="0" cy="71437"/>
          </a:xfrm>
          <a:prstGeom prst="line">
            <a:avLst/>
          </a:prstGeom>
          <a:noFill/>
          <a:ln w="12700">
            <a:solidFill>
              <a:schemeClr val="tx1"/>
            </a:solidFill>
            <a:round/>
            <a:headEnd type="none" w="sm" len="sm"/>
            <a:tailEnd type="none" w="sm" len="sm"/>
          </a:ln>
          <a:effectLst/>
        </p:spPr>
        <p:txBody>
          <a:bodyPr/>
          <a:lstStyle/>
          <a:p>
            <a:endParaRPr lang="pl-PL"/>
          </a:p>
        </p:txBody>
      </p:sp>
      <p:sp>
        <p:nvSpPr>
          <p:cNvPr id="5164" name="Line 58"/>
          <p:cNvSpPr>
            <a:spLocks noChangeShapeType="1"/>
          </p:cNvSpPr>
          <p:nvPr/>
        </p:nvSpPr>
        <p:spPr bwMode="auto">
          <a:xfrm>
            <a:off x="5724525" y="3141663"/>
            <a:ext cx="287338" cy="0"/>
          </a:xfrm>
          <a:prstGeom prst="line">
            <a:avLst/>
          </a:prstGeom>
          <a:noFill/>
          <a:ln w="12700">
            <a:solidFill>
              <a:schemeClr val="tx1"/>
            </a:solidFill>
            <a:round/>
            <a:headEnd type="none" w="sm" len="sm"/>
            <a:tailEnd type="none" w="sm" len="sm"/>
          </a:ln>
          <a:effectLst/>
        </p:spPr>
        <p:txBody>
          <a:bodyPr/>
          <a:lstStyle/>
          <a:p>
            <a:endParaRPr lang="pl-PL"/>
          </a:p>
        </p:txBody>
      </p:sp>
      <p:sp>
        <p:nvSpPr>
          <p:cNvPr id="5165" name="Line 59"/>
          <p:cNvSpPr>
            <a:spLocks noChangeShapeType="1"/>
          </p:cNvSpPr>
          <p:nvPr/>
        </p:nvSpPr>
        <p:spPr bwMode="auto">
          <a:xfrm>
            <a:off x="6011863" y="3141663"/>
            <a:ext cx="0" cy="215900"/>
          </a:xfrm>
          <a:prstGeom prst="line">
            <a:avLst/>
          </a:prstGeom>
          <a:noFill/>
          <a:ln w="12700">
            <a:solidFill>
              <a:schemeClr val="tx1"/>
            </a:solidFill>
            <a:round/>
            <a:headEnd type="none" w="sm" len="sm"/>
            <a:tailEnd type="none" w="sm" len="sm"/>
          </a:ln>
          <a:effectLst/>
        </p:spPr>
        <p:txBody>
          <a:bodyPr/>
          <a:lstStyle/>
          <a:p>
            <a:endParaRPr lang="pl-PL"/>
          </a:p>
        </p:txBody>
      </p:sp>
      <p:sp>
        <p:nvSpPr>
          <p:cNvPr id="5166" name="Line 60"/>
          <p:cNvSpPr>
            <a:spLocks noChangeShapeType="1"/>
          </p:cNvSpPr>
          <p:nvPr/>
        </p:nvSpPr>
        <p:spPr bwMode="auto">
          <a:xfrm>
            <a:off x="5940425" y="3357563"/>
            <a:ext cx="71438" cy="0"/>
          </a:xfrm>
          <a:prstGeom prst="line">
            <a:avLst/>
          </a:prstGeom>
          <a:noFill/>
          <a:ln w="12700">
            <a:solidFill>
              <a:schemeClr val="tx1"/>
            </a:solidFill>
            <a:round/>
            <a:headEnd type="none" w="sm" len="sm"/>
            <a:tailEnd type="none" w="sm" len="sm"/>
          </a:ln>
          <a:effectLst/>
        </p:spPr>
        <p:txBody>
          <a:bodyPr/>
          <a:lstStyle/>
          <a:p>
            <a:endParaRPr lang="pl-PL"/>
          </a:p>
        </p:txBody>
      </p:sp>
      <p:sp>
        <p:nvSpPr>
          <p:cNvPr id="5167" name="Rectangle 70"/>
          <p:cNvSpPr>
            <a:spLocks noChangeArrowheads="1"/>
          </p:cNvSpPr>
          <p:nvPr/>
        </p:nvSpPr>
        <p:spPr bwMode="auto">
          <a:xfrm>
            <a:off x="5435600" y="4003675"/>
            <a:ext cx="431800" cy="288925"/>
          </a:xfrm>
          <a:prstGeom prst="rect">
            <a:avLst/>
          </a:prstGeom>
          <a:noFill/>
          <a:ln w="12700">
            <a:solidFill>
              <a:schemeClr val="tx1"/>
            </a:solidFill>
            <a:miter lim="800000"/>
            <a:headEnd type="none" w="sm" len="sm"/>
            <a:tailEnd type="none" w="sm" len="sm"/>
          </a:ln>
          <a:effectLst/>
        </p:spPr>
        <p:txBody>
          <a:bodyPr wrap="none" anchor="ctr"/>
          <a:lstStyle/>
          <a:p>
            <a:pPr eaLnBrk="1" hangingPunct="1"/>
            <a:endParaRPr lang="pl-PL"/>
          </a:p>
        </p:txBody>
      </p:sp>
      <p:sp>
        <p:nvSpPr>
          <p:cNvPr id="5168" name="Line 71"/>
          <p:cNvSpPr>
            <a:spLocks noChangeShapeType="1"/>
          </p:cNvSpPr>
          <p:nvPr/>
        </p:nvSpPr>
        <p:spPr bwMode="auto">
          <a:xfrm>
            <a:off x="5580063" y="3932238"/>
            <a:ext cx="0" cy="71437"/>
          </a:xfrm>
          <a:prstGeom prst="line">
            <a:avLst/>
          </a:prstGeom>
          <a:noFill/>
          <a:ln w="12700">
            <a:solidFill>
              <a:schemeClr val="tx1"/>
            </a:solidFill>
            <a:round/>
            <a:headEnd type="none" w="sm" len="sm"/>
            <a:tailEnd type="none" w="sm" len="sm"/>
          </a:ln>
          <a:effectLst/>
        </p:spPr>
        <p:txBody>
          <a:bodyPr/>
          <a:lstStyle/>
          <a:p>
            <a:endParaRPr lang="pl-PL"/>
          </a:p>
        </p:txBody>
      </p:sp>
      <p:sp>
        <p:nvSpPr>
          <p:cNvPr id="5169" name="Line 72"/>
          <p:cNvSpPr>
            <a:spLocks noChangeShapeType="1"/>
          </p:cNvSpPr>
          <p:nvPr/>
        </p:nvSpPr>
        <p:spPr bwMode="auto">
          <a:xfrm>
            <a:off x="5580063" y="3932238"/>
            <a:ext cx="360362" cy="0"/>
          </a:xfrm>
          <a:prstGeom prst="line">
            <a:avLst/>
          </a:prstGeom>
          <a:noFill/>
          <a:ln w="12700">
            <a:solidFill>
              <a:schemeClr val="tx1"/>
            </a:solidFill>
            <a:round/>
            <a:headEnd type="none" w="sm" len="sm"/>
            <a:tailEnd type="none" w="sm" len="sm"/>
          </a:ln>
          <a:effectLst/>
        </p:spPr>
        <p:txBody>
          <a:bodyPr/>
          <a:lstStyle/>
          <a:p>
            <a:endParaRPr lang="pl-PL"/>
          </a:p>
        </p:txBody>
      </p:sp>
      <p:sp>
        <p:nvSpPr>
          <p:cNvPr id="5170" name="Line 73"/>
          <p:cNvSpPr>
            <a:spLocks noChangeShapeType="1"/>
          </p:cNvSpPr>
          <p:nvPr/>
        </p:nvSpPr>
        <p:spPr bwMode="auto">
          <a:xfrm>
            <a:off x="5940425" y="3932238"/>
            <a:ext cx="0" cy="215900"/>
          </a:xfrm>
          <a:prstGeom prst="line">
            <a:avLst/>
          </a:prstGeom>
          <a:noFill/>
          <a:ln w="12700">
            <a:solidFill>
              <a:schemeClr val="tx1"/>
            </a:solidFill>
            <a:round/>
            <a:headEnd type="none" w="sm" len="sm"/>
            <a:tailEnd type="none" w="sm" len="sm"/>
          </a:ln>
          <a:effectLst/>
        </p:spPr>
        <p:txBody>
          <a:bodyPr/>
          <a:lstStyle/>
          <a:p>
            <a:endParaRPr lang="pl-PL"/>
          </a:p>
        </p:txBody>
      </p:sp>
      <p:sp>
        <p:nvSpPr>
          <p:cNvPr id="5171" name="Line 74"/>
          <p:cNvSpPr>
            <a:spLocks noChangeShapeType="1"/>
          </p:cNvSpPr>
          <p:nvPr/>
        </p:nvSpPr>
        <p:spPr bwMode="auto">
          <a:xfrm>
            <a:off x="5867400" y="4148138"/>
            <a:ext cx="73025" cy="0"/>
          </a:xfrm>
          <a:prstGeom prst="line">
            <a:avLst/>
          </a:prstGeom>
          <a:noFill/>
          <a:ln w="12700">
            <a:solidFill>
              <a:schemeClr val="tx1"/>
            </a:solidFill>
            <a:round/>
            <a:headEnd type="none" w="sm" len="sm"/>
            <a:tailEnd type="none" w="sm" len="sm"/>
          </a:ln>
          <a:effectLst/>
        </p:spPr>
        <p:txBody>
          <a:bodyPr/>
          <a:lstStyle/>
          <a:p>
            <a:endParaRPr lang="pl-PL"/>
          </a:p>
        </p:txBody>
      </p:sp>
      <p:sp>
        <p:nvSpPr>
          <p:cNvPr id="5172" name="Line 75"/>
          <p:cNvSpPr>
            <a:spLocks noChangeShapeType="1"/>
          </p:cNvSpPr>
          <p:nvPr/>
        </p:nvSpPr>
        <p:spPr bwMode="auto">
          <a:xfrm>
            <a:off x="5724525" y="3860800"/>
            <a:ext cx="0" cy="71438"/>
          </a:xfrm>
          <a:prstGeom prst="line">
            <a:avLst/>
          </a:prstGeom>
          <a:noFill/>
          <a:ln w="12700">
            <a:solidFill>
              <a:schemeClr val="tx1"/>
            </a:solidFill>
            <a:round/>
            <a:headEnd type="none" w="sm" len="sm"/>
            <a:tailEnd type="none" w="sm" len="sm"/>
          </a:ln>
          <a:effectLst/>
        </p:spPr>
        <p:txBody>
          <a:bodyPr/>
          <a:lstStyle/>
          <a:p>
            <a:endParaRPr lang="pl-PL"/>
          </a:p>
        </p:txBody>
      </p:sp>
      <p:sp>
        <p:nvSpPr>
          <p:cNvPr id="5173" name="Line 76"/>
          <p:cNvSpPr>
            <a:spLocks noChangeShapeType="1"/>
          </p:cNvSpPr>
          <p:nvPr/>
        </p:nvSpPr>
        <p:spPr bwMode="auto">
          <a:xfrm>
            <a:off x="5724525" y="3860800"/>
            <a:ext cx="287338" cy="0"/>
          </a:xfrm>
          <a:prstGeom prst="line">
            <a:avLst/>
          </a:prstGeom>
          <a:noFill/>
          <a:ln w="12700">
            <a:solidFill>
              <a:schemeClr val="tx1"/>
            </a:solidFill>
            <a:round/>
            <a:headEnd type="none" w="sm" len="sm"/>
            <a:tailEnd type="none" w="sm" len="sm"/>
          </a:ln>
          <a:effectLst/>
        </p:spPr>
        <p:txBody>
          <a:bodyPr/>
          <a:lstStyle/>
          <a:p>
            <a:endParaRPr lang="pl-PL"/>
          </a:p>
        </p:txBody>
      </p:sp>
      <p:sp>
        <p:nvSpPr>
          <p:cNvPr id="5174" name="Line 77"/>
          <p:cNvSpPr>
            <a:spLocks noChangeShapeType="1"/>
          </p:cNvSpPr>
          <p:nvPr/>
        </p:nvSpPr>
        <p:spPr bwMode="auto">
          <a:xfrm>
            <a:off x="6011863" y="3860800"/>
            <a:ext cx="0" cy="215900"/>
          </a:xfrm>
          <a:prstGeom prst="line">
            <a:avLst/>
          </a:prstGeom>
          <a:noFill/>
          <a:ln w="12700">
            <a:solidFill>
              <a:schemeClr val="tx1"/>
            </a:solidFill>
            <a:round/>
            <a:headEnd type="none" w="sm" len="sm"/>
            <a:tailEnd type="none" w="sm" len="sm"/>
          </a:ln>
          <a:effectLst/>
        </p:spPr>
        <p:txBody>
          <a:bodyPr/>
          <a:lstStyle/>
          <a:p>
            <a:endParaRPr lang="pl-PL"/>
          </a:p>
        </p:txBody>
      </p:sp>
      <p:sp>
        <p:nvSpPr>
          <p:cNvPr id="5175" name="Line 78"/>
          <p:cNvSpPr>
            <a:spLocks noChangeShapeType="1"/>
          </p:cNvSpPr>
          <p:nvPr/>
        </p:nvSpPr>
        <p:spPr bwMode="auto">
          <a:xfrm>
            <a:off x="5940425" y="4076700"/>
            <a:ext cx="71438" cy="0"/>
          </a:xfrm>
          <a:prstGeom prst="line">
            <a:avLst/>
          </a:prstGeom>
          <a:noFill/>
          <a:ln w="12700">
            <a:solidFill>
              <a:schemeClr val="tx1"/>
            </a:solidFill>
            <a:round/>
            <a:headEnd type="none" w="sm" len="sm"/>
            <a:tailEnd type="none" w="sm" len="sm"/>
          </a:ln>
          <a:effectLst/>
        </p:spPr>
        <p:txBody>
          <a:bodyPr/>
          <a:lstStyle/>
          <a:p>
            <a:endParaRPr lang="pl-PL"/>
          </a:p>
        </p:txBody>
      </p:sp>
      <p:sp>
        <p:nvSpPr>
          <p:cNvPr id="5176" name="Line 79"/>
          <p:cNvSpPr>
            <a:spLocks noChangeShapeType="1"/>
          </p:cNvSpPr>
          <p:nvPr/>
        </p:nvSpPr>
        <p:spPr bwMode="auto">
          <a:xfrm flipH="1">
            <a:off x="1908175" y="1341438"/>
            <a:ext cx="1655763" cy="1223962"/>
          </a:xfrm>
          <a:prstGeom prst="line">
            <a:avLst/>
          </a:prstGeom>
          <a:noFill/>
          <a:ln w="12700">
            <a:solidFill>
              <a:schemeClr val="tx1"/>
            </a:solidFill>
            <a:round/>
            <a:headEnd type="none" w="sm" len="sm"/>
            <a:tailEnd type="triangle" w="sm" len="sm"/>
          </a:ln>
          <a:effectLst/>
        </p:spPr>
        <p:txBody>
          <a:bodyPr/>
          <a:lstStyle/>
          <a:p>
            <a:endParaRPr lang="pl-PL"/>
          </a:p>
        </p:txBody>
      </p:sp>
      <p:sp>
        <p:nvSpPr>
          <p:cNvPr id="5177" name="Line 80"/>
          <p:cNvSpPr>
            <a:spLocks noChangeShapeType="1"/>
          </p:cNvSpPr>
          <p:nvPr/>
        </p:nvSpPr>
        <p:spPr bwMode="auto">
          <a:xfrm flipH="1">
            <a:off x="3635375" y="5300663"/>
            <a:ext cx="1584325" cy="360362"/>
          </a:xfrm>
          <a:prstGeom prst="line">
            <a:avLst/>
          </a:prstGeom>
          <a:noFill/>
          <a:ln w="38100">
            <a:solidFill>
              <a:schemeClr val="tx1"/>
            </a:solidFill>
            <a:round/>
            <a:headEnd type="none" w="sm" len="sm"/>
            <a:tailEnd type="triangle" w="sm" len="sm"/>
          </a:ln>
          <a:effectLst/>
        </p:spPr>
        <p:txBody>
          <a:bodyPr/>
          <a:lstStyle/>
          <a:p>
            <a:endParaRPr lang="pl-PL"/>
          </a:p>
        </p:txBody>
      </p:sp>
      <p:sp>
        <p:nvSpPr>
          <p:cNvPr id="5178" name="Line 81"/>
          <p:cNvSpPr>
            <a:spLocks noChangeShapeType="1"/>
          </p:cNvSpPr>
          <p:nvPr/>
        </p:nvSpPr>
        <p:spPr bwMode="auto">
          <a:xfrm>
            <a:off x="3132262" y="6021388"/>
            <a:ext cx="1655762" cy="215900"/>
          </a:xfrm>
          <a:prstGeom prst="line">
            <a:avLst/>
          </a:prstGeom>
          <a:noFill/>
          <a:ln w="38100">
            <a:solidFill>
              <a:schemeClr val="tx1"/>
            </a:solidFill>
            <a:round/>
            <a:headEnd type="none" w="sm" len="sm"/>
            <a:tailEnd type="triangle" w="sm" len="sm"/>
          </a:ln>
          <a:effectLst/>
        </p:spPr>
        <p:txBody>
          <a:bodyPr/>
          <a:lstStyle/>
          <a:p>
            <a:endParaRPr lang="pl-PL"/>
          </a:p>
        </p:txBody>
      </p:sp>
      <p:sp>
        <p:nvSpPr>
          <p:cNvPr id="69" name="Prostokąt 68"/>
          <p:cNvSpPr/>
          <p:nvPr/>
        </p:nvSpPr>
        <p:spPr bwMode="auto">
          <a:xfrm>
            <a:off x="5292080" y="3068960"/>
            <a:ext cx="3600400" cy="1656184"/>
          </a:xfrm>
          <a:prstGeom prst="rect">
            <a:avLst/>
          </a:prstGeom>
          <a:solidFill>
            <a:schemeClr val="bg1"/>
          </a:solidFill>
          <a:ln w="12700" cap="flat" cmpd="sng" algn="ctr">
            <a:no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panose="020B0604020202020204" pitchFamily="34" charset="0"/>
            </a:endParaRPr>
          </a:p>
        </p:txBody>
      </p:sp>
      <p:sp>
        <p:nvSpPr>
          <p:cNvPr id="70" name="Prostokąt 69"/>
          <p:cNvSpPr/>
          <p:nvPr/>
        </p:nvSpPr>
        <p:spPr bwMode="auto">
          <a:xfrm>
            <a:off x="5292080" y="4797152"/>
            <a:ext cx="3600400" cy="504056"/>
          </a:xfrm>
          <a:prstGeom prst="rect">
            <a:avLst/>
          </a:prstGeom>
          <a:solidFill>
            <a:schemeClr val="bg1"/>
          </a:solidFill>
          <a:ln w="12700" cap="flat" cmpd="sng" algn="ctr">
            <a:no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panose="020B0604020202020204" pitchFamily="34" charset="0"/>
            </a:endParaRPr>
          </a:p>
        </p:txBody>
      </p:sp>
      <p:sp>
        <p:nvSpPr>
          <p:cNvPr id="72" name="Prostokąt 71"/>
          <p:cNvSpPr/>
          <p:nvPr/>
        </p:nvSpPr>
        <p:spPr bwMode="auto">
          <a:xfrm>
            <a:off x="5292080" y="5373216"/>
            <a:ext cx="3600400" cy="152400"/>
          </a:xfrm>
          <a:prstGeom prst="rect">
            <a:avLst/>
          </a:prstGeom>
          <a:solidFill>
            <a:schemeClr val="bg1"/>
          </a:solidFill>
          <a:ln w="12700" cap="flat" cmpd="sng" algn="ctr">
            <a:no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145"/>
                                        </p:tgtEl>
                                        <p:attrNameLst>
                                          <p:attrName>style.visibility</p:attrName>
                                        </p:attrNameLst>
                                      </p:cBhvr>
                                      <p:to>
                                        <p:strVal val="visible"/>
                                      </p:to>
                                    </p:set>
                                    <p:anim calcmode="lin" valueType="num">
                                      <p:cBhvr>
                                        <p:cTn id="7" dur="1000" fill="hold"/>
                                        <p:tgtEl>
                                          <p:spTgt spid="5145"/>
                                        </p:tgtEl>
                                        <p:attrNameLst>
                                          <p:attrName>ppt_w</p:attrName>
                                        </p:attrNameLst>
                                      </p:cBhvr>
                                      <p:tavLst>
                                        <p:tav tm="0">
                                          <p:val>
                                            <p:strVal val="#ppt_w*0.70"/>
                                          </p:val>
                                        </p:tav>
                                        <p:tav tm="100000">
                                          <p:val>
                                            <p:strVal val="#ppt_w"/>
                                          </p:val>
                                        </p:tav>
                                      </p:tavLst>
                                    </p:anim>
                                    <p:anim calcmode="lin" valueType="num">
                                      <p:cBhvr>
                                        <p:cTn id="8" dur="1000" fill="hold"/>
                                        <p:tgtEl>
                                          <p:spTgt spid="5145"/>
                                        </p:tgtEl>
                                        <p:attrNameLst>
                                          <p:attrName>ppt_h</p:attrName>
                                        </p:attrNameLst>
                                      </p:cBhvr>
                                      <p:tavLst>
                                        <p:tav tm="0">
                                          <p:val>
                                            <p:strVal val="#ppt_h"/>
                                          </p:val>
                                        </p:tav>
                                        <p:tav tm="100000">
                                          <p:val>
                                            <p:strVal val="#ppt_h"/>
                                          </p:val>
                                        </p:tav>
                                      </p:tavLst>
                                    </p:anim>
                                    <p:animEffect transition="in" filter="fade">
                                      <p:cBhvr>
                                        <p:cTn id="9" dur="1000"/>
                                        <p:tgtEl>
                                          <p:spTgt spid="514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148"/>
                                        </p:tgtEl>
                                        <p:attrNameLst>
                                          <p:attrName>style.visibility</p:attrName>
                                        </p:attrNameLst>
                                      </p:cBhvr>
                                      <p:to>
                                        <p:strVal val="visible"/>
                                      </p:to>
                                    </p:set>
                                    <p:anim calcmode="lin" valueType="num">
                                      <p:cBhvr>
                                        <p:cTn id="14" dur="1000" fill="hold"/>
                                        <p:tgtEl>
                                          <p:spTgt spid="5148"/>
                                        </p:tgtEl>
                                        <p:attrNameLst>
                                          <p:attrName>ppt_w</p:attrName>
                                        </p:attrNameLst>
                                      </p:cBhvr>
                                      <p:tavLst>
                                        <p:tav tm="0">
                                          <p:val>
                                            <p:strVal val="#ppt_w*0.70"/>
                                          </p:val>
                                        </p:tav>
                                        <p:tav tm="100000">
                                          <p:val>
                                            <p:strVal val="#ppt_w"/>
                                          </p:val>
                                        </p:tav>
                                      </p:tavLst>
                                    </p:anim>
                                    <p:anim calcmode="lin" valueType="num">
                                      <p:cBhvr>
                                        <p:cTn id="15" dur="1000" fill="hold"/>
                                        <p:tgtEl>
                                          <p:spTgt spid="5148"/>
                                        </p:tgtEl>
                                        <p:attrNameLst>
                                          <p:attrName>ppt_h</p:attrName>
                                        </p:attrNameLst>
                                      </p:cBhvr>
                                      <p:tavLst>
                                        <p:tav tm="0">
                                          <p:val>
                                            <p:strVal val="#ppt_h"/>
                                          </p:val>
                                        </p:tav>
                                        <p:tav tm="100000">
                                          <p:val>
                                            <p:strVal val="#ppt_h"/>
                                          </p:val>
                                        </p:tav>
                                      </p:tavLst>
                                    </p:anim>
                                    <p:animEffect transition="in" filter="fade">
                                      <p:cBhvr>
                                        <p:cTn id="16" dur="1000"/>
                                        <p:tgtEl>
                                          <p:spTgt spid="5148"/>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5151"/>
                                        </p:tgtEl>
                                        <p:attrNameLst>
                                          <p:attrName>style.visibility</p:attrName>
                                        </p:attrNameLst>
                                      </p:cBhvr>
                                      <p:to>
                                        <p:strVal val="visible"/>
                                      </p:to>
                                    </p:set>
                                    <p:anim calcmode="lin" valueType="num">
                                      <p:cBhvr>
                                        <p:cTn id="21" dur="1000" fill="hold"/>
                                        <p:tgtEl>
                                          <p:spTgt spid="5151"/>
                                        </p:tgtEl>
                                        <p:attrNameLst>
                                          <p:attrName>ppt_w</p:attrName>
                                        </p:attrNameLst>
                                      </p:cBhvr>
                                      <p:tavLst>
                                        <p:tav tm="0">
                                          <p:val>
                                            <p:strVal val="#ppt_w*0.70"/>
                                          </p:val>
                                        </p:tav>
                                        <p:tav tm="100000">
                                          <p:val>
                                            <p:strVal val="#ppt_w"/>
                                          </p:val>
                                        </p:tav>
                                      </p:tavLst>
                                    </p:anim>
                                    <p:anim calcmode="lin" valueType="num">
                                      <p:cBhvr>
                                        <p:cTn id="22" dur="1000" fill="hold"/>
                                        <p:tgtEl>
                                          <p:spTgt spid="5151"/>
                                        </p:tgtEl>
                                        <p:attrNameLst>
                                          <p:attrName>ppt_h</p:attrName>
                                        </p:attrNameLst>
                                      </p:cBhvr>
                                      <p:tavLst>
                                        <p:tav tm="0">
                                          <p:val>
                                            <p:strVal val="#ppt_h"/>
                                          </p:val>
                                        </p:tav>
                                        <p:tav tm="100000">
                                          <p:val>
                                            <p:strVal val="#ppt_h"/>
                                          </p:val>
                                        </p:tav>
                                      </p:tavLst>
                                    </p:anim>
                                    <p:animEffect transition="in" filter="fade">
                                      <p:cBhvr>
                                        <p:cTn id="23" dur="1000"/>
                                        <p:tgtEl>
                                          <p:spTgt spid="5151"/>
                                        </p:tgtEl>
                                      </p:cBhvr>
                                    </p:animEffect>
                                  </p:childTnLst>
                                </p:cTn>
                              </p:par>
                              <p:par>
                                <p:cTn id="24" presetID="55" presetClass="entr" presetSubtype="0" fill="hold" grpId="0" nodeType="withEffect">
                                  <p:stCondLst>
                                    <p:cond delay="0"/>
                                  </p:stCondLst>
                                  <p:childTnLst>
                                    <p:set>
                                      <p:cBhvr>
                                        <p:cTn id="25" dur="1" fill="hold">
                                          <p:stCondLst>
                                            <p:cond delay="0"/>
                                          </p:stCondLst>
                                        </p:cTn>
                                        <p:tgtEl>
                                          <p:spTgt spid="5149"/>
                                        </p:tgtEl>
                                        <p:attrNameLst>
                                          <p:attrName>style.visibility</p:attrName>
                                        </p:attrNameLst>
                                      </p:cBhvr>
                                      <p:to>
                                        <p:strVal val="visible"/>
                                      </p:to>
                                    </p:set>
                                    <p:anim calcmode="lin" valueType="num">
                                      <p:cBhvr>
                                        <p:cTn id="26" dur="1000" fill="hold"/>
                                        <p:tgtEl>
                                          <p:spTgt spid="5149"/>
                                        </p:tgtEl>
                                        <p:attrNameLst>
                                          <p:attrName>ppt_w</p:attrName>
                                        </p:attrNameLst>
                                      </p:cBhvr>
                                      <p:tavLst>
                                        <p:tav tm="0">
                                          <p:val>
                                            <p:strVal val="#ppt_w*0.70"/>
                                          </p:val>
                                        </p:tav>
                                        <p:tav tm="100000">
                                          <p:val>
                                            <p:strVal val="#ppt_w"/>
                                          </p:val>
                                        </p:tav>
                                      </p:tavLst>
                                    </p:anim>
                                    <p:anim calcmode="lin" valueType="num">
                                      <p:cBhvr>
                                        <p:cTn id="27" dur="1000" fill="hold"/>
                                        <p:tgtEl>
                                          <p:spTgt spid="5149"/>
                                        </p:tgtEl>
                                        <p:attrNameLst>
                                          <p:attrName>ppt_h</p:attrName>
                                        </p:attrNameLst>
                                      </p:cBhvr>
                                      <p:tavLst>
                                        <p:tav tm="0">
                                          <p:val>
                                            <p:strVal val="#ppt_h"/>
                                          </p:val>
                                        </p:tav>
                                        <p:tav tm="100000">
                                          <p:val>
                                            <p:strVal val="#ppt_h"/>
                                          </p:val>
                                        </p:tav>
                                      </p:tavLst>
                                    </p:anim>
                                    <p:animEffect transition="in" filter="fade">
                                      <p:cBhvr>
                                        <p:cTn id="28" dur="1000"/>
                                        <p:tgtEl>
                                          <p:spTgt spid="514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0" nodeType="clickEffect">
                                  <p:stCondLst>
                                    <p:cond delay="0"/>
                                  </p:stCondLst>
                                  <p:childTnLst>
                                    <p:animEffect transition="out" filter="fade">
                                      <p:cBhvr>
                                        <p:cTn id="32" dur="2000"/>
                                        <p:tgtEl>
                                          <p:spTgt spid="69"/>
                                        </p:tgtEl>
                                      </p:cBhvr>
                                    </p:animEffect>
                                    <p:set>
                                      <p:cBhvr>
                                        <p:cTn id="33" dur="1" fill="hold">
                                          <p:stCondLst>
                                            <p:cond delay="1999"/>
                                          </p:stCondLst>
                                        </p:cTn>
                                        <p:tgtEl>
                                          <p:spTgt spid="69"/>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0" nodeType="clickEffect">
                                  <p:stCondLst>
                                    <p:cond delay="0"/>
                                  </p:stCondLst>
                                  <p:childTnLst>
                                    <p:animEffect transition="out" filter="fade">
                                      <p:cBhvr>
                                        <p:cTn id="37" dur="2000"/>
                                        <p:tgtEl>
                                          <p:spTgt spid="70"/>
                                        </p:tgtEl>
                                      </p:cBhvr>
                                    </p:animEffect>
                                    <p:set>
                                      <p:cBhvr>
                                        <p:cTn id="38" dur="1" fill="hold">
                                          <p:stCondLst>
                                            <p:cond delay="1999"/>
                                          </p:stCondLst>
                                        </p:cTn>
                                        <p:tgtEl>
                                          <p:spTgt spid="7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2000"/>
                                        <p:tgtEl>
                                          <p:spTgt spid="72"/>
                                        </p:tgtEl>
                                      </p:cBhvr>
                                    </p:animEffect>
                                    <p:set>
                                      <p:cBhvr>
                                        <p:cTn id="43" dur="1" fill="hold">
                                          <p:stCondLst>
                                            <p:cond delay="1999"/>
                                          </p:stCondLst>
                                        </p:cTn>
                                        <p:tgtEl>
                                          <p:spTgt spid="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5" grpId="0" animBg="1"/>
      <p:bldP spid="5148" grpId="0" animBg="1"/>
      <p:bldP spid="5149" grpId="0" animBg="1"/>
      <p:bldP spid="5151" grpId="0"/>
      <p:bldP spid="69" grpId="0" animBg="1"/>
      <p:bldP spid="70" grpId="0" animBg="1"/>
      <p:bldP spid="7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8032" y="227112"/>
            <a:ext cx="7772400" cy="609600"/>
          </a:xfrm>
          <a:noFill/>
        </p:spPr>
        <p:txBody>
          <a:bodyPr lIns="92075" tIns="46038" rIns="92075" bIns="46038"/>
          <a:lstStyle/>
          <a:p>
            <a:pPr eaLnBrk="1" hangingPunct="1"/>
            <a:r>
              <a:rPr lang="pl-PL" altLang="pl-PL" sz="3600" dirty="0"/>
              <a:t>Metodyka społeczna SSM</a:t>
            </a:r>
            <a:endParaRPr lang="pl-PL" altLang="pl-PL" sz="3600" dirty="0">
              <a:latin typeface="Times New Roman CE" charset="-18"/>
            </a:endParaRPr>
          </a:p>
        </p:txBody>
      </p:sp>
      <p:sp>
        <p:nvSpPr>
          <p:cNvPr id="6147" name="Rectangle 3"/>
          <p:cNvSpPr>
            <a:spLocks noGrp="1" noChangeArrowheads="1"/>
          </p:cNvSpPr>
          <p:nvPr>
            <p:ph type="body" idx="1"/>
          </p:nvPr>
        </p:nvSpPr>
        <p:spPr>
          <a:xfrm>
            <a:off x="292224" y="1126232"/>
            <a:ext cx="8528248" cy="5039072"/>
          </a:xfrm>
          <a:noFill/>
        </p:spPr>
        <p:txBody>
          <a:bodyPr lIns="92075" tIns="46038" rIns="92075" bIns="46038"/>
          <a:lstStyle/>
          <a:p>
            <a:pPr eaLnBrk="1" hangingPunct="1"/>
            <a:r>
              <a:rPr lang="pl-PL" altLang="pl-PL" sz="2400" dirty="0"/>
              <a:t>W celu wyjaśnienia sytuacji problemowej należy użyć kilku modeli działań ludzkich. </a:t>
            </a:r>
          </a:p>
          <a:p>
            <a:pPr eaLnBrk="1" hangingPunct="1"/>
            <a:r>
              <a:rPr lang="pl-PL" altLang="pl-PL" sz="2400" dirty="0"/>
              <a:t>Jest to realizowane poprzez porównanie modeli z postrzeganiem sytuacji rzeczywistej.</a:t>
            </a:r>
          </a:p>
          <a:p>
            <a:pPr eaLnBrk="1" hangingPunct="1"/>
            <a:r>
              <a:rPr lang="pl-PL" altLang="pl-PL" sz="2400" dirty="0"/>
              <a:t>Wykorzystuje się trzy rodzaje badań sytuacji problemowej:</a:t>
            </a:r>
          </a:p>
          <a:p>
            <a:pPr eaLnBrk="1" hangingPunct="1">
              <a:buFontTx/>
              <a:buNone/>
            </a:pPr>
            <a:r>
              <a:rPr lang="pl-PL" altLang="pl-PL" sz="2400" b="1" dirty="0"/>
              <a:t>	</a:t>
            </a:r>
            <a:r>
              <a:rPr lang="pl-PL" altLang="pl-PL" sz="2400" dirty="0"/>
              <a:t>a)</a:t>
            </a:r>
            <a:r>
              <a:rPr lang="pl-PL" altLang="pl-PL" sz="2400" b="1" dirty="0"/>
              <a:t> </a:t>
            </a:r>
            <a:r>
              <a:rPr lang="pl-PL" altLang="pl-PL" sz="2400" b="1" i="1" dirty="0"/>
              <a:t>badanie samej interwencji</a:t>
            </a:r>
          </a:p>
          <a:p>
            <a:pPr eaLnBrk="1" hangingPunct="1">
              <a:buFontTx/>
              <a:buNone/>
            </a:pPr>
            <a:r>
              <a:rPr lang="pl-PL" altLang="pl-PL" sz="2400" b="1" i="1" dirty="0"/>
              <a:t>	</a:t>
            </a:r>
            <a:r>
              <a:rPr lang="pl-PL" altLang="pl-PL" sz="2400" dirty="0"/>
              <a:t>b)</a:t>
            </a:r>
            <a:r>
              <a:rPr lang="pl-PL" altLang="pl-PL" sz="2400" b="1" i="1" dirty="0"/>
              <a:t> badanie sytuacji jako „systemu społecznego”</a:t>
            </a:r>
          </a:p>
          <a:p>
            <a:pPr eaLnBrk="1" hangingPunct="1">
              <a:buFontTx/>
              <a:buNone/>
            </a:pPr>
            <a:r>
              <a:rPr lang="pl-PL" altLang="pl-PL" sz="2400" b="1" i="1" dirty="0"/>
              <a:t>	</a:t>
            </a:r>
            <a:r>
              <a:rPr lang="pl-PL" altLang="pl-PL" sz="2400" dirty="0"/>
              <a:t>c)</a:t>
            </a:r>
            <a:r>
              <a:rPr lang="pl-PL" altLang="pl-PL" sz="2400" b="1" i="1" dirty="0"/>
              <a:t> badanie sytuacji jako „systemu politycznego”</a:t>
            </a:r>
            <a:endParaRPr lang="pl-PL" altLang="pl-PL" sz="2400" b="1" dirty="0"/>
          </a:p>
          <a:p>
            <a:pPr eaLnBrk="1" hangingPunct="1"/>
            <a:r>
              <a:rPr lang="pl-PL" altLang="pl-PL" sz="2400" dirty="0"/>
              <a:t>Strumienie logiczny i kulturowy współdziałają ze sobą.</a:t>
            </a:r>
          </a:p>
          <a:p>
            <a:pPr eaLnBrk="1" hangingPunct="1"/>
            <a:r>
              <a:rPr lang="pl-PL" altLang="pl-PL" sz="2400" dirty="0"/>
              <a:t>Wybór systemu działań ludzkich odpowiedniego dla osób w danej sytuacji politycznej będzie określony przez kulturę, w której działa.</a:t>
            </a:r>
            <a:endParaRPr lang="pl-PL" altLang="pl-PL" sz="2400" b="1" dirty="0">
              <a:latin typeface="Times New Roman CE" charset="-1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p:cTn id="7" dur="1000" fill="hold"/>
                                        <p:tgtEl>
                                          <p:spTgt spid="614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14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14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147">
                                            <p:txEl>
                                              <p:pRg st="1" end="1"/>
                                            </p:txEl>
                                          </p:spTgt>
                                        </p:tgtEl>
                                        <p:attrNameLst>
                                          <p:attrName>style.visibility</p:attrName>
                                        </p:attrNameLst>
                                      </p:cBhvr>
                                      <p:to>
                                        <p:strVal val="visible"/>
                                      </p:to>
                                    </p:set>
                                    <p:anim calcmode="lin" valueType="num">
                                      <p:cBhvr>
                                        <p:cTn id="14" dur="1000" fill="hold"/>
                                        <p:tgtEl>
                                          <p:spTgt spid="6147">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6147">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614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147">
                                            <p:txEl>
                                              <p:pRg st="2" end="2"/>
                                            </p:txEl>
                                          </p:spTgt>
                                        </p:tgtEl>
                                        <p:attrNameLst>
                                          <p:attrName>style.visibility</p:attrName>
                                        </p:attrNameLst>
                                      </p:cBhvr>
                                      <p:to>
                                        <p:strVal val="visible"/>
                                      </p:to>
                                    </p:set>
                                    <p:anim calcmode="lin" valueType="num">
                                      <p:cBhvr>
                                        <p:cTn id="21" dur="1000" fill="hold"/>
                                        <p:tgtEl>
                                          <p:spTgt spid="6147">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6147">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614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6147">
                                            <p:txEl>
                                              <p:pRg st="3" end="3"/>
                                            </p:txEl>
                                          </p:spTgt>
                                        </p:tgtEl>
                                        <p:attrNameLst>
                                          <p:attrName>style.visibility</p:attrName>
                                        </p:attrNameLst>
                                      </p:cBhvr>
                                      <p:to>
                                        <p:strVal val="visible"/>
                                      </p:to>
                                    </p:set>
                                    <p:anim calcmode="lin" valueType="num">
                                      <p:cBhvr>
                                        <p:cTn id="28" dur="1000" fill="hold"/>
                                        <p:tgtEl>
                                          <p:spTgt spid="6147">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6147">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6147">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6147">
                                            <p:txEl>
                                              <p:pRg st="4" end="4"/>
                                            </p:txEl>
                                          </p:spTgt>
                                        </p:tgtEl>
                                        <p:attrNameLst>
                                          <p:attrName>style.visibility</p:attrName>
                                        </p:attrNameLst>
                                      </p:cBhvr>
                                      <p:to>
                                        <p:strVal val="visible"/>
                                      </p:to>
                                    </p:set>
                                    <p:anim calcmode="lin" valueType="num">
                                      <p:cBhvr>
                                        <p:cTn id="35" dur="1000" fill="hold"/>
                                        <p:tgtEl>
                                          <p:spTgt spid="6147">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6147">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614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6147">
                                            <p:txEl>
                                              <p:pRg st="5" end="5"/>
                                            </p:txEl>
                                          </p:spTgt>
                                        </p:tgtEl>
                                        <p:attrNameLst>
                                          <p:attrName>style.visibility</p:attrName>
                                        </p:attrNameLst>
                                      </p:cBhvr>
                                      <p:to>
                                        <p:strVal val="visible"/>
                                      </p:to>
                                    </p:set>
                                    <p:anim calcmode="lin" valueType="num">
                                      <p:cBhvr>
                                        <p:cTn id="42" dur="1000" fill="hold"/>
                                        <p:tgtEl>
                                          <p:spTgt spid="6147">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6147">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6147">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6147">
                                            <p:txEl>
                                              <p:pRg st="6" end="6"/>
                                            </p:txEl>
                                          </p:spTgt>
                                        </p:tgtEl>
                                        <p:attrNameLst>
                                          <p:attrName>style.visibility</p:attrName>
                                        </p:attrNameLst>
                                      </p:cBhvr>
                                      <p:to>
                                        <p:strVal val="visible"/>
                                      </p:to>
                                    </p:set>
                                    <p:anim calcmode="lin" valueType="num">
                                      <p:cBhvr>
                                        <p:cTn id="49" dur="1000" fill="hold"/>
                                        <p:tgtEl>
                                          <p:spTgt spid="6147">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6147">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6147">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6147">
                                            <p:txEl>
                                              <p:pRg st="7" end="7"/>
                                            </p:txEl>
                                          </p:spTgt>
                                        </p:tgtEl>
                                        <p:attrNameLst>
                                          <p:attrName>style.visibility</p:attrName>
                                        </p:attrNameLst>
                                      </p:cBhvr>
                                      <p:to>
                                        <p:strVal val="visible"/>
                                      </p:to>
                                    </p:set>
                                    <p:anim calcmode="lin" valueType="num">
                                      <p:cBhvr>
                                        <p:cTn id="56" dur="1000" fill="hold"/>
                                        <p:tgtEl>
                                          <p:spTgt spid="6147">
                                            <p:txEl>
                                              <p:pRg st="7" end="7"/>
                                            </p:txEl>
                                          </p:spTgt>
                                        </p:tgtEl>
                                        <p:attrNameLst>
                                          <p:attrName>ppt_w</p:attrName>
                                        </p:attrNameLst>
                                      </p:cBhvr>
                                      <p:tavLst>
                                        <p:tav tm="0">
                                          <p:val>
                                            <p:strVal val="#ppt_w*0.70"/>
                                          </p:val>
                                        </p:tav>
                                        <p:tav tm="100000">
                                          <p:val>
                                            <p:strVal val="#ppt_w"/>
                                          </p:val>
                                        </p:tav>
                                      </p:tavLst>
                                    </p:anim>
                                    <p:anim calcmode="lin" valueType="num">
                                      <p:cBhvr>
                                        <p:cTn id="57" dur="1000" fill="hold"/>
                                        <p:tgtEl>
                                          <p:spTgt spid="6147">
                                            <p:txEl>
                                              <p:pRg st="7" end="7"/>
                                            </p:txEl>
                                          </p:spTgt>
                                        </p:tgtEl>
                                        <p:attrNameLst>
                                          <p:attrName>ppt_h</p:attrName>
                                        </p:attrNameLst>
                                      </p:cBhvr>
                                      <p:tavLst>
                                        <p:tav tm="0">
                                          <p:val>
                                            <p:strVal val="#ppt_h"/>
                                          </p:val>
                                        </p:tav>
                                        <p:tav tm="100000">
                                          <p:val>
                                            <p:strVal val="#ppt_h"/>
                                          </p:val>
                                        </p:tav>
                                      </p:tavLst>
                                    </p:anim>
                                    <p:animEffect transition="in" filter="fade">
                                      <p:cBhvr>
                                        <p:cTn id="58" dur="1000"/>
                                        <p:tgtEl>
                                          <p:spTgt spid="614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47688" y="317500"/>
            <a:ext cx="7758112" cy="530225"/>
          </a:xfrm>
          <a:noFill/>
        </p:spPr>
        <p:txBody>
          <a:bodyPr lIns="92075" tIns="46038" rIns="92075" bIns="46038"/>
          <a:lstStyle/>
          <a:p>
            <a:pPr eaLnBrk="1" hangingPunct="1"/>
            <a:r>
              <a:rPr lang="pl-PL" altLang="pl-PL" sz="3600" dirty="0"/>
              <a:t>Strumień logiczny</a:t>
            </a:r>
            <a:endParaRPr lang="pl-PL" altLang="pl-PL" sz="3600" dirty="0">
              <a:latin typeface="Times New Roman CE" charset="-18"/>
            </a:endParaRPr>
          </a:p>
        </p:txBody>
      </p:sp>
      <p:sp>
        <p:nvSpPr>
          <p:cNvPr id="7171" name="Rectangle 3"/>
          <p:cNvSpPr>
            <a:spLocks noGrp="1" noChangeArrowheads="1"/>
          </p:cNvSpPr>
          <p:nvPr>
            <p:ph type="body" idx="1"/>
          </p:nvPr>
        </p:nvSpPr>
        <p:spPr>
          <a:xfrm>
            <a:off x="179512" y="1268760"/>
            <a:ext cx="8763000" cy="1656184"/>
          </a:xfrm>
          <a:noFill/>
          <a:ln w="38100">
            <a:solidFill>
              <a:srgbClr val="FF0000"/>
            </a:solidFill>
          </a:ln>
          <a:effectLst>
            <a:outerShdw blurRad="44450" dist="27940" dir="5400000" algn="ctr">
              <a:srgbClr val="000000">
                <a:alpha val="32000"/>
              </a:srgbClr>
            </a:outerShdw>
          </a:effectLst>
        </p:spPr>
        <p:txBody>
          <a:bodyPr lIns="92075" tIns="46038" rIns="92075" bIns="46038"/>
          <a:lstStyle/>
          <a:p>
            <a:pPr eaLnBrk="1" hangingPunct="1">
              <a:buFontTx/>
              <a:buNone/>
            </a:pPr>
            <a:r>
              <a:rPr lang="pl-PL" altLang="pl-PL" sz="2400" dirty="0"/>
              <a:t>	Strumień logiczny jest określany przy użyciu dwóch głównych technik, służących do definiowania odpowiednich systemów zachowań ludzkich: </a:t>
            </a:r>
            <a:r>
              <a:rPr lang="pl-PL" altLang="pl-PL" sz="2400" dirty="0">
                <a:solidFill>
                  <a:schemeClr val="accent2"/>
                </a:solidFill>
              </a:rPr>
              <a:t>definicje podstawowe i modele koncepcyjne</a:t>
            </a:r>
            <a:r>
              <a:rPr lang="pl-PL" altLang="pl-PL" sz="2400" dirty="0"/>
              <a:t>.</a:t>
            </a:r>
          </a:p>
        </p:txBody>
      </p:sp>
      <p:sp>
        <p:nvSpPr>
          <p:cNvPr id="4" name="Rectangle 3"/>
          <p:cNvSpPr txBox="1">
            <a:spLocks noChangeArrowheads="1"/>
          </p:cNvSpPr>
          <p:nvPr/>
        </p:nvSpPr>
        <p:spPr bwMode="auto">
          <a:xfrm>
            <a:off x="179512" y="3362672"/>
            <a:ext cx="8690992" cy="1938536"/>
          </a:xfrm>
          <a:prstGeom prst="rect">
            <a:avLst/>
          </a:prstGeom>
          <a:noFill/>
          <a:ln w="38100">
            <a:solidFill>
              <a:srgbClr val="FF0000"/>
            </a:solidFill>
            <a:miter lim="800000"/>
            <a:headEnd/>
            <a:tailEnd/>
          </a:ln>
          <a:effectLst>
            <a:outerShdw blurRad="44450" dist="27940" dir="5400000" algn="ctr">
              <a:srgbClr val="000000">
                <a:alpha val="32000"/>
              </a:srgbClr>
            </a:outerShdw>
          </a:effectLst>
        </p:spPr>
        <p:txBody>
          <a:bodyPr vert="horz" wrap="square" lIns="92075" tIns="46038" rIns="92075" bIns="46038"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pl-PL" altLang="pl-PL" sz="2400" b="0" i="0" u="none" strike="noStrike" kern="1200" cap="none" spc="0" normalizeH="0" baseline="0" noProof="0" dirty="0">
                <a:ln>
                  <a:noFill/>
                </a:ln>
                <a:solidFill>
                  <a:schemeClr val="tx1"/>
                </a:solidFill>
                <a:effectLst/>
                <a:uLnTx/>
                <a:uFillTx/>
                <a:latin typeface="+mn-lt"/>
                <a:ea typeface="+mn-ea"/>
                <a:cs typeface="+mn-cs"/>
              </a:rPr>
              <a:t>		</a:t>
            </a:r>
            <a:r>
              <a:rPr kumimoji="0" lang="pl-PL" altLang="pl-PL" sz="2400" b="1" i="1" u="none" strike="noStrike" kern="1200" cap="none" spc="0" normalizeH="0" baseline="0" noProof="0" dirty="0">
                <a:ln>
                  <a:noFill/>
                </a:ln>
                <a:solidFill>
                  <a:schemeClr val="tx1"/>
                </a:solidFill>
                <a:effectLst/>
                <a:uLnTx/>
                <a:uFillTx/>
                <a:latin typeface="+mn-lt"/>
                <a:ea typeface="+mn-ea"/>
                <a:cs typeface="+mn-cs"/>
              </a:rPr>
              <a:t>Definicja podstawowa</a:t>
            </a:r>
            <a:r>
              <a:rPr kumimoji="0" lang="pl-PL" altLang="pl-PL" sz="2400" b="0" i="0" u="none" strike="noStrike" kern="1200" cap="none" spc="0" normalizeH="0" baseline="0" noProof="0" dirty="0">
                <a:ln>
                  <a:noFill/>
                </a:ln>
                <a:solidFill>
                  <a:schemeClr val="tx1"/>
                </a:solidFill>
                <a:effectLst/>
                <a:uLnTx/>
                <a:uFillTx/>
                <a:latin typeface="+mn-lt"/>
                <a:ea typeface="+mn-ea"/>
                <a:cs typeface="+mn-cs"/>
              </a:rPr>
              <a:t> wyraża zasadniczy cel systemu działań ludzkich w kategoriach </a:t>
            </a:r>
            <a:r>
              <a:rPr kumimoji="0" lang="pl-PL" altLang="pl-PL" sz="2400" b="0" i="0" u="none" strike="noStrike" kern="1200" cap="none" spc="0" normalizeH="0" baseline="0" noProof="0" dirty="0" err="1">
                <a:ln>
                  <a:noFill/>
                </a:ln>
                <a:solidFill>
                  <a:schemeClr val="accent2"/>
                </a:solidFill>
                <a:effectLst/>
                <a:uLnTx/>
                <a:uFillTx/>
                <a:latin typeface="+mn-lt"/>
                <a:ea typeface="+mn-ea"/>
                <a:cs typeface="+mn-cs"/>
              </a:rPr>
              <a:t>wejście-proces-wyjście</a:t>
            </a:r>
            <a:r>
              <a:rPr kumimoji="0" lang="pl-PL" altLang="pl-PL" sz="2400" b="0" i="0" u="none" strike="noStrike" kern="1200" cap="none" spc="0" normalizeH="0" baseline="0" noProof="0" dirty="0">
                <a:ln>
                  <a:noFill/>
                </a:ln>
                <a:solidFill>
                  <a:schemeClr val="tx1"/>
                </a:solidFill>
                <a:effectLst/>
                <a:uLnTx/>
                <a:uFillTx/>
                <a:latin typeface="+mn-lt"/>
                <a:ea typeface="+mn-ea"/>
                <a:cs typeface="+mn-cs"/>
              </a:rPr>
              <a:t>. </a:t>
            </a:r>
            <a:r>
              <a:rPr kumimoji="0" lang="pl-PL" altLang="pl-PL" sz="2400" b="0" i="0" u="none" strike="noStrike" kern="1200" cap="none" spc="0" normalizeH="0" baseline="0" noProof="0" dirty="0" err="1">
                <a:ln>
                  <a:noFill/>
                </a:ln>
                <a:solidFill>
                  <a:schemeClr val="tx1"/>
                </a:solidFill>
                <a:effectLst/>
                <a:uLnTx/>
                <a:uFillTx/>
                <a:latin typeface="+mn-lt"/>
                <a:ea typeface="+mn-ea"/>
                <a:cs typeface="+mn-cs"/>
              </a:rPr>
              <a:t>Checkland</a:t>
            </a:r>
            <a:r>
              <a:rPr kumimoji="0" lang="pl-PL" altLang="pl-PL" sz="2400" b="0" i="0" u="none" strike="noStrike" kern="1200" cap="none" spc="0" normalizeH="0" baseline="0" noProof="0" dirty="0">
                <a:ln>
                  <a:noFill/>
                </a:ln>
                <a:solidFill>
                  <a:schemeClr val="tx1"/>
                </a:solidFill>
                <a:effectLst/>
                <a:uLnTx/>
                <a:uFillTx/>
                <a:latin typeface="+mn-lt"/>
                <a:ea typeface="+mn-ea"/>
                <a:cs typeface="+mn-cs"/>
              </a:rPr>
              <a:t> zasugerował, że najbardziej użyteczne definicje podstawowe składają się z sześciu elementów określanych skrótem </a:t>
            </a:r>
            <a:r>
              <a:rPr kumimoji="0" lang="pl-PL" altLang="pl-PL" sz="2400" b="1" i="0" u="none" strike="noStrike" kern="1200" cap="none" spc="0" normalizeH="0" baseline="0" noProof="0" dirty="0">
                <a:ln>
                  <a:noFill/>
                </a:ln>
                <a:solidFill>
                  <a:schemeClr val="tx1"/>
                </a:solidFill>
                <a:effectLst/>
                <a:uLnTx/>
                <a:uFillTx/>
                <a:latin typeface="+mn-lt"/>
                <a:ea typeface="+mn-ea"/>
                <a:cs typeface="+mn-cs"/>
              </a:rPr>
              <a:t>CATWOE</a:t>
            </a:r>
            <a:endParaRPr kumimoji="0" lang="pl-PL" altLang="pl-PL" sz="2400" b="1" i="0" u="none" strike="noStrike" kern="1200" cap="none" spc="0" normalizeH="0" baseline="0" noProof="0" dirty="0">
              <a:ln>
                <a:noFill/>
              </a:ln>
              <a:solidFill>
                <a:schemeClr val="tx1"/>
              </a:solidFill>
              <a:effectLst/>
              <a:uLnTx/>
              <a:uFillTx/>
              <a:latin typeface="Times New Roman CE" charset="-18"/>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404664"/>
            <a:ext cx="9142413" cy="685800"/>
          </a:xfrm>
          <a:noFill/>
        </p:spPr>
        <p:txBody>
          <a:bodyPr lIns="92075" tIns="46038" rIns="92075" bIns="46038"/>
          <a:lstStyle/>
          <a:p>
            <a:pPr eaLnBrk="1" hangingPunct="1"/>
            <a:r>
              <a:rPr lang="pl-PL" altLang="pl-PL" sz="3600" dirty="0"/>
              <a:t>Definicje podstawowe CATWOE</a:t>
            </a:r>
            <a:endParaRPr lang="pl-PL" altLang="pl-PL" sz="3600" dirty="0">
              <a:latin typeface="Times New Roman CE" charset="-18"/>
            </a:endParaRPr>
          </a:p>
        </p:txBody>
      </p:sp>
      <p:sp>
        <p:nvSpPr>
          <p:cNvPr id="8195" name="Rectangle 3"/>
          <p:cNvSpPr>
            <a:spLocks noGrp="1" noChangeArrowheads="1"/>
          </p:cNvSpPr>
          <p:nvPr>
            <p:ph type="body" idx="1"/>
          </p:nvPr>
        </p:nvSpPr>
        <p:spPr>
          <a:xfrm>
            <a:off x="467544" y="1554088"/>
            <a:ext cx="8208963" cy="3459088"/>
          </a:xfrm>
          <a:noFill/>
        </p:spPr>
        <p:txBody>
          <a:bodyPr lIns="92075" tIns="46038" rIns="92075" bIns="46038"/>
          <a:lstStyle/>
          <a:p>
            <a:pPr eaLnBrk="1" hangingPunct="1">
              <a:lnSpc>
                <a:spcPct val="80000"/>
              </a:lnSpc>
              <a:buNone/>
            </a:pPr>
            <a:r>
              <a:rPr lang="pl-PL" altLang="pl-PL" sz="2400" b="1" dirty="0"/>
              <a:t>	C</a:t>
            </a:r>
            <a:r>
              <a:rPr lang="pl-PL" altLang="pl-PL" sz="2400" dirty="0"/>
              <a:t> - </a:t>
            </a:r>
            <a:r>
              <a:rPr lang="pl-PL" altLang="pl-PL" sz="2400" b="1" i="1" dirty="0"/>
              <a:t>klienci</a:t>
            </a:r>
            <a:r>
              <a:rPr lang="pl-PL" altLang="pl-PL" sz="2400" dirty="0"/>
              <a:t> (</a:t>
            </a:r>
            <a:r>
              <a:rPr lang="pl-PL" altLang="pl-PL" sz="2400" i="1" dirty="0" err="1"/>
              <a:t>customers</a:t>
            </a:r>
            <a:r>
              <a:rPr lang="pl-PL" altLang="pl-PL" sz="2400" dirty="0"/>
              <a:t>) - ofiary lub beneficjenci T</a:t>
            </a:r>
          </a:p>
          <a:p>
            <a:pPr eaLnBrk="1" hangingPunct="1">
              <a:lnSpc>
                <a:spcPct val="80000"/>
              </a:lnSpc>
              <a:buNone/>
            </a:pPr>
            <a:r>
              <a:rPr lang="pl-PL" altLang="pl-PL" sz="2400" b="1" dirty="0"/>
              <a:t>	A</a:t>
            </a:r>
            <a:r>
              <a:rPr lang="pl-PL" altLang="pl-PL" sz="2400" dirty="0"/>
              <a:t> - </a:t>
            </a:r>
            <a:r>
              <a:rPr lang="pl-PL" altLang="pl-PL" sz="2400" b="1" i="1" dirty="0"/>
              <a:t>aktorzy</a:t>
            </a:r>
            <a:r>
              <a:rPr lang="pl-PL" altLang="pl-PL" sz="2400" dirty="0"/>
              <a:t> (</a:t>
            </a:r>
            <a:r>
              <a:rPr lang="pl-PL" altLang="pl-PL" sz="2400" i="1" dirty="0" err="1"/>
              <a:t>actors</a:t>
            </a:r>
            <a:r>
              <a:rPr lang="pl-PL" altLang="pl-PL" sz="2400" dirty="0"/>
              <a:t>) - ci, którzy wykonywaliby T</a:t>
            </a:r>
          </a:p>
          <a:p>
            <a:pPr eaLnBrk="1" hangingPunct="1">
              <a:lnSpc>
                <a:spcPct val="80000"/>
              </a:lnSpc>
              <a:buNone/>
            </a:pPr>
            <a:r>
              <a:rPr lang="pl-PL" altLang="pl-PL" sz="2400" b="1" dirty="0"/>
              <a:t>	T</a:t>
            </a:r>
            <a:r>
              <a:rPr lang="pl-PL" altLang="pl-PL" sz="2400" dirty="0"/>
              <a:t> - </a:t>
            </a:r>
            <a:r>
              <a:rPr lang="pl-PL" altLang="pl-PL" sz="2400" b="1" i="1" dirty="0"/>
              <a:t>przekształcenie</a:t>
            </a:r>
            <a:r>
              <a:rPr lang="pl-PL" altLang="pl-PL" sz="2400" dirty="0"/>
              <a:t> (</a:t>
            </a:r>
            <a:r>
              <a:rPr lang="pl-PL" altLang="pl-PL" sz="2400" i="1" dirty="0" err="1"/>
              <a:t>transformation</a:t>
            </a:r>
            <a:r>
              <a:rPr lang="pl-PL" altLang="pl-PL" sz="2400" dirty="0"/>
              <a:t>) - konwersja wejścia 	na wyjście</a:t>
            </a:r>
          </a:p>
          <a:p>
            <a:pPr eaLnBrk="1" hangingPunct="1">
              <a:lnSpc>
                <a:spcPct val="80000"/>
              </a:lnSpc>
              <a:buNone/>
            </a:pPr>
            <a:r>
              <a:rPr lang="pl-PL" altLang="pl-PL" sz="2400" b="1" dirty="0"/>
              <a:t>	W</a:t>
            </a:r>
            <a:r>
              <a:rPr lang="pl-PL" altLang="pl-PL" sz="2400" dirty="0"/>
              <a:t> - </a:t>
            </a:r>
            <a:r>
              <a:rPr lang="pl-PL" altLang="pl-PL" sz="2400" b="1" i="1" dirty="0"/>
              <a:t>spojrzenie na świat</a:t>
            </a:r>
            <a:r>
              <a:rPr lang="pl-PL" altLang="pl-PL" sz="2400" dirty="0"/>
              <a:t> (</a:t>
            </a:r>
            <a:r>
              <a:rPr lang="pl-PL" altLang="pl-PL" sz="2400" i="1" dirty="0" err="1"/>
              <a:t>weltanschauung</a:t>
            </a:r>
            <a:r>
              <a:rPr lang="pl-PL" altLang="pl-PL" sz="2400" dirty="0"/>
              <a:t>), które 	nadaje znaczenie T</a:t>
            </a:r>
          </a:p>
          <a:p>
            <a:pPr eaLnBrk="1" hangingPunct="1">
              <a:lnSpc>
                <a:spcPct val="80000"/>
              </a:lnSpc>
              <a:buNone/>
            </a:pPr>
            <a:r>
              <a:rPr lang="pl-PL" altLang="pl-PL" sz="2400" b="1" dirty="0"/>
              <a:t>	O</a:t>
            </a:r>
            <a:r>
              <a:rPr lang="pl-PL" altLang="pl-PL" sz="2400" dirty="0"/>
              <a:t> - </a:t>
            </a:r>
            <a:r>
              <a:rPr lang="pl-PL" altLang="pl-PL" sz="2400" b="1" i="1" dirty="0"/>
              <a:t>właściciele</a:t>
            </a:r>
            <a:r>
              <a:rPr lang="pl-PL" altLang="pl-PL" sz="2400" dirty="0"/>
              <a:t> (</a:t>
            </a:r>
            <a:r>
              <a:rPr lang="pl-PL" altLang="pl-PL" sz="2400" i="1" dirty="0" err="1"/>
              <a:t>owners</a:t>
            </a:r>
            <a:r>
              <a:rPr lang="pl-PL" altLang="pl-PL" sz="2400" dirty="0"/>
              <a:t>) - ci, którzy mogą zatrzymać T</a:t>
            </a:r>
          </a:p>
          <a:p>
            <a:pPr eaLnBrk="1" hangingPunct="1">
              <a:lnSpc>
                <a:spcPct val="80000"/>
              </a:lnSpc>
              <a:buNone/>
            </a:pPr>
            <a:r>
              <a:rPr lang="pl-PL" altLang="pl-PL" sz="2400" b="1" dirty="0"/>
              <a:t>	E</a:t>
            </a:r>
            <a:r>
              <a:rPr lang="pl-PL" altLang="pl-PL" sz="2400" dirty="0"/>
              <a:t> - </a:t>
            </a:r>
            <a:r>
              <a:rPr lang="pl-PL" altLang="pl-PL" sz="2400" b="1" i="1" dirty="0"/>
              <a:t>ograniczenia środowiskowe</a:t>
            </a:r>
            <a:r>
              <a:rPr lang="pl-PL" altLang="pl-PL" sz="2400" dirty="0"/>
              <a:t> (</a:t>
            </a:r>
            <a:r>
              <a:rPr lang="pl-PL" altLang="pl-PL" sz="2400" i="1" dirty="0" err="1"/>
              <a:t>environmental</a:t>
            </a:r>
            <a:r>
              <a:rPr lang="pl-PL" altLang="pl-PL" sz="2400" i="1" dirty="0"/>
              <a:t> 	</a:t>
            </a:r>
            <a:r>
              <a:rPr lang="pl-PL" altLang="pl-PL" sz="2400" i="1" dirty="0" err="1"/>
              <a:t>constraints</a:t>
            </a:r>
            <a:r>
              <a:rPr lang="pl-PL" altLang="pl-PL" sz="2400" dirty="0"/>
              <a:t>) - elementy spoza systemu, traktowane 	jako dane</a:t>
            </a:r>
          </a:p>
          <a:p>
            <a:pPr eaLnBrk="1" hangingPunct="1">
              <a:lnSpc>
                <a:spcPct val="80000"/>
              </a:lnSpc>
            </a:pPr>
            <a:endParaRPr lang="pl-PL" altLang="pl-PL" sz="2400" dirty="0">
              <a:latin typeface="Times New Roman CE" charset="-1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5496" y="294928"/>
            <a:ext cx="9066213" cy="685800"/>
          </a:xfrm>
          <a:noFill/>
        </p:spPr>
        <p:txBody>
          <a:bodyPr lIns="92075" tIns="46038" rIns="92075" bIns="46038"/>
          <a:lstStyle/>
          <a:p>
            <a:pPr eaLnBrk="1" hangingPunct="1"/>
            <a:r>
              <a:rPr lang="pl-PL" altLang="pl-PL" sz="3200" dirty="0"/>
              <a:t>Definicje podstawowe CATWOE</a:t>
            </a:r>
            <a:endParaRPr lang="pl-PL" altLang="pl-PL" sz="3200" dirty="0">
              <a:latin typeface="Times New Roman CE" charset="-18"/>
            </a:endParaRPr>
          </a:p>
        </p:txBody>
      </p:sp>
      <p:sp>
        <p:nvSpPr>
          <p:cNvPr id="9219" name="Rectangle 3"/>
          <p:cNvSpPr>
            <a:spLocks noGrp="1" noChangeArrowheads="1"/>
          </p:cNvSpPr>
          <p:nvPr>
            <p:ph type="body" idx="1"/>
          </p:nvPr>
        </p:nvSpPr>
        <p:spPr>
          <a:xfrm>
            <a:off x="368425" y="1350640"/>
            <a:ext cx="8452047" cy="4886672"/>
          </a:xfrm>
          <a:noFill/>
        </p:spPr>
        <p:txBody>
          <a:bodyPr lIns="92075" tIns="46038" rIns="92075" bIns="46038"/>
          <a:lstStyle/>
          <a:p>
            <a:pPr eaLnBrk="1" hangingPunct="1"/>
            <a:r>
              <a:rPr lang="pl-PL" altLang="pl-PL" sz="2400" dirty="0"/>
              <a:t>Trzonem CATWOE jest </a:t>
            </a:r>
            <a:r>
              <a:rPr lang="pl-PL" altLang="pl-PL" sz="2400" dirty="0">
                <a:solidFill>
                  <a:schemeClr val="accent2"/>
                </a:solidFill>
              </a:rPr>
              <a:t>zestawienie przekształcenia ze spojrzeniem na świat</a:t>
            </a:r>
            <a:r>
              <a:rPr lang="pl-PL" altLang="pl-PL" sz="2400" dirty="0"/>
              <a:t>, które nadaje mu znaczenia. </a:t>
            </a:r>
          </a:p>
          <a:p>
            <a:pPr eaLnBrk="1" hangingPunct="1"/>
            <a:r>
              <a:rPr lang="pl-PL" altLang="pl-PL" sz="2400" dirty="0"/>
              <a:t>Dla każdego systemu działań ludzkich będzie zawsze istniało kilka różnych przekształceń, za pomocą których może on być wyrażony,  a które są wyprowadzone z różnych interpretacji lub spojrzeń na jego cel. </a:t>
            </a:r>
          </a:p>
          <a:p>
            <a:pPr eaLnBrk="1" hangingPunct="1"/>
            <a:r>
              <a:rPr lang="pl-PL" altLang="pl-PL" sz="2400" dirty="0"/>
              <a:t>Pozostałe elementy tego skrótu dodają ponadto, że ktoś musi podjąć celowe działanie, ktoś mógłby je zatrzymać, ktoś będzie ofiarą lub beneficjentem tego działania oraz, że system musi przyjąć pewne ograniczenia środowiskowe jako zadane.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p:cTn id="7" dur="1000" fill="hold"/>
                                        <p:tgtEl>
                                          <p:spTgt spid="921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921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21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9219">
                                            <p:txEl>
                                              <p:pRg st="1" end="1"/>
                                            </p:txEl>
                                          </p:spTgt>
                                        </p:tgtEl>
                                        <p:attrNameLst>
                                          <p:attrName>style.visibility</p:attrName>
                                        </p:attrNameLst>
                                      </p:cBhvr>
                                      <p:to>
                                        <p:strVal val="visible"/>
                                      </p:to>
                                    </p:set>
                                    <p:anim calcmode="lin" valueType="num">
                                      <p:cBhvr>
                                        <p:cTn id="14" dur="1000" fill="hold"/>
                                        <p:tgtEl>
                                          <p:spTgt spid="9219">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9219">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921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9219">
                                            <p:txEl>
                                              <p:pRg st="2" end="2"/>
                                            </p:txEl>
                                          </p:spTgt>
                                        </p:tgtEl>
                                        <p:attrNameLst>
                                          <p:attrName>style.visibility</p:attrName>
                                        </p:attrNameLst>
                                      </p:cBhvr>
                                      <p:to>
                                        <p:strVal val="visible"/>
                                      </p:to>
                                    </p:set>
                                    <p:anim calcmode="lin" valueType="num">
                                      <p:cBhvr>
                                        <p:cTn id="21" dur="1000" fill="hold"/>
                                        <p:tgtEl>
                                          <p:spTgt spid="9219">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9219">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92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theme/theme1.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pl-PL" altLang="pl-PL"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pl-PL" altLang="pl-PL"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1844</TotalTime>
  <Words>2010</Words>
  <Application>Microsoft Office PowerPoint</Application>
  <PresentationFormat>Pokaz na ekranie (4:3)</PresentationFormat>
  <Paragraphs>239</Paragraphs>
  <Slides>44</Slides>
  <Notes>0</Notes>
  <HiddenSlides>0</HiddenSlides>
  <MMClips>0</MMClips>
  <ScaleCrop>false</ScaleCrop>
  <HeadingPairs>
    <vt:vector size="8" baseType="variant">
      <vt:variant>
        <vt:lpstr>Używane czcionki</vt:lpstr>
      </vt:variant>
      <vt:variant>
        <vt:i4>2</vt:i4>
      </vt:variant>
      <vt:variant>
        <vt:lpstr>Motyw</vt:lpstr>
      </vt:variant>
      <vt:variant>
        <vt:i4>1</vt:i4>
      </vt:variant>
      <vt:variant>
        <vt:lpstr>Osadzone serwery OLE</vt:lpstr>
      </vt:variant>
      <vt:variant>
        <vt:i4>1</vt:i4>
      </vt:variant>
      <vt:variant>
        <vt:lpstr>Tytuły slajdów</vt:lpstr>
      </vt:variant>
      <vt:variant>
        <vt:i4>44</vt:i4>
      </vt:variant>
    </vt:vector>
  </HeadingPairs>
  <TitlesOfParts>
    <vt:vector size="48" baseType="lpstr">
      <vt:lpstr>Arial</vt:lpstr>
      <vt:lpstr>Times New Roman CE</vt:lpstr>
      <vt:lpstr>Projekt domyślny</vt:lpstr>
      <vt:lpstr>ClipArt</vt:lpstr>
      <vt:lpstr>Metodyki społeczne PSI</vt:lpstr>
      <vt:lpstr>Metodyki społeczne PSI wybrane rozwiązania</vt:lpstr>
      <vt:lpstr>Metodyka społeczna SSM</vt:lpstr>
      <vt:lpstr>Metodyka społeczna SSM</vt:lpstr>
      <vt:lpstr>Prezentacja programu PowerPoint</vt:lpstr>
      <vt:lpstr>Metodyka społeczna SSM</vt:lpstr>
      <vt:lpstr>Strumień logiczny</vt:lpstr>
      <vt:lpstr>Definicje podstawowe CATWOE</vt:lpstr>
      <vt:lpstr>Definicje podstawowe CATWOE</vt:lpstr>
      <vt:lpstr>CATWOE – przykład uniwersytet</vt:lpstr>
      <vt:lpstr>CATWOE  - przykład uniwersytet</vt:lpstr>
      <vt:lpstr>Prezentacja programu PowerPoint</vt:lpstr>
      <vt:lpstr>Strumienie informacji kulturowych</vt:lpstr>
      <vt:lpstr>Strumienie informacji kulturowych</vt:lpstr>
      <vt:lpstr>Strumienie informacji kulturowych</vt:lpstr>
      <vt:lpstr>Strumienie informacji kulturowych</vt:lpstr>
      <vt:lpstr>Prezentacja programu PowerPoint</vt:lpstr>
      <vt:lpstr>Badanie działania</vt:lpstr>
      <vt:lpstr>SSM w tworzeniu systemów informacyjnych</vt:lpstr>
      <vt:lpstr>Podstawowe założenia metodyki SSM</vt:lpstr>
      <vt:lpstr>Prezentacja programu PowerPoint</vt:lpstr>
      <vt:lpstr>Podstawowe założenia metodyki SSM</vt:lpstr>
      <vt:lpstr>Prezentacja programu PowerPoint</vt:lpstr>
      <vt:lpstr>Proces stosowania metodyki SSM</vt:lpstr>
      <vt:lpstr>Prezentacja programu PowerPoint</vt:lpstr>
      <vt:lpstr>Współudział w opracowaniu systemów informacyjnych</vt:lpstr>
      <vt:lpstr>Elementy współudziału w opracowaniu</vt:lpstr>
      <vt:lpstr>Elementy współudziału w opracowaniu</vt:lpstr>
      <vt:lpstr>Elementy współudziału w opracowaniu</vt:lpstr>
      <vt:lpstr>Metodyki społeczne PSI wybrane rozwiązania</vt:lpstr>
      <vt:lpstr>Metoda ETHICS</vt:lpstr>
      <vt:lpstr>Prezentacja programu PowerPoint</vt:lpstr>
      <vt:lpstr>Metoda ETHICS</vt:lpstr>
      <vt:lpstr>Metoda ETHICS</vt:lpstr>
      <vt:lpstr>Przykład zastosowania ETHICS</vt:lpstr>
      <vt:lpstr>Metodyki społeczne PSI Wybrane rozwiązania</vt:lpstr>
      <vt:lpstr>Podsumowanie Rodzaje interesariuszy</vt:lpstr>
      <vt:lpstr>Dziękuję za uwagę</vt:lpstr>
      <vt:lpstr>Metodyka PCM = ZCP Zarządzanie Cyklem Projektu</vt:lpstr>
      <vt:lpstr>Drzewo problemów</vt:lpstr>
      <vt:lpstr>Drzewo celów</vt:lpstr>
      <vt:lpstr>Drzewo celów</vt:lpstr>
      <vt:lpstr>Analiza strategii</vt:lpstr>
      <vt:lpstr>Planowanie – matryca logiczna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Diagramy interakcji</dc:title>
  <dc:creator>Tanska</dc:creator>
  <cp:lastModifiedBy>Halina Tańska</cp:lastModifiedBy>
  <cp:revision>37</cp:revision>
  <dcterms:created xsi:type="dcterms:W3CDTF">2005-04-18T08:37:08Z</dcterms:created>
  <dcterms:modified xsi:type="dcterms:W3CDTF">2019-05-24T14:09:03Z</dcterms:modified>
</cp:coreProperties>
</file>