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291" r:id="rId3"/>
    <p:sldId id="327" r:id="rId4"/>
    <p:sldId id="328" r:id="rId5"/>
    <p:sldId id="326" r:id="rId6"/>
    <p:sldId id="257" r:id="rId7"/>
    <p:sldId id="301" r:id="rId8"/>
    <p:sldId id="304" r:id="rId9"/>
    <p:sldId id="276" r:id="rId10"/>
    <p:sldId id="277" r:id="rId11"/>
    <p:sldId id="302" r:id="rId12"/>
    <p:sldId id="278" r:id="rId13"/>
    <p:sldId id="279" r:id="rId14"/>
    <p:sldId id="281" r:id="rId15"/>
    <p:sldId id="283" r:id="rId16"/>
    <p:sldId id="284" r:id="rId17"/>
    <p:sldId id="285" r:id="rId18"/>
    <p:sldId id="299" r:id="rId19"/>
    <p:sldId id="298" r:id="rId20"/>
    <p:sldId id="297" r:id="rId21"/>
    <p:sldId id="282" r:id="rId22"/>
    <p:sldId id="286" r:id="rId23"/>
    <p:sldId id="287" r:id="rId24"/>
    <p:sldId id="288" r:id="rId25"/>
    <p:sldId id="289" r:id="rId26"/>
    <p:sldId id="290" r:id="rId27"/>
    <p:sldId id="296" r:id="rId28"/>
    <p:sldId id="292" r:id="rId29"/>
    <p:sldId id="293" r:id="rId30"/>
    <p:sldId id="294" r:id="rId31"/>
    <p:sldId id="295" r:id="rId32"/>
    <p:sldId id="258" r:id="rId33"/>
    <p:sldId id="259" r:id="rId34"/>
    <p:sldId id="260" r:id="rId35"/>
    <p:sldId id="265" r:id="rId36"/>
    <p:sldId id="266" r:id="rId37"/>
    <p:sldId id="268" r:id="rId38"/>
    <p:sldId id="269" r:id="rId39"/>
    <p:sldId id="270" r:id="rId40"/>
    <p:sldId id="329" r:id="rId41"/>
    <p:sldId id="272" r:id="rId42"/>
    <p:sldId id="271" r:id="rId43"/>
    <p:sldId id="274" r:id="rId44"/>
    <p:sldId id="303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6" r:id="rId56"/>
    <p:sldId id="317" r:id="rId57"/>
    <p:sldId id="318" r:id="rId58"/>
    <p:sldId id="319" r:id="rId59"/>
    <p:sldId id="320" r:id="rId60"/>
    <p:sldId id="321" r:id="rId61"/>
    <p:sldId id="330" r:id="rId62"/>
    <p:sldId id="322" r:id="rId63"/>
    <p:sldId id="323" r:id="rId64"/>
    <p:sldId id="324" r:id="rId6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6600CC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6" autoAdjust="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66C3FD-7E77-42F5-835C-764DECC830F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089A1D-699A-4DF8-B741-3DE630D44E69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122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CC4B687-44D4-4FF5-91F5-D75347CFE97C}" type="slidenum">
              <a:rPr lang="pl-PL" altLang="pl-PL"/>
              <a:pPr/>
              <a:t>53</a:t>
            </a:fld>
            <a:endParaRPr lang="pl-PL" altLang="pl-PL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706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A3558E-020B-4A8C-9084-2FD39EC94F22}" type="slidenum">
              <a:rPr lang="pl-PL" altLang="pl-PL"/>
              <a:pPr/>
              <a:t>54</a:t>
            </a:fld>
            <a:endParaRPr lang="pl-PL" altLang="pl-PL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8A84EA-4839-4BCA-BDA1-B697D7120BC0}" type="slidenum">
              <a:rPr lang="pl-PL" altLang="pl-PL"/>
              <a:pPr/>
              <a:t>56</a:t>
            </a:fld>
            <a:endParaRPr lang="pl-PL" altLang="pl-PL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7782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AB3A78-49D9-4201-9B61-9B2E6FDFA4F5}" type="slidenum">
              <a:rPr lang="pl-PL" altLang="pl-PL"/>
              <a:pPr/>
              <a:t>57</a:t>
            </a:fld>
            <a:endParaRPr lang="pl-PL" altLang="pl-PL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798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8BA929-A9D1-4FA1-924B-D6A9E5C1DF33}" type="slidenum">
              <a:rPr lang="pl-PL" altLang="pl-PL"/>
              <a:pPr/>
              <a:t>58</a:t>
            </a:fld>
            <a:endParaRPr lang="pl-PL" altLang="pl-PL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8192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658FE1-9F4E-4878-996D-509B944146E1}" type="slidenum">
              <a:rPr lang="pl-PL" altLang="pl-PL"/>
              <a:pPr/>
              <a:t>60</a:t>
            </a:fld>
            <a:endParaRPr lang="pl-PL" altLang="pl-PL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849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61BEA4-2B62-40C3-A96D-4D5A8DB58EB7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16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BA29B4-0717-4F84-82F4-EF33C6DF3113}" type="slidenum">
              <a:rPr lang="pl-PL" altLang="pl-PL"/>
              <a:pPr/>
              <a:t>44</a:t>
            </a:fld>
            <a:endParaRPr lang="pl-PL" altLang="pl-PL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542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85747D-4E62-492E-AF62-E37163569A32}" type="slidenum">
              <a:rPr lang="pl-PL" altLang="pl-PL"/>
              <a:pPr/>
              <a:t>46</a:t>
            </a:fld>
            <a:endParaRPr lang="pl-PL" altLang="pl-PL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573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A6D432-8ADD-420F-B7BC-6D0976AF32B4}" type="slidenum">
              <a:rPr lang="pl-PL" altLang="pl-PL"/>
              <a:pPr/>
              <a:t>48</a:t>
            </a:fld>
            <a:endParaRPr lang="pl-PL" altLang="pl-PL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604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954231-8800-4341-B971-B74F13819EFD}" type="slidenum">
              <a:rPr lang="pl-PL" altLang="pl-PL"/>
              <a:pPr/>
              <a:t>49</a:t>
            </a:fld>
            <a:endParaRPr lang="pl-PL" altLang="pl-PL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624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B39EBF-1140-4E8A-AAE8-3FB442A1DCEC}" type="slidenum">
              <a:rPr lang="pl-PL" altLang="pl-PL"/>
              <a:pPr/>
              <a:t>50</a:t>
            </a:fld>
            <a:endParaRPr lang="pl-PL" altLang="pl-PL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3432E4-1B85-4542-A4BE-E8290ABDE7E9}" type="slidenum">
              <a:rPr lang="pl-PL" altLang="pl-PL"/>
              <a:pPr/>
              <a:t>51</a:t>
            </a:fld>
            <a:endParaRPr lang="pl-PL" altLang="pl-PL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64202E-2B00-4290-81CD-955EE40DF2BC}" type="slidenum">
              <a:rPr lang="pl-PL" altLang="pl-PL"/>
              <a:pPr/>
              <a:t>52</a:t>
            </a:fld>
            <a:endParaRPr lang="pl-PL" altLang="pl-PL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</p:spPr>
        <p:txBody>
          <a:bodyPr lIns="90487" tIns="44450" rIns="90487" bIns="44450"/>
          <a:lstStyle/>
          <a:p>
            <a:pPr eaLnBrk="1" hangingPunct="1"/>
            <a:endParaRPr lang="pl-PL" altLang="pl-PL"/>
          </a:p>
        </p:txBody>
      </p:sp>
      <p:sp>
        <p:nvSpPr>
          <p:cNvPr id="686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D51F67-19F6-430C-8F08-420A59CC765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59359-CBF0-4DC4-A49F-6E6B1141949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369EB-DB8F-4B06-A802-8E73F962B7F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500007-017D-4C16-8A72-64A8ECFAF74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DFAED-9769-474C-AE4C-DA96E6500E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4D053-22C6-40FF-BC29-122656DFB40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46B9D2-561F-4373-B00C-5719BC81B30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3E5675-4412-4099-94E8-681372225F3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7F8E9E-DC21-4FF2-B74A-7BA98FBA34E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6BC31-C434-453F-A5BC-22250C2678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E31187-E2F1-40EC-A9DB-174E58231A4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FE7A315-7F70-4316-BC8B-44F1073D3B2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png"/><Relationship Id="rId18" Type="http://schemas.openxmlformats.org/officeDocument/2006/relationships/image" Target="../media/image11.png"/><Relationship Id="rId26" Type="http://schemas.openxmlformats.org/officeDocument/2006/relationships/image" Target="../media/image52.png"/><Relationship Id="rId3" Type="http://schemas.openxmlformats.org/officeDocument/2006/relationships/image" Target="../media/image36.png"/><Relationship Id="rId21" Type="http://schemas.openxmlformats.org/officeDocument/2006/relationships/image" Target="../media/image48.png"/><Relationship Id="rId7" Type="http://schemas.openxmlformats.org/officeDocument/2006/relationships/image" Target="../media/image39.png"/><Relationship Id="rId12" Type="http://schemas.openxmlformats.org/officeDocument/2006/relationships/image" Target="../media/image42.png"/><Relationship Id="rId17" Type="http://schemas.openxmlformats.org/officeDocument/2006/relationships/image" Target="../media/image46.png"/><Relationship Id="rId25" Type="http://schemas.openxmlformats.org/officeDocument/2006/relationships/image" Target="../media/image15.png"/><Relationship Id="rId33" Type="http://schemas.openxmlformats.org/officeDocument/2006/relationships/image" Target="../media/image57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29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7.png"/><Relationship Id="rId24" Type="http://schemas.openxmlformats.org/officeDocument/2006/relationships/image" Target="../media/image51.png"/><Relationship Id="rId32" Type="http://schemas.openxmlformats.org/officeDocument/2006/relationships/image" Target="../media/image19.png"/><Relationship Id="rId5" Type="http://schemas.openxmlformats.org/officeDocument/2006/relationships/image" Target="../media/image37.png"/><Relationship Id="rId15" Type="http://schemas.openxmlformats.org/officeDocument/2006/relationships/image" Target="../media/image45.png"/><Relationship Id="rId23" Type="http://schemas.openxmlformats.org/officeDocument/2006/relationships/image" Target="../media/image50.png"/><Relationship Id="rId28" Type="http://schemas.openxmlformats.org/officeDocument/2006/relationships/image" Target="../media/image53.png"/><Relationship Id="rId10" Type="http://schemas.openxmlformats.org/officeDocument/2006/relationships/image" Target="../media/image41.png"/><Relationship Id="rId19" Type="http://schemas.openxmlformats.org/officeDocument/2006/relationships/image" Target="../media/image47.png"/><Relationship Id="rId31" Type="http://schemas.openxmlformats.org/officeDocument/2006/relationships/image" Target="../media/image56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44.png"/><Relationship Id="rId22" Type="http://schemas.openxmlformats.org/officeDocument/2006/relationships/image" Target="../media/image49.png"/><Relationship Id="rId27" Type="http://schemas.openxmlformats.org/officeDocument/2006/relationships/image" Target="../media/image16.png"/><Relationship Id="rId30" Type="http://schemas.openxmlformats.org/officeDocument/2006/relationships/image" Target="../media/image55.png"/><Relationship Id="rId8" Type="http://schemas.openxmlformats.org/officeDocument/2006/relationships/image" Target="../media/image40.pn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Tryb_znakowy" TargetMode="External"/><Relationship Id="rId13" Type="http://schemas.openxmlformats.org/officeDocument/2006/relationships/hyperlink" Target="http://pl.wikipedia.org/wiki/Przegl%C4%85darka_internetowa" TargetMode="External"/><Relationship Id="rId18" Type="http://schemas.openxmlformats.org/officeDocument/2006/relationships/hyperlink" Target="http://pl.wikipedia.org/wiki/U%C5%BCyteczno%C5%9B%C4%87_(web-usability)" TargetMode="External"/><Relationship Id="rId3" Type="http://schemas.openxmlformats.org/officeDocument/2006/relationships/hyperlink" Target="http://pl.wikipedia.org/wiki/Interakcja_cz%C5%82owiek-komputer" TargetMode="External"/><Relationship Id="rId21" Type="http://schemas.openxmlformats.org/officeDocument/2006/relationships/hyperlink" Target="http://pl.wikipedia.org/wiki/Wirtualna_rzeczywisto%C5%9B%C4%87" TargetMode="External"/><Relationship Id="rId7" Type="http://schemas.openxmlformats.org/officeDocument/2006/relationships/hyperlink" Target="http://pl.wikipedia.org/wiki/Wy%C5%9Bwietlacz" TargetMode="External"/><Relationship Id="rId12" Type="http://schemas.openxmlformats.org/officeDocument/2006/relationships/hyperlink" Target="http://pl.wikipedia.org/wiki/Strona_internetowa" TargetMode="External"/><Relationship Id="rId17" Type="http://schemas.openxmlformats.org/officeDocument/2006/relationships/hyperlink" Target="http://pl.wikipedia.org/wiki/Psychologia_poznawcza" TargetMode="External"/><Relationship Id="rId2" Type="http://schemas.openxmlformats.org/officeDocument/2006/relationships/hyperlink" Target="http://pl.wikipedia.org/wiki/J%C4%99zyk_angielski" TargetMode="External"/><Relationship Id="rId16" Type="http://schemas.openxmlformats.org/officeDocument/2006/relationships/hyperlink" Target="http://pl.wikipedia.org/wiki/Architektura_informacji" TargetMode="External"/><Relationship Id="rId20" Type="http://schemas.openxmlformats.org/officeDocument/2006/relationships/hyperlink" Target="http://pl.wikipedia.org/wiki/Programis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Interfejs_tekstowy" TargetMode="External"/><Relationship Id="rId11" Type="http://schemas.openxmlformats.org/officeDocument/2006/relationships/hyperlink" Target="http://pl.wikipedia.org/wiki/Tryb_graficzny" TargetMode="External"/><Relationship Id="rId5" Type="http://schemas.openxmlformats.org/officeDocument/2006/relationships/hyperlink" Target="http://pl.wikipedia.org/wiki/Urz%C4%85dzenie_wej%C5%9Bcia-wyj%C5%9Bcia" TargetMode="External"/><Relationship Id="rId15" Type="http://schemas.openxmlformats.org/officeDocument/2006/relationships/hyperlink" Target="http://pl.wikipedia.org/wiki/Projektowanie_interakcji" TargetMode="External"/><Relationship Id="rId10" Type="http://schemas.openxmlformats.org/officeDocument/2006/relationships/hyperlink" Target="http://pl.wikipedia.org/wiki/Mysz_komputerowa" TargetMode="External"/><Relationship Id="rId19" Type="http://schemas.openxmlformats.org/officeDocument/2006/relationships/hyperlink" Target="http://pl.wikipedia.org/wiki/Grafika" TargetMode="External"/><Relationship Id="rId4" Type="http://schemas.openxmlformats.org/officeDocument/2006/relationships/hyperlink" Target="http://pl.wikipedia.org/wiki/Urz%C4%85dzenie" TargetMode="External"/><Relationship Id="rId9" Type="http://schemas.openxmlformats.org/officeDocument/2006/relationships/hyperlink" Target="http://pl.wikipedia.org/wiki/Interfejs_graficzny" TargetMode="External"/><Relationship Id="rId14" Type="http://schemas.openxmlformats.org/officeDocument/2006/relationships/hyperlink" Target="http://pl.wikipedia.org/wiki/System_operacyjny" TargetMode="External"/><Relationship Id="rId22" Type="http://schemas.openxmlformats.org/officeDocument/2006/relationships/hyperlink" Target="http://pl.wikipedia.org/wiki/M%C3%B3zg" TargetMode="Externa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Uniwersytet_Jagiello%C5%84ski" TargetMode="External"/><Relationship Id="rId3" Type="http://schemas.openxmlformats.org/officeDocument/2006/relationships/hyperlink" Target="http://pl.wikipedia.org/wiki/Oddzia%C5%82ywanie" TargetMode="External"/><Relationship Id="rId7" Type="http://schemas.openxmlformats.org/officeDocument/2006/relationships/hyperlink" Target="http://pl.wikipedia.org/wiki/System_komputerowy" TargetMode="External"/><Relationship Id="rId2" Type="http://schemas.openxmlformats.org/officeDocument/2006/relationships/hyperlink" Target="http://pl.wikipedia.org/wiki/J%C4%99zyk_angielsk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Nauka" TargetMode="External"/><Relationship Id="rId5" Type="http://schemas.openxmlformats.org/officeDocument/2006/relationships/hyperlink" Target="http://pl.wikipedia.org/wiki/Kraj_anglosaski" TargetMode="External"/><Relationship Id="rId4" Type="http://schemas.openxmlformats.org/officeDocument/2006/relationships/hyperlink" Target="http://pl.wikipedia.org/wiki/Interfejs_u%C5%BCytkownika" TargetMode="Externa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Architektura_informacji" TargetMode="External"/><Relationship Id="rId3" Type="http://schemas.openxmlformats.org/officeDocument/2006/relationships/hyperlink" Target="http://pl.wikipedia.org/wiki/System" TargetMode="External"/><Relationship Id="rId7" Type="http://schemas.openxmlformats.org/officeDocument/2006/relationships/hyperlink" Target="http://pl.wikipedia.org/wiki/Interakcja_cz%C5%82owiek-komputer" TargetMode="External"/><Relationship Id="rId2" Type="http://schemas.openxmlformats.org/officeDocument/2006/relationships/hyperlink" Target="http://pl.wikipedia.org/wiki/J%C4%99zyk_angielsk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William_(Bill)_Moggridge" TargetMode="External"/><Relationship Id="rId11" Type="http://schemas.openxmlformats.org/officeDocument/2006/relationships/hyperlink" Target="http://pl.wikipedia.org/wiki/Projektowanie_zorientowane_na_u%C5%BCytkownika" TargetMode="External"/><Relationship Id="rId5" Type="http://schemas.openxmlformats.org/officeDocument/2006/relationships/hyperlink" Target="http://pl.wikipedia.org/wiki/Interfejs_u%C5%BCytkownika" TargetMode="External"/><Relationship Id="rId10" Type="http://schemas.openxmlformats.org/officeDocument/2006/relationships/hyperlink" Target="http://pl.wikipedia.org/wiki/U%C5%BCyteczno%C5%9B%C4%87_(web-usability)" TargetMode="External"/><Relationship Id="rId4" Type="http://schemas.openxmlformats.org/officeDocument/2006/relationships/hyperlink" Target="http://pl.wikipedia.org/wiki/Oprogramowanie" TargetMode="External"/><Relationship Id="rId9" Type="http://schemas.openxmlformats.org/officeDocument/2006/relationships/hyperlink" Target="http://pl.wikipedia.org/wiki/User_experienc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Projektowanie interfejsu użytkownika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l-PL" altLang="pl-PL" sz="2000" dirty="0"/>
              <a:t>Jolanta Sala</a:t>
            </a:r>
          </a:p>
          <a:p>
            <a:pPr eaLnBrk="1" hangingPunct="1"/>
            <a:r>
              <a:rPr lang="pl-PL" altLang="pl-PL" sz="2000" dirty="0"/>
              <a:t>Halina Tańska</a:t>
            </a:r>
          </a:p>
        </p:txBody>
      </p:sp>
      <p:pic>
        <p:nvPicPr>
          <p:cNvPr id="4" name="Picture 4" descr="75">
            <a:extLst>
              <a:ext uri="{FF2B5EF4-FFF2-40B4-BE49-F238E27FC236}">
                <a16:creationId xmlns:a16="http://schemas.microsoft.com/office/drawing/2014/main" id="{1892F51E-7CF4-4A14-8036-EFB28F0E1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90939"/>
            <a:ext cx="11525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600" dirty="0">
                <a:solidFill>
                  <a:schemeClr val="tx1"/>
                </a:solidFill>
              </a:rPr>
              <a:t>Standard</a:t>
            </a:r>
            <a:r>
              <a:rPr lang="pl-PL" altLang="pl-PL" sz="3600" dirty="0">
                <a:solidFill>
                  <a:srgbClr val="993366"/>
                </a:solidFill>
              </a:rPr>
              <a:t> WIMP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pl-PL" altLang="pl-PL" sz="2400" b="1" dirty="0">
                <a:solidFill>
                  <a:srgbClr val="993366"/>
                </a:solidFill>
              </a:rPr>
              <a:t>W</a:t>
            </a:r>
            <a:r>
              <a:rPr lang="pl-PL" altLang="pl-PL" sz="2400" dirty="0"/>
              <a:t> 	– Windows (okna)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b="1" dirty="0">
                <a:solidFill>
                  <a:srgbClr val="993366"/>
                </a:solidFill>
              </a:rPr>
              <a:t>I 		</a:t>
            </a:r>
            <a:r>
              <a:rPr lang="pl-PL" altLang="pl-PL" sz="2400" dirty="0"/>
              <a:t>– </a:t>
            </a:r>
            <a:r>
              <a:rPr lang="pl-PL" altLang="pl-PL" sz="2400" dirty="0" err="1"/>
              <a:t>Icons</a:t>
            </a:r>
            <a:r>
              <a:rPr lang="pl-PL" altLang="pl-PL" sz="2400" dirty="0"/>
              <a:t> (ikony)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b="1" dirty="0">
                <a:solidFill>
                  <a:srgbClr val="993366"/>
                </a:solidFill>
              </a:rPr>
              <a:t>M</a:t>
            </a:r>
            <a:r>
              <a:rPr lang="pl-PL" altLang="pl-PL" sz="2400" dirty="0"/>
              <a:t> 	– Menu (</a:t>
            </a:r>
            <a:r>
              <a:rPr lang="pl-PL" altLang="pl-PL" sz="2400" dirty="0" err="1"/>
              <a:t>menu</a:t>
            </a:r>
            <a:r>
              <a:rPr lang="pl-PL" altLang="pl-PL" sz="2400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b="1" dirty="0">
                <a:solidFill>
                  <a:srgbClr val="993366"/>
                </a:solidFill>
              </a:rPr>
              <a:t>P</a:t>
            </a:r>
            <a:r>
              <a:rPr lang="pl-PL" altLang="pl-PL" sz="2400" dirty="0"/>
              <a:t> 	– Pointer (kursor, urządzenie wskazujące)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Standard </a:t>
            </a:r>
            <a:r>
              <a:rPr lang="pl-PL" altLang="pl-PL" sz="2400" b="1" dirty="0">
                <a:solidFill>
                  <a:srgbClr val="993366"/>
                </a:solidFill>
              </a:rPr>
              <a:t>WIMP</a:t>
            </a:r>
            <a:r>
              <a:rPr lang="pl-PL" altLang="pl-PL" sz="2400" dirty="0"/>
              <a:t> stanowi syntezę popularnych, graficznych i znakowych form interakcji człowieka z komputerem.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Rozwiązanie to zostało spopularyzowane w systemie operacyjnym mikrokomputerów Macintosh System 7 w 1984, a następnie w mikrokomputerach PC w systemach operacyjnych Windows, a także </a:t>
            </a:r>
            <a:r>
              <a:rPr lang="pl-PL" altLang="pl-PL" sz="2400" dirty="0" err="1"/>
              <a:t>Motif</a:t>
            </a:r>
            <a:r>
              <a:rPr lang="pl-PL" altLang="pl-PL" sz="2400" dirty="0"/>
              <a:t> na stacjach roboczych Unix.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913"/>
            <a:ext cx="8964488" cy="647799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3200" dirty="0"/>
              <a:t>Właściwości interfejsu graficznego użytkownika</a:t>
            </a:r>
            <a:endParaRPr lang="en-GB" altLang="pl-PL" sz="3200" dirty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83216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 flipH="1">
            <a:off x="8574088" y="1295400"/>
            <a:ext cx="1841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 altLang="pl-PL" sz="2000">
              <a:latin typeface="Times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88925" y="1447800"/>
            <a:ext cx="8550275" cy="4968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sz="2000" b="1">
                <a:latin typeface="Times" charset="0"/>
              </a:rPr>
              <a:t>Właściwości	Opis</a:t>
            </a:r>
          </a:p>
          <a:p>
            <a:endParaRPr lang="pl-PL" altLang="pl-PL" sz="2000" b="1">
              <a:latin typeface="Times" charset="0"/>
            </a:endParaRPr>
          </a:p>
          <a:p>
            <a:r>
              <a:rPr lang="pl-PL" altLang="pl-PL" sz="2000">
                <a:latin typeface="Times" charset="0"/>
              </a:rPr>
              <a:t>Okna		Wiele okien umożliwia </a:t>
            </a:r>
            <a:r>
              <a:rPr lang="pl-PL" altLang="pl-PL" sz="2000">
                <a:solidFill>
                  <a:srgbClr val="993366"/>
                </a:solidFill>
                <a:latin typeface="Times" charset="0"/>
              </a:rPr>
              <a:t>jednoczesne wyświetlanie różnych 			informacji</a:t>
            </a:r>
            <a:r>
              <a:rPr lang="pl-PL" altLang="pl-PL" sz="2000">
                <a:latin typeface="Times" charset="0"/>
              </a:rPr>
              <a:t> na ekranie użytkownika.</a:t>
            </a:r>
          </a:p>
          <a:p>
            <a:endParaRPr lang="pl-PL" altLang="pl-PL" sz="2000">
              <a:latin typeface="Times" charset="0"/>
            </a:endParaRPr>
          </a:p>
          <a:p>
            <a:r>
              <a:rPr lang="pl-PL" altLang="pl-PL" sz="2000">
                <a:latin typeface="Times" charset="0"/>
              </a:rPr>
              <a:t>Ikony		Ikony </a:t>
            </a:r>
            <a:r>
              <a:rPr lang="pl-PL" altLang="pl-PL" sz="2000">
                <a:solidFill>
                  <a:srgbClr val="993366"/>
                </a:solidFill>
                <a:latin typeface="Times" charset="0"/>
              </a:rPr>
              <a:t>reprezentują różne rodzaje informacji</a:t>
            </a:r>
            <a:r>
              <a:rPr lang="pl-PL" altLang="pl-PL" sz="2000">
                <a:latin typeface="Times" charset="0"/>
              </a:rPr>
              <a:t>. W niektórych 			systemach odpowiadają plikom, a w innych – procesom.</a:t>
            </a:r>
          </a:p>
          <a:p>
            <a:endParaRPr lang="pl-PL" altLang="pl-PL" sz="2000">
              <a:latin typeface="Times" charset="0"/>
            </a:endParaRPr>
          </a:p>
          <a:p>
            <a:r>
              <a:rPr lang="pl-PL" altLang="pl-PL" sz="2000">
                <a:latin typeface="Times" charset="0"/>
              </a:rPr>
              <a:t>Menu		Polecenie wybiera się z menu, a nie wpisuje w postaci instrukcji 		języka poleceń.</a:t>
            </a:r>
          </a:p>
          <a:p>
            <a:endParaRPr lang="pl-PL" altLang="pl-PL" sz="2000">
              <a:latin typeface="Times" charset="0"/>
            </a:endParaRPr>
          </a:p>
          <a:p>
            <a:r>
              <a:rPr lang="pl-PL" altLang="pl-PL" sz="2000">
                <a:latin typeface="Times" charset="0"/>
              </a:rPr>
              <a:t>Wskazywanie	Urządzenie do wskazywania, takie jak mysz, służą do wyboru z 		menu i wskazywania potrzebnych elementów w oknie.</a:t>
            </a:r>
          </a:p>
          <a:p>
            <a:endParaRPr lang="pl-PL" altLang="pl-PL" sz="2000">
              <a:latin typeface="Times" charset="0"/>
            </a:endParaRPr>
          </a:p>
          <a:p>
            <a:r>
              <a:rPr lang="pl-PL" altLang="pl-PL" sz="2000">
                <a:latin typeface="Times" charset="0"/>
              </a:rPr>
              <a:t>Grafika		Elementy graficzne można połączyć z tekstowymi na tym 			samym ekranie		</a:t>
            </a:r>
            <a:endParaRPr lang="en-GB" altLang="pl-PL">
              <a:latin typeface="Times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1000" y="1409700"/>
            <a:ext cx="8382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8600" y="19812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8600" y="37338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152400" y="47244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28600" y="56388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28600" y="28956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905000" y="1524000"/>
            <a:ext cx="0" cy="495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pl-PL" altLang="pl-PL" sz="3600" dirty="0"/>
              <a:t>Główne wady standardu </a:t>
            </a:r>
            <a:r>
              <a:rPr lang="pl-PL" altLang="pl-PL" sz="3600" dirty="0">
                <a:solidFill>
                  <a:srgbClr val="993366"/>
                </a:solidFill>
              </a:rPr>
              <a:t>WIMP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Zbyt wielka </a:t>
            </a:r>
            <a:r>
              <a:rPr lang="pl-PL" altLang="pl-PL" sz="2400" dirty="0">
                <a:solidFill>
                  <a:srgbClr val="993366"/>
                </a:solidFill>
              </a:rPr>
              <a:t>liczba funkcji przekraczająca potrzeby użytkownika</a:t>
            </a:r>
            <a:r>
              <a:rPr lang="pl-PL" altLang="pl-PL" sz="2400" dirty="0"/>
              <a:t> (w praktyce obowiązuje reguła 90:10, tj. najczęściej użytkuje się 10% funkcji oferowanych w interfejsie).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W związku ze złożonością funkcjonalną użytkownicy spędzają zbyt wiele czasu na manipulowanie funkcjami interfejsu, a </a:t>
            </a:r>
            <a:r>
              <a:rPr lang="pl-PL" altLang="pl-PL" sz="2400" dirty="0">
                <a:solidFill>
                  <a:srgbClr val="993366"/>
                </a:solidFill>
              </a:rPr>
              <a:t>nie koncentrują się na istocie zastosowania</a:t>
            </a:r>
            <a:r>
              <a:rPr lang="pl-PL" altLang="pl-PL" sz="24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WIMP był pomyślany do zastosowań dwuwymiarowych, jak edytory tekstu, arkusze elektroniczne i bazy danych.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 Obecnie coraz większego znaczenia nabierają rozwiązania trójwymiarowe o większej złożoności wizualnej.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WIMP korzysta praktycznie z jednego zmysłu człowieka, tj. wzroku.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pl-PL" altLang="pl-PL" sz="3600" dirty="0"/>
              <a:t>Koncepcja </a:t>
            </a:r>
            <a:r>
              <a:rPr lang="pl-PL" altLang="pl-PL" sz="3600" dirty="0" err="1"/>
              <a:t>post-</a:t>
            </a:r>
            <a:r>
              <a:rPr lang="pl-PL" altLang="pl-PL" sz="3600" dirty="0" err="1">
                <a:solidFill>
                  <a:srgbClr val="993366"/>
                </a:solidFill>
              </a:rPr>
              <a:t>WIMP</a:t>
            </a:r>
            <a:endParaRPr lang="pl-PL" altLang="pl-PL" sz="3600" dirty="0">
              <a:solidFill>
                <a:srgbClr val="993366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1324744"/>
          </a:xfrm>
          <a:ln w="38100">
            <a:solidFill>
              <a:srgbClr val="993366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 sz="2400" dirty="0"/>
              <a:t>	Zakłada </a:t>
            </a:r>
            <a:r>
              <a:rPr lang="pl-PL" altLang="pl-PL" sz="2400" dirty="0">
                <a:solidFill>
                  <a:srgbClr val="993366"/>
                </a:solidFill>
              </a:rPr>
              <a:t>równoległe współdziałanie innych zmysłów człowieka</a:t>
            </a:r>
            <a:r>
              <a:rPr lang="pl-PL" altLang="pl-PL" sz="2400" dirty="0"/>
              <a:t>, rozpoznawanie gestów, komunikowanie się w języku naturalnym przez wielu użytkowników.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506885"/>
            <a:ext cx="8229600" cy="77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Interfejs znakowy (II generacja)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3356992"/>
            <a:ext cx="8229600" cy="31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Pozwala na </a:t>
            </a:r>
            <a:r>
              <a:rPr kumimoji="0" lang="pl-PL" altLang="pl-PL" sz="2400" b="0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kontaktowanie się człowieka z komputerem poprzez sekwencje znaków alfanumerycznych</a:t>
            </a: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Obecnie istnieją następujące rodzaje interfejsów znakowych:</a:t>
            </a: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Dialog pytanie-odpowiedź</a:t>
            </a: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Język poleceń (</a:t>
            </a:r>
            <a:r>
              <a:rPr kumimoji="0" lang="pl-PL" altLang="pl-PL" sz="24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command</a:t>
            </a:r>
            <a:r>
              <a:rPr kumimoji="0" lang="pl-PL" altLang="pl-PL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pl-PL" altLang="pl-PL" sz="24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language</a:t>
            </a: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Język naturalny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nimBg="1"/>
      <p:bldP spid="4" grpId="0"/>
      <p:bldP spid="5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4624"/>
            <a:ext cx="8229600" cy="778098"/>
          </a:xfrm>
        </p:spPr>
        <p:txBody>
          <a:bodyPr/>
          <a:lstStyle/>
          <a:p>
            <a:pPr eaLnBrk="1" hangingPunct="1"/>
            <a:r>
              <a:rPr lang="pl-PL" altLang="pl-PL" sz="3200" dirty="0"/>
              <a:t>Dialog pytanie-odpowiedź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W interakcji typu pytanie-odpowiedź ma miejsce </a:t>
            </a:r>
            <a:r>
              <a:rPr lang="pl-PL" altLang="pl-PL" sz="2400" b="1" i="1" dirty="0">
                <a:solidFill>
                  <a:srgbClr val="993366"/>
                </a:solidFill>
              </a:rPr>
              <a:t>dialog w postaci sekwencji interakcji pomiędzy użytkownikiem a systemem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Komputer „pyta” użytkownika o  określone dane. Po wprowadzeniu tych danych następuje kolejne pytanie aż do zarejestrowania wszystkich danych związanych z określoną transakcją.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Dialog taki może przybrać postać:</a:t>
            </a:r>
          </a:p>
          <a:p>
            <a:pPr lvl="2" eaLnBrk="1" hangingPunct="1">
              <a:lnSpc>
                <a:spcPct val="90000"/>
              </a:lnSpc>
            </a:pPr>
            <a:r>
              <a:rPr lang="pl-PL" altLang="pl-PL" sz="2200" dirty="0">
                <a:solidFill>
                  <a:srgbClr val="6600CC"/>
                </a:solidFill>
              </a:rPr>
              <a:t>Wyboru określonej opcji</a:t>
            </a:r>
            <a:r>
              <a:rPr lang="pl-PL" altLang="pl-PL" sz="2200" dirty="0"/>
              <a:t>, spośród zaprezentowanego ich zestawu, poprzez wprowadzenie odpowiedniego numeru lub symbolu opcji – wykorzystanie zasady menu znakowego. </a:t>
            </a:r>
          </a:p>
          <a:p>
            <a:pPr lvl="2" eaLnBrk="1" hangingPunct="1">
              <a:lnSpc>
                <a:spcPct val="90000"/>
              </a:lnSpc>
            </a:pPr>
            <a:r>
              <a:rPr lang="pl-PL" altLang="pl-PL" sz="2200" dirty="0">
                <a:solidFill>
                  <a:srgbClr val="6600CC"/>
                </a:solidFill>
              </a:rPr>
              <a:t>Udzielanie odpowiedzi</a:t>
            </a:r>
            <a:r>
              <a:rPr lang="pl-PL" altLang="pl-PL" sz="2200" dirty="0"/>
              <a:t> w trybie ciągów znaków alfanumerycznych na zapytania systemu</a:t>
            </a:r>
          </a:p>
          <a:p>
            <a:pPr lvl="2" eaLnBrk="1" hangingPunct="1">
              <a:lnSpc>
                <a:spcPct val="90000"/>
              </a:lnSpc>
            </a:pPr>
            <a:r>
              <a:rPr lang="pl-PL" altLang="pl-PL" sz="2200" dirty="0">
                <a:solidFill>
                  <a:srgbClr val="6600CC"/>
                </a:solidFill>
              </a:rPr>
              <a:t>Wprowadzanie danych do formatek</a:t>
            </a:r>
            <a:r>
              <a:rPr lang="pl-PL" altLang="pl-PL" sz="2200" dirty="0"/>
              <a:t>, odpowiadających poszczególnym polom rekordu.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8388424" y="1073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1/7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1403350" y="476250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2400" b="1"/>
              <a:t>Metoda wyboru opcji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827088" y="1268413"/>
            <a:ext cx="7705725" cy="42488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1258888" y="1484784"/>
            <a:ext cx="6985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Wprowadź dane o kliencie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Wybierz jedną z poniższych opcji: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pl-PL" altLang="pl-PL" sz="2400" dirty="0"/>
              <a:t>Wprowadź nazwisko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pl-PL" altLang="pl-PL" sz="2400" dirty="0"/>
              <a:t>Wprowadź imię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pl-PL" altLang="pl-PL" sz="2400" dirty="0"/>
              <a:t>Wprowadź numer telefonu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Wprowadź numer opcji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Zarejestruj dane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388424" y="1073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2/7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403350" y="476250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2400" b="1"/>
              <a:t>Metoda zapytań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827088" y="1268413"/>
            <a:ext cx="7705725" cy="367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58888" y="1556792"/>
            <a:ext cx="6985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Jakie jest nazwisko klienta?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Ambroży Jabłonowski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Jaki jest adres Ambrożego Jabłonowskiego?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Olsztyn, ul. Polna 23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Jaki jest numer telefonu?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89-786-877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388424" y="1073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3/7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403350" y="476250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2400" b="1"/>
              <a:t>Metoda formatek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088" y="1268413"/>
            <a:ext cx="7993384" cy="43928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258888" y="1628775"/>
            <a:ext cx="6985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Wprowadź dane o kliencie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pl-PL" altLang="pl-PL" sz="2400" dirty="0"/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Nazwisko: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Imię: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Adres: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dirty="0"/>
              <a:t>Numer telefonu: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pl-PL" altLang="pl-PL" sz="2400" b="1" dirty="0"/>
              <a:t>Czy wprowadzone dane są poprawne (T/N)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388424" y="1073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4/7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55650" y="188913"/>
            <a:ext cx="67691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2400" b="1">
                <a:solidFill>
                  <a:srgbClr val="6600CC"/>
                </a:solidFill>
              </a:rPr>
              <a:t>Interfejs użytkownika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b="1">
                <a:solidFill>
                  <a:srgbClr val="6600CC"/>
                </a:solidFill>
              </a:rPr>
              <a:t>1. Formularz szukania zamówienia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68313" y="1401763"/>
            <a:ext cx="2573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Imię i nazwisko adresata: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421063" y="1412875"/>
            <a:ext cx="4175125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8313" y="1905000"/>
            <a:ext cx="2640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Ulica i numer domu: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421063" y="1916113"/>
            <a:ext cx="4175125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68313" y="2409825"/>
            <a:ext cx="2573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Miasto, kod pocztowy: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421063" y="2420938"/>
            <a:ext cx="41751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graphicFrame>
        <p:nvGraphicFramePr>
          <p:cNvPr id="46089" name="Group 9"/>
          <p:cNvGraphicFramePr>
            <a:graphicFrameLocks noGrp="1"/>
          </p:cNvGraphicFramePr>
          <p:nvPr/>
        </p:nvGraphicFramePr>
        <p:xfrm>
          <a:off x="1763713" y="5445125"/>
          <a:ext cx="5113337" cy="1223963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 zamówienia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Wybierz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5940425" y="3573463"/>
            <a:ext cx="1801813" cy="342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altLang="pl-PL" sz="1400" b="1"/>
              <a:t>Zatwierdź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395288" y="3284538"/>
            <a:ext cx="2573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Numer zamówienia:</a:t>
            </a: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3348038" y="3295650"/>
            <a:ext cx="2374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124075" y="2852738"/>
            <a:ext cx="1223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lub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611188" y="4076700"/>
            <a:ext cx="67691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2400" b="1">
                <a:solidFill>
                  <a:srgbClr val="6600CC"/>
                </a:solidFill>
              </a:rPr>
              <a:t>Interfejs użytkownika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b="1">
                <a:solidFill>
                  <a:srgbClr val="6600CC"/>
                </a:solidFill>
              </a:rPr>
              <a:t>2. Formularz wyboru zamówienia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2124075" y="501332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altLang="pl-PL" b="1"/>
              <a:t>Wybierz zamówienie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8388424" y="1073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5/7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827088" y="404813"/>
            <a:ext cx="67691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2400" b="1">
                <a:solidFill>
                  <a:srgbClr val="6600CC"/>
                </a:solidFill>
              </a:rPr>
              <a:t>Interfejs użytkownika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b="1">
                <a:solidFill>
                  <a:srgbClr val="6600CC"/>
                </a:solidFill>
              </a:rPr>
              <a:t>Formularz zwracania towarów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39750" y="1617663"/>
            <a:ext cx="2573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Imię i nazwisko adresata: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492500" y="1628775"/>
            <a:ext cx="2374900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9750" y="2120900"/>
            <a:ext cx="2640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Ulica i numer domu: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492500" y="2132013"/>
            <a:ext cx="2374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39750" y="2625725"/>
            <a:ext cx="2573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Miasto, kod pocztowy: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492500" y="2636838"/>
            <a:ext cx="2374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graphicFrame>
        <p:nvGraphicFramePr>
          <p:cNvPr id="45065" name="Group 9"/>
          <p:cNvGraphicFramePr>
            <a:graphicFrameLocks noGrp="1"/>
          </p:cNvGraphicFramePr>
          <p:nvPr/>
        </p:nvGraphicFramePr>
        <p:xfrm>
          <a:off x="1835150" y="3429000"/>
          <a:ext cx="5113338" cy="1223963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 towaru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Nazwa towaru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Zwracana ilość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3851275" y="5805488"/>
            <a:ext cx="1801813" cy="342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altLang="pl-PL" sz="1400" b="1"/>
              <a:t>Zatwierdź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8388424" y="1073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6/7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/>
              <a:t>Zagadnienia</a:t>
            </a:r>
            <a:endParaRPr lang="en-GB" altLang="pl-P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0741" y="1628800"/>
            <a:ext cx="8353747" cy="3887638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/>
            <a:r>
              <a:rPr lang="pl-PL" altLang="pl-PL" sz="2400" dirty="0"/>
              <a:t>Zasady projektowania, które powinni uwzględniać inżynierowie odpowiedzialni za projekt interfejsu użytkownika.</a:t>
            </a:r>
          </a:p>
          <a:p>
            <a:pPr marL="466725" indent="-466725" defTabSz="917575" eaLnBrk="1" hangingPunct="1"/>
            <a:r>
              <a:rPr lang="pl-PL" altLang="pl-PL" sz="2400" dirty="0"/>
              <a:t>Różne sposoby interakcji z systemem oprogramowania.</a:t>
            </a:r>
          </a:p>
          <a:p>
            <a:pPr marL="466725" indent="-466725" defTabSz="917575" eaLnBrk="1" hangingPunct="1"/>
            <a:r>
              <a:rPr lang="pl-PL" altLang="pl-PL" sz="2400" dirty="0"/>
              <a:t>Różne sposoby przetwarzania informacji (kiedy prezentacja graficzna jest właściwa).</a:t>
            </a:r>
          </a:p>
          <a:p>
            <a:pPr marL="466725" indent="-466725" defTabSz="917575" eaLnBrk="1" hangingPunct="1"/>
            <a:r>
              <a:rPr lang="pl-PL" altLang="pl-PL" sz="2400" dirty="0"/>
              <a:t>Podstawowe zasady projektowania wbudowanej w system pomocy dla użytkownika.</a:t>
            </a:r>
          </a:p>
          <a:p>
            <a:pPr marL="466725" indent="-466725" defTabSz="917575" eaLnBrk="1" hangingPunct="1"/>
            <a:r>
              <a:rPr lang="pl-PL" altLang="pl-PL" sz="2400" dirty="0"/>
              <a:t>Atrybuty użyteczności i ocena interfejsu systemu.</a:t>
            </a:r>
            <a:endParaRPr lang="en-GB" alt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27088" y="404813"/>
            <a:ext cx="67691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2400" b="1">
                <a:solidFill>
                  <a:srgbClr val="6600CC"/>
                </a:solidFill>
              </a:rPr>
              <a:t>Interfejs użytkownika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b="1">
                <a:solidFill>
                  <a:srgbClr val="6600CC"/>
                </a:solidFill>
              </a:rPr>
              <a:t>Formularz składania zamówienia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95288" y="1412875"/>
            <a:ext cx="8496300" cy="4824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9750" y="1617663"/>
            <a:ext cx="2573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Imię i nazwisko adresata: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492500" y="1628775"/>
            <a:ext cx="2374900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9750" y="2120900"/>
            <a:ext cx="2640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Ulica i numer domu: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492500" y="2132013"/>
            <a:ext cx="2374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9750" y="2625725"/>
            <a:ext cx="2573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Miasto, kod pocztowy: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492500" y="2636838"/>
            <a:ext cx="2374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graphicFrame>
        <p:nvGraphicFramePr>
          <p:cNvPr id="44042" name="Group 10"/>
          <p:cNvGraphicFramePr>
            <a:graphicFrameLocks noGrp="1"/>
          </p:cNvGraphicFramePr>
          <p:nvPr/>
        </p:nvGraphicFramePr>
        <p:xfrm>
          <a:off x="611188" y="3213100"/>
          <a:ext cx="7705725" cy="823913"/>
        </p:xfrm>
        <a:graphic>
          <a:graphicData uri="http://schemas.openxmlformats.org/drawingml/2006/table">
            <a:tbl>
              <a:tblPr/>
              <a:tblGrid>
                <a:gridCol w="154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1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 towaru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Nazwa towaru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Ilość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za sztukę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Wartość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4356100" y="4221163"/>
            <a:ext cx="2573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Suma netto: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356100" y="4508500"/>
            <a:ext cx="2573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VAT: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356100" y="4724400"/>
            <a:ext cx="2573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Razem:</a:t>
            </a:r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5940425" y="4221163"/>
            <a:ext cx="237648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5940425" y="4508500"/>
            <a:ext cx="237648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65" name="Rectangle 41"/>
          <p:cNvSpPr>
            <a:spLocks noChangeArrowheads="1"/>
          </p:cNvSpPr>
          <p:nvPr/>
        </p:nvSpPr>
        <p:spPr bwMode="auto">
          <a:xfrm>
            <a:off x="5940425" y="4797425"/>
            <a:ext cx="237648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66" name="Rectangle 42"/>
          <p:cNvSpPr>
            <a:spLocks noChangeArrowheads="1"/>
          </p:cNvSpPr>
          <p:nvPr/>
        </p:nvSpPr>
        <p:spPr bwMode="auto">
          <a:xfrm>
            <a:off x="3779838" y="5157788"/>
            <a:ext cx="453707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67" name="Rectangle 43"/>
          <p:cNvSpPr>
            <a:spLocks noChangeArrowheads="1"/>
          </p:cNvSpPr>
          <p:nvPr/>
        </p:nvSpPr>
        <p:spPr bwMode="auto">
          <a:xfrm>
            <a:off x="3779838" y="5445125"/>
            <a:ext cx="453707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900113" y="5084763"/>
            <a:ext cx="2573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Numer karty kredytowej: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900113" y="5300663"/>
            <a:ext cx="2573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Ważna do: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900113" y="5805488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 sz="1400" b="1"/>
              <a:t>Numer zamówienia:</a:t>
            </a:r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2771775" y="5876925"/>
            <a:ext cx="1223963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4211638" y="5805488"/>
            <a:ext cx="1944687" cy="342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altLang="pl-PL" sz="1400" b="1"/>
              <a:t>Anuluj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6443663" y="5805488"/>
            <a:ext cx="1801812" cy="342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altLang="pl-PL" sz="1400" b="1"/>
              <a:t>Zatwierdź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8388424" y="1073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7/</a:t>
            </a:r>
            <a:r>
              <a:rPr lang="pl-PL" dirty="0" err="1"/>
              <a:t>7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pl-PL" altLang="pl-PL" dirty="0"/>
              <a:t>Język poleceń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7"/>
            <a:ext cx="8229600" cy="39604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Użytkowanie języka poleceń polega na tym, że </a:t>
            </a:r>
            <a:r>
              <a:rPr lang="pl-PL" altLang="pl-PL" sz="2400" dirty="0">
                <a:solidFill>
                  <a:srgbClr val="990033"/>
                </a:solidFill>
              </a:rPr>
              <a:t>użytkownicy wprowadzają bezpośrednio polecenia w celu zainicjowania określonych operacji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Przykładem znakowego interfejsu typu język poleceń są rozkazy w systemach operacyjnych DOS czy UNIX – np. polecenie systemu operacyjnego DOS dotyczące formatowania: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pl-PL" altLang="pl-PL" b="1" dirty="0">
                <a:solidFill>
                  <a:srgbClr val="993366"/>
                </a:solidFill>
              </a:rPr>
              <a:t>format a: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Istnieje </a:t>
            </a:r>
            <a:r>
              <a:rPr lang="pl-PL" altLang="pl-PL" sz="2400" i="1" dirty="0">
                <a:solidFill>
                  <a:schemeClr val="accent2"/>
                </a:solidFill>
              </a:rPr>
              <a:t>specyficzna forma języka poleceń poprzez stosowanie klawiszy lub kombinacji klawiszy z klawiatury</a:t>
            </a:r>
            <a:r>
              <a:rPr lang="pl-PL" altLang="pl-PL" sz="2400" dirty="0"/>
              <a:t>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Język naturalny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88" y="1600200"/>
            <a:ext cx="8229600" cy="4525963"/>
          </a:xfrm>
        </p:spPr>
        <p:txBody>
          <a:bodyPr/>
          <a:lstStyle/>
          <a:p>
            <a:pPr eaLnBrk="1" hangingPunct="1"/>
            <a:r>
              <a:rPr lang="pl-PL" altLang="pl-PL" sz="2400" dirty="0"/>
              <a:t>Ta forma dialogu człowieka z komputerem oznacza, iż </a:t>
            </a:r>
            <a:r>
              <a:rPr lang="pl-PL" altLang="pl-PL" sz="2400" dirty="0">
                <a:solidFill>
                  <a:srgbClr val="990033"/>
                </a:solidFill>
              </a:rPr>
              <a:t>zarówno wejścia, jak i wyjścia wyrażane są w zdaniach konwencjonalnego języka</a:t>
            </a:r>
            <a:r>
              <a:rPr lang="pl-PL" altLang="pl-PL" sz="2400" dirty="0"/>
              <a:t>. </a:t>
            </a:r>
          </a:p>
          <a:p>
            <a:pPr eaLnBrk="1" hangingPunct="1"/>
            <a:r>
              <a:rPr lang="pl-PL" altLang="pl-PL" sz="2400" dirty="0"/>
              <a:t>Interfejs użytkownika wykorzystujący język naturalny nie znalazł szerszego zastosowania ze względu na istniejące jego ograniczenia.</a:t>
            </a:r>
          </a:p>
          <a:p>
            <a:pPr eaLnBrk="1" hangingPunct="1"/>
            <a:r>
              <a:rPr lang="pl-PL" altLang="pl-PL" sz="2400" dirty="0"/>
              <a:t>Prowadzone są badania w obszarze wykorzystania głosu ludzkiego jako środka komunikacji z komputerem.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5496" y="-2738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pl-PL" altLang="pl-PL" dirty="0"/>
              <a:t>Graficzny interfejs użytkownika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880" y="1484784"/>
            <a:ext cx="8229600" cy="482453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Dominuje graficzna postać interfejsu oznaczająca </a:t>
            </a:r>
            <a:r>
              <a:rPr lang="pl-PL" altLang="pl-PL" sz="2400" dirty="0">
                <a:solidFill>
                  <a:srgbClr val="6600CC"/>
                </a:solidFill>
              </a:rPr>
              <a:t>stosowanie różnorodnych form graficznych do komunikowania się użytkowników z komputerem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Pliki, programy i polecenia są wybierane przez wskazanie odpowiedniej formy graficznej, a nie przez wpisywanie poleceń czy skrótów mnemotechnicznych języka poleceń.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Efektywny interfejs</a:t>
            </a:r>
            <a:r>
              <a:rPr lang="pl-PL" altLang="pl-PL" sz="2400" dirty="0"/>
              <a:t> ułatwia interakcję użytkownika z komputerem, pod warunkiem, że jest </a:t>
            </a:r>
            <a:r>
              <a:rPr lang="pl-PL" altLang="pl-PL" sz="2400" dirty="0">
                <a:solidFill>
                  <a:srgbClr val="6600CC"/>
                </a:solidFill>
              </a:rPr>
              <a:t>zgodny lub zbliżony do naturalnego sposobu pracy użytkownika, czyli sposobu w jaki użytkownik postrzega problem</a:t>
            </a:r>
            <a:r>
              <a:rPr lang="pl-PL" altLang="pl-PL" sz="24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Dwie podstawowe charakterystyki GUI to: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dirty="0"/>
              <a:t>Sposób prezentacji tj. układ informacji na ekranie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dirty="0"/>
              <a:t>Prowadzenie dialogu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pl-PL" altLang="pl-PL" dirty="0"/>
              <a:t>Warstwy GUI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Projektowanie i użytkowanie graficznego interfejsu użytkownika przebiega w układzie czterech kolejnych warstw: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Warstwy metafor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Warstwy metod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Warstwy urządzeń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Warstwy fizycznej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Metafory</a:t>
            </a:r>
            <a:r>
              <a:rPr lang="pl-PL" altLang="pl-PL" sz="2400" dirty="0"/>
              <a:t> stanowią pewne </a:t>
            </a:r>
            <a:r>
              <a:rPr lang="pl-PL" altLang="pl-PL" sz="2400" dirty="0">
                <a:solidFill>
                  <a:srgbClr val="990033"/>
                </a:solidFill>
              </a:rPr>
              <a:t>imitacje sytuacji rzeczywistej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Metody</a:t>
            </a:r>
            <a:r>
              <a:rPr lang="pl-PL" altLang="pl-PL" sz="2400" dirty="0"/>
              <a:t> są </a:t>
            </a:r>
            <a:r>
              <a:rPr lang="pl-PL" altLang="pl-PL" sz="2400" dirty="0">
                <a:solidFill>
                  <a:srgbClr val="990033"/>
                </a:solidFill>
              </a:rPr>
              <a:t>sposobem kontaktowania się użytkownika z komputerem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Warstwa urządzeń</a:t>
            </a:r>
            <a:r>
              <a:rPr lang="pl-PL" altLang="pl-PL" sz="2400" dirty="0"/>
              <a:t> dotyczy </a:t>
            </a:r>
            <a:r>
              <a:rPr lang="pl-PL" altLang="pl-PL" sz="2400" dirty="0">
                <a:solidFill>
                  <a:srgbClr val="990033"/>
                </a:solidFill>
              </a:rPr>
              <a:t>fizycznych urządzeń eksploatowanych przez użytkownika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Warstwa fizyczna</a:t>
            </a:r>
            <a:r>
              <a:rPr lang="pl-PL" altLang="pl-PL" sz="2400" dirty="0"/>
              <a:t> oznacza </a:t>
            </a:r>
            <a:r>
              <a:rPr lang="pl-PL" altLang="pl-PL" sz="2400" dirty="0">
                <a:solidFill>
                  <a:srgbClr val="990033"/>
                </a:solidFill>
              </a:rPr>
              <a:t>czynności fizyczne wykonywane w związku z użytkowaniem metod i urządzeń</a:t>
            </a:r>
            <a:r>
              <a:rPr lang="pl-PL" altLang="pl-PL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Warstwa metafor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Metafora oznacza podobieństwo zachowania się systemu do czegoś, co użytkownik zna z codziennego życia.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Przykładami metafor są: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990033"/>
                </a:solidFill>
              </a:rPr>
              <a:t>Metafora dokumentu</a:t>
            </a:r>
            <a:r>
              <a:rPr lang="pl-PL" altLang="pl-PL" sz="2000" dirty="0"/>
              <a:t> – gdzie ekran jest imitacją papieru i zaznaczonych rubryk.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990033"/>
                </a:solidFill>
              </a:rPr>
              <a:t>Metafora biurka</a:t>
            </a:r>
            <a:r>
              <a:rPr lang="pl-PL" altLang="pl-PL" sz="2000" dirty="0"/>
              <a:t> – ekran jest imitacją blatu biurka z rozłożonymi materiałami i różnymi akcesoriami (zegar, kalendarz, notatnik, kartoteka, koszyk na korespondencję), z możliwością dowolnego ich przemieszczania.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990033"/>
                </a:solidFill>
              </a:rPr>
              <a:t>Metafora tablicy rozdzielczej</a:t>
            </a:r>
            <a:r>
              <a:rPr lang="pl-PL" altLang="pl-PL" sz="2000" dirty="0"/>
              <a:t> – zawierającej używane przez użytkownika przyciski, suwaki, lampki kontrolne.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990033"/>
                </a:solidFill>
              </a:rPr>
              <a:t>Metafora teczek i segregatorów</a:t>
            </a:r>
            <a:r>
              <a:rPr lang="pl-PL" altLang="pl-PL" sz="2000" dirty="0"/>
              <a:t> – czyli założone i opisane w systemie katalogi.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/>
          <a:lstStyle/>
          <a:p>
            <a:pPr eaLnBrk="1" hangingPunct="1"/>
            <a:r>
              <a:rPr lang="pl-PL" altLang="pl-PL" dirty="0"/>
              <a:t>Warstwa metod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Do podstawowych metod interfejsu graficznego należą: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Menu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Formatki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Okna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Obiekty graficzne, zwane ikonami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b="1" dirty="0">
                <a:solidFill>
                  <a:srgbClr val="990033"/>
                </a:solidFill>
              </a:rPr>
              <a:t>Menu</a:t>
            </a:r>
            <a:r>
              <a:rPr lang="pl-PL" altLang="pl-PL" sz="2400" dirty="0"/>
              <a:t> to zestaw opcjonalnych (wariantowych) wyborów oferowanych użytkownikowi na ekranie.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Interfejs prezentuje listę opcji, zawartych na górnym pasku ekranu,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natomiast użytkownik poprzez dokonanie wyboru jednej z nich (podświetlenie, kliknięcie czy kombinację klawiszy) inicjuje pożądane funkcje.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Po wyborze określonej opcji może ukazać się następne menu ściśle związane z poprzednim wyborem.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/>
              <a:t>Proces może być kontynuowany w dowolnej liczbie stopni hierarchii, z możliwością powrotu do wyższych stopni menu (tzw. menu rozwijalne).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Istnieją różne typy menu rozwijalnego: </a:t>
            </a:r>
            <a:r>
              <a:rPr lang="pl-PL" altLang="pl-PL" sz="2400" i="1" dirty="0"/>
              <a:t>pojedyncze, sekwencyjne, wielopoziomowe, </a:t>
            </a:r>
            <a:r>
              <a:rPr lang="pl-PL" altLang="pl-PL" sz="2400" i="1" dirty="0" err="1"/>
              <a:t>wielopoziomowe</a:t>
            </a:r>
            <a:r>
              <a:rPr lang="pl-PL" altLang="pl-PL" sz="2400" i="1" dirty="0"/>
              <a:t> z wieloma wierzchołkami macierzystymi, wielopoziomowe z wielopoziomowymi wierzchołkami macierzystymi i punktami zwrotnymi</a:t>
            </a:r>
            <a:r>
              <a:rPr lang="pl-PL" altLang="pl-PL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Formatki, okna, obiekty graficzne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872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W przypadku formatki użytkownik wypełnia wolne pola, które mogą być podświetlone lub migotać.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Standardem interfejsu użytkownika jest technika okien. Okienka zawierają przyciski, paski, suwaki. W okienkach mogą znajdować się formatki zawierające wyodrębnione pola do wypełnienia.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Najbardziej popularną formą interfejsu graficznego, opartego na obiektach, są ikony, czyli piktogramy, które reprezentują poszczególne obiekty, funkcje i polecenia systemu.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Zasady projektowania IU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872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dirty="0"/>
              <a:t>	Interfejs powinien być zaprojektowany w sposób spójny.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Oznacza to np., że wygląd oraz obsługa interfejsu powinna być podobna w momencie korzystania z różnych funkcji.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Poszczególne programy powinny mieć podobny interfejs, podobnie powinna wyglądać praca z rozmaitymi dialogami, podobnie powinny być interpretowane operacje wykonywane za pomocą myszy itp.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Reguły projektowania IU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1</a:t>
            </a:r>
            <a:r>
              <a:rPr lang="pl-PL" altLang="pl-PL" sz="2400" dirty="0"/>
              <a:t>: należy umieszczać </a:t>
            </a:r>
            <a:r>
              <a:rPr lang="pl-PL" altLang="pl-PL" sz="2400" dirty="0">
                <a:solidFill>
                  <a:srgbClr val="6600CC"/>
                </a:solidFill>
              </a:rPr>
              <a:t>etykiety zawsze nad lub obok pól edycyjnych</a:t>
            </a:r>
            <a:r>
              <a:rPr lang="pl-PL" altLang="pl-PL" sz="2400" dirty="0"/>
              <a:t>. Taka organizacja ułatwia orientację w polach edycyjnych.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2</a:t>
            </a:r>
            <a:r>
              <a:rPr lang="pl-PL" altLang="pl-PL" sz="2400" dirty="0"/>
              <a:t>: należy umieszczać </a:t>
            </a:r>
            <a:r>
              <a:rPr lang="pl-PL" altLang="pl-PL" sz="2400" dirty="0">
                <a:solidFill>
                  <a:srgbClr val="6600CC"/>
                </a:solidFill>
              </a:rPr>
              <a:t>typowe pola</a:t>
            </a:r>
            <a:r>
              <a:rPr lang="pl-PL" altLang="pl-PL" sz="2400" dirty="0"/>
              <a:t> takie jak np. OK i Anuluj </a:t>
            </a:r>
            <a:r>
              <a:rPr lang="pl-PL" altLang="pl-PL" sz="2400" dirty="0">
                <a:solidFill>
                  <a:srgbClr val="6600CC"/>
                </a:solidFill>
              </a:rPr>
              <a:t>zawsze od dołu lub od prawej</a:t>
            </a:r>
            <a:r>
              <a:rPr lang="pl-PL" altLang="pl-P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3</a:t>
            </a:r>
            <a:r>
              <a:rPr lang="pl-PL" altLang="pl-PL" sz="2400" dirty="0"/>
              <a:t>: należy starać się </a:t>
            </a:r>
            <a:r>
              <a:rPr lang="pl-PL" altLang="pl-PL" sz="2400" dirty="0">
                <a:solidFill>
                  <a:srgbClr val="6600CC"/>
                </a:solidFill>
              </a:rPr>
              <a:t>zachować spójność</a:t>
            </a:r>
            <a:r>
              <a:rPr lang="pl-PL" altLang="pl-PL" sz="2400" dirty="0"/>
              <a:t> tłumaczeń nazw angielskich, spójność oznaczania pól.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4</a:t>
            </a:r>
            <a:r>
              <a:rPr lang="pl-PL" altLang="pl-PL" sz="2400" dirty="0"/>
              <a:t>: okna dialogowe powinny </a:t>
            </a:r>
            <a:r>
              <a:rPr lang="pl-PL" altLang="pl-PL" sz="2400" dirty="0">
                <a:solidFill>
                  <a:srgbClr val="6600CC"/>
                </a:solidFill>
              </a:rPr>
              <a:t>obrazować przepływ danych pomiędzy użytkownikiem a systemem</a:t>
            </a:r>
            <a:r>
              <a:rPr lang="pl-PL" altLang="pl-PL" sz="2400" dirty="0"/>
              <a:t> i odzwierciedlać metody oraz procesy, które zgodnie ze specyfikacją służą do edycji obiektów, encji lub zbiorników danych.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Interfejs użytkownika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435280" cy="525658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Interfejs użytkownika (</a:t>
            </a:r>
            <a:r>
              <a:rPr lang="pl-PL" altLang="pl-PL" sz="2400" i="1" dirty="0" err="1"/>
              <a:t>def</a:t>
            </a:r>
            <a:r>
              <a:rPr lang="pl-PL" altLang="pl-PL" sz="2400" i="1" dirty="0"/>
              <a:t>. </a:t>
            </a:r>
            <a:r>
              <a:rPr lang="pl-PL" altLang="pl-PL" sz="2400" i="1" dirty="0" err="1"/>
              <a:t>tech</a:t>
            </a:r>
            <a:r>
              <a:rPr lang="pl-PL" altLang="pl-PL" sz="2400" dirty="0"/>
              <a:t>.) – zespół narządzi programowych i sprzętowych, który umożliwia użytkownikowi realizację swoich zadań przy pomocy systemu informatycznego, którego częścią ten zespół jest.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W dobie intensywnego wykorzystania i rozwoju interfejsów graficznych (</a:t>
            </a:r>
            <a:r>
              <a:rPr lang="pl-PL" altLang="pl-PL" sz="2400" i="1" dirty="0"/>
              <a:t>GUI – </a:t>
            </a:r>
            <a:r>
              <a:rPr lang="pl-PL" altLang="pl-PL" sz="2400" i="1" dirty="0" err="1"/>
              <a:t>Graphical</a:t>
            </a:r>
            <a:r>
              <a:rPr lang="pl-PL" altLang="pl-PL" sz="2400" i="1" dirty="0"/>
              <a:t> </a:t>
            </a:r>
            <a:r>
              <a:rPr lang="pl-PL" altLang="pl-PL" sz="2400" i="1" dirty="0" err="1"/>
              <a:t>User</a:t>
            </a:r>
            <a:r>
              <a:rPr lang="pl-PL" altLang="pl-PL" sz="2400" i="1" dirty="0"/>
              <a:t> </a:t>
            </a:r>
            <a:r>
              <a:rPr lang="pl-PL" altLang="pl-PL" sz="2400" i="1" dirty="0" err="1"/>
              <a:t>Interface</a:t>
            </a:r>
            <a:r>
              <a:rPr lang="pl-PL" altLang="pl-PL" sz="2400" dirty="0"/>
              <a:t>) obserwuje się stopniową ewolucję wszystkich interfejsów użytkownika w kierunku multimedialnego IU.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Przynajmniej dwa czynniki mają tu znaczący wpływ: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dirty="0"/>
              <a:t>Wrodzona „multimedialność” w ludzkiej percepcji rzeczywistości (dźwięk, obraz, ruch); system informatyczny jest postrzegany, jako część tej rzeczywistości i to często, jako część ożywiona.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dirty="0"/>
              <a:t>Poprawa zrozumienia i przyswojenia prezentowanej informacji, aż do 80% z tego co jest zaprezentowane jeżeli człowiek słyszy i widzi przekaz jednocześnie.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/>
          <a:lstStyle/>
          <a:p>
            <a:pPr eaLnBrk="1" hangingPunct="1"/>
            <a:r>
              <a:rPr lang="pl-PL" altLang="pl-PL" dirty="0"/>
              <a:t>Reguły projektowania IU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686800" cy="594928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5</a:t>
            </a:r>
            <a:r>
              <a:rPr lang="pl-PL" altLang="pl-PL" sz="2400" dirty="0"/>
              <a:t>: dla typowych i często stosowanych poleceń należy projektować dostęp za pomocą </a:t>
            </a:r>
            <a:r>
              <a:rPr lang="pl-PL" altLang="pl-PL" sz="2400" dirty="0">
                <a:solidFill>
                  <a:srgbClr val="6600CC"/>
                </a:solidFill>
              </a:rPr>
              <a:t>skrótów klawiaturowych</a:t>
            </a:r>
            <a:r>
              <a:rPr lang="pl-PL" altLang="pl-PL" sz="2400" dirty="0"/>
              <a:t>. Ułatwi to i </a:t>
            </a:r>
            <a:r>
              <a:rPr lang="pl-PL" altLang="pl-PL" sz="2400" dirty="0">
                <a:solidFill>
                  <a:srgbClr val="6600CC"/>
                </a:solidFill>
              </a:rPr>
              <a:t>przyspieszy</a:t>
            </a:r>
            <a:r>
              <a:rPr lang="pl-PL" altLang="pl-PL" sz="2400" dirty="0"/>
              <a:t> pracę zaawansowanym użytkownikom.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6</a:t>
            </a:r>
            <a:r>
              <a:rPr lang="pl-PL" altLang="pl-PL" sz="2400" dirty="0"/>
              <a:t>: należy pamiętać o </a:t>
            </a:r>
            <a:r>
              <a:rPr lang="pl-PL" altLang="pl-PL" sz="2400" dirty="0">
                <a:solidFill>
                  <a:srgbClr val="6600CC"/>
                </a:solidFill>
              </a:rPr>
              <a:t>potwierdzeniach przyjęcia zlecenia</a:t>
            </a:r>
            <a:r>
              <a:rPr lang="pl-PL" altLang="pl-PL" sz="2400" dirty="0"/>
              <a:t> użytkownika. Realizacja niektórych zleceń może trwać długo. W takich sytuacjach należy potwierdzić przyjęcie zlecenia, aby użytkownik nie był zdezorientowany odnośnie tego, co się dzieje. Dla długich czynności konieczne jest wykonywanie sporadycznych akcji na ekranie.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7</a:t>
            </a:r>
            <a:r>
              <a:rPr lang="pl-PL" altLang="pl-PL" sz="2400" dirty="0"/>
              <a:t>: należy zapewnić prostą </a:t>
            </a:r>
            <a:r>
              <a:rPr lang="pl-PL" altLang="pl-PL" sz="2400" dirty="0">
                <a:solidFill>
                  <a:srgbClr val="6600CC"/>
                </a:solidFill>
              </a:rPr>
              <a:t>obsługę błędów</a:t>
            </a:r>
            <a:r>
              <a:rPr lang="pl-PL" altLang="pl-PL" sz="2400" dirty="0"/>
              <a:t>. Jeżeli użytkownik wprowadzi błędne dane, to po sygnale błędu system powinien automatycznie przejść do kontynuowania przez niego pracy z poprzednimi poprawnymi wartościami.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8</a:t>
            </a:r>
            <a:r>
              <a:rPr lang="pl-PL" altLang="pl-PL" sz="2400" dirty="0"/>
              <a:t>: należy zapewnić możliwość </a:t>
            </a:r>
            <a:r>
              <a:rPr lang="pl-PL" altLang="pl-PL" sz="2400" dirty="0">
                <a:solidFill>
                  <a:srgbClr val="6600CC"/>
                </a:solidFill>
              </a:rPr>
              <a:t>odwoływania akcji </a:t>
            </a:r>
            <a:r>
              <a:rPr lang="pl-PL" altLang="pl-PL" sz="2400" dirty="0"/>
              <a:t>(</a:t>
            </a:r>
            <a:r>
              <a:rPr lang="pl-PL" altLang="pl-PL" sz="2400" i="1" dirty="0" err="1"/>
              <a:t>undo</a:t>
            </a:r>
            <a:r>
              <a:rPr lang="pl-PL" altLang="pl-PL" sz="2400" dirty="0"/>
              <a:t>). W najprostszym przypadku jest to możliwość </a:t>
            </a:r>
            <a:r>
              <a:rPr lang="pl-PL" altLang="pl-PL" sz="2400" dirty="0">
                <a:solidFill>
                  <a:srgbClr val="6600CC"/>
                </a:solidFill>
              </a:rPr>
              <a:t>cofnięcia </a:t>
            </a:r>
            <a:r>
              <a:rPr lang="pl-PL" altLang="pl-PL" sz="2400" dirty="0"/>
              <a:t>ostatnio wykonanej operacji. Jeszcze lepiej, jeżeli system pozwala cofnąć się dowolnie daleko.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/>
          <a:lstStyle/>
          <a:p>
            <a:pPr eaLnBrk="1" hangingPunct="1"/>
            <a:r>
              <a:rPr lang="pl-PL" altLang="pl-PL" dirty="0"/>
              <a:t>Reguły projektowania IU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8820472" cy="594927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9</a:t>
            </a:r>
            <a:r>
              <a:rPr lang="pl-PL" altLang="pl-PL" sz="2400" dirty="0"/>
              <a:t>: należy dążyć do zapewnienia użytkownikowi </a:t>
            </a:r>
            <a:r>
              <a:rPr lang="pl-PL" altLang="pl-PL" sz="2400" dirty="0">
                <a:solidFill>
                  <a:srgbClr val="6600CC"/>
                </a:solidFill>
              </a:rPr>
              <a:t>wrażenia kontroli nad systemem</a:t>
            </a:r>
            <a:r>
              <a:rPr lang="pl-PL" altLang="pl-PL" sz="2400" dirty="0"/>
              <a:t>. Użytkownicy nie lubią, kiedy system sam robi coś, czego użytkownik nie zainicjował, lub kiedy akcja systemu nie daje się przerwać. System nie powinien inicjować długich akcji nie informując użytkownika, co w danej chwili robi oraz powinien szybko reagować na sygnały </a:t>
            </a:r>
            <a:r>
              <a:rPr lang="pl-PL" altLang="pl-PL" sz="2400" dirty="0">
                <a:solidFill>
                  <a:srgbClr val="6600CC"/>
                </a:solidFill>
              </a:rPr>
              <a:t>przerwania akcji </a:t>
            </a:r>
            <a:r>
              <a:rPr lang="pl-PL" altLang="pl-PL" sz="2400" dirty="0"/>
              <a:t>(</a:t>
            </a:r>
            <a:r>
              <a:rPr lang="pl-PL" altLang="pl-PL" sz="2400" i="1" dirty="0" err="1"/>
              <a:t>Esc</a:t>
            </a:r>
            <a:r>
              <a:rPr lang="pl-PL" altLang="pl-PL" sz="2400" dirty="0"/>
              <a:t>, </a:t>
            </a:r>
            <a:r>
              <a:rPr lang="pl-PL" altLang="pl-PL" sz="2400" i="1" dirty="0" err="1"/>
              <a:t>Ctrl+C</a:t>
            </a:r>
            <a:r>
              <a:rPr lang="pl-PL" altLang="pl-PL" sz="2400" dirty="0"/>
              <a:t>, </a:t>
            </a:r>
            <a:r>
              <a:rPr lang="pl-PL" altLang="pl-PL" sz="2400" i="1" dirty="0"/>
              <a:t>Break...</a:t>
            </a:r>
            <a:r>
              <a:rPr lang="pl-PL" altLang="pl-PL" sz="2400" dirty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10</a:t>
            </a:r>
            <a:r>
              <a:rPr lang="pl-PL" altLang="pl-PL" sz="2400" dirty="0"/>
              <a:t>: należy tak organizować interfejs, aby </a:t>
            </a:r>
            <a:r>
              <a:rPr lang="pl-PL" altLang="pl-PL" sz="2400" dirty="0">
                <a:solidFill>
                  <a:srgbClr val="6600CC"/>
                </a:solidFill>
              </a:rPr>
              <a:t>nie obciążać pamięci </a:t>
            </a:r>
            <a:r>
              <a:rPr lang="pl-PL" altLang="pl-PL" sz="2400" dirty="0"/>
              <a:t>krótkotrwałej użytkownika. Użytkownik może zapominać o tym, po co i z jakimi danymi uruchomił dialog.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11</a:t>
            </a:r>
            <a:r>
              <a:rPr lang="pl-PL" altLang="pl-PL" sz="2400" dirty="0"/>
              <a:t>: należy </a:t>
            </a:r>
            <a:r>
              <a:rPr lang="pl-PL" altLang="pl-PL" sz="2400" dirty="0">
                <a:solidFill>
                  <a:srgbClr val="6600CC"/>
                </a:solidFill>
              </a:rPr>
              <a:t>grupować powiązane operacje</a:t>
            </a:r>
            <a:r>
              <a:rPr lang="pl-PL" altLang="pl-PL" sz="2400" dirty="0"/>
              <a:t>. Jeżeli zadanie nie da się zamknąć w prostym dialogu, wówczas trzeba je rozbić na szereg powiązanych dialogów. Użytkownik powinien być prowadzony przez ten szereg, z możliwością łatwego powrotu do wcześniejszych akcji.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>
                <a:solidFill>
                  <a:srgbClr val="990033"/>
                </a:solidFill>
              </a:rPr>
              <a:t>Reguła 12</a:t>
            </a:r>
            <a:r>
              <a:rPr lang="pl-PL" altLang="pl-PL" sz="2400" dirty="0"/>
              <a:t>: należy stosować tzw. regułę Millera 7 +/-2. reguła ta określa, że człowiek może się jednocześnie wydajnie </a:t>
            </a:r>
            <a:r>
              <a:rPr lang="pl-PL" altLang="pl-PL" sz="2400" dirty="0">
                <a:solidFill>
                  <a:srgbClr val="6600CC"/>
                </a:solidFill>
              </a:rPr>
              <a:t>skupić na 5-9 elementach</a:t>
            </a:r>
            <a:r>
              <a:rPr lang="pl-PL" altLang="pl-PL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Główny aksjomat IU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864" y="1600201"/>
            <a:ext cx="8229600" cy="2116832"/>
          </a:xfrm>
          <a:ln w="38100">
            <a:solidFill>
              <a:srgbClr val="993366"/>
            </a:solidFill>
          </a:ln>
        </p:spPr>
        <p:txBody>
          <a:bodyPr/>
          <a:lstStyle/>
          <a:p>
            <a:pPr eaLnBrk="1" hangingPunct="1"/>
            <a:r>
              <a:rPr lang="pl-PL" altLang="pl-PL" sz="2400" dirty="0"/>
              <a:t>Interfejs użytkownika jest dobrze zaprojektowany wówczas, gdy </a:t>
            </a:r>
            <a:r>
              <a:rPr lang="pl-PL" altLang="pl-PL" sz="2400" b="1" i="1" dirty="0">
                <a:solidFill>
                  <a:srgbClr val="993366"/>
                </a:solidFill>
              </a:rPr>
              <a:t>program zachowuje się dokładnie tak, jak oczekuje tego użytkownik</a:t>
            </a:r>
            <a:r>
              <a:rPr lang="pl-PL" altLang="pl-PL" sz="2400" dirty="0"/>
              <a:t>.</a:t>
            </a:r>
          </a:p>
          <a:p>
            <a:pPr eaLnBrk="1" hangingPunct="1"/>
            <a:r>
              <a:rPr lang="pl-PL" altLang="pl-PL" sz="2400" dirty="0"/>
              <a:t>Interfejs musi zachowywać się w sposób łatwy do przewidzenia.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Model użytkownika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872" y="1600200"/>
            <a:ext cx="8229600" cy="4525963"/>
          </a:xfrm>
        </p:spPr>
        <p:txBody>
          <a:bodyPr/>
          <a:lstStyle/>
          <a:p>
            <a:pPr eaLnBrk="1" hangingPunct="1"/>
            <a:r>
              <a:rPr lang="pl-PL" altLang="pl-PL" sz="2400" dirty="0"/>
              <a:t>Nowy użytkownik, który zaczyna używać programu, ma pewne </a:t>
            </a:r>
            <a:r>
              <a:rPr lang="pl-PL" altLang="pl-PL" sz="2400" i="1" dirty="0">
                <a:solidFill>
                  <a:srgbClr val="993366"/>
                </a:solidFill>
              </a:rPr>
              <a:t>przyzwyczajenia i wyobrażenia o tym, jak dany program będzie działał</a:t>
            </a:r>
            <a:r>
              <a:rPr lang="pl-PL" altLang="pl-PL" sz="2400" dirty="0"/>
              <a:t>. Nazywa się to </a:t>
            </a:r>
            <a:r>
              <a:rPr lang="pl-PL" altLang="pl-PL" sz="2400" b="1" dirty="0">
                <a:solidFill>
                  <a:srgbClr val="993366"/>
                </a:solidFill>
              </a:rPr>
              <a:t>modelem użytkownika</a:t>
            </a:r>
            <a:r>
              <a:rPr lang="pl-PL" altLang="pl-PL" sz="2400" dirty="0"/>
              <a:t>.</a:t>
            </a:r>
          </a:p>
          <a:p>
            <a:pPr eaLnBrk="1" hangingPunct="1"/>
            <a:r>
              <a:rPr lang="pl-PL" altLang="pl-PL" sz="2400" dirty="0"/>
              <a:t>Doświadczeni użytkownicy również mają odpowiadające im modele użytkownika: jeśli wcześniej korzystali z podobnego oprogramowania, będą zakładać, że działa ono podobnie do znanego już programu.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pPr eaLnBrk="1" hangingPunct="1"/>
            <a:r>
              <a:rPr lang="pl-PL" altLang="pl-PL" sz="3600" dirty="0"/>
              <a:t>Model użytkownika a model programu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676456" cy="3268960"/>
          </a:xfrm>
        </p:spPr>
        <p:txBody>
          <a:bodyPr/>
          <a:lstStyle/>
          <a:p>
            <a:pPr eaLnBrk="1" hangingPunct="1"/>
            <a:r>
              <a:rPr lang="pl-PL" altLang="pl-PL" sz="2400" dirty="0"/>
              <a:t>Program ma swój model zakodowany w bitach i jest każdorazowo wiernie odtwarzany przez jednostkę centralną (CPU) komputera. </a:t>
            </a:r>
          </a:p>
          <a:p>
            <a:pPr eaLnBrk="1" hangingPunct="1"/>
            <a:r>
              <a:rPr lang="pl-PL" altLang="pl-PL" sz="2400" dirty="0"/>
              <a:t>Model ten nazywany jest </a:t>
            </a:r>
            <a:r>
              <a:rPr lang="pl-PL" altLang="pl-PL" sz="2400" b="1" dirty="0">
                <a:solidFill>
                  <a:srgbClr val="993366"/>
                </a:solidFill>
              </a:rPr>
              <a:t>modelem programu</a:t>
            </a:r>
            <a:r>
              <a:rPr lang="pl-PL" altLang="pl-PL" sz="2400" dirty="0"/>
              <a:t> i </a:t>
            </a:r>
            <a:r>
              <a:rPr lang="pl-PL" altLang="pl-PL" sz="2400" i="1" dirty="0">
                <a:solidFill>
                  <a:srgbClr val="993366"/>
                </a:solidFill>
              </a:rPr>
              <a:t>nie da się go w żaden sposób zmienić</a:t>
            </a:r>
            <a:r>
              <a:rPr lang="pl-PL" altLang="pl-PL" sz="2400" dirty="0"/>
              <a:t>.</a:t>
            </a:r>
          </a:p>
          <a:p>
            <a:pPr eaLnBrk="1" hangingPunct="1"/>
            <a:r>
              <a:rPr lang="pl-PL" altLang="pl-PL" sz="2400" dirty="0"/>
              <a:t>Interfejs użytkownika jest dobrze zaprojektowany wówczas, gdy </a:t>
            </a:r>
            <a:r>
              <a:rPr lang="pl-PL" altLang="pl-PL" sz="2400" b="1" i="1" dirty="0">
                <a:solidFill>
                  <a:srgbClr val="993366"/>
                </a:solidFill>
              </a:rPr>
              <a:t>model programu jest zgodny z modelem użytkownika</a:t>
            </a:r>
            <a:r>
              <a:rPr lang="pl-PL" altLang="pl-PL" sz="2400" dirty="0"/>
              <a:t>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21704" y="4336504"/>
            <a:ext cx="8686800" cy="23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Użytkownik kieruje się najprostszym możliwym schematem</a:t>
            </a: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Dostosowanie modelu programu do modelu użytkownika jest wystarczająco trudne nawet wtedy, kiedy modele te są proste. Gdy stają się bardziej skomplikowane, doprowadzenie do ich zgodności jest mało prawdopodobne.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Zawsze należy wybrać model najprostszy.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600" dirty="0"/>
              <a:t>Druga zasada projektowania IU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872" y="1556792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993366"/>
                </a:solidFill>
              </a:rPr>
              <a:t>Każda dodatkowa opcja w programie oznacza postawienie użytkownika przed koniecznością wyboru</a:t>
            </a:r>
            <a:r>
              <a:rPr lang="pl-PL" altLang="pl-PL" sz="2400" dirty="0"/>
              <a:t>. Wymusza przerwanie wykonywanych czynności i konieczność zastanowienia się.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Użytkownicy </a:t>
            </a:r>
            <a:r>
              <a:rPr lang="pl-PL" altLang="pl-PL" sz="2400" b="1" i="1" dirty="0">
                <a:solidFill>
                  <a:srgbClr val="993366"/>
                </a:solidFill>
              </a:rPr>
              <a:t>posługują się programem tylko w celu wykonania określonego zadania</a:t>
            </a:r>
            <a:r>
              <a:rPr lang="pl-PL" altLang="pl-PL" sz="2400" dirty="0"/>
              <a:t>. Dla nich ważne jest </a:t>
            </a:r>
            <a:r>
              <a:rPr lang="pl-PL" altLang="pl-PL" sz="2400" b="1" i="1" dirty="0">
                <a:solidFill>
                  <a:srgbClr val="993366"/>
                </a:solidFill>
              </a:rPr>
              <a:t>osiągnięcie postawionego</a:t>
            </a:r>
            <a:r>
              <a:rPr lang="pl-PL" altLang="pl-PL" sz="2400" dirty="0"/>
              <a:t> </a:t>
            </a:r>
            <a:r>
              <a:rPr lang="pl-PL" altLang="pl-PL" sz="2400" b="1" i="1" dirty="0">
                <a:solidFill>
                  <a:srgbClr val="993366"/>
                </a:solidFill>
              </a:rPr>
              <a:t>celu</a:t>
            </a:r>
            <a:r>
              <a:rPr lang="pl-PL" altLang="pl-P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Użytkownicy nie dbają o to, czy pasek zadań programu znajduje się u dołu okna czy u góry. Nie ma dla nich znaczenia, w jaki sposób indeksowany jest plik pomocy. Ignorują wiele różnych rzeczy i zadaniem projektanta programu jest podjęcie tych decyzji. </a:t>
            </a:r>
          </a:p>
          <a:p>
            <a:pPr eaLnBrk="1" hangingPunct="1">
              <a:lnSpc>
                <a:spcPct val="90000"/>
              </a:lnSpc>
            </a:pPr>
            <a:endParaRPr lang="pl-PL" alt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865187"/>
          </a:xfrm>
        </p:spPr>
        <p:txBody>
          <a:bodyPr/>
          <a:lstStyle/>
          <a:p>
            <a:pPr eaLnBrk="1" hangingPunct="1"/>
            <a:r>
              <a:rPr lang="pl-PL" altLang="pl-PL" sz="3200"/>
              <a:t>Projektowanie – sztuka dokonywania wyboru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530" y="1197546"/>
            <a:ext cx="8362950" cy="518378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Projektując kosz na śmieci, który ma stanąć na rogu ulicy, stajemy przed koniecznością pogodzenia sprzecznych wymagań.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Powinien on być: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dirty="0"/>
              <a:t>dostatecznie ciężki, aby oprzeć się podmuchom silnego wiatru.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dirty="0"/>
              <a:t>na tyle lekki, aby śmieciarka mogła go podnieść i opróżnić.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dirty="0"/>
              <a:t>wystarczająco duży, aby pomieścić dużą ilość śmieci.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dirty="0"/>
              <a:t>dostatecznie mały, aby nie przeszkadzał ludziom idącym po chodniku.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dirty="0"/>
              <a:t>otwarty, aby można było wrzucać do niego różne śmieci.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dirty="0"/>
              <a:t>raczej zamknięty, aby silny wiatr nie wywiewał śmieci na ulicę.</a:t>
            </a:r>
          </a:p>
        </p:txBody>
      </p:sp>
      <p:sp>
        <p:nvSpPr>
          <p:cNvPr id="4" name="Prostokąt zaokrąglony 3"/>
          <p:cNvSpPr/>
          <p:nvPr/>
        </p:nvSpPr>
        <p:spPr>
          <a:xfrm rot="20405038">
            <a:off x="150353" y="2293446"/>
            <a:ext cx="8820472" cy="18002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 rot="20405038">
            <a:off x="284025" y="2366248"/>
            <a:ext cx="8686800" cy="18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Pierwsza aplikacja systemu Windows zawierająca nowy element w postaci paska zadań to Microsoft Excel (1990r.).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Użytkownicy szybko polubili ten element, a konkurencja go skopiowała.</a:t>
            </a:r>
            <a:endParaRPr kumimoji="0" lang="pl-PL" altLang="pl-PL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Ułatwienia i metafory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Gdy model użytkownika jest niepełny lub niepoprawny, można posłużyć się ułatwieniami w celu przekazania użytkownikowi informacji o modelu programu.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W przypadku interfejsów graficznych zwykle wykorzystywane są metafory.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Najszerzej znana jest „metafora pulpitu” zastosowana w systemach Windows i Macintosh. Ekran komputera jest podobny do prawdziwego biurka. Są na nim ikony z plikami, które można przeciągnąć do kosza na śmieci i małe obrazki przedmiotów, np. drukarki.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Dobrze zaprojektowane przedmioty są łatwe w obsłudze, ponieważ z ich wyglądu można się domyślić, jak działają.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Przetwarzanie wsadowe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Początkowo </a:t>
            </a:r>
            <a:r>
              <a:rPr lang="pl-PL" altLang="pl-PL" sz="2400" b="1" i="1" dirty="0">
                <a:solidFill>
                  <a:srgbClr val="993366"/>
                </a:solidFill>
              </a:rPr>
              <a:t>systemy używane były głównie do przetwarzania wsadowego</a:t>
            </a:r>
            <a:r>
              <a:rPr lang="pl-PL" altLang="pl-PL" sz="2400" dirty="0"/>
              <a:t> (</a:t>
            </a:r>
            <a:r>
              <a:rPr lang="pl-PL" altLang="pl-PL" sz="2400" i="1" dirty="0" err="1"/>
              <a:t>batch</a:t>
            </a:r>
            <a:r>
              <a:rPr lang="pl-PL" altLang="pl-PL" sz="2400" i="1" dirty="0"/>
              <a:t> </a:t>
            </a:r>
            <a:r>
              <a:rPr lang="pl-PL" altLang="pl-PL" sz="2400" i="1" dirty="0" err="1"/>
              <a:t>processing</a:t>
            </a:r>
            <a:r>
              <a:rPr lang="pl-PL" altLang="pl-PL" sz="2400" dirty="0"/>
              <a:t>), np. do opracowania listy płac.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Zadania te były zwykle dobrze zdefiniowane i nie wymagały wielu interakcji z użytkownikiem.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Współpraca z systemem ograniczała się do przygotowania danych, ładowania danych i programów, wpisania odpowiednich poleceń uruchamiających proces przetwarzania i pozostawienia systemu do czasu wyprodukowania wyników.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Użytkownikami byli dobrze wyszkoleni technicy, którzy posiadali dużą wiedzę z zakresu informatyki.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Fakt, że interfejs był mało przyjazny nie miał znaczenia, gdyż przygotowanie i wiedza użytkowników pozwalały im mimo wszystko osiągać wyznaczone cele.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pl-PL" altLang="pl-PL" dirty="0"/>
              <a:t>Komputery osobiste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z="2400" dirty="0"/>
              <a:t>Rosnąca moc obliczeniowa komputerów umożliwiła </a:t>
            </a:r>
            <a:r>
              <a:rPr lang="pl-PL" altLang="pl-PL" sz="2400" i="1" dirty="0">
                <a:solidFill>
                  <a:srgbClr val="6600CC"/>
                </a:solidFill>
              </a:rPr>
              <a:t>realizację zadań w sposób interakcyjny w czasie rzeczywistym</a:t>
            </a:r>
            <a:r>
              <a:rPr lang="pl-PL" altLang="pl-PL" sz="2400" dirty="0"/>
              <a:t>. </a:t>
            </a:r>
          </a:p>
          <a:p>
            <a:pPr eaLnBrk="1" hangingPunct="1"/>
            <a:r>
              <a:rPr lang="pl-PL" altLang="pl-PL" sz="2400" dirty="0"/>
              <a:t>Użytkownikami nie są już wyłącznie programiści i technicy-informatycy, lecz np. sekretarki, urzędnicy oraz osoby prywatne.</a:t>
            </a:r>
          </a:p>
          <a:p>
            <a:pPr eaLnBrk="1" hangingPunct="1"/>
            <a:r>
              <a:rPr lang="pl-PL" altLang="pl-PL" sz="2400" dirty="0"/>
              <a:t>Użytkownikami systemów w latach 70-80 stali się menedżerowie, którzy używali systemu do realizacji własnych celów, np. zarządzania budżetem, prognozowania oraz planowania.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Interfejs użytkownika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Multimedia (</a:t>
            </a:r>
            <a:r>
              <a:rPr lang="pl-PL" altLang="pl-PL" sz="2400" i="1" dirty="0"/>
              <a:t>praktyczna definicja</a:t>
            </a:r>
            <a:r>
              <a:rPr lang="pl-PL" altLang="pl-PL" sz="2400" dirty="0"/>
              <a:t>) – użycie komputera do prezentacji informacji, w ramach której zostają połączone dane multimedialne różnych typów takich, jak: tekst, obraz cyfrowy, dźwięk cyfrowy oraz obraz ruchomy.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dirty="0"/>
              <a:t>Interfejs użytkownika jest zbudowany z tych części systemu, które są zaprojektowane tak, aby były widoczne i manipulowane przez użytkownika, jak i z tych modeli i impresji, które są budowane w umyśle użytkownika na skutek interakcji z tymi widocznymi i manipulowanymi częściami.</a:t>
            </a:r>
          </a:p>
          <a:p>
            <a:pPr eaLnBrk="1" hangingPunct="1">
              <a:lnSpc>
                <a:spcPct val="80000"/>
              </a:lnSpc>
            </a:pPr>
            <a:endParaRPr lang="pl-PL" alt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417638"/>
          </a:xfrm>
        </p:spPr>
        <p:txBody>
          <a:bodyPr/>
          <a:lstStyle/>
          <a:p>
            <a:pPr defTabSz="1008000" eaLnBrk="1" hangingPunct="1">
              <a:tabLst>
                <a:tab pos="0" algn="l"/>
              </a:tabLst>
            </a:pPr>
            <a:r>
              <a:rPr lang="pl-PL" altLang="pl-PL" sz="3200" dirty="0"/>
              <a:t>Projektowanie współpracy </a:t>
            </a:r>
            <a:br>
              <a:rPr lang="pl-PL" altLang="pl-PL" sz="3200" dirty="0"/>
            </a:br>
            <a:r>
              <a:rPr lang="pl-PL" altLang="pl-PL" sz="3200" dirty="0"/>
              <a:t>człowieka z komputerem a projektowanie systemu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896" y="1927373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Obecnie projektowanie </a:t>
            </a:r>
            <a:r>
              <a:rPr lang="pl-PL" altLang="pl-PL" sz="2400" i="1" dirty="0">
                <a:solidFill>
                  <a:srgbClr val="990033"/>
                </a:solidFill>
              </a:rPr>
              <a:t>ukierunkowane jest na użytkownika oraz realizowane przez nich zadania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Nastawienie to obowiązuje już we wczesnych fazach procesu rozwoju. Podstawowymi jego cechami są iteracja, testowanie i ocena.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Wczesne fazy rozwoju systemu wymagają zgromadzenia informacji o użytkownikach, ich potrzebach, ograniczeniach i zadaniach.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Głównymi technikami stosowanymi w celu pozyskania tych danych są </a:t>
            </a:r>
            <a:r>
              <a:rPr lang="pl-PL" altLang="pl-PL" sz="2400" i="1" dirty="0">
                <a:solidFill>
                  <a:srgbClr val="6600CC"/>
                </a:solidFill>
              </a:rPr>
              <a:t>analiza użytkowników i ich zadań oraz testowanie przydatności systemu</a:t>
            </a:r>
            <a:r>
              <a:rPr lang="pl-PL" altLang="pl-PL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pl-PL" altLang="pl-PL" dirty="0"/>
              <a:t>Model Collinsa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88" y="1888232"/>
            <a:ext cx="8229600" cy="3124944"/>
          </a:xfrm>
        </p:spPr>
        <p:txBody>
          <a:bodyPr/>
          <a:lstStyle/>
          <a:p>
            <a:pPr eaLnBrk="1" hangingPunct="1"/>
            <a:r>
              <a:rPr lang="pl-PL" altLang="pl-PL" sz="2400" dirty="0"/>
              <a:t>Wydziela trzy główne grupy działań projektowych:</a:t>
            </a:r>
          </a:p>
          <a:p>
            <a:pPr lvl="1" eaLnBrk="1" hangingPunct="1"/>
            <a:r>
              <a:rPr lang="pl-PL" altLang="pl-PL" sz="2400" dirty="0"/>
              <a:t>Znalezienie prawidłowego modelu konceptualnego (nazywanego metaforą systemu)</a:t>
            </a:r>
          </a:p>
          <a:p>
            <a:pPr lvl="1" eaLnBrk="1" hangingPunct="1"/>
            <a:r>
              <a:rPr lang="pl-PL" altLang="pl-PL" sz="2400" dirty="0"/>
              <a:t>Materializację obiektów modelu</a:t>
            </a:r>
          </a:p>
          <a:p>
            <a:pPr lvl="1" eaLnBrk="1" hangingPunct="1"/>
            <a:r>
              <a:rPr lang="pl-PL" altLang="pl-PL" sz="2400" dirty="0"/>
              <a:t>Ocenę obiektów z punktu widzenia HCI </a:t>
            </a:r>
          </a:p>
          <a:p>
            <a:pPr eaLnBrk="1" hangingPunct="1"/>
            <a:r>
              <a:rPr lang="pl-PL" altLang="pl-PL" sz="2400" dirty="0"/>
              <a:t>Duży nacisk w tym modelu kładzie się na </a:t>
            </a:r>
            <a:r>
              <a:rPr lang="pl-PL" altLang="pl-PL" sz="2400" i="1" dirty="0">
                <a:solidFill>
                  <a:srgbClr val="6600CC"/>
                </a:solidFill>
              </a:rPr>
              <a:t>zrozumienie charakterystyk użytkowników i ich zadań</a:t>
            </a:r>
            <a:r>
              <a:rPr lang="pl-PL" altLang="pl-PL" sz="2400" dirty="0"/>
              <a:t>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0" y="10527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HCI (</a:t>
            </a:r>
            <a:r>
              <a:rPr lang="pl-PL" altLang="pl-PL" i="1" dirty="0" err="1"/>
              <a:t>human-computer</a:t>
            </a:r>
            <a:r>
              <a:rPr lang="pl-PL" altLang="pl-PL" i="1" dirty="0"/>
              <a:t> </a:t>
            </a:r>
            <a:r>
              <a:rPr lang="pl-PL" altLang="pl-PL" i="1" dirty="0" err="1"/>
              <a:t>interaction</a:t>
            </a:r>
            <a:r>
              <a:rPr lang="pl-PL" dirty="0"/>
              <a:t>) – interakcja człowiek-komputer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ChangeArrowheads="1"/>
          </p:cNvSpPr>
          <p:nvPr/>
        </p:nvSpPr>
        <p:spPr bwMode="auto">
          <a:xfrm>
            <a:off x="1116013" y="620713"/>
            <a:ext cx="2303462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1239838" y="639763"/>
            <a:ext cx="19637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pl-PL" altLang="pl-PL"/>
              <a:t>Analiza użytkowników i zadań</a:t>
            </a:r>
          </a:p>
        </p:txBody>
      </p:sp>
      <p:sp>
        <p:nvSpPr>
          <p:cNvPr id="50180" name="Rectangle 6"/>
          <p:cNvSpPr>
            <a:spLocks noChangeArrowheads="1"/>
          </p:cNvSpPr>
          <p:nvPr/>
        </p:nvSpPr>
        <p:spPr bwMode="auto">
          <a:xfrm>
            <a:off x="5961063" y="601663"/>
            <a:ext cx="2303462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6084888" y="765175"/>
            <a:ext cx="1963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pl-PL" altLang="pl-PL"/>
              <a:t>Analiza obiektowa</a:t>
            </a:r>
          </a:p>
        </p:txBody>
      </p:sp>
      <p:sp>
        <p:nvSpPr>
          <p:cNvPr id="50182" name="Rectangle 8"/>
          <p:cNvSpPr>
            <a:spLocks noChangeArrowheads="1"/>
          </p:cNvSpPr>
          <p:nvPr/>
        </p:nvSpPr>
        <p:spPr bwMode="auto">
          <a:xfrm>
            <a:off x="3440113" y="1897063"/>
            <a:ext cx="2303462" cy="811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50183" name="Text Box 9"/>
          <p:cNvSpPr txBox="1">
            <a:spLocks noChangeArrowheads="1"/>
          </p:cNvSpPr>
          <p:nvPr/>
        </p:nvSpPr>
        <p:spPr bwMode="auto">
          <a:xfrm>
            <a:off x="3563938" y="2060575"/>
            <a:ext cx="1963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pl-PL" altLang="pl-PL"/>
              <a:t>Budowa modelu konceptualnego</a:t>
            </a:r>
          </a:p>
        </p:txBody>
      </p:sp>
      <p:sp>
        <p:nvSpPr>
          <p:cNvPr id="50184" name="Rectangle 10"/>
          <p:cNvSpPr>
            <a:spLocks noChangeArrowheads="1"/>
          </p:cNvSpPr>
          <p:nvPr/>
        </p:nvSpPr>
        <p:spPr bwMode="auto">
          <a:xfrm>
            <a:off x="611188" y="3213100"/>
            <a:ext cx="29527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50185" name="Text Box 11"/>
          <p:cNvSpPr txBox="1">
            <a:spLocks noChangeArrowheads="1"/>
          </p:cNvSpPr>
          <p:nvPr/>
        </p:nvSpPr>
        <p:spPr bwMode="auto">
          <a:xfrm>
            <a:off x="684213" y="3213100"/>
            <a:ext cx="2808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pl-PL" altLang="pl-PL"/>
              <a:t>Projektowanie sposobu prezentacji informacji</a:t>
            </a:r>
          </a:p>
        </p:txBody>
      </p:sp>
      <p:sp>
        <p:nvSpPr>
          <p:cNvPr id="50186" name="Rectangle 14"/>
          <p:cNvSpPr>
            <a:spLocks noChangeArrowheads="1"/>
          </p:cNvSpPr>
          <p:nvPr/>
        </p:nvSpPr>
        <p:spPr bwMode="auto">
          <a:xfrm>
            <a:off x="3440113" y="4562475"/>
            <a:ext cx="2571750" cy="66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50187" name="Text Box 15"/>
          <p:cNvSpPr txBox="1">
            <a:spLocks noChangeArrowheads="1"/>
          </p:cNvSpPr>
          <p:nvPr/>
        </p:nvSpPr>
        <p:spPr bwMode="auto">
          <a:xfrm>
            <a:off x="3419475" y="4724400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pl-PL" altLang="pl-PL"/>
              <a:t>Prototypowanie i ocena</a:t>
            </a:r>
          </a:p>
        </p:txBody>
      </p:sp>
      <p:sp>
        <p:nvSpPr>
          <p:cNvPr id="50188" name="Rectangle 16"/>
          <p:cNvSpPr>
            <a:spLocks noChangeArrowheads="1"/>
          </p:cNvSpPr>
          <p:nvPr/>
        </p:nvSpPr>
        <p:spPr bwMode="auto">
          <a:xfrm>
            <a:off x="3419475" y="5805488"/>
            <a:ext cx="2644775" cy="603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50189" name="Text Box 17"/>
          <p:cNvSpPr txBox="1">
            <a:spLocks noChangeArrowheads="1"/>
          </p:cNvSpPr>
          <p:nvPr/>
        </p:nvSpPr>
        <p:spPr bwMode="auto">
          <a:xfrm>
            <a:off x="3779838" y="5876925"/>
            <a:ext cx="1963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pl-PL" altLang="pl-PL"/>
              <a:t>Implementacja</a:t>
            </a:r>
          </a:p>
        </p:txBody>
      </p:sp>
      <p:sp>
        <p:nvSpPr>
          <p:cNvPr id="50190" name="Line 18"/>
          <p:cNvSpPr>
            <a:spLocks noChangeShapeType="1"/>
          </p:cNvSpPr>
          <p:nvPr/>
        </p:nvSpPr>
        <p:spPr bwMode="auto">
          <a:xfrm>
            <a:off x="3851275" y="981075"/>
            <a:ext cx="172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191" name="Text Box 19"/>
          <p:cNvSpPr txBox="1">
            <a:spLocks noChangeArrowheads="1"/>
          </p:cNvSpPr>
          <p:nvPr/>
        </p:nvSpPr>
        <p:spPr bwMode="auto">
          <a:xfrm>
            <a:off x="5580063" y="3213100"/>
            <a:ext cx="32400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pl-PL" altLang="pl-PL"/>
              <a:t>Projektowanie współdziałania i mechanizmów kontroli</a:t>
            </a:r>
          </a:p>
        </p:txBody>
      </p:sp>
      <p:sp>
        <p:nvSpPr>
          <p:cNvPr id="50192" name="Rectangle 20"/>
          <p:cNvSpPr>
            <a:spLocks noChangeArrowheads="1"/>
          </p:cNvSpPr>
          <p:nvPr/>
        </p:nvSpPr>
        <p:spPr bwMode="auto">
          <a:xfrm>
            <a:off x="5724525" y="3141663"/>
            <a:ext cx="3095625" cy="738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50193" name="Line 21"/>
          <p:cNvSpPr>
            <a:spLocks noChangeShapeType="1"/>
          </p:cNvSpPr>
          <p:nvPr/>
        </p:nvSpPr>
        <p:spPr bwMode="auto">
          <a:xfrm>
            <a:off x="2124075" y="1557338"/>
            <a:ext cx="18002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194" name="Line 22"/>
          <p:cNvSpPr>
            <a:spLocks noChangeShapeType="1"/>
          </p:cNvSpPr>
          <p:nvPr/>
        </p:nvSpPr>
        <p:spPr bwMode="auto">
          <a:xfrm flipH="1">
            <a:off x="5219700" y="1484313"/>
            <a:ext cx="17287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195" name="Line 23"/>
          <p:cNvSpPr>
            <a:spLocks noChangeShapeType="1"/>
          </p:cNvSpPr>
          <p:nvPr/>
        </p:nvSpPr>
        <p:spPr bwMode="auto">
          <a:xfrm flipH="1">
            <a:off x="2484438" y="2708275"/>
            <a:ext cx="14398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196" name="Line 24"/>
          <p:cNvSpPr>
            <a:spLocks noChangeShapeType="1"/>
          </p:cNvSpPr>
          <p:nvPr/>
        </p:nvSpPr>
        <p:spPr bwMode="auto">
          <a:xfrm>
            <a:off x="5148263" y="2708275"/>
            <a:ext cx="16557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197" name="Line 25"/>
          <p:cNvSpPr>
            <a:spLocks noChangeShapeType="1"/>
          </p:cNvSpPr>
          <p:nvPr/>
        </p:nvSpPr>
        <p:spPr bwMode="auto">
          <a:xfrm>
            <a:off x="3708400" y="3573463"/>
            <a:ext cx="1800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198" name="Line 26"/>
          <p:cNvSpPr>
            <a:spLocks noChangeShapeType="1"/>
          </p:cNvSpPr>
          <p:nvPr/>
        </p:nvSpPr>
        <p:spPr bwMode="auto">
          <a:xfrm>
            <a:off x="2195513" y="3933825"/>
            <a:ext cx="208915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199" name="Line 27"/>
          <p:cNvSpPr>
            <a:spLocks noChangeShapeType="1"/>
          </p:cNvSpPr>
          <p:nvPr/>
        </p:nvSpPr>
        <p:spPr bwMode="auto">
          <a:xfrm flipH="1">
            <a:off x="5364163" y="3860800"/>
            <a:ext cx="14398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0" name="Line 28"/>
          <p:cNvSpPr>
            <a:spLocks noChangeShapeType="1"/>
          </p:cNvSpPr>
          <p:nvPr/>
        </p:nvSpPr>
        <p:spPr bwMode="auto">
          <a:xfrm>
            <a:off x="4716463" y="52292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1" name="Line 29"/>
          <p:cNvSpPr>
            <a:spLocks noChangeShapeType="1"/>
          </p:cNvSpPr>
          <p:nvPr/>
        </p:nvSpPr>
        <p:spPr bwMode="auto">
          <a:xfrm flipH="1">
            <a:off x="250825" y="6165850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2" name="Line 30"/>
          <p:cNvSpPr>
            <a:spLocks noChangeShapeType="1"/>
          </p:cNvSpPr>
          <p:nvPr/>
        </p:nvSpPr>
        <p:spPr bwMode="auto">
          <a:xfrm flipV="1">
            <a:off x="250825" y="1125538"/>
            <a:ext cx="0" cy="5040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3" name="Line 31"/>
          <p:cNvSpPr>
            <a:spLocks noChangeShapeType="1"/>
          </p:cNvSpPr>
          <p:nvPr/>
        </p:nvSpPr>
        <p:spPr bwMode="auto">
          <a:xfrm>
            <a:off x="250825" y="11255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4" name="Line 32"/>
          <p:cNvSpPr>
            <a:spLocks noChangeShapeType="1"/>
          </p:cNvSpPr>
          <p:nvPr/>
        </p:nvSpPr>
        <p:spPr bwMode="auto">
          <a:xfrm>
            <a:off x="6084888" y="6165850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5" name="Line 33"/>
          <p:cNvSpPr>
            <a:spLocks noChangeShapeType="1"/>
          </p:cNvSpPr>
          <p:nvPr/>
        </p:nvSpPr>
        <p:spPr bwMode="auto">
          <a:xfrm flipV="1">
            <a:off x="8964613" y="1052513"/>
            <a:ext cx="0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6" name="Line 34"/>
          <p:cNvSpPr>
            <a:spLocks noChangeShapeType="1"/>
          </p:cNvSpPr>
          <p:nvPr/>
        </p:nvSpPr>
        <p:spPr bwMode="auto">
          <a:xfrm flipH="1">
            <a:off x="8316913" y="10525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0207" name="Text Box 35"/>
          <p:cNvSpPr txBox="1">
            <a:spLocks noChangeArrowheads="1"/>
          </p:cNvSpPr>
          <p:nvPr/>
        </p:nvSpPr>
        <p:spPr bwMode="auto">
          <a:xfrm>
            <a:off x="611188" y="566102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/>
              <a:t>iteracje</a:t>
            </a:r>
          </a:p>
        </p:txBody>
      </p:sp>
      <p:sp>
        <p:nvSpPr>
          <p:cNvPr id="50208" name="Text Box 36"/>
          <p:cNvSpPr txBox="1">
            <a:spLocks noChangeArrowheads="1"/>
          </p:cNvSpPr>
          <p:nvPr/>
        </p:nvSpPr>
        <p:spPr bwMode="auto">
          <a:xfrm>
            <a:off x="6588125" y="566102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altLang="pl-PL"/>
              <a:t>iteracje</a:t>
            </a:r>
          </a:p>
        </p:txBody>
      </p:sp>
      <p:sp>
        <p:nvSpPr>
          <p:cNvPr id="50209" name="Text Box 37"/>
          <p:cNvSpPr txBox="1">
            <a:spLocks noChangeArrowheads="1"/>
          </p:cNvSpPr>
          <p:nvPr/>
        </p:nvSpPr>
        <p:spPr bwMode="auto">
          <a:xfrm>
            <a:off x="1908175" y="188913"/>
            <a:ext cx="568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altLang="pl-PL" b="1"/>
              <a:t>Model Collinsa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Zakres projektowania interfejsu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88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pl-PL" altLang="pl-PL" sz="2800" dirty="0"/>
              <a:t>	</a:t>
            </a:r>
            <a:r>
              <a:rPr lang="pl-PL" altLang="pl-PL" sz="2400" dirty="0"/>
              <a:t>Podstawowe zagadnienia, które podlegają opracowaniu w trakcie projektu to: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Analiza użytkowników i ich charakterystyk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Analiza zadań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Opracowanie modelu konceptualnego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Ustalenie kryteriów przydatności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Dobór odpowiedniego stylu interakcji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Wybór odpowiednich urządzeń interakcji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Uwzględnienie zasad, przewodników i standardów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Prototypowanie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Ocena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/>
              <a:t>Zalety GUI</a:t>
            </a:r>
            <a:endParaRPr lang="en-GB" altLang="pl-PL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864" y="1412875"/>
            <a:ext cx="8445624" cy="4525963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/>
              <a:t>Są dość łatwe do nauczenia się i do użytkowania. Użytkownicy bez doświadczeń z komputerami mogą nauczyć się używania interfejsu w ciągu krótkiego szkolenia.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/>
              <a:t>Użytkownik ma kilka ekranów (okien) do interakcji z systemem. Można przejść od jednego zadania do innego bez utraty oglądu informacji przygotowanej w trakcie pierwszego zadania.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/>
              <a:t>Szybka interakcja za pomocą pełnego ekranu daje dostęp do każdego miejsca na ekranie.</a:t>
            </a:r>
            <a:endParaRPr lang="en-GB" altLang="pl-PL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7575" eaLnBrk="1" hangingPunct="1"/>
            <a:r>
              <a:rPr lang="pl-PL" altLang="pl-PL"/>
              <a:t>Prezentacja informacji</a:t>
            </a:r>
            <a:endParaRPr lang="en-GB" altLang="pl-PL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88" y="1711349"/>
            <a:ext cx="8229600" cy="4525963"/>
          </a:xfrm>
        </p:spPr>
        <p:txBody>
          <a:bodyPr/>
          <a:lstStyle/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/>
              <a:t>Wszystkie systemy interakcyjne muszą zapewniać sposoby przedstawiania informacji użytkownikom.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/>
              <a:t>Prezentacja informacji może być po prostu bezpośrednim uwidocznieniem danych wejściowych (np. tekstu w procesorze tekstu) lub mieć formę graficzną.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/>
              <a:t>Dobrą praktyką programistyczną jest oddzielenie oprogramowania do prezentacji informacji od samej informacji.</a:t>
            </a:r>
            <a:endParaRPr lang="en-GB" alt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/>
              <a:t>Prezentacja informacji</a:t>
            </a:r>
            <a:endParaRPr lang="en-GB" altLang="pl-PL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98438" y="2128838"/>
            <a:ext cx="8639175" cy="3135312"/>
          </a:xfrm>
          <a:prstGeom prst="rect">
            <a:avLst/>
          </a:prstGeom>
          <a:noFill/>
          <a:ln w="0">
            <a:solidFill>
              <a:srgbClr val="FFFFFE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84175" y="3182938"/>
            <a:ext cx="1960563" cy="658812"/>
          </a:xfrm>
          <a:prstGeom prst="rect">
            <a:avLst/>
          </a:prstGeom>
          <a:solidFill>
            <a:srgbClr val="6E7A6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087688" y="3182938"/>
            <a:ext cx="1933575" cy="658812"/>
          </a:xfrm>
          <a:prstGeom prst="rect">
            <a:avLst/>
          </a:prstGeom>
          <a:solidFill>
            <a:srgbClr val="6E7A6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895975" y="2155825"/>
            <a:ext cx="2914650" cy="2370138"/>
          </a:xfrm>
          <a:prstGeom prst="roundRect">
            <a:avLst>
              <a:gd name="adj" fmla="val 12222"/>
            </a:avLst>
          </a:prstGeom>
          <a:solidFill>
            <a:srgbClr val="D8E7F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27" name="AutoShape 7"/>
          <p:cNvSpPr>
            <a:spLocks noChangeArrowheads="1"/>
          </p:cNvSpPr>
          <p:nvPr/>
        </p:nvSpPr>
        <p:spPr bwMode="auto">
          <a:xfrm>
            <a:off x="5908675" y="2168525"/>
            <a:ext cx="2916238" cy="2371725"/>
          </a:xfrm>
          <a:prstGeom prst="roundRect">
            <a:avLst>
              <a:gd name="adj" fmla="val 12088"/>
            </a:avLst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28" name="Freeform 8"/>
          <p:cNvSpPr>
            <a:spLocks/>
          </p:cNvSpPr>
          <p:nvPr/>
        </p:nvSpPr>
        <p:spPr bwMode="auto">
          <a:xfrm>
            <a:off x="5764213" y="3683000"/>
            <a:ext cx="369887" cy="158750"/>
          </a:xfrm>
          <a:custGeom>
            <a:avLst/>
            <a:gdLst>
              <a:gd name="T0" fmla="*/ 166330088 w 233"/>
              <a:gd name="T1" fmla="*/ 126007813 h 100"/>
              <a:gd name="T2" fmla="*/ 83164250 w 233"/>
              <a:gd name="T3" fmla="*/ 0 h 100"/>
              <a:gd name="T4" fmla="*/ 587194819 w 233"/>
              <a:gd name="T5" fmla="*/ 252015625 h 100"/>
              <a:gd name="T6" fmla="*/ 126007642 w 233"/>
              <a:gd name="T7" fmla="*/ 209173763 h 100"/>
              <a:gd name="T8" fmla="*/ 0 w 233"/>
              <a:gd name="T9" fmla="*/ 209173763 h 100"/>
              <a:gd name="T10" fmla="*/ 166330088 w 233"/>
              <a:gd name="T11" fmla="*/ 126007813 h 1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3" h="100">
                <a:moveTo>
                  <a:pt x="66" y="50"/>
                </a:moveTo>
                <a:lnTo>
                  <a:pt x="33" y="0"/>
                </a:lnTo>
                <a:lnTo>
                  <a:pt x="233" y="100"/>
                </a:lnTo>
                <a:lnTo>
                  <a:pt x="50" y="83"/>
                </a:lnTo>
                <a:lnTo>
                  <a:pt x="0" y="83"/>
                </a:lnTo>
                <a:lnTo>
                  <a:pt x="66" y="50"/>
                </a:lnTo>
                <a:close/>
              </a:path>
            </a:pathLst>
          </a:custGeom>
          <a:solidFill>
            <a:srgbClr val="000000"/>
          </a:solidFill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 flipV="1">
            <a:off x="4624388" y="3367088"/>
            <a:ext cx="1323975" cy="42227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30" name="Freeform 10"/>
          <p:cNvSpPr>
            <a:spLocks/>
          </p:cNvSpPr>
          <p:nvPr/>
        </p:nvSpPr>
        <p:spPr bwMode="auto">
          <a:xfrm>
            <a:off x="5764213" y="2840038"/>
            <a:ext cx="369887" cy="211137"/>
          </a:xfrm>
          <a:custGeom>
            <a:avLst/>
            <a:gdLst>
              <a:gd name="T0" fmla="*/ 166330088 w 233"/>
              <a:gd name="T1" fmla="*/ 166329919 h 133"/>
              <a:gd name="T2" fmla="*/ 83164250 w 233"/>
              <a:gd name="T3" fmla="*/ 335179194 h 133"/>
              <a:gd name="T4" fmla="*/ 587194819 w 233"/>
              <a:gd name="T5" fmla="*/ 0 h 133"/>
              <a:gd name="T6" fmla="*/ 126007642 w 233"/>
              <a:gd name="T7" fmla="*/ 83164166 h 133"/>
              <a:gd name="T8" fmla="*/ 0 w 233"/>
              <a:gd name="T9" fmla="*/ 42841761 h 133"/>
              <a:gd name="T10" fmla="*/ 166330088 w 233"/>
              <a:gd name="T11" fmla="*/ 166329919 h 1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3" h="133">
                <a:moveTo>
                  <a:pt x="66" y="66"/>
                </a:moveTo>
                <a:lnTo>
                  <a:pt x="33" y="133"/>
                </a:lnTo>
                <a:lnTo>
                  <a:pt x="233" y="0"/>
                </a:lnTo>
                <a:lnTo>
                  <a:pt x="50" y="33"/>
                </a:lnTo>
                <a:lnTo>
                  <a:pt x="0" y="17"/>
                </a:lnTo>
                <a:lnTo>
                  <a:pt x="66" y="66"/>
                </a:lnTo>
                <a:close/>
              </a:path>
            </a:pathLst>
          </a:custGeom>
          <a:solidFill>
            <a:srgbClr val="000000"/>
          </a:solidFill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4624388" y="2919413"/>
            <a:ext cx="1323975" cy="44767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171450" y="2339975"/>
            <a:ext cx="2066925" cy="2028825"/>
          </a:xfrm>
          <a:prstGeom prst="ellipse">
            <a:avLst/>
          </a:prstGeom>
          <a:solidFill>
            <a:srgbClr val="D3E2C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33" name="Oval 13"/>
          <p:cNvSpPr>
            <a:spLocks noChangeArrowheads="1"/>
          </p:cNvSpPr>
          <p:nvPr/>
        </p:nvSpPr>
        <p:spPr bwMode="auto">
          <a:xfrm>
            <a:off x="225425" y="2392363"/>
            <a:ext cx="1960563" cy="1924050"/>
          </a:xfrm>
          <a:prstGeom prst="ellipse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277813" y="2444750"/>
            <a:ext cx="1855787" cy="1817688"/>
          </a:xfrm>
          <a:prstGeom prst="ellipse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56335" name="Oval 15"/>
          <p:cNvSpPr>
            <a:spLocks noChangeArrowheads="1"/>
          </p:cNvSpPr>
          <p:nvPr/>
        </p:nvSpPr>
        <p:spPr bwMode="auto">
          <a:xfrm>
            <a:off x="330200" y="2497138"/>
            <a:ext cx="1749425" cy="1687512"/>
          </a:xfrm>
          <a:prstGeom prst="ellipse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36" name="Oval 16"/>
          <p:cNvSpPr>
            <a:spLocks noChangeArrowheads="1"/>
          </p:cNvSpPr>
          <p:nvPr/>
        </p:nvSpPr>
        <p:spPr bwMode="auto">
          <a:xfrm>
            <a:off x="384175" y="2551113"/>
            <a:ext cx="1643063" cy="1579562"/>
          </a:xfrm>
          <a:prstGeom prst="ellipse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56337" name="Oval 17"/>
          <p:cNvSpPr>
            <a:spLocks noChangeArrowheads="1"/>
          </p:cNvSpPr>
          <p:nvPr/>
        </p:nvSpPr>
        <p:spPr bwMode="auto">
          <a:xfrm>
            <a:off x="436563" y="2603500"/>
            <a:ext cx="1536700" cy="1474788"/>
          </a:xfrm>
          <a:prstGeom prst="ellipse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38" name="Oval 18"/>
          <p:cNvSpPr>
            <a:spLocks noChangeArrowheads="1"/>
          </p:cNvSpPr>
          <p:nvPr/>
        </p:nvSpPr>
        <p:spPr bwMode="auto">
          <a:xfrm>
            <a:off x="490538" y="2655888"/>
            <a:ext cx="1430337" cy="1370012"/>
          </a:xfrm>
          <a:prstGeom prst="ellipse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39" name="Oval 19"/>
          <p:cNvSpPr>
            <a:spLocks noChangeArrowheads="1"/>
          </p:cNvSpPr>
          <p:nvPr/>
        </p:nvSpPr>
        <p:spPr bwMode="auto">
          <a:xfrm>
            <a:off x="542925" y="2708275"/>
            <a:ext cx="1298575" cy="1265238"/>
          </a:xfrm>
          <a:prstGeom prst="ellipse">
            <a:avLst/>
          </a:pr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0" name="Oval 20"/>
          <p:cNvSpPr>
            <a:spLocks noChangeArrowheads="1"/>
          </p:cNvSpPr>
          <p:nvPr/>
        </p:nvSpPr>
        <p:spPr bwMode="auto">
          <a:xfrm>
            <a:off x="595313" y="2760663"/>
            <a:ext cx="1193800" cy="1160462"/>
          </a:xfrm>
          <a:prstGeom prst="ellipse">
            <a:avLst/>
          </a:prstGeom>
          <a:blipFill dpi="0" rotWithShape="0">
            <a:blip r:embed="rId10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1" name="Oval 21"/>
          <p:cNvSpPr>
            <a:spLocks noChangeArrowheads="1"/>
          </p:cNvSpPr>
          <p:nvPr/>
        </p:nvSpPr>
        <p:spPr bwMode="auto">
          <a:xfrm>
            <a:off x="649288" y="2814638"/>
            <a:ext cx="1085850" cy="1052512"/>
          </a:xfrm>
          <a:prstGeom prst="ellipse">
            <a:avLst/>
          </a:prstGeom>
          <a:blipFill dpi="0" rotWithShape="0">
            <a:blip r:embed="rId11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2" name="Oval 22"/>
          <p:cNvSpPr>
            <a:spLocks noChangeArrowheads="1"/>
          </p:cNvSpPr>
          <p:nvPr/>
        </p:nvSpPr>
        <p:spPr bwMode="auto">
          <a:xfrm>
            <a:off x="701675" y="2867025"/>
            <a:ext cx="981075" cy="947738"/>
          </a:xfrm>
          <a:prstGeom prst="ellipse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3" name="Oval 23"/>
          <p:cNvSpPr>
            <a:spLocks noChangeArrowheads="1"/>
          </p:cNvSpPr>
          <p:nvPr/>
        </p:nvSpPr>
        <p:spPr bwMode="auto">
          <a:xfrm>
            <a:off x="755650" y="2919413"/>
            <a:ext cx="873125" cy="842962"/>
          </a:xfrm>
          <a:prstGeom prst="ellipse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4" name="Oval 24"/>
          <p:cNvSpPr>
            <a:spLocks noChangeArrowheads="1"/>
          </p:cNvSpPr>
          <p:nvPr/>
        </p:nvSpPr>
        <p:spPr bwMode="auto">
          <a:xfrm>
            <a:off x="808038" y="2971800"/>
            <a:ext cx="768350" cy="738188"/>
          </a:xfrm>
          <a:prstGeom prst="ellipse">
            <a:avLst/>
          </a:prstGeom>
          <a:blipFill dpi="0" rotWithShape="0">
            <a:blip r:embed="rId1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5" name="Oval 25"/>
          <p:cNvSpPr>
            <a:spLocks noChangeArrowheads="1"/>
          </p:cNvSpPr>
          <p:nvPr/>
        </p:nvSpPr>
        <p:spPr bwMode="auto">
          <a:xfrm>
            <a:off x="887413" y="3024188"/>
            <a:ext cx="636587" cy="658812"/>
          </a:xfrm>
          <a:prstGeom prst="ellipse">
            <a:avLst/>
          </a:prstGeom>
          <a:blipFill dpi="0" rotWithShape="0">
            <a:blip r:embed="rId1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6" name="Oval 26"/>
          <p:cNvSpPr>
            <a:spLocks noChangeArrowheads="1"/>
          </p:cNvSpPr>
          <p:nvPr/>
        </p:nvSpPr>
        <p:spPr bwMode="auto">
          <a:xfrm>
            <a:off x="939800" y="3076575"/>
            <a:ext cx="530225" cy="554038"/>
          </a:xfrm>
          <a:prstGeom prst="ellipse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7" name="Oval 27"/>
          <p:cNvSpPr>
            <a:spLocks noChangeArrowheads="1"/>
          </p:cNvSpPr>
          <p:nvPr/>
        </p:nvSpPr>
        <p:spPr bwMode="auto">
          <a:xfrm>
            <a:off x="993775" y="3130550"/>
            <a:ext cx="423863" cy="447675"/>
          </a:xfrm>
          <a:prstGeom prst="ellipse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8" name="Oval 28"/>
          <p:cNvSpPr>
            <a:spLocks noChangeArrowheads="1"/>
          </p:cNvSpPr>
          <p:nvPr/>
        </p:nvSpPr>
        <p:spPr bwMode="auto">
          <a:xfrm>
            <a:off x="1046163" y="3208338"/>
            <a:ext cx="319087" cy="317500"/>
          </a:xfrm>
          <a:prstGeom prst="ellipse">
            <a:avLst/>
          </a:prstGeom>
          <a:blipFill dpi="0" rotWithShape="0">
            <a:blip r:embed="rId1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49" name="Oval 29"/>
          <p:cNvSpPr>
            <a:spLocks noChangeArrowheads="1"/>
          </p:cNvSpPr>
          <p:nvPr/>
        </p:nvSpPr>
        <p:spPr bwMode="auto">
          <a:xfrm>
            <a:off x="1100138" y="3262313"/>
            <a:ext cx="211137" cy="209550"/>
          </a:xfrm>
          <a:prstGeom prst="ellipse">
            <a:avLst/>
          </a:prstGeom>
          <a:blipFill dpi="0" rotWithShape="0">
            <a:blip r:embed="rId1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50" name="Oval 30"/>
          <p:cNvSpPr>
            <a:spLocks noChangeArrowheads="1"/>
          </p:cNvSpPr>
          <p:nvPr/>
        </p:nvSpPr>
        <p:spPr bwMode="auto">
          <a:xfrm>
            <a:off x="1152525" y="3314700"/>
            <a:ext cx="106363" cy="104775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238125" y="3036888"/>
            <a:ext cx="1962150" cy="660400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52" name="Freeform 32"/>
          <p:cNvSpPr>
            <a:spLocks/>
          </p:cNvSpPr>
          <p:nvPr/>
        </p:nvSpPr>
        <p:spPr bwMode="auto">
          <a:xfrm>
            <a:off x="2582863" y="3262313"/>
            <a:ext cx="344487" cy="184150"/>
          </a:xfrm>
          <a:custGeom>
            <a:avLst/>
            <a:gdLst>
              <a:gd name="T0" fmla="*/ 126007630 w 217"/>
              <a:gd name="T1" fmla="*/ 166330313 h 116"/>
              <a:gd name="T2" fmla="*/ 0 w 217"/>
              <a:gd name="T3" fmla="*/ 0 h 116"/>
              <a:gd name="T4" fmla="*/ 546872319 w 217"/>
              <a:gd name="T5" fmla="*/ 166330313 h 116"/>
              <a:gd name="T6" fmla="*/ 0 w 217"/>
              <a:gd name="T7" fmla="*/ 292338125 h 116"/>
              <a:gd name="T8" fmla="*/ 126007630 w 217"/>
              <a:gd name="T9" fmla="*/ 166330313 h 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7" h="116">
                <a:moveTo>
                  <a:pt x="50" y="66"/>
                </a:moveTo>
                <a:lnTo>
                  <a:pt x="0" y="0"/>
                </a:lnTo>
                <a:lnTo>
                  <a:pt x="217" y="66"/>
                </a:lnTo>
                <a:lnTo>
                  <a:pt x="0" y="116"/>
                </a:lnTo>
                <a:lnTo>
                  <a:pt x="50" y="66"/>
                </a:lnTo>
                <a:close/>
              </a:path>
            </a:pathLst>
          </a:custGeom>
          <a:solidFill>
            <a:srgbClr val="000000"/>
          </a:solidFill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808038" y="3287713"/>
            <a:ext cx="158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56354" name="Oval 34"/>
          <p:cNvSpPr>
            <a:spLocks noChangeArrowheads="1"/>
          </p:cNvSpPr>
          <p:nvPr/>
        </p:nvSpPr>
        <p:spPr bwMode="auto">
          <a:xfrm>
            <a:off x="2874963" y="2339975"/>
            <a:ext cx="2039937" cy="2028825"/>
          </a:xfrm>
          <a:prstGeom prst="ellipse">
            <a:avLst/>
          </a:prstGeom>
          <a:solidFill>
            <a:srgbClr val="D3E2C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55" name="Oval 35"/>
          <p:cNvSpPr>
            <a:spLocks noChangeArrowheads="1"/>
          </p:cNvSpPr>
          <p:nvPr/>
        </p:nvSpPr>
        <p:spPr bwMode="auto">
          <a:xfrm>
            <a:off x="2927350" y="2392363"/>
            <a:ext cx="1935163" cy="1924050"/>
          </a:xfrm>
          <a:prstGeom prst="ellipse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56" name="Oval 36"/>
          <p:cNvSpPr>
            <a:spLocks noChangeArrowheads="1"/>
          </p:cNvSpPr>
          <p:nvPr/>
        </p:nvSpPr>
        <p:spPr bwMode="auto">
          <a:xfrm>
            <a:off x="2981325" y="2444750"/>
            <a:ext cx="1828800" cy="1817688"/>
          </a:xfrm>
          <a:prstGeom prst="ellipse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57" name="Oval 37"/>
          <p:cNvSpPr>
            <a:spLocks noChangeArrowheads="1"/>
          </p:cNvSpPr>
          <p:nvPr/>
        </p:nvSpPr>
        <p:spPr bwMode="auto">
          <a:xfrm>
            <a:off x="3033713" y="2497138"/>
            <a:ext cx="1722437" cy="1687512"/>
          </a:xfrm>
          <a:prstGeom prst="ellipse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58" name="Oval 38"/>
          <p:cNvSpPr>
            <a:spLocks noChangeArrowheads="1"/>
          </p:cNvSpPr>
          <p:nvPr/>
        </p:nvSpPr>
        <p:spPr bwMode="auto">
          <a:xfrm>
            <a:off x="3087688" y="2551113"/>
            <a:ext cx="1616075" cy="1579562"/>
          </a:xfrm>
          <a:prstGeom prst="ellipse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56359" name="Oval 39"/>
          <p:cNvSpPr>
            <a:spLocks noChangeArrowheads="1"/>
          </p:cNvSpPr>
          <p:nvPr/>
        </p:nvSpPr>
        <p:spPr bwMode="auto">
          <a:xfrm>
            <a:off x="3140075" y="2603500"/>
            <a:ext cx="1509713" cy="1474788"/>
          </a:xfrm>
          <a:prstGeom prst="ellipse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0" name="Oval 40"/>
          <p:cNvSpPr>
            <a:spLocks noChangeArrowheads="1"/>
          </p:cNvSpPr>
          <p:nvPr/>
        </p:nvSpPr>
        <p:spPr bwMode="auto">
          <a:xfrm>
            <a:off x="3192463" y="2655888"/>
            <a:ext cx="1404937" cy="1370012"/>
          </a:xfrm>
          <a:prstGeom prst="ellipse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1" name="Oval 41"/>
          <p:cNvSpPr>
            <a:spLocks noChangeArrowheads="1"/>
          </p:cNvSpPr>
          <p:nvPr/>
        </p:nvSpPr>
        <p:spPr bwMode="auto">
          <a:xfrm>
            <a:off x="3246438" y="2708275"/>
            <a:ext cx="1298575" cy="1265238"/>
          </a:xfrm>
          <a:prstGeom prst="ellipse">
            <a:avLst/>
          </a:pr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2" name="Oval 42"/>
          <p:cNvSpPr>
            <a:spLocks noChangeArrowheads="1"/>
          </p:cNvSpPr>
          <p:nvPr/>
        </p:nvSpPr>
        <p:spPr bwMode="auto">
          <a:xfrm>
            <a:off x="3298825" y="2760663"/>
            <a:ext cx="1192213" cy="1160462"/>
          </a:xfrm>
          <a:prstGeom prst="ellipse">
            <a:avLst/>
          </a:prstGeom>
          <a:blipFill dpi="0" rotWithShape="0">
            <a:blip r:embed="rId10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3" name="Oval 43"/>
          <p:cNvSpPr>
            <a:spLocks noChangeArrowheads="1"/>
          </p:cNvSpPr>
          <p:nvPr/>
        </p:nvSpPr>
        <p:spPr bwMode="auto">
          <a:xfrm>
            <a:off x="3351213" y="2814638"/>
            <a:ext cx="1087437" cy="1052512"/>
          </a:xfrm>
          <a:prstGeom prst="ellipse">
            <a:avLst/>
          </a:prstGeom>
          <a:blipFill dpi="0" rotWithShape="0">
            <a:blip r:embed="rId11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4" name="Oval 44"/>
          <p:cNvSpPr>
            <a:spLocks noChangeArrowheads="1"/>
          </p:cNvSpPr>
          <p:nvPr/>
        </p:nvSpPr>
        <p:spPr bwMode="auto">
          <a:xfrm>
            <a:off x="3405188" y="2867025"/>
            <a:ext cx="981075" cy="947738"/>
          </a:xfrm>
          <a:prstGeom prst="ellipse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5" name="Oval 45"/>
          <p:cNvSpPr>
            <a:spLocks noChangeArrowheads="1"/>
          </p:cNvSpPr>
          <p:nvPr/>
        </p:nvSpPr>
        <p:spPr bwMode="auto">
          <a:xfrm>
            <a:off x="3457575" y="2919413"/>
            <a:ext cx="874713" cy="842962"/>
          </a:xfrm>
          <a:prstGeom prst="ellipse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6" name="Oval 46"/>
          <p:cNvSpPr>
            <a:spLocks noChangeArrowheads="1"/>
          </p:cNvSpPr>
          <p:nvPr/>
        </p:nvSpPr>
        <p:spPr bwMode="auto">
          <a:xfrm>
            <a:off x="3536950" y="2971800"/>
            <a:ext cx="742950" cy="738188"/>
          </a:xfrm>
          <a:prstGeom prst="ellipse">
            <a:avLst/>
          </a:prstGeom>
          <a:blipFill dpi="0" rotWithShape="0">
            <a:blip r:embed="rId1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7" name="Oval 47"/>
          <p:cNvSpPr>
            <a:spLocks noChangeArrowheads="1"/>
          </p:cNvSpPr>
          <p:nvPr/>
        </p:nvSpPr>
        <p:spPr bwMode="auto">
          <a:xfrm>
            <a:off x="3590925" y="3024188"/>
            <a:ext cx="635000" cy="658812"/>
          </a:xfrm>
          <a:prstGeom prst="ellipse">
            <a:avLst/>
          </a:prstGeom>
          <a:blipFill dpi="0" rotWithShape="0">
            <a:blip r:embed="rId1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8" name="Oval 48"/>
          <p:cNvSpPr>
            <a:spLocks noChangeArrowheads="1"/>
          </p:cNvSpPr>
          <p:nvPr/>
        </p:nvSpPr>
        <p:spPr bwMode="auto">
          <a:xfrm>
            <a:off x="3643313" y="3076575"/>
            <a:ext cx="530225" cy="554038"/>
          </a:xfrm>
          <a:prstGeom prst="ellipse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69" name="Oval 49"/>
          <p:cNvSpPr>
            <a:spLocks noChangeArrowheads="1"/>
          </p:cNvSpPr>
          <p:nvPr/>
        </p:nvSpPr>
        <p:spPr bwMode="auto">
          <a:xfrm>
            <a:off x="3697288" y="3130550"/>
            <a:ext cx="423862" cy="447675"/>
          </a:xfrm>
          <a:prstGeom prst="ellipse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70" name="Oval 50"/>
          <p:cNvSpPr>
            <a:spLocks noChangeArrowheads="1"/>
          </p:cNvSpPr>
          <p:nvPr/>
        </p:nvSpPr>
        <p:spPr bwMode="auto">
          <a:xfrm>
            <a:off x="3749675" y="3208338"/>
            <a:ext cx="317500" cy="317500"/>
          </a:xfrm>
          <a:prstGeom prst="ellipse">
            <a:avLst/>
          </a:prstGeom>
          <a:blipFill dpi="0" rotWithShape="0">
            <a:blip r:embed="rId1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71" name="Oval 51"/>
          <p:cNvSpPr>
            <a:spLocks noChangeArrowheads="1"/>
          </p:cNvSpPr>
          <p:nvPr/>
        </p:nvSpPr>
        <p:spPr bwMode="auto">
          <a:xfrm>
            <a:off x="3856038" y="3314700"/>
            <a:ext cx="104775" cy="104775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72" name="Rectangle 52"/>
          <p:cNvSpPr>
            <a:spLocks noChangeArrowheads="1"/>
          </p:cNvSpPr>
          <p:nvPr/>
        </p:nvSpPr>
        <p:spPr bwMode="auto">
          <a:xfrm>
            <a:off x="2940050" y="3036888"/>
            <a:ext cx="1936750" cy="660400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73" name="Rectangle 53"/>
          <p:cNvSpPr>
            <a:spLocks noChangeArrowheads="1"/>
          </p:cNvSpPr>
          <p:nvPr/>
        </p:nvSpPr>
        <p:spPr bwMode="auto">
          <a:xfrm>
            <a:off x="4121150" y="3024188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56374" name="Line 54"/>
          <p:cNvSpPr>
            <a:spLocks noChangeShapeType="1"/>
          </p:cNvSpPr>
          <p:nvPr/>
        </p:nvSpPr>
        <p:spPr bwMode="auto">
          <a:xfrm flipH="1">
            <a:off x="2185988" y="3367088"/>
            <a:ext cx="557212" cy="15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75" name="Rectangle 55"/>
          <p:cNvSpPr>
            <a:spLocks noChangeArrowheads="1"/>
          </p:cNvSpPr>
          <p:nvPr/>
        </p:nvSpPr>
        <p:spPr bwMode="auto">
          <a:xfrm>
            <a:off x="6213475" y="2497138"/>
            <a:ext cx="1033463" cy="738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76" name="Rectangle 56"/>
          <p:cNvSpPr>
            <a:spLocks noChangeArrowheads="1"/>
          </p:cNvSpPr>
          <p:nvPr/>
        </p:nvSpPr>
        <p:spPr bwMode="auto">
          <a:xfrm>
            <a:off x="6226175" y="2509838"/>
            <a:ext cx="1035050" cy="739775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77" name="Freeform 57"/>
          <p:cNvSpPr>
            <a:spLocks/>
          </p:cNvSpPr>
          <p:nvPr/>
        </p:nvSpPr>
        <p:spPr bwMode="auto">
          <a:xfrm>
            <a:off x="6346825" y="2655888"/>
            <a:ext cx="768350" cy="447675"/>
          </a:xfrm>
          <a:custGeom>
            <a:avLst/>
            <a:gdLst>
              <a:gd name="T0" fmla="*/ 0 w 484"/>
              <a:gd name="T1" fmla="*/ 0 h 282"/>
              <a:gd name="T2" fmla="*/ 0 w 484"/>
              <a:gd name="T3" fmla="*/ 710684063 h 282"/>
              <a:gd name="T4" fmla="*/ 1219755625 w 484"/>
              <a:gd name="T5" fmla="*/ 710684063 h 2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4" h="282">
                <a:moveTo>
                  <a:pt x="0" y="0"/>
                </a:moveTo>
                <a:lnTo>
                  <a:pt x="0" y="282"/>
                </a:lnTo>
                <a:lnTo>
                  <a:pt x="484" y="28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78" name="Freeform 58"/>
          <p:cNvSpPr>
            <a:spLocks/>
          </p:cNvSpPr>
          <p:nvPr/>
        </p:nvSpPr>
        <p:spPr bwMode="auto">
          <a:xfrm>
            <a:off x="6426200" y="2682875"/>
            <a:ext cx="530225" cy="368300"/>
          </a:xfrm>
          <a:custGeom>
            <a:avLst/>
            <a:gdLst>
              <a:gd name="T0" fmla="*/ 0 w 334"/>
              <a:gd name="T1" fmla="*/ 584676250 h 232"/>
              <a:gd name="T2" fmla="*/ 294859075 w 334"/>
              <a:gd name="T3" fmla="*/ 501511888 h 232"/>
              <a:gd name="T4" fmla="*/ 546874700 w 334"/>
              <a:gd name="T5" fmla="*/ 332660625 h 232"/>
              <a:gd name="T6" fmla="*/ 715724375 w 334"/>
              <a:gd name="T7" fmla="*/ 166330313 h 232"/>
              <a:gd name="T8" fmla="*/ 841732188 w 334"/>
              <a:gd name="T9" fmla="*/ 0 h 2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4" h="232">
                <a:moveTo>
                  <a:pt x="0" y="232"/>
                </a:moveTo>
                <a:lnTo>
                  <a:pt x="117" y="199"/>
                </a:lnTo>
                <a:lnTo>
                  <a:pt x="217" y="132"/>
                </a:lnTo>
                <a:lnTo>
                  <a:pt x="284" y="66"/>
                </a:lnTo>
                <a:lnTo>
                  <a:pt x="334" y="0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79" name="Rectangle 59"/>
          <p:cNvSpPr>
            <a:spLocks noChangeArrowheads="1"/>
          </p:cNvSpPr>
          <p:nvPr/>
        </p:nvSpPr>
        <p:spPr bwMode="auto">
          <a:xfrm>
            <a:off x="6213475" y="3471863"/>
            <a:ext cx="1033463" cy="7127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0" name="Rectangle 60"/>
          <p:cNvSpPr>
            <a:spLocks noChangeArrowheads="1"/>
          </p:cNvSpPr>
          <p:nvPr/>
        </p:nvSpPr>
        <p:spPr bwMode="auto">
          <a:xfrm>
            <a:off x="6226175" y="3484563"/>
            <a:ext cx="1035050" cy="712787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1" name="Rectangle 61"/>
          <p:cNvSpPr>
            <a:spLocks noChangeArrowheads="1"/>
          </p:cNvSpPr>
          <p:nvPr/>
        </p:nvSpPr>
        <p:spPr bwMode="auto">
          <a:xfrm>
            <a:off x="7486650" y="3471863"/>
            <a:ext cx="1058863" cy="7127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2" name="Rectangle 62"/>
          <p:cNvSpPr>
            <a:spLocks noChangeArrowheads="1"/>
          </p:cNvSpPr>
          <p:nvPr/>
        </p:nvSpPr>
        <p:spPr bwMode="auto">
          <a:xfrm>
            <a:off x="7499350" y="3484563"/>
            <a:ext cx="1060450" cy="712787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3" name="Oval 63"/>
          <p:cNvSpPr>
            <a:spLocks noChangeArrowheads="1"/>
          </p:cNvSpPr>
          <p:nvPr/>
        </p:nvSpPr>
        <p:spPr bwMode="auto">
          <a:xfrm>
            <a:off x="6518275" y="3643313"/>
            <a:ext cx="425450" cy="396875"/>
          </a:xfrm>
          <a:prstGeom prst="ellipse">
            <a:avLst/>
          </a:prstGeom>
          <a:solidFill>
            <a:srgbClr val="FFFFFF"/>
          </a:solidFill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4" name="Line 64"/>
          <p:cNvSpPr>
            <a:spLocks noChangeShapeType="1"/>
          </p:cNvSpPr>
          <p:nvPr/>
        </p:nvSpPr>
        <p:spPr bwMode="auto">
          <a:xfrm>
            <a:off x="6743700" y="3551238"/>
            <a:ext cx="1588" cy="55403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85" name="Line 65"/>
          <p:cNvSpPr>
            <a:spLocks noChangeShapeType="1"/>
          </p:cNvSpPr>
          <p:nvPr/>
        </p:nvSpPr>
        <p:spPr bwMode="auto">
          <a:xfrm flipH="1">
            <a:off x="6426200" y="3814763"/>
            <a:ext cx="609600" cy="15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6386" name="Rectangle 66"/>
          <p:cNvSpPr>
            <a:spLocks noChangeArrowheads="1"/>
          </p:cNvSpPr>
          <p:nvPr/>
        </p:nvSpPr>
        <p:spPr bwMode="auto">
          <a:xfrm>
            <a:off x="7645400" y="3630613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7" name="Rectangle 67"/>
          <p:cNvSpPr>
            <a:spLocks noChangeArrowheads="1"/>
          </p:cNvSpPr>
          <p:nvPr/>
        </p:nvSpPr>
        <p:spPr bwMode="auto">
          <a:xfrm>
            <a:off x="7697788" y="3630613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8" name="Rectangle 68"/>
          <p:cNvSpPr>
            <a:spLocks noChangeArrowheads="1"/>
          </p:cNvSpPr>
          <p:nvPr/>
        </p:nvSpPr>
        <p:spPr bwMode="auto">
          <a:xfrm>
            <a:off x="7751763" y="3630613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89" name="Rectangle 69"/>
          <p:cNvSpPr>
            <a:spLocks noChangeArrowheads="1"/>
          </p:cNvSpPr>
          <p:nvPr/>
        </p:nvSpPr>
        <p:spPr bwMode="auto">
          <a:xfrm>
            <a:off x="7804150" y="3630613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0" name="Rectangle 70"/>
          <p:cNvSpPr>
            <a:spLocks noChangeArrowheads="1"/>
          </p:cNvSpPr>
          <p:nvPr/>
        </p:nvSpPr>
        <p:spPr bwMode="auto">
          <a:xfrm>
            <a:off x="7856538" y="3630613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1" name="Rectangle 71"/>
          <p:cNvSpPr>
            <a:spLocks noChangeArrowheads="1"/>
          </p:cNvSpPr>
          <p:nvPr/>
        </p:nvSpPr>
        <p:spPr bwMode="auto">
          <a:xfrm>
            <a:off x="7910513" y="3630613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2" name="Rectangle 72"/>
          <p:cNvSpPr>
            <a:spLocks noChangeArrowheads="1"/>
          </p:cNvSpPr>
          <p:nvPr/>
        </p:nvSpPr>
        <p:spPr bwMode="auto">
          <a:xfrm>
            <a:off x="7962900" y="3630613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3" name="Rectangle 73"/>
          <p:cNvSpPr>
            <a:spLocks noChangeArrowheads="1"/>
          </p:cNvSpPr>
          <p:nvPr/>
        </p:nvSpPr>
        <p:spPr bwMode="auto">
          <a:xfrm>
            <a:off x="8016875" y="3630613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4" name="Rectangle 74"/>
          <p:cNvSpPr>
            <a:spLocks noChangeArrowheads="1"/>
          </p:cNvSpPr>
          <p:nvPr/>
        </p:nvSpPr>
        <p:spPr bwMode="auto">
          <a:xfrm>
            <a:off x="8069263" y="3630613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5" name="Rectangle 75"/>
          <p:cNvSpPr>
            <a:spLocks noChangeArrowheads="1"/>
          </p:cNvSpPr>
          <p:nvPr/>
        </p:nvSpPr>
        <p:spPr bwMode="auto">
          <a:xfrm>
            <a:off x="8121650" y="3630613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6" name="Rectangle 76"/>
          <p:cNvSpPr>
            <a:spLocks noChangeArrowheads="1"/>
          </p:cNvSpPr>
          <p:nvPr/>
        </p:nvSpPr>
        <p:spPr bwMode="auto">
          <a:xfrm>
            <a:off x="8175625" y="3630613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7" name="Rectangle 77"/>
          <p:cNvSpPr>
            <a:spLocks noChangeArrowheads="1"/>
          </p:cNvSpPr>
          <p:nvPr/>
        </p:nvSpPr>
        <p:spPr bwMode="auto">
          <a:xfrm>
            <a:off x="8228013" y="3630613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8" name="Rectangle 78"/>
          <p:cNvSpPr>
            <a:spLocks noChangeArrowheads="1"/>
          </p:cNvSpPr>
          <p:nvPr/>
        </p:nvSpPr>
        <p:spPr bwMode="auto">
          <a:xfrm>
            <a:off x="8280400" y="3630613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399" name="Rectangle 79"/>
          <p:cNvSpPr>
            <a:spLocks noChangeArrowheads="1"/>
          </p:cNvSpPr>
          <p:nvPr/>
        </p:nvSpPr>
        <p:spPr bwMode="auto">
          <a:xfrm>
            <a:off x="8334375" y="3630613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0" name="Rectangle 80"/>
          <p:cNvSpPr>
            <a:spLocks noChangeArrowheads="1"/>
          </p:cNvSpPr>
          <p:nvPr/>
        </p:nvSpPr>
        <p:spPr bwMode="auto">
          <a:xfrm>
            <a:off x="8386763" y="3630613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1" name="Rectangle 81"/>
          <p:cNvSpPr>
            <a:spLocks noChangeArrowheads="1"/>
          </p:cNvSpPr>
          <p:nvPr/>
        </p:nvSpPr>
        <p:spPr bwMode="auto">
          <a:xfrm>
            <a:off x="7645400" y="373538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2" name="Rectangle 82"/>
          <p:cNvSpPr>
            <a:spLocks noChangeArrowheads="1"/>
          </p:cNvSpPr>
          <p:nvPr/>
        </p:nvSpPr>
        <p:spPr bwMode="auto">
          <a:xfrm>
            <a:off x="7697788" y="373538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3" name="Rectangle 83"/>
          <p:cNvSpPr>
            <a:spLocks noChangeArrowheads="1"/>
          </p:cNvSpPr>
          <p:nvPr/>
        </p:nvSpPr>
        <p:spPr bwMode="auto">
          <a:xfrm>
            <a:off x="7751763" y="373538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4" name="Rectangle 84"/>
          <p:cNvSpPr>
            <a:spLocks noChangeArrowheads="1"/>
          </p:cNvSpPr>
          <p:nvPr/>
        </p:nvSpPr>
        <p:spPr bwMode="auto">
          <a:xfrm>
            <a:off x="7804150" y="373538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5" name="Rectangle 85"/>
          <p:cNvSpPr>
            <a:spLocks noChangeArrowheads="1"/>
          </p:cNvSpPr>
          <p:nvPr/>
        </p:nvSpPr>
        <p:spPr bwMode="auto">
          <a:xfrm>
            <a:off x="7856538" y="373538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6" name="Rectangle 86"/>
          <p:cNvSpPr>
            <a:spLocks noChangeArrowheads="1"/>
          </p:cNvSpPr>
          <p:nvPr/>
        </p:nvSpPr>
        <p:spPr bwMode="auto">
          <a:xfrm>
            <a:off x="7910513" y="373538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7" name="Rectangle 87"/>
          <p:cNvSpPr>
            <a:spLocks noChangeArrowheads="1"/>
          </p:cNvSpPr>
          <p:nvPr/>
        </p:nvSpPr>
        <p:spPr bwMode="auto">
          <a:xfrm>
            <a:off x="7962900" y="373538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8" name="Rectangle 88"/>
          <p:cNvSpPr>
            <a:spLocks noChangeArrowheads="1"/>
          </p:cNvSpPr>
          <p:nvPr/>
        </p:nvSpPr>
        <p:spPr bwMode="auto">
          <a:xfrm>
            <a:off x="8016875" y="373538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09" name="Rectangle 89"/>
          <p:cNvSpPr>
            <a:spLocks noChangeArrowheads="1"/>
          </p:cNvSpPr>
          <p:nvPr/>
        </p:nvSpPr>
        <p:spPr bwMode="auto">
          <a:xfrm>
            <a:off x="8069263" y="373538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0" name="Rectangle 90"/>
          <p:cNvSpPr>
            <a:spLocks noChangeArrowheads="1"/>
          </p:cNvSpPr>
          <p:nvPr/>
        </p:nvSpPr>
        <p:spPr bwMode="auto">
          <a:xfrm>
            <a:off x="8121650" y="373538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1" name="Rectangle 91"/>
          <p:cNvSpPr>
            <a:spLocks noChangeArrowheads="1"/>
          </p:cNvSpPr>
          <p:nvPr/>
        </p:nvSpPr>
        <p:spPr bwMode="auto">
          <a:xfrm>
            <a:off x="8175625" y="373538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2" name="Rectangle 92"/>
          <p:cNvSpPr>
            <a:spLocks noChangeArrowheads="1"/>
          </p:cNvSpPr>
          <p:nvPr/>
        </p:nvSpPr>
        <p:spPr bwMode="auto">
          <a:xfrm>
            <a:off x="8228013" y="373538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3" name="Rectangle 93"/>
          <p:cNvSpPr>
            <a:spLocks noChangeArrowheads="1"/>
          </p:cNvSpPr>
          <p:nvPr/>
        </p:nvSpPr>
        <p:spPr bwMode="auto">
          <a:xfrm>
            <a:off x="8280400" y="373538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4" name="Rectangle 94"/>
          <p:cNvSpPr>
            <a:spLocks noChangeArrowheads="1"/>
          </p:cNvSpPr>
          <p:nvPr/>
        </p:nvSpPr>
        <p:spPr bwMode="auto">
          <a:xfrm>
            <a:off x="8334375" y="373538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5" name="Rectangle 95"/>
          <p:cNvSpPr>
            <a:spLocks noChangeArrowheads="1"/>
          </p:cNvSpPr>
          <p:nvPr/>
        </p:nvSpPr>
        <p:spPr bwMode="auto">
          <a:xfrm>
            <a:off x="8386763" y="373538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6" name="Rectangle 96"/>
          <p:cNvSpPr>
            <a:spLocks noChangeArrowheads="1"/>
          </p:cNvSpPr>
          <p:nvPr/>
        </p:nvSpPr>
        <p:spPr bwMode="auto">
          <a:xfrm>
            <a:off x="7645400" y="389413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7" name="Rectangle 97"/>
          <p:cNvSpPr>
            <a:spLocks noChangeArrowheads="1"/>
          </p:cNvSpPr>
          <p:nvPr/>
        </p:nvSpPr>
        <p:spPr bwMode="auto">
          <a:xfrm>
            <a:off x="7697788" y="389413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8" name="Rectangle 98"/>
          <p:cNvSpPr>
            <a:spLocks noChangeArrowheads="1"/>
          </p:cNvSpPr>
          <p:nvPr/>
        </p:nvSpPr>
        <p:spPr bwMode="auto">
          <a:xfrm>
            <a:off x="7751763" y="389413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19" name="Rectangle 99"/>
          <p:cNvSpPr>
            <a:spLocks noChangeArrowheads="1"/>
          </p:cNvSpPr>
          <p:nvPr/>
        </p:nvSpPr>
        <p:spPr bwMode="auto">
          <a:xfrm>
            <a:off x="7804150" y="389413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0" name="Rectangle 100"/>
          <p:cNvSpPr>
            <a:spLocks noChangeArrowheads="1"/>
          </p:cNvSpPr>
          <p:nvPr/>
        </p:nvSpPr>
        <p:spPr bwMode="auto">
          <a:xfrm>
            <a:off x="7856538" y="389413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1" name="Rectangle 101"/>
          <p:cNvSpPr>
            <a:spLocks noChangeArrowheads="1"/>
          </p:cNvSpPr>
          <p:nvPr/>
        </p:nvSpPr>
        <p:spPr bwMode="auto">
          <a:xfrm>
            <a:off x="7910513" y="389413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2" name="Rectangle 102"/>
          <p:cNvSpPr>
            <a:spLocks noChangeArrowheads="1"/>
          </p:cNvSpPr>
          <p:nvPr/>
        </p:nvSpPr>
        <p:spPr bwMode="auto">
          <a:xfrm>
            <a:off x="7962900" y="389413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3" name="Rectangle 103"/>
          <p:cNvSpPr>
            <a:spLocks noChangeArrowheads="1"/>
          </p:cNvSpPr>
          <p:nvPr/>
        </p:nvSpPr>
        <p:spPr bwMode="auto">
          <a:xfrm>
            <a:off x="8016875" y="389413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4" name="Rectangle 104"/>
          <p:cNvSpPr>
            <a:spLocks noChangeArrowheads="1"/>
          </p:cNvSpPr>
          <p:nvPr/>
        </p:nvSpPr>
        <p:spPr bwMode="auto">
          <a:xfrm>
            <a:off x="8069263" y="389413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5" name="Rectangle 105"/>
          <p:cNvSpPr>
            <a:spLocks noChangeArrowheads="1"/>
          </p:cNvSpPr>
          <p:nvPr/>
        </p:nvSpPr>
        <p:spPr bwMode="auto">
          <a:xfrm>
            <a:off x="8121650" y="389413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6" name="Rectangle 106"/>
          <p:cNvSpPr>
            <a:spLocks noChangeArrowheads="1"/>
          </p:cNvSpPr>
          <p:nvPr/>
        </p:nvSpPr>
        <p:spPr bwMode="auto">
          <a:xfrm>
            <a:off x="8175625" y="3894138"/>
            <a:ext cx="25400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7" name="Rectangle 107"/>
          <p:cNvSpPr>
            <a:spLocks noChangeArrowheads="1"/>
          </p:cNvSpPr>
          <p:nvPr/>
        </p:nvSpPr>
        <p:spPr bwMode="auto">
          <a:xfrm>
            <a:off x="8228013" y="389413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8" name="Rectangle 108"/>
          <p:cNvSpPr>
            <a:spLocks noChangeArrowheads="1"/>
          </p:cNvSpPr>
          <p:nvPr/>
        </p:nvSpPr>
        <p:spPr bwMode="auto">
          <a:xfrm>
            <a:off x="8280400" y="389413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29" name="Rectangle 109"/>
          <p:cNvSpPr>
            <a:spLocks noChangeArrowheads="1"/>
          </p:cNvSpPr>
          <p:nvPr/>
        </p:nvSpPr>
        <p:spPr bwMode="auto">
          <a:xfrm>
            <a:off x="8334375" y="3894138"/>
            <a:ext cx="2698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0" name="Rectangle 110"/>
          <p:cNvSpPr>
            <a:spLocks noChangeArrowheads="1"/>
          </p:cNvSpPr>
          <p:nvPr/>
        </p:nvSpPr>
        <p:spPr bwMode="auto">
          <a:xfrm>
            <a:off x="8386763" y="3894138"/>
            <a:ext cx="26987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1" name="Rectangle 111"/>
          <p:cNvSpPr>
            <a:spLocks noChangeArrowheads="1"/>
          </p:cNvSpPr>
          <p:nvPr/>
        </p:nvSpPr>
        <p:spPr bwMode="auto">
          <a:xfrm>
            <a:off x="7645400" y="4052888"/>
            <a:ext cx="254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2" name="Rectangle 112"/>
          <p:cNvSpPr>
            <a:spLocks noChangeArrowheads="1"/>
          </p:cNvSpPr>
          <p:nvPr/>
        </p:nvSpPr>
        <p:spPr bwMode="auto">
          <a:xfrm>
            <a:off x="7697788" y="4052888"/>
            <a:ext cx="26987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3" name="Rectangle 113"/>
          <p:cNvSpPr>
            <a:spLocks noChangeArrowheads="1"/>
          </p:cNvSpPr>
          <p:nvPr/>
        </p:nvSpPr>
        <p:spPr bwMode="auto">
          <a:xfrm>
            <a:off x="7751763" y="4052888"/>
            <a:ext cx="254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4" name="Rectangle 114"/>
          <p:cNvSpPr>
            <a:spLocks noChangeArrowheads="1"/>
          </p:cNvSpPr>
          <p:nvPr/>
        </p:nvSpPr>
        <p:spPr bwMode="auto">
          <a:xfrm>
            <a:off x="7804150" y="4052888"/>
            <a:ext cx="26988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5" name="Rectangle 115"/>
          <p:cNvSpPr>
            <a:spLocks noChangeArrowheads="1"/>
          </p:cNvSpPr>
          <p:nvPr/>
        </p:nvSpPr>
        <p:spPr bwMode="auto">
          <a:xfrm>
            <a:off x="7856538" y="4052888"/>
            <a:ext cx="26987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6" name="Rectangle 116"/>
          <p:cNvSpPr>
            <a:spLocks noChangeArrowheads="1"/>
          </p:cNvSpPr>
          <p:nvPr/>
        </p:nvSpPr>
        <p:spPr bwMode="auto">
          <a:xfrm>
            <a:off x="7910513" y="4052888"/>
            <a:ext cx="254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7" name="Rectangle 117"/>
          <p:cNvSpPr>
            <a:spLocks noChangeArrowheads="1"/>
          </p:cNvSpPr>
          <p:nvPr/>
        </p:nvSpPr>
        <p:spPr bwMode="auto">
          <a:xfrm>
            <a:off x="7962900" y="4052888"/>
            <a:ext cx="26988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8" name="Rectangle 118"/>
          <p:cNvSpPr>
            <a:spLocks noChangeArrowheads="1"/>
          </p:cNvSpPr>
          <p:nvPr/>
        </p:nvSpPr>
        <p:spPr bwMode="auto">
          <a:xfrm>
            <a:off x="8016875" y="4052888"/>
            <a:ext cx="254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39" name="Rectangle 119"/>
          <p:cNvSpPr>
            <a:spLocks noChangeArrowheads="1"/>
          </p:cNvSpPr>
          <p:nvPr/>
        </p:nvSpPr>
        <p:spPr bwMode="auto">
          <a:xfrm>
            <a:off x="8069263" y="4052888"/>
            <a:ext cx="26987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40" name="Rectangle 120"/>
          <p:cNvSpPr>
            <a:spLocks noChangeArrowheads="1"/>
          </p:cNvSpPr>
          <p:nvPr/>
        </p:nvSpPr>
        <p:spPr bwMode="auto">
          <a:xfrm>
            <a:off x="8121650" y="4052888"/>
            <a:ext cx="26988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41" name="Rectangle 121"/>
          <p:cNvSpPr>
            <a:spLocks noChangeArrowheads="1"/>
          </p:cNvSpPr>
          <p:nvPr/>
        </p:nvSpPr>
        <p:spPr bwMode="auto">
          <a:xfrm>
            <a:off x="8175625" y="4052888"/>
            <a:ext cx="254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42" name="Rectangle 122"/>
          <p:cNvSpPr>
            <a:spLocks noChangeArrowheads="1"/>
          </p:cNvSpPr>
          <p:nvPr/>
        </p:nvSpPr>
        <p:spPr bwMode="auto">
          <a:xfrm>
            <a:off x="8228013" y="4052888"/>
            <a:ext cx="26987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43" name="Rectangle 123"/>
          <p:cNvSpPr>
            <a:spLocks noChangeArrowheads="1"/>
          </p:cNvSpPr>
          <p:nvPr/>
        </p:nvSpPr>
        <p:spPr bwMode="auto">
          <a:xfrm>
            <a:off x="8280400" y="4052888"/>
            <a:ext cx="26988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44" name="Rectangle 124"/>
          <p:cNvSpPr>
            <a:spLocks noChangeArrowheads="1"/>
          </p:cNvSpPr>
          <p:nvPr/>
        </p:nvSpPr>
        <p:spPr bwMode="auto">
          <a:xfrm>
            <a:off x="8334375" y="4052888"/>
            <a:ext cx="26988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45" name="Rectangle 125"/>
          <p:cNvSpPr>
            <a:spLocks noChangeArrowheads="1"/>
          </p:cNvSpPr>
          <p:nvPr/>
        </p:nvSpPr>
        <p:spPr bwMode="auto">
          <a:xfrm>
            <a:off x="8386763" y="4052888"/>
            <a:ext cx="26987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56446" name="Text Box 126"/>
          <p:cNvSpPr txBox="1">
            <a:spLocks noChangeArrowheads="1"/>
          </p:cNvSpPr>
          <p:nvPr/>
        </p:nvSpPr>
        <p:spPr bwMode="auto">
          <a:xfrm>
            <a:off x="288925" y="2971800"/>
            <a:ext cx="16129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sz="2000">
                <a:latin typeface="Times" charset="0"/>
              </a:rPr>
              <a:t>Informacja do</a:t>
            </a:r>
          </a:p>
          <a:p>
            <a:r>
              <a:rPr lang="pl-PL" altLang="pl-PL" sz="2000">
                <a:latin typeface="Times" charset="0"/>
              </a:rPr>
              <a:t>wyświetlenia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56447" name="Text Box 127"/>
          <p:cNvSpPr txBox="1">
            <a:spLocks noChangeArrowheads="1"/>
          </p:cNvSpPr>
          <p:nvPr/>
        </p:nvSpPr>
        <p:spPr bwMode="auto">
          <a:xfrm>
            <a:off x="2971800" y="2971800"/>
            <a:ext cx="20208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sz="2000">
                <a:latin typeface="Times" charset="0"/>
              </a:rPr>
              <a:t>Oprogramowanie</a:t>
            </a:r>
          </a:p>
          <a:p>
            <a:r>
              <a:rPr lang="pl-PL" altLang="pl-PL" sz="2000">
                <a:latin typeface="Times" charset="0"/>
              </a:rPr>
              <a:t>    prezentacyjne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56448" name="Text Box 128"/>
          <p:cNvSpPr txBox="1">
            <a:spLocks noChangeArrowheads="1"/>
          </p:cNvSpPr>
          <p:nvPr/>
        </p:nvSpPr>
        <p:spPr bwMode="auto">
          <a:xfrm>
            <a:off x="6461125" y="4510088"/>
            <a:ext cx="13620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 sz="2000">
                <a:latin typeface="Times" charset="0"/>
              </a:rPr>
              <a:t>         Ekran</a:t>
            </a:r>
            <a:endParaRPr lang="en-GB" altLang="pl-PL" sz="2000"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defTabSz="917575" eaLnBrk="1" hangingPunct="1"/>
            <a:r>
              <a:rPr lang="pl-PL" altLang="pl-PL" sz="3200"/>
              <a:t>Model MVC interakcji z użytkownikiem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62000" y="1981200"/>
            <a:ext cx="2286000" cy="1524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altLang="pl-PL" sz="2400">
                <a:latin typeface="Times" charset="0"/>
              </a:rPr>
              <a:t>Stan widoku</a:t>
            </a:r>
          </a:p>
          <a:p>
            <a:pPr algn="ctr"/>
            <a:endParaRPr lang="pl-PL" altLang="pl-PL" sz="2400">
              <a:latin typeface="Times" charset="0"/>
            </a:endParaRPr>
          </a:p>
          <a:p>
            <a:pPr algn="ctr"/>
            <a:r>
              <a:rPr lang="pl-PL" altLang="pl-PL" sz="2400">
                <a:latin typeface="Times" charset="0"/>
              </a:rPr>
              <a:t>Metody widoku</a:t>
            </a:r>
            <a:endParaRPr lang="en-GB" altLang="pl-PL" sz="2400">
              <a:latin typeface="Times" charset="0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895600" y="4724400"/>
            <a:ext cx="2286000" cy="1524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altLang="pl-PL" sz="2400">
                <a:latin typeface="Times" charset="0"/>
              </a:rPr>
              <a:t>Stan modelu</a:t>
            </a:r>
          </a:p>
          <a:p>
            <a:pPr algn="ctr"/>
            <a:endParaRPr lang="pl-PL" altLang="pl-PL" sz="2400">
              <a:latin typeface="Times" charset="0"/>
            </a:endParaRPr>
          </a:p>
          <a:p>
            <a:pPr algn="ctr"/>
            <a:r>
              <a:rPr lang="pl-PL" altLang="pl-PL" sz="2400">
                <a:latin typeface="Times" charset="0"/>
              </a:rPr>
              <a:t>Metody modelu</a:t>
            </a:r>
            <a:endParaRPr lang="en-GB" altLang="pl-PL" sz="2400">
              <a:latin typeface="Times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4800600" y="1981200"/>
            <a:ext cx="2819400" cy="1524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l-PL" altLang="pl-PL" sz="2400">
                <a:latin typeface="Times" charset="0"/>
              </a:rPr>
              <a:t>Stan koordynatora</a:t>
            </a:r>
          </a:p>
          <a:p>
            <a:pPr algn="ctr"/>
            <a:endParaRPr lang="pl-PL" altLang="pl-PL" sz="2400">
              <a:latin typeface="Times" charset="0"/>
            </a:endParaRPr>
          </a:p>
          <a:p>
            <a:pPr algn="ctr"/>
            <a:r>
              <a:rPr lang="pl-PL" altLang="pl-PL" sz="2400">
                <a:latin typeface="Times" charset="0"/>
              </a:rPr>
              <a:t>Metody koordynatora</a:t>
            </a:r>
            <a:endParaRPr lang="en-GB" altLang="pl-PL" sz="2400">
              <a:latin typeface="Times" charset="0"/>
            </a:endParaRPr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762000" y="27432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2895600" y="54864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4800600" y="2743200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2971800" y="2895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V="1">
            <a:off x="1371600" y="3505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1371600" y="5410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6248400" y="3505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5181600" y="5410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200400" y="1752600"/>
            <a:ext cx="19050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sz="2000">
                <a:latin typeface="Times" charset="0"/>
              </a:rPr>
              <a:t>Komunikaty</a:t>
            </a:r>
          </a:p>
          <a:p>
            <a:r>
              <a:rPr lang="pl-PL" altLang="pl-PL" sz="2000">
                <a:latin typeface="Times" charset="0"/>
              </a:rPr>
              <a:t>o modyfikacji</a:t>
            </a:r>
          </a:p>
          <a:p>
            <a:r>
              <a:rPr lang="pl-PL" altLang="pl-PL" sz="2000">
                <a:latin typeface="Times" charset="0"/>
              </a:rPr>
              <a:t>      widoku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7680325" y="2147888"/>
            <a:ext cx="149542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 sz="2000">
                <a:latin typeface="Times" charset="0"/>
              </a:rPr>
              <a:t>Działania</a:t>
            </a:r>
          </a:p>
          <a:p>
            <a:r>
              <a:rPr lang="pl-PL" altLang="pl-PL" sz="2000">
                <a:latin typeface="Times" charset="0"/>
              </a:rPr>
              <a:t>użytkownika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6384925" y="4281488"/>
            <a:ext cx="14795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 sz="2000">
                <a:latin typeface="Times" charset="0"/>
              </a:rPr>
              <a:t>Modyfikacje</a:t>
            </a:r>
          </a:p>
          <a:p>
            <a:r>
              <a:rPr lang="pl-PL" altLang="pl-PL" sz="2000">
                <a:latin typeface="Times" charset="0"/>
              </a:rPr>
              <a:t>    modelu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-92075" y="4205288"/>
            <a:ext cx="1520825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>
                <a:latin typeface="Times" charset="0"/>
              </a:rPr>
              <a:t>  </a:t>
            </a:r>
            <a:r>
              <a:rPr lang="pl-PL" altLang="pl-PL" sz="2000">
                <a:latin typeface="Times" charset="0"/>
              </a:rPr>
              <a:t>Zapytania i </a:t>
            </a:r>
          </a:p>
          <a:p>
            <a:r>
              <a:rPr lang="pl-PL" altLang="pl-PL" sz="2000">
                <a:latin typeface="Times" charset="0"/>
              </a:rPr>
              <a:t>  aktualizacje</a:t>
            </a:r>
          </a:p>
          <a:p>
            <a:r>
              <a:rPr lang="pl-PL" altLang="pl-PL" sz="2000">
                <a:latin typeface="Times" charset="0"/>
              </a:rPr>
              <a:t>     modelu</a:t>
            </a:r>
            <a:endParaRPr lang="en-GB" altLang="pl-PL" sz="2000">
              <a:latin typeface="Times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3600"/>
              <a:t>Informacje statyczne i dynamiczne</a:t>
            </a:r>
            <a:endParaRPr lang="en-GB" altLang="pl-PL" sz="36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6445"/>
            <a:ext cx="8229600" cy="4248819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Informacja, która nie zmienia się w trakcie sesji, może być przedstawiona zarówno graficznie, jak i tekstowo.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Prezentacja tekstowa zajmuje mniejszy obszar ekranu, ale nie może być czytana „na pierwszy rzut oka”.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Informacja, która się nie zmienia, powinna być odróżniona od informacji dynamicznej za pomocą innego stylu wyświetlania.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Wszystkie statyczne informacje mogą być wyświetlane na przykład za pomocą jednej czcionki lub uwydatnione za pomocą ustalonego koloru.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Mogą być też zawsze skojarzone z tą samą ikoną.</a:t>
            </a:r>
            <a:endParaRPr lang="en-GB" alt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4000"/>
              <a:t>Sposoby prezentacji informacji</a:t>
            </a:r>
            <a:endParaRPr lang="en-GB" altLang="pl-PL" sz="40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840" tIns="44623" rIns="90840" bIns="44623"/>
          <a:lstStyle/>
          <a:p>
            <a:pPr marL="466725" indent="-466725" defTabSz="917575" eaLnBrk="1" hangingPunct="1"/>
            <a:r>
              <a:rPr lang="pl-PL" altLang="pl-PL" sz="2400" dirty="0"/>
              <a:t>Czy użytkownik potrzebuje dokładnej informacji, czy tylko związków między różnymi wartościami danych?</a:t>
            </a:r>
          </a:p>
          <a:p>
            <a:pPr marL="466725" indent="-466725" defTabSz="917575" eaLnBrk="1" hangingPunct="1"/>
            <a:r>
              <a:rPr lang="pl-PL" altLang="pl-PL" sz="2400" dirty="0"/>
              <a:t>Jak szybko zmienia się ta informacja? Czy użytkownik musi natychmiast widzieć te zmiany?</a:t>
            </a:r>
          </a:p>
          <a:p>
            <a:pPr marL="466725" indent="-466725" defTabSz="917575" eaLnBrk="1" hangingPunct="1"/>
            <a:r>
              <a:rPr lang="pl-PL" altLang="pl-PL" sz="2400" dirty="0"/>
              <a:t>Czy użytkownik musi wykonywać pewne działania w odpowiedzi na zmianę informacji?</a:t>
            </a:r>
          </a:p>
          <a:p>
            <a:pPr marL="466725" indent="-466725" defTabSz="917575" eaLnBrk="1" hangingPunct="1"/>
            <a:r>
              <a:rPr lang="pl-PL" altLang="pl-PL" sz="2400" dirty="0"/>
              <a:t>Czy użytkownik ma oddziaływać na wyświetlaną informację przez interfejs bezpośredniego działania?</a:t>
            </a:r>
          </a:p>
          <a:p>
            <a:pPr marL="466725" indent="-466725" defTabSz="917575" eaLnBrk="1" hangingPunct="1"/>
            <a:r>
              <a:rPr lang="pl-PL" altLang="pl-PL" sz="2400" dirty="0"/>
              <a:t>Czy wyświetlana informacja jest tekstowa, czy numeryczna? Czy wartości względne są ważne?</a:t>
            </a:r>
            <a:endParaRPr lang="en-GB" alt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-108520" y="118373"/>
            <a:ext cx="154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Proces wytwarzania systemu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668344" y="116632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Proces wytwarzania IU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4016"/>
            <a:ext cx="6408712" cy="648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3525"/>
            <a:ext cx="8266113" cy="1108075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/>
              <a:t>Różne prezentacje informacji</a:t>
            </a:r>
            <a:endParaRPr lang="en-GB" altLang="pl-PL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752600" y="1524000"/>
            <a:ext cx="56388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pl-PL" altLang="pl-PL" sz="2000">
                <a:latin typeface="Times" charset="0"/>
              </a:rPr>
              <a:t>Styczeń   Luty   Marzec   Kwiecień   Maj   Czerwiec</a:t>
            </a:r>
          </a:p>
          <a:p>
            <a:r>
              <a:rPr lang="pl-PL" altLang="pl-PL" sz="2000">
                <a:latin typeface="Times" charset="0"/>
              </a:rPr>
              <a:t>  2842      2851    3164         2789      1273    2835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914400" y="2438400"/>
            <a:ext cx="0" cy="365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914400" y="6096000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127125" y="6034088"/>
            <a:ext cx="58372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 sz="2000">
                <a:latin typeface="Times" charset="0"/>
              </a:rPr>
              <a:t>    Styczeń   Luty   Marzec   Kwiecień   Maj   Czerwiec 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88925" y="2438400"/>
            <a:ext cx="641350" cy="3662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>
                <a:latin typeface="Times" charset="0"/>
              </a:rPr>
              <a:t>4000</a:t>
            </a:r>
          </a:p>
          <a:p>
            <a:r>
              <a:rPr lang="pl-PL" altLang="pl-PL">
                <a:latin typeface="Times" charset="0"/>
              </a:rPr>
              <a:t> </a:t>
            </a: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3000</a:t>
            </a:r>
          </a:p>
          <a:p>
            <a:endParaRPr lang="pl-PL" altLang="pl-PL">
              <a:latin typeface="Times" charset="0"/>
            </a:endParaRP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2000</a:t>
            </a:r>
          </a:p>
          <a:p>
            <a:endParaRPr lang="pl-PL" altLang="pl-PL">
              <a:latin typeface="Times" charset="0"/>
            </a:endParaRP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1000</a:t>
            </a:r>
          </a:p>
          <a:p>
            <a:endParaRPr lang="pl-PL" altLang="pl-PL">
              <a:latin typeface="Times" charset="0"/>
            </a:endParaRP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      0</a:t>
            </a:r>
            <a:endParaRPr lang="en-GB" altLang="pl-PL">
              <a:latin typeface="Times" charset="0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914400" y="563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914400" y="5105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914400" y="2590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>
            <a:off x="914400" y="3429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914400" y="4267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914400" y="4648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914400" y="3886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503" name="Line 15"/>
          <p:cNvSpPr>
            <a:spLocks noChangeShapeType="1"/>
          </p:cNvSpPr>
          <p:nvPr/>
        </p:nvSpPr>
        <p:spPr bwMode="auto">
          <a:xfrm>
            <a:off x="914400" y="2971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1524000" y="3810000"/>
            <a:ext cx="533400" cy="2286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2362200" y="3733800"/>
            <a:ext cx="533400" cy="2362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3200400" y="3352800"/>
            <a:ext cx="533400" cy="2743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4114800" y="3962400"/>
            <a:ext cx="533400" cy="21336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5105400" y="4953000"/>
            <a:ext cx="533400" cy="1143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5943600" y="3886200"/>
            <a:ext cx="533400" cy="22098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3600"/>
              <a:t>Metody prezentacji dynamicznie zmieniającej się informacji numerycznej</a:t>
            </a:r>
            <a:endParaRPr lang="en-GB" altLang="pl-PL" sz="360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38138" y="2141538"/>
            <a:ext cx="8672512" cy="3392487"/>
          </a:xfrm>
          <a:prstGeom prst="rect">
            <a:avLst/>
          </a:prstGeom>
          <a:noFill/>
          <a:ln w="0">
            <a:solidFill>
              <a:srgbClr val="FFFFFE"/>
            </a:solidFill>
            <a:miter lim="800000"/>
            <a:headEnd/>
            <a:tailEnd/>
          </a:ln>
        </p:spPr>
        <p:txBody>
          <a:bodyPr/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2559050" y="2457450"/>
            <a:ext cx="1903413" cy="1866900"/>
          </a:xfrm>
          <a:prstGeom prst="ellipse">
            <a:avLst/>
          </a:prstGeom>
          <a:solidFill>
            <a:srgbClr val="D8E7F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1" name="Oval 5"/>
          <p:cNvSpPr>
            <a:spLocks noChangeArrowheads="1"/>
          </p:cNvSpPr>
          <p:nvPr/>
        </p:nvSpPr>
        <p:spPr bwMode="auto">
          <a:xfrm>
            <a:off x="2611438" y="2509838"/>
            <a:ext cx="1798637" cy="1762125"/>
          </a:xfrm>
          <a:prstGeom prst="ellipse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2" name="Oval 6"/>
          <p:cNvSpPr>
            <a:spLocks noChangeArrowheads="1"/>
          </p:cNvSpPr>
          <p:nvPr/>
        </p:nvSpPr>
        <p:spPr bwMode="auto">
          <a:xfrm>
            <a:off x="2665413" y="2562225"/>
            <a:ext cx="1692275" cy="1657350"/>
          </a:xfrm>
          <a:prstGeom prst="ellipse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3" name="Oval 7"/>
          <p:cNvSpPr>
            <a:spLocks noChangeArrowheads="1"/>
          </p:cNvSpPr>
          <p:nvPr/>
        </p:nvSpPr>
        <p:spPr bwMode="auto">
          <a:xfrm>
            <a:off x="2717800" y="2614613"/>
            <a:ext cx="1585913" cy="1552575"/>
          </a:xfrm>
          <a:prstGeom prst="ellipse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4" name="Oval 8"/>
          <p:cNvSpPr>
            <a:spLocks noChangeArrowheads="1"/>
          </p:cNvSpPr>
          <p:nvPr/>
        </p:nvSpPr>
        <p:spPr bwMode="auto">
          <a:xfrm>
            <a:off x="2770188" y="2667000"/>
            <a:ext cx="1481137" cy="1446213"/>
          </a:xfrm>
          <a:prstGeom prst="ellipse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5" name="Oval 9"/>
          <p:cNvSpPr>
            <a:spLocks noChangeArrowheads="1"/>
          </p:cNvSpPr>
          <p:nvPr/>
        </p:nvSpPr>
        <p:spPr bwMode="auto">
          <a:xfrm>
            <a:off x="2824163" y="2719388"/>
            <a:ext cx="1374775" cy="1341437"/>
          </a:xfrm>
          <a:prstGeom prst="ellipse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6" name="Oval 10"/>
          <p:cNvSpPr>
            <a:spLocks noChangeArrowheads="1"/>
          </p:cNvSpPr>
          <p:nvPr/>
        </p:nvSpPr>
        <p:spPr bwMode="auto">
          <a:xfrm>
            <a:off x="2876550" y="2773363"/>
            <a:ext cx="1268413" cy="1235075"/>
          </a:xfrm>
          <a:prstGeom prst="ellipse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7" name="Oval 11"/>
          <p:cNvSpPr>
            <a:spLocks noChangeArrowheads="1"/>
          </p:cNvSpPr>
          <p:nvPr/>
        </p:nvSpPr>
        <p:spPr bwMode="auto">
          <a:xfrm>
            <a:off x="2928938" y="2825750"/>
            <a:ext cx="1163637" cy="1130300"/>
          </a:xfrm>
          <a:prstGeom prst="ellipse">
            <a:avLst/>
          </a:pr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8" name="Oval 12"/>
          <p:cNvSpPr>
            <a:spLocks noChangeArrowheads="1"/>
          </p:cNvSpPr>
          <p:nvPr/>
        </p:nvSpPr>
        <p:spPr bwMode="auto">
          <a:xfrm>
            <a:off x="2982913" y="2878138"/>
            <a:ext cx="1057275" cy="1025525"/>
          </a:xfrm>
          <a:prstGeom prst="ellipse">
            <a:avLst/>
          </a:prstGeom>
          <a:blipFill dpi="0" rotWithShape="0">
            <a:blip r:embed="rId10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49" name="Oval 13"/>
          <p:cNvSpPr>
            <a:spLocks noChangeArrowheads="1"/>
          </p:cNvSpPr>
          <p:nvPr/>
        </p:nvSpPr>
        <p:spPr bwMode="auto">
          <a:xfrm>
            <a:off x="3035300" y="2930525"/>
            <a:ext cx="950913" cy="920750"/>
          </a:xfrm>
          <a:prstGeom prst="ellipse">
            <a:avLst/>
          </a:prstGeom>
          <a:blipFill dpi="0" rotWithShape="0">
            <a:blip r:embed="rId11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0" name="Oval 14"/>
          <p:cNvSpPr>
            <a:spLocks noChangeArrowheads="1"/>
          </p:cNvSpPr>
          <p:nvPr/>
        </p:nvSpPr>
        <p:spPr bwMode="auto">
          <a:xfrm>
            <a:off x="3087688" y="2982913"/>
            <a:ext cx="846137" cy="815975"/>
          </a:xfrm>
          <a:prstGeom prst="ellipse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1" name="Oval 15"/>
          <p:cNvSpPr>
            <a:spLocks noChangeArrowheads="1"/>
          </p:cNvSpPr>
          <p:nvPr/>
        </p:nvSpPr>
        <p:spPr bwMode="auto">
          <a:xfrm>
            <a:off x="3140075" y="3035300"/>
            <a:ext cx="741363" cy="736600"/>
          </a:xfrm>
          <a:prstGeom prst="ellipse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3194050" y="3087688"/>
            <a:ext cx="635000" cy="631825"/>
          </a:xfrm>
          <a:prstGeom prst="ellipse">
            <a:avLst/>
          </a:prstGeom>
          <a:blipFill dpi="0" rotWithShape="0">
            <a:blip r:embed="rId1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3" name="Oval 17"/>
          <p:cNvSpPr>
            <a:spLocks noChangeArrowheads="1"/>
          </p:cNvSpPr>
          <p:nvPr/>
        </p:nvSpPr>
        <p:spPr bwMode="auto">
          <a:xfrm>
            <a:off x="3246438" y="3141663"/>
            <a:ext cx="528637" cy="525462"/>
          </a:xfrm>
          <a:prstGeom prst="ellipse">
            <a:avLst/>
          </a:prstGeom>
          <a:blipFill dpi="0" rotWithShape="0">
            <a:blip r:embed="rId1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4" name="Oval 18"/>
          <p:cNvSpPr>
            <a:spLocks noChangeArrowheads="1"/>
          </p:cNvSpPr>
          <p:nvPr/>
        </p:nvSpPr>
        <p:spPr bwMode="auto">
          <a:xfrm>
            <a:off x="3298825" y="3194050"/>
            <a:ext cx="423863" cy="420688"/>
          </a:xfrm>
          <a:prstGeom prst="ellipse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5" name="Oval 19"/>
          <p:cNvSpPr>
            <a:spLocks noChangeArrowheads="1"/>
          </p:cNvSpPr>
          <p:nvPr/>
        </p:nvSpPr>
        <p:spPr bwMode="auto">
          <a:xfrm>
            <a:off x="3352800" y="3246438"/>
            <a:ext cx="317500" cy="315912"/>
          </a:xfrm>
          <a:prstGeom prst="ellipse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6" name="Oval 20"/>
          <p:cNvSpPr>
            <a:spLocks noChangeArrowheads="1"/>
          </p:cNvSpPr>
          <p:nvPr/>
        </p:nvSpPr>
        <p:spPr bwMode="auto">
          <a:xfrm>
            <a:off x="3405188" y="3298825"/>
            <a:ext cx="211137" cy="209550"/>
          </a:xfrm>
          <a:prstGeom prst="ellipse">
            <a:avLst/>
          </a:prstGeom>
          <a:blipFill dpi="0" rotWithShape="0">
            <a:blip r:embed="rId1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7" name="Oval 21"/>
          <p:cNvSpPr>
            <a:spLocks noChangeArrowheads="1"/>
          </p:cNvSpPr>
          <p:nvPr/>
        </p:nvSpPr>
        <p:spPr bwMode="auto">
          <a:xfrm>
            <a:off x="3457575" y="3351213"/>
            <a:ext cx="106363" cy="104775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8" name="Oval 22"/>
          <p:cNvSpPr>
            <a:spLocks noChangeArrowheads="1"/>
          </p:cNvSpPr>
          <p:nvPr/>
        </p:nvSpPr>
        <p:spPr bwMode="auto">
          <a:xfrm>
            <a:off x="2703513" y="2574925"/>
            <a:ext cx="1614487" cy="1631950"/>
          </a:xfrm>
          <a:prstGeom prst="ellips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59" name="Rectangle 23"/>
          <p:cNvSpPr>
            <a:spLocks noChangeArrowheads="1"/>
          </p:cNvSpPr>
          <p:nvPr/>
        </p:nvSpPr>
        <p:spPr bwMode="auto">
          <a:xfrm>
            <a:off x="5124450" y="2168525"/>
            <a:ext cx="766763" cy="2576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5137150" y="2181225"/>
            <a:ext cx="766763" cy="2578100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61" name="Freeform 25"/>
          <p:cNvSpPr>
            <a:spLocks/>
          </p:cNvSpPr>
          <p:nvPr/>
        </p:nvSpPr>
        <p:spPr bwMode="auto">
          <a:xfrm>
            <a:off x="3511550" y="2562225"/>
            <a:ext cx="712788" cy="841375"/>
          </a:xfrm>
          <a:custGeom>
            <a:avLst/>
            <a:gdLst>
              <a:gd name="T0" fmla="*/ 1131551744 w 449"/>
              <a:gd name="T1" fmla="*/ 667842200 h 530"/>
              <a:gd name="T2" fmla="*/ 922377835 w 449"/>
              <a:gd name="T3" fmla="*/ 418345938 h 530"/>
              <a:gd name="T4" fmla="*/ 670362033 w 449"/>
              <a:gd name="T5" fmla="*/ 209173763 h 530"/>
              <a:gd name="T6" fmla="*/ 335181810 w 449"/>
              <a:gd name="T7" fmla="*/ 83165950 h 530"/>
              <a:gd name="T8" fmla="*/ 0 w 449"/>
              <a:gd name="T9" fmla="*/ 0 h 530"/>
              <a:gd name="T10" fmla="*/ 0 w 449"/>
              <a:gd name="T11" fmla="*/ 1335682813 h 530"/>
              <a:gd name="T12" fmla="*/ 1131551744 w 449"/>
              <a:gd name="T13" fmla="*/ 667842200 h 530"/>
              <a:gd name="T14" fmla="*/ 1131551744 w 449"/>
              <a:gd name="T15" fmla="*/ 667842200 h 5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49" h="530">
                <a:moveTo>
                  <a:pt x="449" y="265"/>
                </a:moveTo>
                <a:lnTo>
                  <a:pt x="366" y="166"/>
                </a:lnTo>
                <a:lnTo>
                  <a:pt x="266" y="83"/>
                </a:lnTo>
                <a:lnTo>
                  <a:pt x="133" y="33"/>
                </a:lnTo>
                <a:lnTo>
                  <a:pt x="0" y="0"/>
                </a:lnTo>
                <a:lnTo>
                  <a:pt x="0" y="530"/>
                </a:lnTo>
                <a:lnTo>
                  <a:pt x="449" y="265"/>
                </a:lnTo>
                <a:close/>
              </a:path>
            </a:pathLst>
          </a:custGeom>
          <a:solidFill>
            <a:srgbClr val="6980B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5562" name="Freeform 26"/>
          <p:cNvSpPr>
            <a:spLocks/>
          </p:cNvSpPr>
          <p:nvPr/>
        </p:nvSpPr>
        <p:spPr bwMode="auto">
          <a:xfrm>
            <a:off x="3511550" y="2562225"/>
            <a:ext cx="712788" cy="841375"/>
          </a:xfrm>
          <a:custGeom>
            <a:avLst/>
            <a:gdLst>
              <a:gd name="T0" fmla="*/ 1131551744 w 449"/>
              <a:gd name="T1" fmla="*/ 667842200 h 530"/>
              <a:gd name="T2" fmla="*/ 922377835 w 449"/>
              <a:gd name="T3" fmla="*/ 418345938 h 530"/>
              <a:gd name="T4" fmla="*/ 670362033 w 449"/>
              <a:gd name="T5" fmla="*/ 209173763 h 530"/>
              <a:gd name="T6" fmla="*/ 335181810 w 449"/>
              <a:gd name="T7" fmla="*/ 83165950 h 530"/>
              <a:gd name="T8" fmla="*/ 0 w 449"/>
              <a:gd name="T9" fmla="*/ 0 h 530"/>
              <a:gd name="T10" fmla="*/ 0 w 449"/>
              <a:gd name="T11" fmla="*/ 1335682813 h 530"/>
              <a:gd name="T12" fmla="*/ 1131551744 w 449"/>
              <a:gd name="T13" fmla="*/ 667842200 h 5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9" h="530">
                <a:moveTo>
                  <a:pt x="449" y="265"/>
                </a:moveTo>
                <a:lnTo>
                  <a:pt x="366" y="166"/>
                </a:lnTo>
                <a:lnTo>
                  <a:pt x="266" y="83"/>
                </a:lnTo>
                <a:lnTo>
                  <a:pt x="133" y="33"/>
                </a:lnTo>
                <a:lnTo>
                  <a:pt x="0" y="0"/>
                </a:lnTo>
                <a:lnTo>
                  <a:pt x="0" y="530"/>
                </a:lnTo>
                <a:lnTo>
                  <a:pt x="449" y="265"/>
                </a:lnTo>
                <a:close/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5563" name="Freeform 27"/>
          <p:cNvSpPr>
            <a:spLocks/>
          </p:cNvSpPr>
          <p:nvPr/>
        </p:nvSpPr>
        <p:spPr bwMode="auto">
          <a:xfrm>
            <a:off x="1343025" y="2957513"/>
            <a:ext cx="290513" cy="288925"/>
          </a:xfrm>
          <a:custGeom>
            <a:avLst/>
            <a:gdLst>
              <a:gd name="T0" fmla="*/ 168851553 w 183"/>
              <a:gd name="T1" fmla="*/ 292338125 h 182"/>
              <a:gd name="T2" fmla="*/ 0 w 183"/>
              <a:gd name="T3" fmla="*/ 249496263 h 182"/>
              <a:gd name="T4" fmla="*/ 126008029 w 183"/>
              <a:gd name="T5" fmla="*/ 206652813 h 182"/>
              <a:gd name="T6" fmla="*/ 461190181 w 183"/>
              <a:gd name="T7" fmla="*/ 0 h 182"/>
              <a:gd name="T8" fmla="*/ 252016059 w 183"/>
              <a:gd name="T9" fmla="*/ 332660625 h 182"/>
              <a:gd name="T10" fmla="*/ 168851553 w 183"/>
              <a:gd name="T11" fmla="*/ 458668438 h 182"/>
              <a:gd name="T12" fmla="*/ 168851553 w 183"/>
              <a:gd name="T13" fmla="*/ 292338125 h 1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3" h="182">
                <a:moveTo>
                  <a:pt x="67" y="116"/>
                </a:moveTo>
                <a:lnTo>
                  <a:pt x="0" y="99"/>
                </a:lnTo>
                <a:lnTo>
                  <a:pt x="50" y="82"/>
                </a:lnTo>
                <a:lnTo>
                  <a:pt x="183" y="0"/>
                </a:lnTo>
                <a:lnTo>
                  <a:pt x="100" y="132"/>
                </a:lnTo>
                <a:lnTo>
                  <a:pt x="67" y="182"/>
                </a:lnTo>
                <a:lnTo>
                  <a:pt x="67" y="116"/>
                </a:lnTo>
                <a:close/>
              </a:path>
            </a:pathLst>
          </a:custGeom>
          <a:solidFill>
            <a:srgbClr val="000000"/>
          </a:solidFill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5564" name="Oval 28"/>
          <p:cNvSpPr>
            <a:spLocks noChangeArrowheads="1"/>
          </p:cNvSpPr>
          <p:nvPr/>
        </p:nvSpPr>
        <p:spPr bwMode="auto">
          <a:xfrm>
            <a:off x="231775" y="2457450"/>
            <a:ext cx="1905000" cy="1866900"/>
          </a:xfrm>
          <a:prstGeom prst="ellipse">
            <a:avLst/>
          </a:prstGeom>
          <a:solidFill>
            <a:srgbClr val="D8E7F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65" name="Oval 29"/>
          <p:cNvSpPr>
            <a:spLocks noChangeArrowheads="1"/>
          </p:cNvSpPr>
          <p:nvPr/>
        </p:nvSpPr>
        <p:spPr bwMode="auto">
          <a:xfrm>
            <a:off x="285750" y="2509838"/>
            <a:ext cx="1797050" cy="1762125"/>
          </a:xfrm>
          <a:prstGeom prst="ellipse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66" name="Oval 30"/>
          <p:cNvSpPr>
            <a:spLocks noChangeArrowheads="1"/>
          </p:cNvSpPr>
          <p:nvPr/>
        </p:nvSpPr>
        <p:spPr bwMode="auto">
          <a:xfrm>
            <a:off x="338138" y="2562225"/>
            <a:ext cx="1692275" cy="1657350"/>
          </a:xfrm>
          <a:prstGeom prst="ellipse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67" name="Oval 31"/>
          <p:cNvSpPr>
            <a:spLocks noChangeArrowheads="1"/>
          </p:cNvSpPr>
          <p:nvPr/>
        </p:nvSpPr>
        <p:spPr bwMode="auto">
          <a:xfrm>
            <a:off x="390525" y="2614613"/>
            <a:ext cx="1587500" cy="1552575"/>
          </a:xfrm>
          <a:prstGeom prst="ellipse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68" name="Oval 32"/>
          <p:cNvSpPr>
            <a:spLocks noChangeArrowheads="1"/>
          </p:cNvSpPr>
          <p:nvPr/>
        </p:nvSpPr>
        <p:spPr bwMode="auto">
          <a:xfrm>
            <a:off x="444500" y="2667000"/>
            <a:ext cx="1479550" cy="1446213"/>
          </a:xfrm>
          <a:prstGeom prst="ellipse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69" name="Oval 33"/>
          <p:cNvSpPr>
            <a:spLocks noChangeArrowheads="1"/>
          </p:cNvSpPr>
          <p:nvPr/>
        </p:nvSpPr>
        <p:spPr bwMode="auto">
          <a:xfrm>
            <a:off x="496888" y="2719388"/>
            <a:ext cx="1374775" cy="1341437"/>
          </a:xfrm>
          <a:prstGeom prst="ellipse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0" name="Oval 34"/>
          <p:cNvSpPr>
            <a:spLocks noChangeArrowheads="1"/>
          </p:cNvSpPr>
          <p:nvPr/>
        </p:nvSpPr>
        <p:spPr bwMode="auto">
          <a:xfrm>
            <a:off x="549275" y="2773363"/>
            <a:ext cx="1270000" cy="1235075"/>
          </a:xfrm>
          <a:prstGeom prst="ellipse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1" name="Oval 35"/>
          <p:cNvSpPr>
            <a:spLocks noChangeArrowheads="1"/>
          </p:cNvSpPr>
          <p:nvPr/>
        </p:nvSpPr>
        <p:spPr bwMode="auto">
          <a:xfrm>
            <a:off x="603250" y="2825750"/>
            <a:ext cx="1162050" cy="1130300"/>
          </a:xfrm>
          <a:prstGeom prst="ellipse">
            <a:avLst/>
          </a:pr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2" name="Oval 36"/>
          <p:cNvSpPr>
            <a:spLocks noChangeArrowheads="1"/>
          </p:cNvSpPr>
          <p:nvPr/>
        </p:nvSpPr>
        <p:spPr bwMode="auto">
          <a:xfrm>
            <a:off x="655638" y="2878138"/>
            <a:ext cx="1057275" cy="1025525"/>
          </a:xfrm>
          <a:prstGeom prst="ellipse">
            <a:avLst/>
          </a:prstGeom>
          <a:blipFill dpi="0" rotWithShape="0">
            <a:blip r:embed="rId10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3" name="Oval 37"/>
          <p:cNvSpPr>
            <a:spLocks noChangeArrowheads="1"/>
          </p:cNvSpPr>
          <p:nvPr/>
        </p:nvSpPr>
        <p:spPr bwMode="auto">
          <a:xfrm>
            <a:off x="708025" y="2930525"/>
            <a:ext cx="952500" cy="920750"/>
          </a:xfrm>
          <a:prstGeom prst="ellipse">
            <a:avLst/>
          </a:prstGeom>
          <a:blipFill dpi="0" rotWithShape="0">
            <a:blip r:embed="rId11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4" name="Oval 38"/>
          <p:cNvSpPr>
            <a:spLocks noChangeArrowheads="1"/>
          </p:cNvSpPr>
          <p:nvPr/>
        </p:nvSpPr>
        <p:spPr bwMode="auto">
          <a:xfrm>
            <a:off x="760413" y="2982913"/>
            <a:ext cx="846137" cy="815975"/>
          </a:xfrm>
          <a:prstGeom prst="ellipse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5" name="Oval 39"/>
          <p:cNvSpPr>
            <a:spLocks noChangeArrowheads="1"/>
          </p:cNvSpPr>
          <p:nvPr/>
        </p:nvSpPr>
        <p:spPr bwMode="auto">
          <a:xfrm>
            <a:off x="814388" y="3035300"/>
            <a:ext cx="739775" cy="736600"/>
          </a:xfrm>
          <a:prstGeom prst="ellipse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6" name="Oval 40"/>
          <p:cNvSpPr>
            <a:spLocks noChangeArrowheads="1"/>
          </p:cNvSpPr>
          <p:nvPr/>
        </p:nvSpPr>
        <p:spPr bwMode="auto">
          <a:xfrm>
            <a:off x="866775" y="3087688"/>
            <a:ext cx="635000" cy="631825"/>
          </a:xfrm>
          <a:prstGeom prst="ellipse">
            <a:avLst/>
          </a:prstGeom>
          <a:blipFill dpi="0" rotWithShape="0">
            <a:blip r:embed="rId1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7" name="Oval 41"/>
          <p:cNvSpPr>
            <a:spLocks noChangeArrowheads="1"/>
          </p:cNvSpPr>
          <p:nvPr/>
        </p:nvSpPr>
        <p:spPr bwMode="auto">
          <a:xfrm>
            <a:off x="919163" y="3141663"/>
            <a:ext cx="530225" cy="525462"/>
          </a:xfrm>
          <a:prstGeom prst="ellipse">
            <a:avLst/>
          </a:prstGeom>
          <a:blipFill dpi="0" rotWithShape="0">
            <a:blip r:embed="rId1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8" name="Oval 42"/>
          <p:cNvSpPr>
            <a:spLocks noChangeArrowheads="1"/>
          </p:cNvSpPr>
          <p:nvPr/>
        </p:nvSpPr>
        <p:spPr bwMode="auto">
          <a:xfrm>
            <a:off x="973138" y="3194050"/>
            <a:ext cx="422275" cy="420688"/>
          </a:xfrm>
          <a:prstGeom prst="ellipse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79" name="Oval 43"/>
          <p:cNvSpPr>
            <a:spLocks noChangeArrowheads="1"/>
          </p:cNvSpPr>
          <p:nvPr/>
        </p:nvSpPr>
        <p:spPr bwMode="auto">
          <a:xfrm>
            <a:off x="1025525" y="3246438"/>
            <a:ext cx="317500" cy="315912"/>
          </a:xfrm>
          <a:prstGeom prst="ellipse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80" name="Oval 44"/>
          <p:cNvSpPr>
            <a:spLocks noChangeArrowheads="1"/>
          </p:cNvSpPr>
          <p:nvPr/>
        </p:nvSpPr>
        <p:spPr bwMode="auto">
          <a:xfrm>
            <a:off x="1077913" y="3298825"/>
            <a:ext cx="212725" cy="209550"/>
          </a:xfrm>
          <a:prstGeom prst="ellipse">
            <a:avLst/>
          </a:prstGeom>
          <a:blipFill dpi="0" rotWithShape="0">
            <a:blip r:embed="rId1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81" name="Oval 45"/>
          <p:cNvSpPr>
            <a:spLocks noChangeArrowheads="1"/>
          </p:cNvSpPr>
          <p:nvPr/>
        </p:nvSpPr>
        <p:spPr bwMode="auto">
          <a:xfrm>
            <a:off x="1131888" y="3351213"/>
            <a:ext cx="104775" cy="104775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82" name="Oval 46"/>
          <p:cNvSpPr>
            <a:spLocks noChangeArrowheads="1"/>
          </p:cNvSpPr>
          <p:nvPr/>
        </p:nvSpPr>
        <p:spPr bwMode="auto">
          <a:xfrm>
            <a:off x="377825" y="2574925"/>
            <a:ext cx="1612900" cy="1631950"/>
          </a:xfrm>
          <a:prstGeom prst="ellips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83" name="Rectangle 47"/>
          <p:cNvSpPr>
            <a:spLocks noChangeArrowheads="1"/>
          </p:cNvSpPr>
          <p:nvPr/>
        </p:nvSpPr>
        <p:spPr bwMode="auto">
          <a:xfrm>
            <a:off x="1131888" y="261461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1</a:t>
            </a:r>
            <a:endParaRPr lang="en-GB" altLang="pl-PL">
              <a:latin typeface="Times" charset="0"/>
            </a:endParaRPr>
          </a:p>
        </p:txBody>
      </p:sp>
      <p:sp>
        <p:nvSpPr>
          <p:cNvPr id="65584" name="Rectangle 48"/>
          <p:cNvSpPr>
            <a:spLocks noChangeArrowheads="1"/>
          </p:cNvSpPr>
          <p:nvPr/>
        </p:nvSpPr>
        <p:spPr bwMode="auto">
          <a:xfrm>
            <a:off x="1131888" y="3797300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3</a:t>
            </a:r>
            <a:endParaRPr lang="en-GB" altLang="pl-PL">
              <a:latin typeface="Times" charset="0"/>
            </a:endParaRPr>
          </a:p>
        </p:txBody>
      </p:sp>
      <p:sp>
        <p:nvSpPr>
          <p:cNvPr id="65585" name="Rectangle 49"/>
          <p:cNvSpPr>
            <a:spLocks noChangeArrowheads="1"/>
          </p:cNvSpPr>
          <p:nvPr/>
        </p:nvSpPr>
        <p:spPr bwMode="auto">
          <a:xfrm>
            <a:off x="496888" y="319246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4</a:t>
            </a:r>
            <a:endParaRPr lang="en-GB" altLang="pl-PL">
              <a:latin typeface="Times" charset="0"/>
            </a:endParaRPr>
          </a:p>
        </p:txBody>
      </p:sp>
      <p:sp>
        <p:nvSpPr>
          <p:cNvPr id="65586" name="Rectangle 50"/>
          <p:cNvSpPr>
            <a:spLocks noChangeArrowheads="1"/>
          </p:cNvSpPr>
          <p:nvPr/>
        </p:nvSpPr>
        <p:spPr bwMode="auto">
          <a:xfrm>
            <a:off x="1765300" y="319246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2</a:t>
            </a:r>
            <a:endParaRPr lang="en-GB" altLang="pl-PL">
              <a:latin typeface="Times" charset="0"/>
            </a:endParaRPr>
          </a:p>
        </p:txBody>
      </p:sp>
      <p:sp>
        <p:nvSpPr>
          <p:cNvPr id="65587" name="Line 51"/>
          <p:cNvSpPr>
            <a:spLocks noChangeShapeType="1"/>
          </p:cNvSpPr>
          <p:nvPr/>
        </p:nvSpPr>
        <p:spPr bwMode="auto">
          <a:xfrm flipH="1">
            <a:off x="1184275" y="3087688"/>
            <a:ext cx="317500" cy="31591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5588" name="Rectangle 52"/>
          <p:cNvSpPr>
            <a:spLocks noChangeArrowheads="1"/>
          </p:cNvSpPr>
          <p:nvPr/>
        </p:nvSpPr>
        <p:spPr bwMode="auto">
          <a:xfrm>
            <a:off x="1169988" y="3390900"/>
            <a:ext cx="28575" cy="26988"/>
          </a:xfrm>
          <a:prstGeom prst="rect">
            <a:avLst/>
          </a:prstGeom>
          <a:solidFill>
            <a:srgbClr val="0000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89" name="Freeform 53"/>
          <p:cNvSpPr>
            <a:spLocks/>
          </p:cNvSpPr>
          <p:nvPr/>
        </p:nvSpPr>
        <p:spPr bwMode="auto">
          <a:xfrm>
            <a:off x="5283200" y="2273300"/>
            <a:ext cx="449263" cy="2339975"/>
          </a:xfrm>
          <a:custGeom>
            <a:avLst/>
            <a:gdLst>
              <a:gd name="T0" fmla="*/ 544354356 w 283"/>
              <a:gd name="T1" fmla="*/ 2147483646 h 1474"/>
              <a:gd name="T2" fmla="*/ 670362309 w 283"/>
              <a:gd name="T3" fmla="*/ 2147483646 h 1474"/>
              <a:gd name="T4" fmla="*/ 713205806 w 283"/>
              <a:gd name="T5" fmla="*/ 2147483646 h 1474"/>
              <a:gd name="T6" fmla="*/ 587197854 w 283"/>
              <a:gd name="T7" fmla="*/ 2147483646 h 1474"/>
              <a:gd name="T8" fmla="*/ 501512446 w 283"/>
              <a:gd name="T9" fmla="*/ 2147483646 h 1474"/>
              <a:gd name="T10" fmla="*/ 335181948 w 283"/>
              <a:gd name="T11" fmla="*/ 2147483646 h 1474"/>
              <a:gd name="T12" fmla="*/ 83166043 w 283"/>
              <a:gd name="T13" fmla="*/ 2147483646 h 1474"/>
              <a:gd name="T14" fmla="*/ 40322545 w 283"/>
              <a:gd name="T15" fmla="*/ 2147483646 h 1474"/>
              <a:gd name="T16" fmla="*/ 0 w 283"/>
              <a:gd name="T17" fmla="*/ 2147483646 h 1474"/>
              <a:gd name="T18" fmla="*/ 40322545 w 283"/>
              <a:gd name="T19" fmla="*/ 2147483646 h 1474"/>
              <a:gd name="T20" fmla="*/ 166330498 w 283"/>
              <a:gd name="T21" fmla="*/ 2147483646 h 1474"/>
              <a:gd name="T22" fmla="*/ 166330498 w 283"/>
              <a:gd name="T23" fmla="*/ 166330313 h 1474"/>
              <a:gd name="T24" fmla="*/ 209173995 w 283"/>
              <a:gd name="T25" fmla="*/ 40322500 h 1474"/>
              <a:gd name="T26" fmla="*/ 335181948 w 283"/>
              <a:gd name="T27" fmla="*/ 0 h 1474"/>
              <a:gd name="T28" fmla="*/ 335181948 w 283"/>
              <a:gd name="T29" fmla="*/ 0 h 1474"/>
              <a:gd name="T30" fmla="*/ 461189901 w 283"/>
              <a:gd name="T31" fmla="*/ 40322500 h 1474"/>
              <a:gd name="T32" fmla="*/ 544354356 w 283"/>
              <a:gd name="T33" fmla="*/ 166330313 h 1474"/>
              <a:gd name="T34" fmla="*/ 544354356 w 283"/>
              <a:gd name="T35" fmla="*/ 2147483646 h 14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83" h="1474">
                <a:moveTo>
                  <a:pt x="216" y="1226"/>
                </a:moveTo>
                <a:lnTo>
                  <a:pt x="266" y="1275"/>
                </a:lnTo>
                <a:lnTo>
                  <a:pt x="283" y="1342"/>
                </a:lnTo>
                <a:lnTo>
                  <a:pt x="233" y="1441"/>
                </a:lnTo>
                <a:lnTo>
                  <a:pt x="199" y="1474"/>
                </a:lnTo>
                <a:lnTo>
                  <a:pt x="133" y="1474"/>
                </a:lnTo>
                <a:lnTo>
                  <a:pt x="33" y="1441"/>
                </a:lnTo>
                <a:lnTo>
                  <a:pt x="16" y="1391"/>
                </a:lnTo>
                <a:lnTo>
                  <a:pt x="0" y="1342"/>
                </a:lnTo>
                <a:lnTo>
                  <a:pt x="16" y="1275"/>
                </a:lnTo>
                <a:lnTo>
                  <a:pt x="66" y="1226"/>
                </a:lnTo>
                <a:lnTo>
                  <a:pt x="66" y="66"/>
                </a:lnTo>
                <a:lnTo>
                  <a:pt x="83" y="16"/>
                </a:lnTo>
                <a:lnTo>
                  <a:pt x="133" y="0"/>
                </a:lnTo>
                <a:lnTo>
                  <a:pt x="183" y="16"/>
                </a:lnTo>
                <a:lnTo>
                  <a:pt x="216" y="66"/>
                </a:lnTo>
                <a:lnTo>
                  <a:pt x="216" y="1226"/>
                </a:lnTo>
                <a:close/>
              </a:path>
            </a:pathLst>
          </a:custGeom>
          <a:solidFill>
            <a:srgbClr val="FDE8E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5590" name="Freeform 54"/>
          <p:cNvSpPr>
            <a:spLocks/>
          </p:cNvSpPr>
          <p:nvPr/>
        </p:nvSpPr>
        <p:spPr bwMode="auto">
          <a:xfrm>
            <a:off x="5283200" y="2273300"/>
            <a:ext cx="449263" cy="2339975"/>
          </a:xfrm>
          <a:custGeom>
            <a:avLst/>
            <a:gdLst>
              <a:gd name="T0" fmla="*/ 544354356 w 283"/>
              <a:gd name="T1" fmla="*/ 2147483646 h 1474"/>
              <a:gd name="T2" fmla="*/ 670362309 w 283"/>
              <a:gd name="T3" fmla="*/ 2147483646 h 1474"/>
              <a:gd name="T4" fmla="*/ 713205806 w 283"/>
              <a:gd name="T5" fmla="*/ 2147483646 h 1474"/>
              <a:gd name="T6" fmla="*/ 587197854 w 283"/>
              <a:gd name="T7" fmla="*/ 2147483646 h 1474"/>
              <a:gd name="T8" fmla="*/ 501512446 w 283"/>
              <a:gd name="T9" fmla="*/ 2147483646 h 1474"/>
              <a:gd name="T10" fmla="*/ 335181948 w 283"/>
              <a:gd name="T11" fmla="*/ 2147483646 h 1474"/>
              <a:gd name="T12" fmla="*/ 83166043 w 283"/>
              <a:gd name="T13" fmla="*/ 2147483646 h 1474"/>
              <a:gd name="T14" fmla="*/ 40322545 w 283"/>
              <a:gd name="T15" fmla="*/ 2147483646 h 1474"/>
              <a:gd name="T16" fmla="*/ 0 w 283"/>
              <a:gd name="T17" fmla="*/ 2147483646 h 1474"/>
              <a:gd name="T18" fmla="*/ 40322545 w 283"/>
              <a:gd name="T19" fmla="*/ 2147483646 h 1474"/>
              <a:gd name="T20" fmla="*/ 166330498 w 283"/>
              <a:gd name="T21" fmla="*/ 2147483646 h 1474"/>
              <a:gd name="T22" fmla="*/ 166330498 w 283"/>
              <a:gd name="T23" fmla="*/ 166330313 h 1474"/>
              <a:gd name="T24" fmla="*/ 209173995 w 283"/>
              <a:gd name="T25" fmla="*/ 40322500 h 1474"/>
              <a:gd name="T26" fmla="*/ 335181948 w 283"/>
              <a:gd name="T27" fmla="*/ 0 h 1474"/>
              <a:gd name="T28" fmla="*/ 461189901 w 283"/>
              <a:gd name="T29" fmla="*/ 40322500 h 1474"/>
              <a:gd name="T30" fmla="*/ 544354356 w 283"/>
              <a:gd name="T31" fmla="*/ 166330313 h 1474"/>
              <a:gd name="T32" fmla="*/ 544354356 w 283"/>
              <a:gd name="T33" fmla="*/ 2147483646 h 14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83" h="1474">
                <a:moveTo>
                  <a:pt x="216" y="1226"/>
                </a:moveTo>
                <a:lnTo>
                  <a:pt x="266" y="1275"/>
                </a:lnTo>
                <a:lnTo>
                  <a:pt x="283" y="1342"/>
                </a:lnTo>
                <a:lnTo>
                  <a:pt x="233" y="1441"/>
                </a:lnTo>
                <a:lnTo>
                  <a:pt x="199" y="1474"/>
                </a:lnTo>
                <a:lnTo>
                  <a:pt x="133" y="1474"/>
                </a:lnTo>
                <a:lnTo>
                  <a:pt x="33" y="1441"/>
                </a:lnTo>
                <a:lnTo>
                  <a:pt x="16" y="1391"/>
                </a:lnTo>
                <a:lnTo>
                  <a:pt x="0" y="1342"/>
                </a:lnTo>
                <a:lnTo>
                  <a:pt x="16" y="1275"/>
                </a:lnTo>
                <a:lnTo>
                  <a:pt x="66" y="1226"/>
                </a:lnTo>
                <a:lnTo>
                  <a:pt x="66" y="66"/>
                </a:lnTo>
                <a:lnTo>
                  <a:pt x="83" y="16"/>
                </a:lnTo>
                <a:lnTo>
                  <a:pt x="133" y="0"/>
                </a:lnTo>
                <a:lnTo>
                  <a:pt x="183" y="16"/>
                </a:lnTo>
                <a:lnTo>
                  <a:pt x="216" y="66"/>
                </a:lnTo>
                <a:lnTo>
                  <a:pt x="216" y="1226"/>
                </a:lnTo>
                <a:close/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5591" name="Freeform 55"/>
          <p:cNvSpPr>
            <a:spLocks/>
          </p:cNvSpPr>
          <p:nvPr/>
        </p:nvSpPr>
        <p:spPr bwMode="auto">
          <a:xfrm>
            <a:off x="5283200" y="3508375"/>
            <a:ext cx="449263" cy="1104900"/>
          </a:xfrm>
          <a:custGeom>
            <a:avLst/>
            <a:gdLst>
              <a:gd name="T0" fmla="*/ 166330498 w 283"/>
              <a:gd name="T1" fmla="*/ 0 h 696"/>
              <a:gd name="T2" fmla="*/ 544354356 w 283"/>
              <a:gd name="T3" fmla="*/ 0 h 696"/>
              <a:gd name="T4" fmla="*/ 544354356 w 283"/>
              <a:gd name="T5" fmla="*/ 1129030000 h 696"/>
              <a:gd name="T6" fmla="*/ 670362309 w 283"/>
              <a:gd name="T7" fmla="*/ 1252518450 h 696"/>
              <a:gd name="T8" fmla="*/ 713205806 w 283"/>
              <a:gd name="T9" fmla="*/ 1421368125 h 696"/>
              <a:gd name="T10" fmla="*/ 587197854 w 283"/>
              <a:gd name="T11" fmla="*/ 1670864388 h 696"/>
              <a:gd name="T12" fmla="*/ 501512446 w 283"/>
              <a:gd name="T13" fmla="*/ 1754028750 h 696"/>
              <a:gd name="T14" fmla="*/ 335181948 w 283"/>
              <a:gd name="T15" fmla="*/ 1754028750 h 696"/>
              <a:gd name="T16" fmla="*/ 83166043 w 283"/>
              <a:gd name="T17" fmla="*/ 1670864388 h 696"/>
              <a:gd name="T18" fmla="*/ 40322545 w 283"/>
              <a:gd name="T19" fmla="*/ 1544856575 h 696"/>
              <a:gd name="T20" fmla="*/ 0 w 283"/>
              <a:gd name="T21" fmla="*/ 1421368125 h 696"/>
              <a:gd name="T22" fmla="*/ 40322545 w 283"/>
              <a:gd name="T23" fmla="*/ 1252518450 h 696"/>
              <a:gd name="T24" fmla="*/ 166330498 w 283"/>
              <a:gd name="T25" fmla="*/ 1129030000 h 696"/>
              <a:gd name="T26" fmla="*/ 166330498 w 283"/>
              <a:gd name="T27" fmla="*/ 0 h 6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83" h="696">
                <a:moveTo>
                  <a:pt x="66" y="0"/>
                </a:moveTo>
                <a:lnTo>
                  <a:pt x="216" y="0"/>
                </a:lnTo>
                <a:lnTo>
                  <a:pt x="216" y="448"/>
                </a:lnTo>
                <a:lnTo>
                  <a:pt x="266" y="497"/>
                </a:lnTo>
                <a:lnTo>
                  <a:pt x="283" y="564"/>
                </a:lnTo>
                <a:lnTo>
                  <a:pt x="233" y="663"/>
                </a:lnTo>
                <a:lnTo>
                  <a:pt x="199" y="696"/>
                </a:lnTo>
                <a:lnTo>
                  <a:pt x="133" y="696"/>
                </a:lnTo>
                <a:lnTo>
                  <a:pt x="33" y="663"/>
                </a:lnTo>
                <a:lnTo>
                  <a:pt x="16" y="613"/>
                </a:lnTo>
                <a:lnTo>
                  <a:pt x="0" y="564"/>
                </a:lnTo>
                <a:lnTo>
                  <a:pt x="16" y="497"/>
                </a:lnTo>
                <a:lnTo>
                  <a:pt x="66" y="448"/>
                </a:lnTo>
                <a:lnTo>
                  <a:pt x="66" y="0"/>
                </a:lnTo>
                <a:close/>
              </a:path>
            </a:pathLst>
          </a:custGeom>
          <a:solidFill>
            <a:srgbClr val="D9090A"/>
          </a:solidFill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5592" name="Rectangle 56"/>
          <p:cNvSpPr>
            <a:spLocks noChangeArrowheads="1"/>
          </p:cNvSpPr>
          <p:nvPr/>
        </p:nvSpPr>
        <p:spPr bwMode="auto">
          <a:xfrm>
            <a:off x="6737350" y="3403600"/>
            <a:ext cx="1057275" cy="211138"/>
          </a:xfrm>
          <a:prstGeom prst="rect">
            <a:avLst/>
          </a:prstGeom>
          <a:solidFill>
            <a:srgbClr val="6980B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93" name="Rectangle 57"/>
          <p:cNvSpPr>
            <a:spLocks noChangeArrowheads="1"/>
          </p:cNvSpPr>
          <p:nvPr/>
        </p:nvSpPr>
        <p:spPr bwMode="auto">
          <a:xfrm>
            <a:off x="6750050" y="3416300"/>
            <a:ext cx="1058863" cy="211138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94" name="Rectangle 58"/>
          <p:cNvSpPr>
            <a:spLocks noChangeArrowheads="1"/>
          </p:cNvSpPr>
          <p:nvPr/>
        </p:nvSpPr>
        <p:spPr bwMode="auto">
          <a:xfrm>
            <a:off x="7794625" y="3403600"/>
            <a:ext cx="1057275" cy="2111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95" name="Rectangle 59"/>
          <p:cNvSpPr>
            <a:spLocks noChangeArrowheads="1"/>
          </p:cNvSpPr>
          <p:nvPr/>
        </p:nvSpPr>
        <p:spPr bwMode="auto">
          <a:xfrm>
            <a:off x="7807325" y="3416300"/>
            <a:ext cx="1058863" cy="211138"/>
          </a:xfrm>
          <a:prstGeom prst="rect">
            <a:avLst/>
          </a:prstGeom>
          <a:noFill/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65596" name="Rectangle 60"/>
          <p:cNvSpPr>
            <a:spLocks noChangeArrowheads="1"/>
          </p:cNvSpPr>
          <p:nvPr/>
        </p:nvSpPr>
        <p:spPr bwMode="auto">
          <a:xfrm>
            <a:off x="6683375" y="300831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0</a:t>
            </a:r>
            <a:endParaRPr lang="en-GB" altLang="pl-PL">
              <a:latin typeface="Times" charset="0"/>
            </a:endParaRPr>
          </a:p>
        </p:txBody>
      </p:sp>
      <p:sp>
        <p:nvSpPr>
          <p:cNvPr id="65597" name="Rectangle 61"/>
          <p:cNvSpPr>
            <a:spLocks noChangeArrowheads="1"/>
          </p:cNvSpPr>
          <p:nvPr/>
        </p:nvSpPr>
        <p:spPr bwMode="auto">
          <a:xfrm>
            <a:off x="7715250" y="300831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1</a:t>
            </a:r>
            <a:endParaRPr lang="en-GB" altLang="pl-PL">
              <a:latin typeface="Times" charset="0"/>
            </a:endParaRPr>
          </a:p>
        </p:txBody>
      </p:sp>
      <p:sp>
        <p:nvSpPr>
          <p:cNvPr id="65598" name="Rectangle 62"/>
          <p:cNvSpPr>
            <a:spLocks noChangeArrowheads="1"/>
          </p:cNvSpPr>
          <p:nvPr/>
        </p:nvSpPr>
        <p:spPr bwMode="auto">
          <a:xfrm>
            <a:off x="7847013" y="300831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0</a:t>
            </a:r>
            <a:endParaRPr lang="en-GB" altLang="pl-PL">
              <a:latin typeface="Times" charset="0"/>
            </a:endParaRPr>
          </a:p>
        </p:txBody>
      </p:sp>
      <p:sp>
        <p:nvSpPr>
          <p:cNvPr id="65599" name="Rectangle 63"/>
          <p:cNvSpPr>
            <a:spLocks noChangeArrowheads="1"/>
          </p:cNvSpPr>
          <p:nvPr/>
        </p:nvSpPr>
        <p:spPr bwMode="auto">
          <a:xfrm>
            <a:off x="8693150" y="300831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2</a:t>
            </a:r>
            <a:endParaRPr lang="en-GB" altLang="pl-PL">
              <a:latin typeface="Times" charset="0"/>
            </a:endParaRPr>
          </a:p>
        </p:txBody>
      </p:sp>
      <p:sp>
        <p:nvSpPr>
          <p:cNvPr id="65600" name="Rectangle 64"/>
          <p:cNvSpPr>
            <a:spLocks noChangeArrowheads="1"/>
          </p:cNvSpPr>
          <p:nvPr/>
        </p:nvSpPr>
        <p:spPr bwMode="auto">
          <a:xfrm>
            <a:off x="8824913" y="3008313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0</a:t>
            </a:r>
            <a:endParaRPr lang="en-GB" altLang="pl-PL">
              <a:latin typeface="Times" charset="0"/>
            </a:endParaRPr>
          </a:p>
        </p:txBody>
      </p:sp>
      <p:sp>
        <p:nvSpPr>
          <p:cNvPr id="65601" name="Rectangle 65"/>
          <p:cNvSpPr>
            <a:spLocks noChangeArrowheads="1"/>
          </p:cNvSpPr>
          <p:nvPr/>
        </p:nvSpPr>
        <p:spPr bwMode="auto">
          <a:xfrm>
            <a:off x="946150" y="4929188"/>
            <a:ext cx="158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65602" name="Rectangle 66"/>
          <p:cNvSpPr>
            <a:spLocks noChangeArrowheads="1"/>
          </p:cNvSpPr>
          <p:nvPr/>
        </p:nvSpPr>
        <p:spPr bwMode="auto">
          <a:xfrm>
            <a:off x="1449388" y="4929188"/>
            <a:ext cx="158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65603" name="Rectangle 67"/>
          <p:cNvSpPr>
            <a:spLocks noChangeArrowheads="1"/>
          </p:cNvSpPr>
          <p:nvPr/>
        </p:nvSpPr>
        <p:spPr bwMode="auto">
          <a:xfrm>
            <a:off x="3511550" y="4929188"/>
            <a:ext cx="158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65604" name="Rectangle 68"/>
          <p:cNvSpPr>
            <a:spLocks noChangeArrowheads="1"/>
          </p:cNvSpPr>
          <p:nvPr/>
        </p:nvSpPr>
        <p:spPr bwMode="auto">
          <a:xfrm>
            <a:off x="8112125" y="4929188"/>
            <a:ext cx="158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9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65605" name="Text Box 69"/>
          <p:cNvSpPr txBox="1">
            <a:spLocks noChangeArrowheads="1"/>
          </p:cNvSpPr>
          <p:nvPr/>
        </p:nvSpPr>
        <p:spPr bwMode="auto">
          <a:xfrm>
            <a:off x="0" y="5240338"/>
            <a:ext cx="9142413" cy="161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sz="2000">
                <a:latin typeface="Times" charset="0"/>
              </a:rPr>
              <a:t>Zegar ze wskazówką       Diagram kołowy	    Termometr	      Pasek poziomy</a:t>
            </a:r>
          </a:p>
          <a:p>
            <a:endParaRPr lang="pl-PL" altLang="pl-PL" sz="2000">
              <a:latin typeface="Times" charset="0"/>
            </a:endParaRPr>
          </a:p>
          <a:p>
            <a:endParaRPr lang="pl-PL" altLang="pl-PL" sz="2000">
              <a:latin typeface="Times" charset="0"/>
            </a:endParaRPr>
          </a:p>
          <a:p>
            <a:endParaRPr lang="pl-PL" altLang="pl-PL" sz="2000">
              <a:latin typeface="Times" charset="0"/>
            </a:endParaRPr>
          </a:p>
          <a:p>
            <a:endParaRPr lang="en-GB" altLang="pl-PL" sz="2000"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/>
              <a:t>Kolor w projekcie interfejsu</a:t>
            </a:r>
            <a:endParaRPr lang="en-GB" altLang="pl-PL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88" y="1816224"/>
            <a:ext cx="8229600" cy="3412976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/>
            <a:r>
              <a:rPr lang="pl-PL" altLang="pl-PL" sz="2400" dirty="0"/>
              <a:t>Za pomocą kolorów można ulepszyć interfejs, pomagając użytkownikom w zrozumieniu i panowaniu nad złożonością. </a:t>
            </a:r>
          </a:p>
          <a:p>
            <a:pPr marL="466725" indent="-466725" defTabSz="917575" eaLnBrk="1" hangingPunct="1"/>
            <a:r>
              <a:rPr lang="pl-PL" altLang="pl-PL" sz="2400" dirty="0"/>
              <a:t>Łatwo jest jednak nadużyć barw i stworzyć interfejsy użytkownika nieatrakcyjne graficznie i powodujące błędy.</a:t>
            </a:r>
          </a:p>
          <a:p>
            <a:pPr marL="466725" indent="-466725" defTabSz="917575" eaLnBrk="1" hangingPunct="1"/>
            <a:r>
              <a:rPr lang="pl-PL" altLang="pl-PL" sz="2400" dirty="0"/>
              <a:t>Projektanci interfejsu powinni przyjąć ogólną zasadę, że kolory należy stosować ostrożnie. </a:t>
            </a:r>
            <a:endParaRPr lang="en-GB" alt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3600"/>
              <a:t>Jak należy korzystać z kolorów w interfejsach użytkownika?</a:t>
            </a:r>
            <a:endParaRPr lang="en-GB" altLang="pl-PL" sz="360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528" y="1783357"/>
            <a:ext cx="9144000" cy="2653755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/>
            <a:r>
              <a:rPr lang="pl-PL" altLang="pl-PL" sz="2400" dirty="0"/>
              <a:t>Ogranicz liczbę stosowanych kolorów i używaj ich ostrożnie.</a:t>
            </a:r>
          </a:p>
          <a:p>
            <a:pPr marL="466725" indent="-466725" defTabSz="917575" eaLnBrk="1" hangingPunct="1"/>
            <a:r>
              <a:rPr lang="pl-PL" altLang="pl-PL" sz="2400" dirty="0"/>
              <a:t>Zmiany kolorów używaj do oznaczenia zmiany stanu systemu.</a:t>
            </a:r>
          </a:p>
          <a:p>
            <a:pPr marL="466725" indent="-466725" defTabSz="917575" eaLnBrk="1" hangingPunct="1"/>
            <a:r>
              <a:rPr lang="pl-PL" altLang="pl-PL" sz="2400" dirty="0"/>
              <a:t>Skorzystaj z kodu kolorów, który pomoże użytkownikowi w realizacji zadań.</a:t>
            </a:r>
          </a:p>
          <a:p>
            <a:pPr marL="466725" indent="-466725" defTabSz="917575" eaLnBrk="1" hangingPunct="1"/>
            <a:r>
              <a:rPr lang="pl-PL" altLang="pl-PL" sz="2400" dirty="0"/>
              <a:t>Korzystaj z kodu kolorów spójnie i rozsądnie.</a:t>
            </a:r>
          </a:p>
          <a:p>
            <a:pPr marL="466725" indent="-466725" defTabSz="917575" eaLnBrk="1" hangingPunct="1"/>
            <a:r>
              <a:rPr lang="pl-PL" altLang="pl-PL" sz="2400" dirty="0"/>
              <a:t>Uważaj na związki między kolorami.</a:t>
            </a:r>
            <a:endParaRPr lang="en-GB" alt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792088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dirty="0"/>
              <a:t>Pomoc dla użytkownika</a:t>
            </a:r>
            <a:endParaRPr lang="en-GB" altLang="pl-PL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1972816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/>
            <a:r>
              <a:rPr lang="pl-PL" altLang="pl-PL" sz="2400" dirty="0"/>
              <a:t>Komunikaty generowane przez system w odpowiedzi na działania użytkownika.</a:t>
            </a:r>
          </a:p>
          <a:p>
            <a:pPr marL="466725" indent="-466725" defTabSz="917575" eaLnBrk="1" hangingPunct="1"/>
            <a:r>
              <a:rPr lang="pl-PL" altLang="pl-PL" sz="2400" dirty="0"/>
              <a:t>System pomocy natychmiastowej.</a:t>
            </a:r>
          </a:p>
          <a:p>
            <a:pPr marL="466725" indent="-466725" defTabSz="917575" eaLnBrk="1" hangingPunct="1"/>
            <a:r>
              <a:rPr lang="pl-PL" altLang="pl-PL" sz="2400" dirty="0"/>
              <a:t>Dokumentacja dostępna w systemie.</a:t>
            </a:r>
            <a:endParaRPr lang="en-GB" altLang="pl-PL" sz="24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14096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0" tIns="44623" rIns="90840" bIns="44623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4000" b="0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Komunikaty o błędach</a:t>
            </a:r>
            <a:endParaRPr kumimoji="0" lang="en-GB" altLang="pl-PL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3890814"/>
            <a:ext cx="8686800" cy="29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/>
          <a:p>
            <a:pPr marL="466725" marR="0" lvl="0" indent="-466725" algn="l" defTabSz="91757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Pierwsze wrażenie użytkownika w kontaktach z systemem zależy od komunikatów o błędach systemowych.</a:t>
            </a:r>
          </a:p>
          <a:p>
            <a:pPr marL="466725" marR="0" lvl="0" indent="-466725" algn="l" defTabSz="91757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Niedoświadczeni użytkownicy rozpoczynają pracę, popełniają błąd i natychmiast muszą zrozumieć komunikat o błędzie.</a:t>
            </a:r>
          </a:p>
          <a:p>
            <a:pPr marL="466725" marR="0" lvl="0" indent="-466725" algn="l" defTabSz="91757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Projektując komunikaty o błędach należy przewidzieć doświadczenie i przeszłość użytkowników.</a:t>
            </a:r>
            <a:endParaRPr kumimoji="0" lang="en-GB" altLang="pl-PL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3525"/>
            <a:ext cx="8462963" cy="1108075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2800"/>
              <a:t>Zagadnienia projektowe związane z redakcją komunikatów</a:t>
            </a:r>
            <a:endParaRPr lang="en-GB" altLang="pl-PL" sz="2800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6525" y="1409700"/>
            <a:ext cx="8855075" cy="5008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sz="1700" b="1">
                <a:latin typeface="Times" charset="0"/>
              </a:rPr>
              <a:t>Zagadnienie	Opis</a:t>
            </a:r>
          </a:p>
          <a:p>
            <a:endParaRPr lang="pl-PL" altLang="pl-PL" sz="1700" b="1">
              <a:latin typeface="Times" charset="0"/>
            </a:endParaRPr>
          </a:p>
          <a:p>
            <a:r>
              <a:rPr lang="pl-PL" altLang="pl-PL" sz="1700">
                <a:latin typeface="Times" charset="0"/>
              </a:rPr>
              <a:t>Kontekst		System wspomagania użytkownika powinien brać pod uwagę aktualne			działania użytkownika i dostosować swoje komunikaty do bieżącego 			kontekstu.</a:t>
            </a:r>
          </a:p>
          <a:p>
            <a:r>
              <a:rPr lang="pl-PL" altLang="pl-PL" sz="1700">
                <a:latin typeface="Times" charset="0"/>
              </a:rPr>
              <a:t>Doświadczenie	W miarę zapoznawania się użytkownika z systemem, może on irytować 	się 		zbyt długimi „znaczącymi” komunikatami. Początkujący użytkownicy mają 		jednak trudności ze zrozumieniem krótkich i zwięzłych określeń problemów. 		System wspomagania użytkownika powinien więc móc wyświetlać oba 			rodzaje komunikatów, zależnie od stopnia świadomości użytkownika.</a:t>
            </a:r>
          </a:p>
          <a:p>
            <a:r>
              <a:rPr lang="pl-PL" altLang="pl-PL" sz="1700">
                <a:latin typeface="Times" charset="0"/>
              </a:rPr>
              <a:t>Umiejętności	Komunikaty powinny być dostosowane do umiejętności użytkownika oraz 		jego doświadczenia. Komunikaty dla różnych grup użytkowników można 		wyrazić na różne sposoby zależnie od znanej im terminologii.</a:t>
            </a:r>
          </a:p>
          <a:p>
            <a:r>
              <a:rPr lang="pl-PL" altLang="pl-PL" sz="1700">
                <a:latin typeface="Times" charset="0"/>
              </a:rPr>
              <a:t>Styl		Komunikaty powinny być pozytywne, a nie negatywne. Nigdy nie 			powinny być złośliwe ani żartobliwe.</a:t>
            </a:r>
          </a:p>
          <a:p>
            <a:r>
              <a:rPr lang="pl-PL" altLang="pl-PL" sz="1700">
                <a:latin typeface="Times" charset="0"/>
              </a:rPr>
              <a:t>Kultura		O ile możliwe, projektant komunikatów powinien znać kulturę kraju, w 		                 którym system będzie sprzedawany. Między Europą, Azją i Ameryką 			występują rozmaite różnice kulturowe. Komunikat właściwy w jednym 			kraju może być nie do zaakceptowania w innym.</a:t>
            </a:r>
            <a:endParaRPr lang="en-GB" altLang="pl-PL" sz="1700">
              <a:latin typeface="Times" charset="0"/>
            </a:endParaRPr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5781" name="Line 5"/>
          <p:cNvSpPr>
            <a:spLocks noChangeShapeType="1"/>
          </p:cNvSpPr>
          <p:nvPr/>
        </p:nvSpPr>
        <p:spPr bwMode="auto">
          <a:xfrm>
            <a:off x="1676400" y="1447800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-1588" y="2743200"/>
            <a:ext cx="914400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-1588" y="4876800"/>
            <a:ext cx="914400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4000" dirty="0"/>
              <a:t>Projektowanie systemu pomocy</a:t>
            </a:r>
            <a:endParaRPr lang="en-GB" altLang="pl-PL" sz="40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840" tIns="44623" rIns="90840" bIns="44623"/>
          <a:lstStyle/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Gdy użytkownicy otrzymują komunikat o błędzie, którego nie rozumieją, odwołują się do systemu pomocy w poszukiwaniu informacji. Jest to przykład wołanie „Pomóżcie!”, oznaczającego „Pomocy, jestem w kłopotach!”.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Innym rodzajem prośby o pomoc jest pytanie „Pomożecie?”, oznaczające „Potrzebuję informacji”.</a:t>
            </a:r>
          </a:p>
          <a:p>
            <a:pPr marL="466725" indent="-466725" defTabSz="917575" eaLnBrk="1" hangingPunct="1">
              <a:lnSpc>
                <a:spcPct val="90000"/>
              </a:lnSpc>
            </a:pPr>
            <a:r>
              <a:rPr lang="pl-PL" altLang="pl-PL" sz="2400" dirty="0"/>
              <a:t>Systemy pomocy powinny mieć kilka różnych punktów wejściowych.</a:t>
            </a:r>
            <a:endParaRPr lang="en-GB" altLang="pl-PL" sz="2400" dirty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3600"/>
              <a:t>Punkty wejściowe do systemu pomocy</a:t>
            </a:r>
            <a:endParaRPr lang="en-GB" altLang="pl-PL" sz="3600"/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6708775" y="1951038"/>
            <a:ext cx="1746250" cy="2032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 altLang="pl-PL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1306513" y="1606550"/>
            <a:ext cx="6326187" cy="4737100"/>
          </a:xfrm>
          <a:prstGeom prst="rect">
            <a:avLst/>
          </a:prstGeom>
          <a:noFill/>
          <a:ln w="0">
            <a:solidFill>
              <a:srgbClr val="FFFFFE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906713" y="1739900"/>
            <a:ext cx="3544887" cy="4603750"/>
          </a:xfrm>
          <a:prstGeom prst="rect">
            <a:avLst/>
          </a:prstGeom>
          <a:solidFill>
            <a:srgbClr val="6E7A6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2868613" y="1701800"/>
            <a:ext cx="3468687" cy="1588"/>
          </a:xfrm>
          <a:prstGeom prst="line">
            <a:avLst/>
          </a:prstGeom>
          <a:noFill/>
          <a:ln w="152400">
            <a:solidFill>
              <a:srgbClr val="D3E2CB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2792413" y="1758950"/>
            <a:ext cx="3697287" cy="1524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2792413" y="1911350"/>
            <a:ext cx="3697287" cy="1524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2792413" y="2044700"/>
            <a:ext cx="3697287" cy="15240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2792413" y="2178050"/>
            <a:ext cx="3697287" cy="150813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2792413" y="2309813"/>
            <a:ext cx="3697287" cy="152400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2792413" y="2462213"/>
            <a:ext cx="3697287" cy="152400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2792413" y="2595563"/>
            <a:ext cx="3697287" cy="152400"/>
          </a:xfrm>
          <a:prstGeom prst="rect">
            <a:avLst/>
          </a:pr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2792413" y="2728913"/>
            <a:ext cx="3697287" cy="152400"/>
          </a:xfrm>
          <a:prstGeom prst="rect">
            <a:avLst/>
          </a:prstGeom>
          <a:blipFill dpi="0" rotWithShape="0">
            <a:blip r:embed="rId10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2792413" y="2881313"/>
            <a:ext cx="3697287" cy="152400"/>
          </a:xfrm>
          <a:prstGeom prst="rect">
            <a:avLst/>
          </a:prstGeom>
          <a:blipFill dpi="0" rotWithShape="0">
            <a:blip r:embed="rId11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2792413" y="3014663"/>
            <a:ext cx="3697287" cy="152400"/>
          </a:xfrm>
          <a:prstGeom prst="rect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5" name="Rectangle 17"/>
          <p:cNvSpPr>
            <a:spLocks noChangeArrowheads="1"/>
          </p:cNvSpPr>
          <p:nvPr/>
        </p:nvSpPr>
        <p:spPr bwMode="auto">
          <a:xfrm>
            <a:off x="2792413" y="3148013"/>
            <a:ext cx="3697287" cy="1524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2792413" y="3300413"/>
            <a:ext cx="3697287" cy="150812"/>
          </a:xfrm>
          <a:prstGeom prst="rect">
            <a:avLst/>
          </a:prstGeom>
          <a:blipFill dpi="0" rotWithShape="0">
            <a:blip r:embed="rId1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7" name="Rectangle 19"/>
          <p:cNvSpPr>
            <a:spLocks noChangeArrowheads="1"/>
          </p:cNvSpPr>
          <p:nvPr/>
        </p:nvSpPr>
        <p:spPr bwMode="auto">
          <a:xfrm>
            <a:off x="2792413" y="3432175"/>
            <a:ext cx="3697287" cy="152400"/>
          </a:xfrm>
          <a:prstGeom prst="rect">
            <a:avLst/>
          </a:prstGeom>
          <a:blipFill dpi="0" rotWithShape="0">
            <a:blip r:embed="rId1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8" name="Rectangle 20"/>
          <p:cNvSpPr>
            <a:spLocks noChangeArrowheads="1"/>
          </p:cNvSpPr>
          <p:nvPr/>
        </p:nvSpPr>
        <p:spPr bwMode="auto">
          <a:xfrm>
            <a:off x="2792413" y="3565525"/>
            <a:ext cx="3697287" cy="152400"/>
          </a:xfrm>
          <a:prstGeom prst="rect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69" name="Rectangle 21"/>
          <p:cNvSpPr>
            <a:spLocks noChangeArrowheads="1"/>
          </p:cNvSpPr>
          <p:nvPr/>
        </p:nvSpPr>
        <p:spPr bwMode="auto">
          <a:xfrm>
            <a:off x="2792413" y="3717925"/>
            <a:ext cx="3697287" cy="152400"/>
          </a:xfrm>
          <a:prstGeom prst="rect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0" name="Rectangle 22"/>
          <p:cNvSpPr>
            <a:spLocks noChangeArrowheads="1"/>
          </p:cNvSpPr>
          <p:nvPr/>
        </p:nvSpPr>
        <p:spPr bwMode="auto">
          <a:xfrm>
            <a:off x="2792413" y="3851275"/>
            <a:ext cx="3697287" cy="152400"/>
          </a:xfrm>
          <a:prstGeom prst="rect">
            <a:avLst/>
          </a:prstGeom>
          <a:blipFill dpi="0" rotWithShape="0">
            <a:blip r:embed="rId1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1" name="Rectangle 23"/>
          <p:cNvSpPr>
            <a:spLocks noChangeArrowheads="1"/>
          </p:cNvSpPr>
          <p:nvPr/>
        </p:nvSpPr>
        <p:spPr bwMode="auto">
          <a:xfrm>
            <a:off x="2792413" y="3984625"/>
            <a:ext cx="3697287" cy="152400"/>
          </a:xfrm>
          <a:prstGeom prst="rect">
            <a:avLst/>
          </a:prstGeom>
          <a:blipFill dpi="0" rotWithShape="0">
            <a:blip r:embed="rId19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2" name="Rectangle 24"/>
          <p:cNvSpPr>
            <a:spLocks noChangeArrowheads="1"/>
          </p:cNvSpPr>
          <p:nvPr/>
        </p:nvSpPr>
        <p:spPr bwMode="auto">
          <a:xfrm>
            <a:off x="2792413" y="4137025"/>
            <a:ext cx="3697287" cy="152400"/>
          </a:xfrm>
          <a:prstGeom prst="rect">
            <a:avLst/>
          </a:prstGeom>
          <a:blipFill dpi="0" rotWithShape="0">
            <a:blip r:embed="rId20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3" name="Rectangle 25"/>
          <p:cNvSpPr>
            <a:spLocks noChangeArrowheads="1"/>
          </p:cNvSpPr>
          <p:nvPr/>
        </p:nvSpPr>
        <p:spPr bwMode="auto">
          <a:xfrm>
            <a:off x="2792413" y="4270375"/>
            <a:ext cx="3697287" cy="152400"/>
          </a:xfrm>
          <a:prstGeom prst="rect">
            <a:avLst/>
          </a:prstGeom>
          <a:blipFill dpi="0" rotWithShape="0">
            <a:blip r:embed="rId21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4" name="Rectangle 26"/>
          <p:cNvSpPr>
            <a:spLocks noChangeArrowheads="1"/>
          </p:cNvSpPr>
          <p:nvPr/>
        </p:nvSpPr>
        <p:spPr bwMode="auto">
          <a:xfrm>
            <a:off x="2792413" y="4403725"/>
            <a:ext cx="3697287" cy="152400"/>
          </a:xfrm>
          <a:prstGeom prst="rect">
            <a:avLst/>
          </a:prstGeom>
          <a:blipFill dpi="0" rotWithShape="0">
            <a:blip r:embed="rId2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2792413" y="4556125"/>
            <a:ext cx="3697287" cy="150813"/>
          </a:xfrm>
          <a:prstGeom prst="rect">
            <a:avLst/>
          </a:prstGeom>
          <a:blipFill dpi="0" rotWithShape="0">
            <a:blip r:embed="rId2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2792413" y="4687888"/>
            <a:ext cx="3697287" cy="152400"/>
          </a:xfrm>
          <a:prstGeom prst="rect">
            <a:avLst/>
          </a:prstGeom>
          <a:blipFill dpi="0" rotWithShape="0">
            <a:blip r:embed="rId2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7" name="Rectangle 29"/>
          <p:cNvSpPr>
            <a:spLocks noChangeArrowheads="1"/>
          </p:cNvSpPr>
          <p:nvPr/>
        </p:nvSpPr>
        <p:spPr bwMode="auto">
          <a:xfrm>
            <a:off x="2792413" y="4821238"/>
            <a:ext cx="3697287" cy="152400"/>
          </a:xfrm>
          <a:prstGeom prst="rect">
            <a:avLst/>
          </a:prstGeom>
          <a:blipFill dpi="0" rotWithShape="0">
            <a:blip r:embed="rId2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8" name="Rectangle 30"/>
          <p:cNvSpPr>
            <a:spLocks noChangeArrowheads="1"/>
          </p:cNvSpPr>
          <p:nvPr/>
        </p:nvSpPr>
        <p:spPr bwMode="auto">
          <a:xfrm>
            <a:off x="2792413" y="4973638"/>
            <a:ext cx="3697287" cy="152400"/>
          </a:xfrm>
          <a:prstGeom prst="rect">
            <a:avLst/>
          </a:prstGeom>
          <a:blipFill dpi="0" rotWithShape="0">
            <a:blip r:embed="rId26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79" name="Rectangle 31"/>
          <p:cNvSpPr>
            <a:spLocks noChangeArrowheads="1"/>
          </p:cNvSpPr>
          <p:nvPr/>
        </p:nvSpPr>
        <p:spPr bwMode="auto">
          <a:xfrm>
            <a:off x="2792413" y="5106988"/>
            <a:ext cx="3697287" cy="152400"/>
          </a:xfrm>
          <a:prstGeom prst="rect">
            <a:avLst/>
          </a:prstGeom>
          <a:blipFill dpi="0" rotWithShape="0">
            <a:blip r:embed="rId2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80" name="Rectangle 32"/>
          <p:cNvSpPr>
            <a:spLocks noChangeArrowheads="1"/>
          </p:cNvSpPr>
          <p:nvPr/>
        </p:nvSpPr>
        <p:spPr bwMode="auto">
          <a:xfrm>
            <a:off x="2792413" y="5240338"/>
            <a:ext cx="3697287" cy="152400"/>
          </a:xfrm>
          <a:prstGeom prst="rect">
            <a:avLst/>
          </a:prstGeom>
          <a:blipFill dpi="0" rotWithShape="0">
            <a:blip r:embed="rId2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81" name="Rectangle 33"/>
          <p:cNvSpPr>
            <a:spLocks noChangeArrowheads="1"/>
          </p:cNvSpPr>
          <p:nvPr/>
        </p:nvSpPr>
        <p:spPr bwMode="auto">
          <a:xfrm>
            <a:off x="2792413" y="5373688"/>
            <a:ext cx="3697287" cy="152400"/>
          </a:xfrm>
          <a:prstGeom prst="rect">
            <a:avLst/>
          </a:prstGeom>
          <a:blipFill dpi="0" rotWithShape="0">
            <a:blip r:embed="rId29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82" name="Rectangle 34"/>
          <p:cNvSpPr>
            <a:spLocks noChangeArrowheads="1"/>
          </p:cNvSpPr>
          <p:nvPr/>
        </p:nvSpPr>
        <p:spPr bwMode="auto">
          <a:xfrm>
            <a:off x="2792413" y="5526088"/>
            <a:ext cx="3697287" cy="152400"/>
          </a:xfrm>
          <a:prstGeom prst="rect">
            <a:avLst/>
          </a:prstGeom>
          <a:blipFill dpi="0" rotWithShape="0">
            <a:blip r:embed="rId30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83" name="Rectangle 35"/>
          <p:cNvSpPr>
            <a:spLocks noChangeArrowheads="1"/>
          </p:cNvSpPr>
          <p:nvPr/>
        </p:nvSpPr>
        <p:spPr bwMode="auto">
          <a:xfrm>
            <a:off x="2792413" y="5659438"/>
            <a:ext cx="3697287" cy="150812"/>
          </a:xfrm>
          <a:prstGeom prst="rect">
            <a:avLst/>
          </a:prstGeom>
          <a:blipFill dpi="0" rotWithShape="0">
            <a:blip r:embed="rId31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84" name="Rectangle 36"/>
          <p:cNvSpPr>
            <a:spLocks noChangeArrowheads="1"/>
          </p:cNvSpPr>
          <p:nvPr/>
        </p:nvSpPr>
        <p:spPr bwMode="auto">
          <a:xfrm>
            <a:off x="2792413" y="5867400"/>
            <a:ext cx="3697287" cy="609600"/>
          </a:xfrm>
          <a:prstGeom prst="rect">
            <a:avLst/>
          </a:prstGeom>
          <a:blipFill dpi="0" rotWithShape="0">
            <a:blip r:embed="rId3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l-PL" altLang="pl-PL">
                <a:latin typeface="Times" charset="0"/>
              </a:rPr>
              <a:t>              Sieć tematów pomocy</a:t>
            </a:r>
            <a:endParaRPr lang="en-GB" altLang="pl-PL">
              <a:latin typeface="Times" charset="0"/>
            </a:endParaRPr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2819400" y="5638800"/>
            <a:ext cx="3697288" cy="76200"/>
          </a:xfrm>
          <a:prstGeom prst="rect">
            <a:avLst/>
          </a:prstGeom>
          <a:blipFill dpi="0" rotWithShape="0">
            <a:blip r:embed="rId3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>
              <a:latin typeface="Times" charset="0"/>
            </a:endParaRPr>
          </a:p>
        </p:txBody>
      </p:sp>
      <p:sp>
        <p:nvSpPr>
          <p:cNvPr id="78886" name="Line 38"/>
          <p:cNvSpPr>
            <a:spLocks noChangeShapeType="1"/>
          </p:cNvSpPr>
          <p:nvPr/>
        </p:nvSpPr>
        <p:spPr bwMode="auto">
          <a:xfrm flipV="1">
            <a:off x="7620000" y="6096000"/>
            <a:ext cx="457200" cy="0"/>
          </a:xfrm>
          <a:prstGeom prst="line">
            <a:avLst/>
          </a:prstGeom>
          <a:noFill/>
          <a:ln w="1524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87" name="Rectangle 39"/>
          <p:cNvSpPr>
            <a:spLocks noChangeArrowheads="1"/>
          </p:cNvSpPr>
          <p:nvPr/>
        </p:nvSpPr>
        <p:spPr bwMode="auto">
          <a:xfrm>
            <a:off x="2801938" y="1635125"/>
            <a:ext cx="3544887" cy="4584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888" name="Line 40"/>
          <p:cNvSpPr>
            <a:spLocks noChangeShapeType="1"/>
          </p:cNvSpPr>
          <p:nvPr/>
        </p:nvSpPr>
        <p:spPr bwMode="auto">
          <a:xfrm flipH="1">
            <a:off x="4679950" y="3508375"/>
            <a:ext cx="781050" cy="285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89" name="Line 41"/>
          <p:cNvSpPr>
            <a:spLocks noChangeShapeType="1"/>
          </p:cNvSpPr>
          <p:nvPr/>
        </p:nvSpPr>
        <p:spPr bwMode="auto">
          <a:xfrm flipV="1">
            <a:off x="3973513" y="3794125"/>
            <a:ext cx="706437" cy="476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0" name="Freeform 42"/>
          <p:cNvSpPr>
            <a:spLocks/>
          </p:cNvSpPr>
          <p:nvPr/>
        </p:nvSpPr>
        <p:spPr bwMode="auto">
          <a:xfrm>
            <a:off x="3954463" y="1816100"/>
            <a:ext cx="247650" cy="133350"/>
          </a:xfrm>
          <a:custGeom>
            <a:avLst/>
            <a:gdLst>
              <a:gd name="T0" fmla="*/ 90725625 w 156"/>
              <a:gd name="T1" fmla="*/ 90725625 h 84"/>
              <a:gd name="T2" fmla="*/ 0 w 156"/>
              <a:gd name="T3" fmla="*/ 0 h 84"/>
              <a:gd name="T4" fmla="*/ 393144375 w 156"/>
              <a:gd name="T5" fmla="*/ 120967500 h 84"/>
              <a:gd name="T6" fmla="*/ 0 w 156"/>
              <a:gd name="T7" fmla="*/ 211693125 h 84"/>
              <a:gd name="T8" fmla="*/ 90725625 w 156"/>
              <a:gd name="T9" fmla="*/ 90725625 h 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" h="84">
                <a:moveTo>
                  <a:pt x="36" y="36"/>
                </a:moveTo>
                <a:lnTo>
                  <a:pt x="0" y="0"/>
                </a:lnTo>
                <a:lnTo>
                  <a:pt x="156" y="48"/>
                </a:lnTo>
                <a:lnTo>
                  <a:pt x="0" y="84"/>
                </a:lnTo>
                <a:lnTo>
                  <a:pt x="36" y="36"/>
                </a:lnTo>
                <a:close/>
              </a:path>
            </a:pathLst>
          </a:custGeom>
          <a:solidFill>
            <a:srgbClr val="000000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1" name="Line 43"/>
          <p:cNvSpPr>
            <a:spLocks noChangeShapeType="1"/>
          </p:cNvSpPr>
          <p:nvPr/>
        </p:nvSpPr>
        <p:spPr bwMode="auto">
          <a:xfrm flipH="1">
            <a:off x="3763963" y="1873250"/>
            <a:ext cx="725487" cy="5318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2" name="Line 44"/>
          <p:cNvSpPr>
            <a:spLocks noChangeShapeType="1"/>
          </p:cNvSpPr>
          <p:nvPr/>
        </p:nvSpPr>
        <p:spPr bwMode="auto">
          <a:xfrm flipH="1">
            <a:off x="3173413" y="2405063"/>
            <a:ext cx="590550" cy="628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3" name="Line 45"/>
          <p:cNvSpPr>
            <a:spLocks noChangeShapeType="1"/>
          </p:cNvSpPr>
          <p:nvPr/>
        </p:nvSpPr>
        <p:spPr bwMode="auto">
          <a:xfrm>
            <a:off x="3173413" y="3033713"/>
            <a:ext cx="361950" cy="6080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4" name="Line 46"/>
          <p:cNvSpPr>
            <a:spLocks noChangeShapeType="1"/>
          </p:cNvSpPr>
          <p:nvPr/>
        </p:nvSpPr>
        <p:spPr bwMode="auto">
          <a:xfrm>
            <a:off x="3535363" y="3641725"/>
            <a:ext cx="438150" cy="628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5" name="Line 47"/>
          <p:cNvSpPr>
            <a:spLocks noChangeShapeType="1"/>
          </p:cNvSpPr>
          <p:nvPr/>
        </p:nvSpPr>
        <p:spPr bwMode="auto">
          <a:xfrm>
            <a:off x="3973513" y="4270375"/>
            <a:ext cx="361950" cy="646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6" name="Line 48"/>
          <p:cNvSpPr>
            <a:spLocks noChangeShapeType="1"/>
          </p:cNvSpPr>
          <p:nvPr/>
        </p:nvSpPr>
        <p:spPr bwMode="auto">
          <a:xfrm>
            <a:off x="4489450" y="1873250"/>
            <a:ext cx="1028700" cy="285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7" name="Line 49"/>
          <p:cNvSpPr>
            <a:spLocks noChangeShapeType="1"/>
          </p:cNvSpPr>
          <p:nvPr/>
        </p:nvSpPr>
        <p:spPr bwMode="auto">
          <a:xfrm flipH="1">
            <a:off x="4984750" y="2159000"/>
            <a:ext cx="495300" cy="8747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8" name="Line 50"/>
          <p:cNvSpPr>
            <a:spLocks noChangeShapeType="1"/>
          </p:cNvSpPr>
          <p:nvPr/>
        </p:nvSpPr>
        <p:spPr bwMode="auto">
          <a:xfrm>
            <a:off x="4965700" y="3033713"/>
            <a:ext cx="495300" cy="4746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899" name="Line 51"/>
          <p:cNvSpPr>
            <a:spLocks noChangeShapeType="1"/>
          </p:cNvSpPr>
          <p:nvPr/>
        </p:nvSpPr>
        <p:spPr bwMode="auto">
          <a:xfrm>
            <a:off x="5251450" y="2595563"/>
            <a:ext cx="704850" cy="438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0" name="Line 52"/>
          <p:cNvSpPr>
            <a:spLocks noChangeShapeType="1"/>
          </p:cNvSpPr>
          <p:nvPr/>
        </p:nvSpPr>
        <p:spPr bwMode="auto">
          <a:xfrm flipH="1">
            <a:off x="5461000" y="3033713"/>
            <a:ext cx="476250" cy="4746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1" name="Line 53"/>
          <p:cNvSpPr>
            <a:spLocks noChangeShapeType="1"/>
          </p:cNvSpPr>
          <p:nvPr/>
        </p:nvSpPr>
        <p:spPr bwMode="auto">
          <a:xfrm>
            <a:off x="5461000" y="3508375"/>
            <a:ext cx="457200" cy="4191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2" name="Line 54"/>
          <p:cNvSpPr>
            <a:spLocks noChangeShapeType="1"/>
          </p:cNvSpPr>
          <p:nvPr/>
        </p:nvSpPr>
        <p:spPr bwMode="auto">
          <a:xfrm>
            <a:off x="5918200" y="3927475"/>
            <a:ext cx="1588" cy="476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3" name="Line 55"/>
          <p:cNvSpPr>
            <a:spLocks noChangeShapeType="1"/>
          </p:cNvSpPr>
          <p:nvPr/>
        </p:nvSpPr>
        <p:spPr bwMode="auto">
          <a:xfrm>
            <a:off x="3173413" y="3033713"/>
            <a:ext cx="1506537" cy="7604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4" name="Line 56"/>
          <p:cNvSpPr>
            <a:spLocks noChangeShapeType="1"/>
          </p:cNvSpPr>
          <p:nvPr/>
        </p:nvSpPr>
        <p:spPr bwMode="auto">
          <a:xfrm>
            <a:off x="4679950" y="3794125"/>
            <a:ext cx="123825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5" name="Line 57"/>
          <p:cNvSpPr>
            <a:spLocks noChangeShapeType="1"/>
          </p:cNvSpPr>
          <p:nvPr/>
        </p:nvSpPr>
        <p:spPr bwMode="auto">
          <a:xfrm flipH="1" flipV="1">
            <a:off x="3973513" y="4270375"/>
            <a:ext cx="1944687" cy="133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6" name="Line 58"/>
          <p:cNvSpPr>
            <a:spLocks noChangeShapeType="1"/>
          </p:cNvSpPr>
          <p:nvPr/>
        </p:nvSpPr>
        <p:spPr bwMode="auto">
          <a:xfrm>
            <a:off x="3992563" y="4270375"/>
            <a:ext cx="1411287" cy="1027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7" name="Line 59"/>
          <p:cNvSpPr>
            <a:spLocks noChangeShapeType="1"/>
          </p:cNvSpPr>
          <p:nvPr/>
        </p:nvSpPr>
        <p:spPr bwMode="auto">
          <a:xfrm>
            <a:off x="3992563" y="4270375"/>
            <a:ext cx="1754187" cy="6080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8" name="Line 60"/>
          <p:cNvSpPr>
            <a:spLocks noChangeShapeType="1"/>
          </p:cNvSpPr>
          <p:nvPr/>
        </p:nvSpPr>
        <p:spPr bwMode="auto">
          <a:xfrm flipH="1">
            <a:off x="3649663" y="4270375"/>
            <a:ext cx="342900" cy="12557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09" name="Rectangle 61"/>
          <p:cNvSpPr>
            <a:spLocks noChangeArrowheads="1"/>
          </p:cNvSpPr>
          <p:nvPr/>
        </p:nvSpPr>
        <p:spPr bwMode="auto">
          <a:xfrm>
            <a:off x="5289550" y="2025650"/>
            <a:ext cx="438150" cy="265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0" name="Rectangle 62"/>
          <p:cNvSpPr>
            <a:spLocks noChangeArrowheads="1"/>
          </p:cNvSpPr>
          <p:nvPr/>
        </p:nvSpPr>
        <p:spPr bwMode="auto">
          <a:xfrm>
            <a:off x="5299075" y="2035175"/>
            <a:ext cx="438150" cy="2651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1" name="Rectangle 63"/>
          <p:cNvSpPr>
            <a:spLocks noChangeArrowheads="1"/>
          </p:cNvSpPr>
          <p:nvPr/>
        </p:nvSpPr>
        <p:spPr bwMode="auto">
          <a:xfrm>
            <a:off x="5041900" y="2462213"/>
            <a:ext cx="419100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2" name="Rectangle 64"/>
          <p:cNvSpPr>
            <a:spLocks noChangeArrowheads="1"/>
          </p:cNvSpPr>
          <p:nvPr/>
        </p:nvSpPr>
        <p:spPr bwMode="auto">
          <a:xfrm>
            <a:off x="5051425" y="2471738"/>
            <a:ext cx="419100" cy="266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3" name="Rectangle 65"/>
          <p:cNvSpPr>
            <a:spLocks noChangeArrowheads="1"/>
          </p:cNvSpPr>
          <p:nvPr/>
        </p:nvSpPr>
        <p:spPr bwMode="auto">
          <a:xfrm>
            <a:off x="4775200" y="2900363"/>
            <a:ext cx="438150" cy="247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4" name="Rectangle 66"/>
          <p:cNvSpPr>
            <a:spLocks noChangeArrowheads="1"/>
          </p:cNvSpPr>
          <p:nvPr/>
        </p:nvSpPr>
        <p:spPr bwMode="auto">
          <a:xfrm>
            <a:off x="4784725" y="2909888"/>
            <a:ext cx="43815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5" name="Rectangle 67"/>
          <p:cNvSpPr>
            <a:spLocks noChangeArrowheads="1"/>
          </p:cNvSpPr>
          <p:nvPr/>
        </p:nvSpPr>
        <p:spPr bwMode="auto">
          <a:xfrm>
            <a:off x="5727700" y="2900363"/>
            <a:ext cx="438150" cy="247650"/>
          </a:xfrm>
          <a:prstGeom prst="rect">
            <a:avLst/>
          </a:prstGeom>
          <a:solidFill>
            <a:srgbClr val="6980B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6" name="Rectangle 68"/>
          <p:cNvSpPr>
            <a:spLocks noChangeArrowheads="1"/>
          </p:cNvSpPr>
          <p:nvPr/>
        </p:nvSpPr>
        <p:spPr bwMode="auto">
          <a:xfrm>
            <a:off x="5737225" y="2909888"/>
            <a:ext cx="43815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7" name="Rectangle 69"/>
          <p:cNvSpPr>
            <a:spLocks noChangeArrowheads="1"/>
          </p:cNvSpPr>
          <p:nvPr/>
        </p:nvSpPr>
        <p:spPr bwMode="auto">
          <a:xfrm>
            <a:off x="5251450" y="3376613"/>
            <a:ext cx="438150" cy="246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8" name="Rectangle 70"/>
          <p:cNvSpPr>
            <a:spLocks noChangeArrowheads="1"/>
          </p:cNvSpPr>
          <p:nvPr/>
        </p:nvSpPr>
        <p:spPr bwMode="auto">
          <a:xfrm>
            <a:off x="5260975" y="3386138"/>
            <a:ext cx="438150" cy="2460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19" name="Rectangle 71"/>
          <p:cNvSpPr>
            <a:spLocks noChangeArrowheads="1"/>
          </p:cNvSpPr>
          <p:nvPr/>
        </p:nvSpPr>
        <p:spPr bwMode="auto">
          <a:xfrm>
            <a:off x="5708650" y="3794125"/>
            <a:ext cx="419100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0" name="Rectangle 72"/>
          <p:cNvSpPr>
            <a:spLocks noChangeArrowheads="1"/>
          </p:cNvSpPr>
          <p:nvPr/>
        </p:nvSpPr>
        <p:spPr bwMode="auto">
          <a:xfrm>
            <a:off x="5718175" y="3803650"/>
            <a:ext cx="419100" cy="266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1" name="Rectangle 73"/>
          <p:cNvSpPr>
            <a:spLocks noChangeArrowheads="1"/>
          </p:cNvSpPr>
          <p:nvPr/>
        </p:nvSpPr>
        <p:spPr bwMode="auto">
          <a:xfrm>
            <a:off x="5708650" y="4270375"/>
            <a:ext cx="419100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2" name="Rectangle 74"/>
          <p:cNvSpPr>
            <a:spLocks noChangeArrowheads="1"/>
          </p:cNvSpPr>
          <p:nvPr/>
        </p:nvSpPr>
        <p:spPr bwMode="auto">
          <a:xfrm>
            <a:off x="5718175" y="4279900"/>
            <a:ext cx="419100" cy="266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3" name="Rectangle 75"/>
          <p:cNvSpPr>
            <a:spLocks noChangeArrowheads="1"/>
          </p:cNvSpPr>
          <p:nvPr/>
        </p:nvSpPr>
        <p:spPr bwMode="auto">
          <a:xfrm>
            <a:off x="4470400" y="3679825"/>
            <a:ext cx="438150" cy="247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4" name="Rectangle 76"/>
          <p:cNvSpPr>
            <a:spLocks noChangeArrowheads="1"/>
          </p:cNvSpPr>
          <p:nvPr/>
        </p:nvSpPr>
        <p:spPr bwMode="auto">
          <a:xfrm>
            <a:off x="4479925" y="3689350"/>
            <a:ext cx="43815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5" name="Rectangle 77"/>
          <p:cNvSpPr>
            <a:spLocks noChangeArrowheads="1"/>
          </p:cNvSpPr>
          <p:nvPr/>
        </p:nvSpPr>
        <p:spPr bwMode="auto">
          <a:xfrm>
            <a:off x="3535363" y="2271713"/>
            <a:ext cx="438150" cy="247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6" name="Rectangle 78"/>
          <p:cNvSpPr>
            <a:spLocks noChangeArrowheads="1"/>
          </p:cNvSpPr>
          <p:nvPr/>
        </p:nvSpPr>
        <p:spPr bwMode="auto">
          <a:xfrm>
            <a:off x="3544888" y="2281238"/>
            <a:ext cx="43815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7" name="Rectangle 79"/>
          <p:cNvSpPr>
            <a:spLocks noChangeArrowheads="1"/>
          </p:cNvSpPr>
          <p:nvPr/>
        </p:nvSpPr>
        <p:spPr bwMode="auto">
          <a:xfrm>
            <a:off x="2963863" y="2900363"/>
            <a:ext cx="419100" cy="247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8" name="Rectangle 80"/>
          <p:cNvSpPr>
            <a:spLocks noChangeArrowheads="1"/>
          </p:cNvSpPr>
          <p:nvPr/>
        </p:nvSpPr>
        <p:spPr bwMode="auto">
          <a:xfrm>
            <a:off x="2973388" y="2909888"/>
            <a:ext cx="41910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29" name="Rectangle 81"/>
          <p:cNvSpPr>
            <a:spLocks noChangeArrowheads="1"/>
          </p:cNvSpPr>
          <p:nvPr/>
        </p:nvSpPr>
        <p:spPr bwMode="auto">
          <a:xfrm>
            <a:off x="3325813" y="3527425"/>
            <a:ext cx="438150" cy="247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0" name="Rectangle 82"/>
          <p:cNvSpPr>
            <a:spLocks noChangeArrowheads="1"/>
          </p:cNvSpPr>
          <p:nvPr/>
        </p:nvSpPr>
        <p:spPr bwMode="auto">
          <a:xfrm>
            <a:off x="3335338" y="3536950"/>
            <a:ext cx="43815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1" name="Rectangle 83"/>
          <p:cNvSpPr>
            <a:spLocks noChangeArrowheads="1"/>
          </p:cNvSpPr>
          <p:nvPr/>
        </p:nvSpPr>
        <p:spPr bwMode="auto">
          <a:xfrm>
            <a:off x="4125913" y="4802188"/>
            <a:ext cx="420687" cy="247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2" name="Rectangle 84"/>
          <p:cNvSpPr>
            <a:spLocks noChangeArrowheads="1"/>
          </p:cNvSpPr>
          <p:nvPr/>
        </p:nvSpPr>
        <p:spPr bwMode="auto">
          <a:xfrm>
            <a:off x="4135438" y="4811713"/>
            <a:ext cx="420687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3" name="Rectangle 85"/>
          <p:cNvSpPr>
            <a:spLocks noChangeArrowheads="1"/>
          </p:cNvSpPr>
          <p:nvPr/>
        </p:nvSpPr>
        <p:spPr bwMode="auto">
          <a:xfrm>
            <a:off x="3402013" y="5392738"/>
            <a:ext cx="438150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4" name="Rectangle 86"/>
          <p:cNvSpPr>
            <a:spLocks noChangeArrowheads="1"/>
          </p:cNvSpPr>
          <p:nvPr/>
        </p:nvSpPr>
        <p:spPr bwMode="auto">
          <a:xfrm>
            <a:off x="3411538" y="5402263"/>
            <a:ext cx="438150" cy="266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5" name="Rectangle 87"/>
          <p:cNvSpPr>
            <a:spLocks noChangeArrowheads="1"/>
          </p:cNvSpPr>
          <p:nvPr/>
        </p:nvSpPr>
        <p:spPr bwMode="auto">
          <a:xfrm>
            <a:off x="5194300" y="5164138"/>
            <a:ext cx="419100" cy="247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6" name="Rectangle 88"/>
          <p:cNvSpPr>
            <a:spLocks noChangeArrowheads="1"/>
          </p:cNvSpPr>
          <p:nvPr/>
        </p:nvSpPr>
        <p:spPr bwMode="auto">
          <a:xfrm>
            <a:off x="5203825" y="5173663"/>
            <a:ext cx="41910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7" name="Rectangle 89"/>
          <p:cNvSpPr>
            <a:spLocks noChangeArrowheads="1"/>
          </p:cNvSpPr>
          <p:nvPr/>
        </p:nvSpPr>
        <p:spPr bwMode="auto">
          <a:xfrm>
            <a:off x="5537200" y="4745038"/>
            <a:ext cx="419100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8" name="Rectangle 90"/>
          <p:cNvSpPr>
            <a:spLocks noChangeArrowheads="1"/>
          </p:cNvSpPr>
          <p:nvPr/>
        </p:nvSpPr>
        <p:spPr bwMode="auto">
          <a:xfrm>
            <a:off x="5546725" y="4754563"/>
            <a:ext cx="419100" cy="266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39" name="Rectangle 91"/>
          <p:cNvSpPr>
            <a:spLocks noChangeArrowheads="1"/>
          </p:cNvSpPr>
          <p:nvPr/>
        </p:nvSpPr>
        <p:spPr bwMode="auto">
          <a:xfrm>
            <a:off x="3763963" y="4156075"/>
            <a:ext cx="419100" cy="247650"/>
          </a:xfrm>
          <a:prstGeom prst="rect">
            <a:avLst/>
          </a:prstGeom>
          <a:solidFill>
            <a:srgbClr val="6980B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40" name="Rectangle 92"/>
          <p:cNvSpPr>
            <a:spLocks noChangeArrowheads="1"/>
          </p:cNvSpPr>
          <p:nvPr/>
        </p:nvSpPr>
        <p:spPr bwMode="auto">
          <a:xfrm>
            <a:off x="3773488" y="4165600"/>
            <a:ext cx="419100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41" name="Rectangle 93"/>
          <p:cNvSpPr>
            <a:spLocks noChangeArrowheads="1"/>
          </p:cNvSpPr>
          <p:nvPr/>
        </p:nvSpPr>
        <p:spPr bwMode="auto">
          <a:xfrm>
            <a:off x="4297363" y="1758950"/>
            <a:ext cx="420687" cy="247650"/>
          </a:xfrm>
          <a:prstGeom prst="rect">
            <a:avLst/>
          </a:prstGeom>
          <a:solidFill>
            <a:srgbClr val="6980B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42" name="Rectangle 94"/>
          <p:cNvSpPr>
            <a:spLocks noChangeArrowheads="1"/>
          </p:cNvSpPr>
          <p:nvPr/>
        </p:nvSpPr>
        <p:spPr bwMode="auto">
          <a:xfrm>
            <a:off x="4306888" y="1768475"/>
            <a:ext cx="420687" cy="247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78943" name="Rectangle 95"/>
          <p:cNvSpPr>
            <a:spLocks noChangeArrowheads="1"/>
          </p:cNvSpPr>
          <p:nvPr/>
        </p:nvSpPr>
        <p:spPr bwMode="auto">
          <a:xfrm>
            <a:off x="4775200" y="5848350"/>
            <a:ext cx="114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4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78944" name="Line 96"/>
          <p:cNvSpPr>
            <a:spLocks noChangeShapeType="1"/>
          </p:cNvSpPr>
          <p:nvPr/>
        </p:nvSpPr>
        <p:spPr bwMode="auto">
          <a:xfrm flipH="1">
            <a:off x="2506663" y="1892300"/>
            <a:ext cx="15621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45" name="Freeform 97"/>
          <p:cNvSpPr>
            <a:spLocks/>
          </p:cNvSpPr>
          <p:nvPr/>
        </p:nvSpPr>
        <p:spPr bwMode="auto">
          <a:xfrm>
            <a:off x="3440113" y="4213225"/>
            <a:ext cx="247650" cy="133350"/>
          </a:xfrm>
          <a:custGeom>
            <a:avLst/>
            <a:gdLst>
              <a:gd name="T0" fmla="*/ 90725625 w 156"/>
              <a:gd name="T1" fmla="*/ 120967500 h 84"/>
              <a:gd name="T2" fmla="*/ 0 w 156"/>
              <a:gd name="T3" fmla="*/ 0 h 84"/>
              <a:gd name="T4" fmla="*/ 393144375 w 156"/>
              <a:gd name="T5" fmla="*/ 120967500 h 84"/>
              <a:gd name="T6" fmla="*/ 0 w 156"/>
              <a:gd name="T7" fmla="*/ 211693125 h 84"/>
              <a:gd name="T8" fmla="*/ 90725625 w 156"/>
              <a:gd name="T9" fmla="*/ 120967500 h 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" h="84">
                <a:moveTo>
                  <a:pt x="36" y="48"/>
                </a:moveTo>
                <a:lnTo>
                  <a:pt x="0" y="0"/>
                </a:lnTo>
                <a:lnTo>
                  <a:pt x="156" y="48"/>
                </a:lnTo>
                <a:lnTo>
                  <a:pt x="0" y="84"/>
                </a:lnTo>
                <a:lnTo>
                  <a:pt x="36" y="48"/>
                </a:lnTo>
                <a:close/>
              </a:path>
            </a:pathLst>
          </a:custGeom>
          <a:solidFill>
            <a:srgbClr val="000000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46" name="Line 98"/>
          <p:cNvSpPr>
            <a:spLocks noChangeShapeType="1"/>
          </p:cNvSpPr>
          <p:nvPr/>
        </p:nvSpPr>
        <p:spPr bwMode="auto">
          <a:xfrm flipH="1">
            <a:off x="2659063" y="4289425"/>
            <a:ext cx="8953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47" name="Freeform 99"/>
          <p:cNvSpPr>
            <a:spLocks/>
          </p:cNvSpPr>
          <p:nvPr/>
        </p:nvSpPr>
        <p:spPr bwMode="auto">
          <a:xfrm>
            <a:off x="6203950" y="2957513"/>
            <a:ext cx="247650" cy="133350"/>
          </a:xfrm>
          <a:custGeom>
            <a:avLst/>
            <a:gdLst>
              <a:gd name="T0" fmla="*/ 302418750 w 156"/>
              <a:gd name="T1" fmla="*/ 90725625 h 84"/>
              <a:gd name="T2" fmla="*/ 393144375 w 156"/>
              <a:gd name="T3" fmla="*/ 0 h 84"/>
              <a:gd name="T4" fmla="*/ 0 w 156"/>
              <a:gd name="T5" fmla="*/ 90725625 h 84"/>
              <a:gd name="T6" fmla="*/ 393144375 w 156"/>
              <a:gd name="T7" fmla="*/ 211693125 h 84"/>
              <a:gd name="T8" fmla="*/ 302418750 w 156"/>
              <a:gd name="T9" fmla="*/ 90725625 h 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" h="84">
                <a:moveTo>
                  <a:pt x="120" y="36"/>
                </a:moveTo>
                <a:lnTo>
                  <a:pt x="156" y="0"/>
                </a:lnTo>
                <a:lnTo>
                  <a:pt x="0" y="36"/>
                </a:lnTo>
                <a:lnTo>
                  <a:pt x="156" y="84"/>
                </a:lnTo>
                <a:lnTo>
                  <a:pt x="120" y="36"/>
                </a:lnTo>
                <a:close/>
              </a:path>
            </a:pathLst>
          </a:custGeom>
          <a:solidFill>
            <a:srgbClr val="000000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48" name="Line 100"/>
          <p:cNvSpPr>
            <a:spLocks noChangeShapeType="1"/>
          </p:cNvSpPr>
          <p:nvPr/>
        </p:nvSpPr>
        <p:spPr bwMode="auto">
          <a:xfrm>
            <a:off x="6337300" y="3014663"/>
            <a:ext cx="4191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8949" name="Rectangle 101"/>
          <p:cNvSpPr>
            <a:spLocks noChangeArrowheads="1"/>
          </p:cNvSpPr>
          <p:nvPr/>
        </p:nvSpPr>
        <p:spPr bwMode="auto">
          <a:xfrm>
            <a:off x="1744663" y="4156075"/>
            <a:ext cx="114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4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78950" name="Rectangle 102"/>
          <p:cNvSpPr>
            <a:spLocks noChangeArrowheads="1"/>
          </p:cNvSpPr>
          <p:nvPr/>
        </p:nvSpPr>
        <p:spPr bwMode="auto">
          <a:xfrm>
            <a:off x="2125663" y="4156075"/>
            <a:ext cx="114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4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78951" name="Rectangle 103"/>
          <p:cNvSpPr>
            <a:spLocks noChangeArrowheads="1"/>
          </p:cNvSpPr>
          <p:nvPr/>
        </p:nvSpPr>
        <p:spPr bwMode="auto">
          <a:xfrm>
            <a:off x="1935163" y="4346575"/>
            <a:ext cx="114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4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78952" name="Rectangle 104"/>
          <p:cNvSpPr>
            <a:spLocks noChangeArrowheads="1"/>
          </p:cNvSpPr>
          <p:nvPr/>
        </p:nvSpPr>
        <p:spPr bwMode="auto">
          <a:xfrm>
            <a:off x="7213600" y="2881313"/>
            <a:ext cx="114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altLang="pl-PL" sz="1400">
                <a:solidFill>
                  <a:srgbClr val="000000"/>
                </a:solidFill>
                <a:latin typeface="Times" charset="0"/>
              </a:rPr>
              <a:t> </a:t>
            </a:r>
            <a:endParaRPr lang="en-GB" altLang="pl-PL">
              <a:latin typeface="Times" charset="0"/>
            </a:endParaRPr>
          </a:p>
        </p:txBody>
      </p:sp>
      <p:sp>
        <p:nvSpPr>
          <p:cNvPr id="78953" name="Text Box 105"/>
          <p:cNvSpPr txBox="1">
            <a:spLocks noChangeArrowheads="1"/>
          </p:cNvSpPr>
          <p:nvPr/>
        </p:nvSpPr>
        <p:spPr bwMode="auto">
          <a:xfrm>
            <a:off x="6765925" y="2705100"/>
            <a:ext cx="20256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>
                <a:latin typeface="Times" charset="0"/>
              </a:rPr>
              <a:t>Wejście z programu</a:t>
            </a:r>
          </a:p>
          <a:p>
            <a:r>
              <a:rPr lang="pl-PL" altLang="pl-PL">
                <a:latin typeface="Times" charset="0"/>
              </a:rPr>
              <a:t>     użytkowego</a:t>
            </a:r>
            <a:endParaRPr lang="en-GB" altLang="pl-PL">
              <a:latin typeface="Times" charset="0"/>
            </a:endParaRPr>
          </a:p>
        </p:txBody>
      </p:sp>
      <p:sp>
        <p:nvSpPr>
          <p:cNvPr id="78954" name="Text Box 106"/>
          <p:cNvSpPr txBox="1">
            <a:spLocks noChangeArrowheads="1"/>
          </p:cNvSpPr>
          <p:nvPr/>
        </p:nvSpPr>
        <p:spPr bwMode="auto">
          <a:xfrm>
            <a:off x="1508125" y="1485900"/>
            <a:ext cx="9779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>
                <a:latin typeface="Times" charset="0"/>
              </a:rPr>
              <a:t>Wejście </a:t>
            </a:r>
          </a:p>
          <a:p>
            <a:r>
              <a:rPr lang="pl-PL" altLang="pl-PL">
                <a:latin typeface="Times" charset="0"/>
              </a:rPr>
              <a:t>od góry</a:t>
            </a:r>
            <a:endParaRPr lang="en-GB" altLang="pl-PL">
              <a:latin typeface="Times" charset="0"/>
            </a:endParaRPr>
          </a:p>
        </p:txBody>
      </p:sp>
      <p:sp>
        <p:nvSpPr>
          <p:cNvPr id="78955" name="Text Box 107"/>
          <p:cNvSpPr txBox="1">
            <a:spLocks noChangeArrowheads="1"/>
          </p:cNvSpPr>
          <p:nvPr/>
        </p:nvSpPr>
        <p:spPr bwMode="auto">
          <a:xfrm>
            <a:off x="685800" y="4000500"/>
            <a:ext cx="2632075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>
                <a:latin typeface="Times" charset="0"/>
              </a:rPr>
              <a:t>Wejście z systemu</a:t>
            </a:r>
          </a:p>
          <a:p>
            <a:r>
              <a:rPr lang="pl-PL" altLang="pl-PL">
                <a:latin typeface="Times" charset="0"/>
              </a:rPr>
              <a:t>komunikatów</a:t>
            </a:r>
          </a:p>
          <a:p>
            <a:r>
              <a:rPr lang="pl-PL" altLang="pl-PL">
                <a:latin typeface="Times" charset="0"/>
              </a:rPr>
              <a:t>o błędach</a:t>
            </a:r>
            <a:endParaRPr lang="en-GB" altLang="pl-PL"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/>
              <a:t>Ocena interfejsu</a:t>
            </a:r>
            <a:endParaRPr lang="en-GB" altLang="pl-PL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3556992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/>
            <a:r>
              <a:rPr lang="pl-PL" altLang="pl-PL" sz="2400" dirty="0"/>
              <a:t>Ocena interfejsu to </a:t>
            </a:r>
            <a:r>
              <a:rPr lang="pl-PL" altLang="pl-PL" sz="2400" i="1" dirty="0">
                <a:solidFill>
                  <a:srgbClr val="990033"/>
                </a:solidFill>
              </a:rPr>
              <a:t>proces szacowania użyteczności interfejsu i sprawdzenia, czy spełnia on wymagania użytkownika</a:t>
            </a:r>
            <a:r>
              <a:rPr lang="pl-PL" altLang="pl-PL" sz="2400" dirty="0"/>
              <a:t>.</a:t>
            </a:r>
          </a:p>
          <a:p>
            <a:pPr marL="466725" indent="-466725" defTabSz="917575" eaLnBrk="1" hangingPunct="1"/>
            <a:r>
              <a:rPr lang="pl-PL" altLang="pl-PL" sz="2400" dirty="0"/>
              <a:t>Powinna więc być </a:t>
            </a:r>
            <a:r>
              <a:rPr lang="pl-PL" altLang="pl-PL" sz="2400" i="1" dirty="0">
                <a:solidFill>
                  <a:srgbClr val="990033"/>
                </a:solidFill>
              </a:rPr>
              <a:t>częścią normalnego procesu weryfikacji i zatwierdzania systemów oprogramowanych</a:t>
            </a:r>
            <a:r>
              <a:rPr lang="pl-PL" altLang="pl-PL" sz="2400" dirty="0"/>
              <a:t>.</a:t>
            </a:r>
          </a:p>
          <a:p>
            <a:pPr marL="466725" indent="-466725" defTabSz="917575" eaLnBrk="1" hangingPunct="1"/>
            <a:r>
              <a:rPr lang="pl-PL" altLang="pl-PL" sz="2400" dirty="0"/>
              <a:t>Najlepiej jest, aby oceny dokonywano </a:t>
            </a:r>
            <a:r>
              <a:rPr lang="pl-PL" altLang="pl-PL" sz="2400" i="1" dirty="0">
                <a:solidFill>
                  <a:srgbClr val="990033"/>
                </a:solidFill>
              </a:rPr>
              <a:t>względem specyfikacji użyteczności ustalającej atrybuty użyteczności</a:t>
            </a:r>
            <a:r>
              <a:rPr lang="pl-PL" altLang="pl-PL" sz="2400" dirty="0"/>
              <a:t>.</a:t>
            </a:r>
            <a:endParaRPr lang="en-GB" altLang="pl-PL" sz="2400" dirty="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/>
              <a:t>Atrybuty użyteczności</a:t>
            </a:r>
            <a:endParaRPr lang="en-GB" altLang="pl-PL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88925" y="1714500"/>
            <a:ext cx="8474075" cy="421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b="1" dirty="0">
                <a:latin typeface="Times" charset="0"/>
              </a:rPr>
              <a:t>Atrybut		Opis</a:t>
            </a:r>
          </a:p>
          <a:p>
            <a:endParaRPr lang="pl-PL" altLang="pl-PL" b="1" dirty="0">
              <a:latin typeface="Times" charset="0"/>
            </a:endParaRPr>
          </a:p>
          <a:p>
            <a:r>
              <a:rPr lang="pl-PL" altLang="pl-PL" dirty="0">
                <a:latin typeface="Times" charset="0"/>
              </a:rPr>
              <a:t>Łatwość 		Po jakim czasie nowy użytkownik efektywnie korzysta z systemu?</a:t>
            </a:r>
          </a:p>
          <a:p>
            <a:r>
              <a:rPr lang="pl-PL" altLang="pl-PL" dirty="0">
                <a:latin typeface="Times" charset="0"/>
              </a:rPr>
              <a:t>nauczenia</a:t>
            </a:r>
          </a:p>
          <a:p>
            <a:endParaRPr lang="pl-PL" altLang="pl-PL" dirty="0">
              <a:latin typeface="Times" charset="0"/>
            </a:endParaRPr>
          </a:p>
          <a:p>
            <a:r>
              <a:rPr lang="pl-PL" altLang="pl-PL" dirty="0">
                <a:latin typeface="Times" charset="0"/>
              </a:rPr>
              <a:t>Szybkość		W jakim stopniu sprawność systemu odpowiada praktyce pracy działania		użytkowników? </a:t>
            </a:r>
          </a:p>
          <a:p>
            <a:endParaRPr lang="pl-PL" altLang="pl-PL" dirty="0">
              <a:latin typeface="Times" charset="0"/>
            </a:endParaRPr>
          </a:p>
          <a:p>
            <a:r>
              <a:rPr lang="pl-PL" altLang="pl-PL" dirty="0">
                <a:latin typeface="Times" charset="0"/>
              </a:rPr>
              <a:t>Solidność		Jak system znosi błędy użytkownika?</a:t>
            </a:r>
          </a:p>
          <a:p>
            <a:endParaRPr lang="pl-PL" altLang="pl-PL" dirty="0">
              <a:latin typeface="Times" charset="0"/>
            </a:endParaRPr>
          </a:p>
          <a:p>
            <a:r>
              <a:rPr lang="pl-PL" altLang="pl-PL" dirty="0">
                <a:latin typeface="Times" charset="0"/>
              </a:rPr>
              <a:t>Zdolność		Jak dobrze system radzi sobie z wycofywaniem wyników błędów do </a:t>
            </a:r>
            <a:r>
              <a:rPr lang="pl-PL" altLang="pl-PL" dirty="0" err="1">
                <a:latin typeface="Times" charset="0"/>
              </a:rPr>
              <a:t>do</a:t>
            </a:r>
            <a:r>
              <a:rPr lang="pl-PL" altLang="pl-PL" dirty="0">
                <a:latin typeface="Times" charset="0"/>
              </a:rPr>
              <a:t> wycofania	użytkowników?</a:t>
            </a:r>
          </a:p>
          <a:p>
            <a:endParaRPr lang="pl-PL" altLang="pl-PL" dirty="0">
              <a:latin typeface="Times" charset="0"/>
            </a:endParaRPr>
          </a:p>
          <a:p>
            <a:r>
              <a:rPr lang="pl-PL" altLang="pl-PL" dirty="0">
                <a:latin typeface="Times" charset="0"/>
              </a:rPr>
              <a:t>Zdolność		Jak bardzo system jest związany z jednym modelem pracy?</a:t>
            </a:r>
          </a:p>
          <a:p>
            <a:r>
              <a:rPr lang="pl-PL" altLang="pl-PL" dirty="0">
                <a:latin typeface="Times" charset="0"/>
              </a:rPr>
              <a:t>do adaptacji</a:t>
            </a:r>
            <a:endParaRPr lang="en-GB" altLang="pl-PL" dirty="0">
              <a:latin typeface="Times" charset="0"/>
            </a:endParaRP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1828800" y="16002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28600" y="21336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304800" y="30480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304800" y="38100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304800" y="44196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304800" y="525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304800" y="63246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Uwarunkowania IU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Tworzenie interfejsu użytkownika (</a:t>
            </a:r>
            <a:r>
              <a:rPr lang="pl-PL" altLang="pl-PL" sz="2400" i="1" dirty="0" err="1"/>
              <a:t>user</a:t>
            </a:r>
            <a:r>
              <a:rPr lang="pl-PL" altLang="pl-PL" sz="2400" i="1" dirty="0"/>
              <a:t> </a:t>
            </a:r>
            <a:r>
              <a:rPr lang="pl-PL" altLang="pl-PL" sz="2400" i="1" dirty="0" err="1"/>
              <a:t>interface</a:t>
            </a:r>
            <a:r>
              <a:rPr lang="pl-PL" altLang="pl-PL" sz="2400" dirty="0"/>
              <a:t>) jest: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stosunkowo łatwe bowiem „</a:t>
            </a:r>
            <a:r>
              <a:rPr lang="pl-PL" altLang="pl-PL" sz="2400" i="1" dirty="0">
                <a:solidFill>
                  <a:srgbClr val="993366"/>
                </a:solidFill>
              </a:rPr>
              <a:t>nie są potrzebne żadne algorytmy bardziej wyrafinowane niż wyśrodkowanie jednego prostokąta w innym”</a:t>
            </a:r>
            <a:r>
              <a:rPr lang="pl-PL" altLang="pl-PL" sz="24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proste, gdyż popełnione </a:t>
            </a:r>
            <a:r>
              <a:rPr lang="pl-PL" altLang="pl-PL" sz="2400" i="1" dirty="0">
                <a:solidFill>
                  <a:srgbClr val="993366"/>
                </a:solidFill>
              </a:rPr>
              <a:t>błędy są widoczne bezpośrednio na ekranie i można je zaraz poprawić</a:t>
            </a:r>
            <a:r>
              <a:rPr lang="pl-PL" altLang="pl-PL" sz="24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/>
              <a:t>przyjemne, bo </a:t>
            </a:r>
            <a:r>
              <a:rPr lang="pl-PL" altLang="pl-PL" sz="2400" i="1" dirty="0">
                <a:solidFill>
                  <a:srgbClr val="993366"/>
                </a:solidFill>
              </a:rPr>
              <a:t>wyniki pracy są natychmiast widoczne</a:t>
            </a:r>
            <a:r>
              <a:rPr lang="pl-PL" altLang="pl-PL" sz="2400" dirty="0"/>
              <a:t>.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4336504"/>
            <a:ext cx="8229600" cy="20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Wzrasta znaczenie interfejsu użytkownika, czyli </a:t>
            </a:r>
            <a:r>
              <a:rPr kumimoji="0" lang="pl-PL" altLang="pl-PL" sz="2400" b="0" i="1" u="none" strike="noStrike" kern="0" cap="none" spc="0" normalizeH="0" baseline="0" noProof="0" dirty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technicznego sposobu realizacji dialogu człowiek-komputer i odpowiadającego mu oprogramowania</a:t>
            </a:r>
            <a:r>
              <a:rPr kumimoji="0" lang="pl-PL" altLang="pl-P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Zakłada się sprawną, łatwą i niezawodną interakcję człowieka z komputerem czy systemem informatycznym.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3600"/>
              <a:t>Sposoby oceny interfejsu użytkownika</a:t>
            </a:r>
            <a:endParaRPr lang="en-GB" altLang="pl-PL" sz="36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097" y="1484437"/>
            <a:ext cx="8207375" cy="4104803"/>
          </a:xfrm>
          <a:noFill/>
        </p:spPr>
        <p:txBody>
          <a:bodyPr lIns="90840" tIns="44623" rIns="90840" bIns="44623"/>
          <a:lstStyle/>
          <a:p>
            <a:pPr marL="466725" indent="-466725" defTabSz="917575" eaLnBrk="1" hangingPunct="1"/>
            <a:r>
              <a:rPr lang="pl-PL" altLang="pl-PL" sz="2400" dirty="0"/>
              <a:t>Kwestionariusze z pytaniami o to, co o interfejsie myślą jego użytkownicy.</a:t>
            </a:r>
          </a:p>
          <a:p>
            <a:pPr marL="466725" indent="-466725" defTabSz="917575" eaLnBrk="1" hangingPunct="1"/>
            <a:r>
              <a:rPr lang="pl-PL" altLang="pl-PL" sz="2400" dirty="0"/>
              <a:t>Obserwowanie użytkowników przy pracy z systemem i „głośne myślenie” o tym, jak próbują korzystać z systemu w celu realizacji pewnego zadania.</a:t>
            </a:r>
          </a:p>
          <a:p>
            <a:pPr marL="466725" indent="-466725" defTabSz="917575" eaLnBrk="1" hangingPunct="1"/>
            <a:r>
              <a:rPr lang="pl-PL" altLang="pl-PL" sz="2400" dirty="0"/>
              <a:t>Krótkie filmy z typowym użyciem systemu.</a:t>
            </a:r>
          </a:p>
          <a:p>
            <a:pPr marL="466725" indent="-466725" defTabSz="917575" eaLnBrk="1" hangingPunct="1"/>
            <a:r>
              <a:rPr lang="pl-PL" altLang="pl-PL" sz="2400" dirty="0"/>
              <a:t>Umieszczanie w oprogramowaniu kodu, który służy do gromadzenia informacji o najczęściej używanych udogodnieniach systemu i najczęściej występujących błędach.</a:t>
            </a:r>
            <a:endParaRPr lang="en-GB" altLang="pl-PL" sz="2400" dirty="0"/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/>
            <a:r>
              <a:rPr lang="pl-PL" altLang="pl-PL" b="1" dirty="0"/>
              <a:t>Interfejs użytkownika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1600" b="1" dirty="0"/>
              <a:t>Interfejs użytkownika</a:t>
            </a:r>
            <a:r>
              <a:rPr lang="pl-PL" altLang="pl-PL" sz="1600" dirty="0"/>
              <a:t> (</a:t>
            </a:r>
            <a:r>
              <a:rPr lang="pl-PL" altLang="pl-PL" sz="1600" dirty="0">
                <a:hlinkClick r:id="rId2" tooltip="Język angielski"/>
              </a:rPr>
              <a:t>ang.</a:t>
            </a:r>
            <a:r>
              <a:rPr lang="pl-PL" altLang="pl-PL" sz="1600" dirty="0"/>
              <a:t> </a:t>
            </a:r>
            <a:r>
              <a:rPr lang="pl-PL" altLang="pl-PL" sz="1600" i="1" dirty="0" err="1"/>
              <a:t>User</a:t>
            </a:r>
            <a:r>
              <a:rPr lang="pl-PL" altLang="pl-PL" sz="1600" i="1" dirty="0"/>
              <a:t> </a:t>
            </a:r>
            <a:r>
              <a:rPr lang="pl-PL" altLang="pl-PL" sz="1600" i="1" dirty="0" err="1"/>
              <a:t>Interface</a:t>
            </a:r>
            <a:r>
              <a:rPr lang="pl-PL" altLang="pl-PL" sz="1600" dirty="0"/>
              <a:t>, </a:t>
            </a:r>
            <a:r>
              <a:rPr lang="pl-PL" altLang="pl-PL" sz="1600" i="1" dirty="0"/>
              <a:t>UI</a:t>
            </a:r>
            <a:r>
              <a:rPr lang="pl-PL" altLang="pl-PL" sz="1600" dirty="0"/>
              <a:t>) — w technice część urządzenia odpowiedzialna za </a:t>
            </a:r>
            <a:r>
              <a:rPr lang="pl-PL" altLang="pl-PL" sz="1600" dirty="0">
                <a:hlinkClick r:id="rId3" tooltip="Interakcja człowiek-komputer"/>
              </a:rPr>
              <a:t>interakcję</a:t>
            </a:r>
            <a:r>
              <a:rPr lang="pl-PL" altLang="pl-PL" sz="1600" dirty="0"/>
              <a:t> z użytkownikiem. Człowiek nie jest zdolny do bezpośredniej komunikacji z maszynami. Aby było to możliwe </a:t>
            </a:r>
            <a:r>
              <a:rPr lang="pl-PL" altLang="pl-PL" sz="1600" dirty="0">
                <a:hlinkClick r:id="rId4" tooltip="Urządzenie"/>
              </a:rPr>
              <a:t>urządzenia</a:t>
            </a:r>
            <a:r>
              <a:rPr lang="pl-PL" altLang="pl-PL" sz="1600" dirty="0"/>
              <a:t> są wyposażone w odpowiednie </a:t>
            </a:r>
            <a:r>
              <a:rPr lang="pl-PL" altLang="pl-PL" sz="1600" dirty="0">
                <a:hlinkClick r:id="rId5" tooltip="Urządzenie wejścia-wyjścia"/>
              </a:rPr>
              <a:t>urządzenia wejścia-wyjścia</a:t>
            </a:r>
            <a:r>
              <a:rPr lang="pl-PL" altLang="pl-PL" sz="1600" dirty="0"/>
              <a:t> tworzące razem interfejs użytkownika: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400" dirty="0">
                <a:hlinkClick r:id="rId6" tooltip="Interfejs tekstowy"/>
              </a:rPr>
              <a:t>interfejs tekstowy</a:t>
            </a:r>
            <a:r>
              <a:rPr lang="pl-PL" altLang="pl-PL" sz="1400" dirty="0"/>
              <a:t> — urządzenie wejściowe to klawiatura, a wyjściowe to drukarka znakowa lub </a:t>
            </a:r>
            <a:r>
              <a:rPr lang="pl-PL" altLang="pl-PL" sz="1400" dirty="0">
                <a:hlinkClick r:id="rId7" tooltip="Wyświetlacz"/>
              </a:rPr>
              <a:t>wyświetlacz</a:t>
            </a:r>
            <a:r>
              <a:rPr lang="pl-PL" altLang="pl-PL" sz="1400" dirty="0"/>
              <a:t> w </a:t>
            </a:r>
            <a:r>
              <a:rPr lang="pl-PL" altLang="pl-PL" sz="1400" b="1" i="1" dirty="0">
                <a:hlinkClick r:id="rId8" tooltip="Tryb znakowy"/>
              </a:rPr>
              <a:t>trybie znakowym</a:t>
            </a:r>
            <a:r>
              <a:rPr lang="pl-PL" altLang="pl-PL" sz="1400" dirty="0"/>
              <a:t>,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400" dirty="0">
                <a:hlinkClick r:id="rId9" tooltip="Interfejs graficzny"/>
              </a:rPr>
              <a:t>interfejs graficzny</a:t>
            </a:r>
            <a:r>
              <a:rPr lang="pl-PL" altLang="pl-PL" sz="1400" dirty="0"/>
              <a:t> — wejście to urządzenie wskazujące (np. </a:t>
            </a:r>
            <a:r>
              <a:rPr lang="pl-PL" altLang="pl-PL" sz="1400" dirty="0">
                <a:hlinkClick r:id="rId10" tooltip="Mysz komputerowa"/>
              </a:rPr>
              <a:t>myszka</a:t>
            </a:r>
            <a:r>
              <a:rPr lang="pl-PL" altLang="pl-PL" sz="1400" dirty="0"/>
              <a:t>), a wyjściowe to wyświetlacz </a:t>
            </a:r>
            <a:r>
              <a:rPr lang="pl-PL" altLang="pl-PL" sz="1400" dirty="0">
                <a:hlinkClick r:id="rId11" tooltip="Tryb graficzny"/>
              </a:rPr>
              <a:t>graficzny</a:t>
            </a:r>
            <a:r>
              <a:rPr lang="pl-PL" altLang="pl-PL" sz="1400" dirty="0"/>
              <a:t>,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400" dirty="0"/>
              <a:t>interfejs strony internetowej — wejście i wyjście jest realizowane poprzez </a:t>
            </a:r>
            <a:r>
              <a:rPr lang="pl-PL" altLang="pl-PL" sz="1400" dirty="0">
                <a:hlinkClick r:id="rId12" tooltip="Strona internetowa"/>
              </a:rPr>
              <a:t>stronę internetową</a:t>
            </a:r>
            <a:r>
              <a:rPr lang="pl-PL" altLang="pl-PL" sz="1400" dirty="0"/>
              <a:t> wyświetlaną w </a:t>
            </a:r>
            <a:r>
              <a:rPr lang="pl-PL" altLang="pl-PL" sz="1400" dirty="0">
                <a:hlinkClick r:id="rId13" tooltip="Przeglądarka internetowa"/>
              </a:rPr>
              <a:t>przeglądarce internetowej</a:t>
            </a:r>
            <a:r>
              <a:rPr lang="pl-PL" altLang="pl-PL" sz="14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600" dirty="0"/>
              <a:t>W informatyce najczęściej jako interfejs użytkownika rozpatruje się część oprogramowania zajmującą się obsługą urządzeń wejścia/wyjścia przeznaczonych dla </a:t>
            </a:r>
            <a:r>
              <a:rPr lang="pl-PL" altLang="pl-PL" sz="1600" dirty="0">
                <a:hlinkClick r:id="rId3" tooltip="Interakcja człowiek-komputer"/>
              </a:rPr>
              <a:t>interakcji</a:t>
            </a:r>
            <a:r>
              <a:rPr lang="pl-PL" altLang="pl-PL" sz="1600" dirty="0"/>
              <a:t> z użytkownikiem. W komputerach zwykle za obsługę większości funkcji interfejsu użytkownika odpowiada </a:t>
            </a:r>
            <a:r>
              <a:rPr lang="pl-PL" altLang="pl-PL" sz="1600" dirty="0">
                <a:hlinkClick r:id="rId14" tooltip="System operacyjny"/>
              </a:rPr>
              <a:t>system operacyjny</a:t>
            </a:r>
            <a:r>
              <a:rPr lang="pl-PL" altLang="pl-PL" sz="1600" dirty="0"/>
              <a:t>, który narzuca standaryzację wyglądu różnych aplikacji. Zwykli użytkownicy postrzegają oprogramowanie wyłącznie poprzez interfejs użytkownika.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600" dirty="0"/>
              <a:t>Specjalistami zajmującymi się projektowaniem interfejsów są </a:t>
            </a:r>
            <a:r>
              <a:rPr lang="pl-PL" altLang="pl-PL" sz="1600" dirty="0">
                <a:hlinkClick r:id="rId15" tooltip="Projektowanie interakcji"/>
              </a:rPr>
              <a:t>projektanci interakcji</a:t>
            </a:r>
            <a:r>
              <a:rPr lang="pl-PL" altLang="pl-PL" sz="1600" dirty="0"/>
              <a:t> bądź też </a:t>
            </a:r>
            <a:r>
              <a:rPr lang="pl-PL" altLang="pl-PL" sz="1600" dirty="0">
                <a:hlinkClick r:id="rId16" tooltip="Architektura informacji"/>
              </a:rPr>
              <a:t>architekci informacji</a:t>
            </a:r>
            <a:r>
              <a:rPr lang="pl-PL" altLang="pl-PL" sz="1600" dirty="0"/>
              <a:t> łączący przygotowanie techniczne z wiedzą </a:t>
            </a:r>
            <a:r>
              <a:rPr lang="pl-PL" altLang="pl-PL" sz="1600" dirty="0">
                <a:hlinkClick r:id="rId17" tooltip="Psychologia poznawcza"/>
              </a:rPr>
              <a:t>psychologiczną</a:t>
            </a:r>
            <a:r>
              <a:rPr lang="pl-PL" altLang="pl-PL" sz="1600" dirty="0"/>
              <a:t> o przetwarzaniu informacji przez człowieka i wiedzą o </a:t>
            </a:r>
            <a:r>
              <a:rPr lang="pl-PL" altLang="pl-PL" sz="1600" b="1" i="1" dirty="0">
                <a:hlinkClick r:id="rId18" tooltip="Użyteczność (web-usability)"/>
              </a:rPr>
              <a:t>ergonomii</a:t>
            </a:r>
            <a:r>
              <a:rPr lang="pl-PL" altLang="pl-PL" sz="1600" dirty="0"/>
              <a:t> aplikacji. Przygotowany przez nich projekt trafia następnie do projektantów </a:t>
            </a:r>
            <a:r>
              <a:rPr lang="pl-PL" altLang="pl-PL" sz="1600" dirty="0">
                <a:hlinkClick r:id="rId19" tooltip="Grafika"/>
              </a:rPr>
              <a:t>graficznych</a:t>
            </a:r>
            <a:r>
              <a:rPr lang="pl-PL" altLang="pl-PL" sz="1600" dirty="0"/>
              <a:t> i </a:t>
            </a:r>
            <a:r>
              <a:rPr lang="pl-PL" altLang="pl-PL" sz="1600" dirty="0">
                <a:hlinkClick r:id="rId20" tooltip="Programista"/>
              </a:rPr>
              <a:t>programistów</a:t>
            </a:r>
            <a:r>
              <a:rPr lang="pl-PL" altLang="pl-PL" sz="16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600" dirty="0"/>
              <a:t>Naukowcy prowadzą badania nad nowymi interfejsami, takimi jak </a:t>
            </a:r>
            <a:r>
              <a:rPr lang="pl-PL" altLang="pl-PL" sz="1600" b="1" i="1" dirty="0">
                <a:hlinkClick r:id="rId21" tooltip="Wirtualna rzeczywistość"/>
              </a:rPr>
              <a:t>wirtualna rzeczywistość</a:t>
            </a:r>
            <a:r>
              <a:rPr lang="pl-PL" altLang="pl-PL" sz="1600" dirty="0"/>
              <a:t> oraz interfejsami </a:t>
            </a:r>
            <a:r>
              <a:rPr lang="pl-PL" altLang="pl-PL" sz="1600" b="1" i="1" dirty="0">
                <a:hlinkClick r:id="rId22" tooltip="Mózg"/>
              </a:rPr>
              <a:t>mózg</a:t>
            </a:r>
            <a:r>
              <a:rPr lang="pl-PL" altLang="pl-PL" sz="1600" dirty="0"/>
              <a:t>-maszyna, które mogą ułatwić użytkownikowi współpracę z komputerem</a:t>
            </a: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b="1"/>
              <a:t>Interakcja człowiek-komputer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b="1" dirty="0"/>
              <a:t>Interakcja człowiek-komputer</a:t>
            </a:r>
            <a:r>
              <a:rPr lang="pl-PL" altLang="pl-PL" sz="2000" dirty="0"/>
              <a:t>, </a:t>
            </a:r>
            <a:r>
              <a:rPr lang="pl-PL" altLang="pl-PL" sz="2000" dirty="0">
                <a:hlinkClick r:id="rId2" tooltip="Język angielski"/>
              </a:rPr>
              <a:t>ang.</a:t>
            </a:r>
            <a:r>
              <a:rPr lang="pl-PL" altLang="pl-PL" sz="2000" dirty="0"/>
              <a:t> </a:t>
            </a:r>
            <a:r>
              <a:rPr lang="pl-PL" altLang="pl-PL" sz="2000" i="1" dirty="0" err="1"/>
              <a:t>human-computer</a:t>
            </a:r>
            <a:r>
              <a:rPr lang="pl-PL" altLang="pl-PL" sz="2000" i="1" dirty="0"/>
              <a:t> </a:t>
            </a:r>
            <a:r>
              <a:rPr lang="pl-PL" altLang="pl-PL" sz="2000" i="1" dirty="0" err="1"/>
              <a:t>interaction</a:t>
            </a:r>
            <a:r>
              <a:rPr lang="pl-PL" altLang="pl-PL" sz="2000" dirty="0"/>
              <a:t> (HCI) – wzajemne </a:t>
            </a:r>
            <a:r>
              <a:rPr lang="pl-PL" altLang="pl-PL" sz="2000" dirty="0">
                <a:hlinkClick r:id="rId3" tooltip="Oddziaływanie"/>
              </a:rPr>
              <a:t>oddziaływanie</a:t>
            </a:r>
            <a:r>
              <a:rPr lang="pl-PL" altLang="pl-PL" sz="2000" dirty="0"/>
              <a:t> pomiędzy człowiekiem a komputerem, zachodzące poprzez </a:t>
            </a:r>
            <a:r>
              <a:rPr lang="pl-PL" altLang="pl-PL" sz="2000" dirty="0">
                <a:hlinkClick r:id="rId4" tooltip="Interfejs użytkownika"/>
              </a:rPr>
              <a:t>interfejs użytkownika</a:t>
            </a:r>
            <a:r>
              <a:rPr lang="pl-PL" altLang="pl-PL" sz="20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W krajach </a:t>
            </a:r>
            <a:r>
              <a:rPr lang="pl-PL" altLang="pl-PL" sz="2000" dirty="0">
                <a:hlinkClick r:id="rId5" tooltip="Kraj anglosaski"/>
              </a:rPr>
              <a:t>anglosaskich</a:t>
            </a:r>
            <a:r>
              <a:rPr lang="pl-PL" altLang="pl-PL" sz="2000" dirty="0"/>
              <a:t> mianem </a:t>
            </a:r>
            <a:r>
              <a:rPr lang="pl-PL" altLang="pl-PL" sz="2000" i="1" dirty="0" err="1"/>
              <a:t>human-computer</a:t>
            </a:r>
            <a:r>
              <a:rPr lang="pl-PL" altLang="pl-PL" sz="2000" i="1" dirty="0"/>
              <a:t> </a:t>
            </a:r>
            <a:r>
              <a:rPr lang="pl-PL" altLang="pl-PL" sz="2000" i="1" dirty="0" err="1"/>
              <a:t>interaction</a:t>
            </a:r>
            <a:r>
              <a:rPr lang="pl-PL" altLang="pl-PL" sz="2000" dirty="0"/>
              <a:t> określa się też interdyscyplinarną </a:t>
            </a:r>
            <a:r>
              <a:rPr lang="pl-PL" altLang="pl-PL" sz="2000" dirty="0">
                <a:hlinkClick r:id="rId6" tooltip="Nauka"/>
              </a:rPr>
              <a:t>naukę</a:t>
            </a:r>
            <a:r>
              <a:rPr lang="pl-PL" altLang="pl-PL" sz="2000" dirty="0"/>
              <a:t> zajmująca się projektowaniem interfejsów użytkownika oraz badaniem i opisywaniem zjawisk związanych z używaniem </a:t>
            </a:r>
            <a:r>
              <a:rPr lang="pl-PL" altLang="pl-PL" sz="2000" dirty="0">
                <a:hlinkClick r:id="rId7" tooltip="System komputerowy"/>
              </a:rPr>
              <a:t>systemów komputerowych</a:t>
            </a:r>
            <a:r>
              <a:rPr lang="pl-PL" altLang="pl-PL" sz="2000" dirty="0"/>
              <a:t> przez ludzi.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Jedyną polską uczelnią oferującą studia w tym kierunku jest Katedra Lingwistyki Komputerowej na Wydziale Zarządzania i Komunikacji Społecznej </a:t>
            </a:r>
            <a:r>
              <a:rPr lang="pl-PL" altLang="pl-PL" sz="2000" dirty="0">
                <a:hlinkClick r:id="rId8" tooltip="Uniwersytet Jagielloński"/>
              </a:rPr>
              <a:t>Uniwersytetu Jagiellońskiego</a:t>
            </a:r>
            <a:r>
              <a:rPr lang="pl-PL" altLang="pl-PL" sz="2000" dirty="0"/>
              <a:t>. Specjalność elektroniczne przetwarzanie informacji na kierunku kulturoznawstwo jest polskim odpowiednikiem zagranicznych studiów </a:t>
            </a:r>
            <a:r>
              <a:rPr lang="pl-PL" altLang="pl-PL" sz="2000" dirty="0" err="1"/>
              <a:t>Human-Computer</a:t>
            </a:r>
            <a:r>
              <a:rPr lang="pl-PL" altLang="pl-PL" sz="2000" dirty="0"/>
              <a:t> </a:t>
            </a:r>
            <a:r>
              <a:rPr lang="pl-PL" altLang="pl-PL" sz="2000" dirty="0" err="1"/>
              <a:t>Interaction</a:t>
            </a:r>
            <a:r>
              <a:rPr lang="pl-PL" altLang="pl-PL" sz="2000" dirty="0"/>
              <a:t>.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b="1"/>
              <a:t>Projektowanie interakcji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1800" b="1"/>
              <a:t>Projektowanie interakcji</a:t>
            </a:r>
            <a:r>
              <a:rPr lang="pl-PL" altLang="pl-PL" sz="1800"/>
              <a:t> (</a:t>
            </a:r>
            <a:r>
              <a:rPr lang="pl-PL" altLang="pl-PL" sz="1800">
                <a:hlinkClick r:id="rId2" tooltip="Język angielski"/>
              </a:rPr>
              <a:t>ang.</a:t>
            </a:r>
            <a:r>
              <a:rPr lang="pl-PL" altLang="pl-PL" sz="1800"/>
              <a:t> </a:t>
            </a:r>
            <a:r>
              <a:rPr lang="pl-PL" altLang="pl-PL" sz="1800" b="1" i="1"/>
              <a:t>Interaction Design</a:t>
            </a:r>
            <a:r>
              <a:rPr lang="pl-PL" altLang="pl-PL" sz="1800"/>
              <a:t>, w skrócie </a:t>
            </a:r>
            <a:r>
              <a:rPr lang="pl-PL" altLang="pl-PL" sz="1800" b="1"/>
              <a:t>IxD</a:t>
            </a:r>
            <a:r>
              <a:rPr lang="pl-PL" altLang="pl-PL" sz="1800"/>
              <a:t> lub </a:t>
            </a:r>
            <a:r>
              <a:rPr lang="pl-PL" altLang="pl-PL" sz="1800" b="1"/>
              <a:t>IaD</a:t>
            </a:r>
            <a:r>
              <a:rPr lang="pl-PL" altLang="pl-PL" sz="1800"/>
              <a:t>) – dyscyplina zajmująca się projektowaniem funkcjonalnym </a:t>
            </a:r>
            <a:r>
              <a:rPr lang="pl-PL" altLang="pl-PL" sz="1800">
                <a:hlinkClick r:id="rId3" tooltip="System"/>
              </a:rPr>
              <a:t>systemów</a:t>
            </a:r>
            <a:r>
              <a:rPr lang="pl-PL" altLang="pl-PL" sz="1800"/>
              <a:t>, przede wszystkim informatycznych (</a:t>
            </a:r>
            <a:r>
              <a:rPr lang="pl-PL" altLang="pl-PL" sz="1800">
                <a:hlinkClick r:id="rId4" tooltip="Oprogramowanie"/>
              </a:rPr>
              <a:t>oprogramowanie</a:t>
            </a:r>
            <a:r>
              <a:rPr lang="pl-PL" altLang="pl-PL" sz="1800"/>
              <a:t> oraz </a:t>
            </a:r>
            <a:r>
              <a:rPr lang="pl-PL" altLang="pl-PL" sz="1800">
                <a:hlinkClick r:id="rId5" tooltip="Interfejs użytkownika"/>
              </a:rPr>
              <a:t>interfejsy</a:t>
            </a:r>
            <a:r>
              <a:rPr lang="pl-PL" altLang="pl-PL" sz="1800"/>
              <a:t> fizycznych urządzeń elektronicznych), choć może dotyczyć także planowania usług czy procesów w organizacji. Pojęcie to zostało po raz pierwszy wprowadzone przez </a:t>
            </a:r>
            <a:r>
              <a:rPr lang="pl-PL" altLang="pl-PL" sz="1800">
                <a:hlinkClick r:id="rId6" tooltip="William (Bill) Moggridge"/>
              </a:rPr>
              <a:t>Billa Moggridge'a</a:t>
            </a:r>
            <a:r>
              <a:rPr lang="pl-PL" altLang="pl-PL" sz="1800"/>
              <a:t> w latach 80. XX wieku.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800"/>
              <a:t>Projektanci interakcji określają jak ma przebiegać </a:t>
            </a:r>
            <a:r>
              <a:rPr lang="pl-PL" altLang="pl-PL" sz="1800">
                <a:hlinkClick r:id="rId7" tooltip="Interakcja człowiek-komputer"/>
              </a:rPr>
              <a:t>interakcja</a:t>
            </a:r>
            <a:r>
              <a:rPr lang="pl-PL" altLang="pl-PL" sz="1800"/>
              <a:t> systemu (produktu interaktywnego) z jego użytkownikami. Projektowanie interakcji zajmuje się odpowiedzą na dwa pytania: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600"/>
              <a:t>co produkt ma robić? - analiza wymagań użytkowników, wybór, priorytetyzacja i projektowanie funkcjonalności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600"/>
              <a:t>jak produkt ma to robić? - projektowanie </a:t>
            </a:r>
            <a:r>
              <a:rPr lang="pl-PL" altLang="pl-PL" sz="1600">
                <a:hlinkClick r:id="rId5" tooltip="Interfejs użytkownika"/>
              </a:rPr>
              <a:t>interfejsu użytkownika</a:t>
            </a:r>
            <a:r>
              <a:rPr lang="pl-PL" altLang="pl-PL" sz="1600"/>
              <a:t>, </a:t>
            </a:r>
            <a:r>
              <a:rPr lang="pl-PL" altLang="pl-PL" sz="1600">
                <a:hlinkClick r:id="rId8" tooltip="Architektura informacji"/>
              </a:rPr>
              <a:t>architektury informacji</a:t>
            </a:r>
            <a:r>
              <a:rPr lang="pl-PL" altLang="pl-PL" sz="16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800"/>
              <a:t>Celem pracy projektantów interakcji jest stworzenie produktu, który będzie dobrze spełniał zarówno cele biznesowe jak i cele użytkowników, będzie dla nich atrakcyjny i użyteczny (dobre </a:t>
            </a:r>
            <a:r>
              <a:rPr lang="pl-PL" altLang="pl-PL" sz="1800">
                <a:hlinkClick r:id="rId9" tooltip="User experience"/>
              </a:rPr>
              <a:t>user experience</a:t>
            </a:r>
            <a:r>
              <a:rPr lang="pl-PL" altLang="pl-PL" sz="180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800"/>
              <a:t>Projektanci interakcji często wykorzystują badania z udziałem użytkowników końcowych do zbierania informacji o wymaganiach i potrzebach konsumentów oraz do ewaluacji </a:t>
            </a:r>
            <a:r>
              <a:rPr lang="pl-PL" altLang="pl-PL" sz="1800" b="1" i="1">
                <a:hlinkClick r:id="rId10" tooltip="Użyteczność (web-usability)"/>
              </a:rPr>
              <a:t>użyteczności</a:t>
            </a:r>
            <a:r>
              <a:rPr lang="pl-PL" altLang="pl-PL" sz="1800"/>
              <a:t> projektu. Metodykę projektowania interakcji, w której użytkownicy są od początku angażowani w proces przygotowania produktu, nazywa się </a:t>
            </a:r>
            <a:r>
              <a:rPr lang="pl-PL" altLang="pl-PL" sz="1800">
                <a:hlinkClick r:id="rId11" tooltip="Projektowanie zorientowane na użytkownika"/>
              </a:rPr>
              <a:t>projektowaniem zorientowanym na użytkownika</a:t>
            </a:r>
            <a:r>
              <a:rPr lang="pl-PL" altLang="pl-PL" sz="1800"/>
              <a:t>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081087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sz="3600"/>
              <a:t>Zasady projektowania interfejsu użytkownika</a:t>
            </a:r>
            <a:endParaRPr lang="en-GB" altLang="pl-PL" sz="360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65125" y="1125538"/>
            <a:ext cx="8397875" cy="531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b="1">
                <a:latin typeface="Times" charset="0"/>
              </a:rPr>
              <a:t>Zasada		Opis</a:t>
            </a:r>
          </a:p>
          <a:p>
            <a:r>
              <a:rPr lang="pl-PL" altLang="pl-PL">
                <a:latin typeface="Times" charset="0"/>
              </a:rPr>
              <a:t>Zbliżenie do	Interfejs powinien posługiwać się pojęciami i kategoriami wziętymi z użytkownika	doświadczeń osób, które najczęściej będą korzystać z systemu.</a:t>
            </a: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Spójność		Interfejs powinien być spójny, tzn. tam, gdzie to jest możliwe, 		podobne operacje powinny być wykonywane w ten sam sposób.</a:t>
            </a: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Minimum 	Użytkownicy nie powinni być zaskakiwani zachowaniem systemu.</a:t>
            </a:r>
          </a:p>
          <a:p>
            <a:r>
              <a:rPr lang="pl-PL" altLang="pl-PL">
                <a:latin typeface="Times" charset="0"/>
              </a:rPr>
              <a:t>niespodzianek</a:t>
            </a: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Możliwość	Interfejs powinien obejmować mechanizmy, które umożliwiają wycofania	użytkownikom wycofanie się z błędów.</a:t>
            </a: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Porady dla	Interfejs powinien przekazywać znaczące informacje zwrotne, gdy użytkownika	dochodzi do błędów. Powinien też oferować pomoc, której treść 		zależy od kontekstu.</a:t>
            </a:r>
          </a:p>
          <a:p>
            <a:endParaRPr lang="pl-PL" altLang="pl-PL">
              <a:latin typeface="Times" charset="0"/>
            </a:endParaRPr>
          </a:p>
          <a:p>
            <a:r>
              <a:rPr lang="pl-PL" altLang="pl-PL">
                <a:latin typeface="Times" charset="0"/>
              </a:rPr>
              <a:t>Rozróżnianie	interfejs powinien oferować udogodnienia do interakcji dostosowane użytkowników	do różnych rodzajów użytkowników systemu.</a:t>
            </a:r>
            <a:endParaRPr lang="en-GB" altLang="pl-PL">
              <a:latin typeface="Times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50825" y="1412875"/>
            <a:ext cx="84978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124075" y="1268413"/>
            <a:ext cx="9525" cy="5284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noFill/>
        </p:spPr>
        <p:txBody>
          <a:bodyPr lIns="90840" tIns="44623" rIns="90840" bIns="44623" anchor="b"/>
          <a:lstStyle/>
          <a:p>
            <a:pPr defTabSz="917575" eaLnBrk="1" hangingPunct="1"/>
            <a:r>
              <a:rPr lang="pl-PL" altLang="pl-PL" dirty="0"/>
              <a:t>Różne interfejsy użytkownika</a:t>
            </a:r>
            <a:endParaRPr lang="en-GB" altLang="pl-PL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5562600"/>
            <a:ext cx="8305800" cy="9144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l-PL" altLang="pl-PL" sz="2000">
                <a:latin typeface="Times" charset="0"/>
              </a:rPr>
              <a:t>System operacyjny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42864" y="1752600"/>
            <a:ext cx="1905000" cy="9144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l-PL" altLang="pl-PL" sz="2000">
                <a:latin typeface="Times" charset="0"/>
              </a:rPr>
              <a:t>Graficzny interfejs</a:t>
            </a:r>
          </a:p>
          <a:p>
            <a:pPr algn="ctr"/>
            <a:r>
              <a:rPr lang="pl-PL" altLang="pl-PL" sz="2000">
                <a:latin typeface="Times" charset="0"/>
              </a:rPr>
              <a:t>użytkownika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724128" y="1752600"/>
            <a:ext cx="1905000" cy="9144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l-PL" altLang="pl-PL" sz="2000">
                <a:latin typeface="Times" charset="0"/>
              </a:rPr>
              <a:t>Interfejs języka</a:t>
            </a:r>
          </a:p>
          <a:p>
            <a:pPr algn="ctr"/>
            <a:r>
              <a:rPr lang="pl-PL" altLang="pl-PL" sz="2000">
                <a:latin typeface="Times" charset="0"/>
              </a:rPr>
              <a:t>poleceń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1519064" y="3733800"/>
            <a:ext cx="16764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l-PL" altLang="pl-PL" sz="2000">
                <a:latin typeface="Times" charset="0"/>
              </a:rPr>
              <a:t>Menedżer GUI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5724128" y="3657600"/>
            <a:ext cx="1981200" cy="1066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l-PL" altLang="pl-PL" sz="2000">
                <a:latin typeface="Times" charset="0"/>
              </a:rPr>
              <a:t>Interpreter</a:t>
            </a:r>
          </a:p>
          <a:p>
            <a:pPr algn="ctr"/>
            <a:r>
              <a:rPr lang="pl-PL" altLang="pl-PL" sz="2000">
                <a:latin typeface="Times" charset="0"/>
              </a:rPr>
              <a:t>języka</a:t>
            </a:r>
          </a:p>
          <a:p>
            <a:pPr algn="ctr"/>
            <a:r>
              <a:rPr lang="pl-PL" altLang="pl-PL" sz="2000">
                <a:latin typeface="Times" charset="0"/>
              </a:rPr>
              <a:t>poleceń</a:t>
            </a:r>
            <a:endParaRPr lang="en-GB" altLang="pl-PL" sz="2000">
              <a:latin typeface="Times" charset="0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281064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281064" y="4343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6638528" y="2667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6638528" y="4724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Rozwój interfejsu użytkownika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Lata 1950-1960 tryb wsadowy</a:t>
            </a:r>
            <a:r>
              <a:rPr lang="pl-PL" altLang="pl-PL" sz="2400" dirty="0"/>
              <a:t>. Stosowane były karty perforowane, taśmy magnetyczne, drukarki bębnowe. Nie istniał wtedy interfejs użytkownika, bo nie było interaktywnych użytkowników.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Od wczesnych lat 60 do wczesnych lat 80 – terminale wielodostępnych systemów informatycznych</a:t>
            </a:r>
            <a:r>
              <a:rPr lang="pl-PL" altLang="pl-PL" sz="2400" dirty="0"/>
              <a:t>. Użytkownik mógł kontaktować się z komputerem w trybie pytanie-odpowiedź albo poprzez polecenia zawierające określone parametry (system DOS oraz UNIX).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b="1" dirty="0"/>
              <a:t>Lata 70 </a:t>
            </a:r>
            <a:r>
              <a:rPr lang="pl-PL" altLang="pl-PL" sz="2400" dirty="0"/>
              <a:t>laboratorium badawcze firmy Xerox – PARC i opracowanie graficznego interfejsu użytkownika (</a:t>
            </a:r>
            <a:r>
              <a:rPr lang="pl-PL" altLang="pl-PL" sz="2400" b="1" dirty="0">
                <a:solidFill>
                  <a:srgbClr val="993366"/>
                </a:solidFill>
              </a:rPr>
              <a:t>WIMP</a:t>
            </a:r>
            <a:r>
              <a:rPr lang="pl-PL" altLang="pl-PL" sz="24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3960</Words>
  <Application>Microsoft Office PowerPoint</Application>
  <PresentationFormat>Pokaz na ekranie (4:3)</PresentationFormat>
  <Paragraphs>501</Paragraphs>
  <Slides>64</Slides>
  <Notes>15</Notes>
  <HiddenSlides>3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64</vt:i4>
      </vt:variant>
    </vt:vector>
  </HeadingPairs>
  <TitlesOfParts>
    <vt:vector size="67" baseType="lpstr">
      <vt:lpstr>Arial</vt:lpstr>
      <vt:lpstr>Times</vt:lpstr>
      <vt:lpstr>Projekt domyślny</vt:lpstr>
      <vt:lpstr>Projektowanie interfejsu użytkownika</vt:lpstr>
      <vt:lpstr>Zagadnienia</vt:lpstr>
      <vt:lpstr>Interfejs użytkownika</vt:lpstr>
      <vt:lpstr>Interfejs użytkownika</vt:lpstr>
      <vt:lpstr>Prezentacja programu PowerPoint</vt:lpstr>
      <vt:lpstr>Uwarunkowania IU</vt:lpstr>
      <vt:lpstr>Zasady projektowania interfejsu użytkownika</vt:lpstr>
      <vt:lpstr>Różne interfejsy użytkownika</vt:lpstr>
      <vt:lpstr>Rozwój interfejsu użytkownika</vt:lpstr>
      <vt:lpstr>Standard WIMP</vt:lpstr>
      <vt:lpstr>Właściwości interfejsu graficznego użytkownika</vt:lpstr>
      <vt:lpstr>Główne wady standardu WIMP</vt:lpstr>
      <vt:lpstr>Koncepcja post-WIMP</vt:lpstr>
      <vt:lpstr>Dialog pytanie-odpowiedź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Język poleceń</vt:lpstr>
      <vt:lpstr>Język naturalny</vt:lpstr>
      <vt:lpstr>Graficzny interfejs użytkownika</vt:lpstr>
      <vt:lpstr>Warstwy GUI</vt:lpstr>
      <vt:lpstr>Warstwa metafor</vt:lpstr>
      <vt:lpstr>Warstwa metod</vt:lpstr>
      <vt:lpstr>Formatki, okna, obiekty graficzne</vt:lpstr>
      <vt:lpstr>Zasady projektowania IU</vt:lpstr>
      <vt:lpstr>Reguły projektowania IU</vt:lpstr>
      <vt:lpstr>Reguły projektowania IU</vt:lpstr>
      <vt:lpstr>Reguły projektowania IU</vt:lpstr>
      <vt:lpstr>Główny aksjomat IU</vt:lpstr>
      <vt:lpstr>Model użytkownika</vt:lpstr>
      <vt:lpstr>Model użytkownika a model programu</vt:lpstr>
      <vt:lpstr>Druga zasada projektowania IU</vt:lpstr>
      <vt:lpstr>Projektowanie – sztuka dokonywania wyboru</vt:lpstr>
      <vt:lpstr>Ułatwienia i metafory</vt:lpstr>
      <vt:lpstr>Przetwarzanie wsadowe</vt:lpstr>
      <vt:lpstr>Komputery osobiste</vt:lpstr>
      <vt:lpstr>Projektowanie współpracy  człowieka z komputerem a projektowanie systemu</vt:lpstr>
      <vt:lpstr>Model Collinsa</vt:lpstr>
      <vt:lpstr>Prezentacja programu PowerPoint</vt:lpstr>
      <vt:lpstr>Zakres projektowania interfejsu</vt:lpstr>
      <vt:lpstr>Zalety GUI</vt:lpstr>
      <vt:lpstr>Prezentacja informacji</vt:lpstr>
      <vt:lpstr>Prezentacja informacji</vt:lpstr>
      <vt:lpstr>Model MVC interakcji z użytkownikiem</vt:lpstr>
      <vt:lpstr>Informacje statyczne i dynamiczne</vt:lpstr>
      <vt:lpstr>Sposoby prezentacji informacji</vt:lpstr>
      <vt:lpstr>Różne prezentacje informacji</vt:lpstr>
      <vt:lpstr>Metody prezentacji dynamicznie zmieniającej się informacji numerycznej</vt:lpstr>
      <vt:lpstr>Kolor w projekcie interfejsu</vt:lpstr>
      <vt:lpstr>Jak należy korzystać z kolorów w interfejsach użytkownika?</vt:lpstr>
      <vt:lpstr>Pomoc dla użytkownika</vt:lpstr>
      <vt:lpstr>Zagadnienia projektowe związane z redakcją komunikatów</vt:lpstr>
      <vt:lpstr>Projektowanie systemu pomocy</vt:lpstr>
      <vt:lpstr>Punkty wejściowe do systemu pomocy</vt:lpstr>
      <vt:lpstr>Ocena interfejsu</vt:lpstr>
      <vt:lpstr>Atrybuty użyteczności</vt:lpstr>
      <vt:lpstr>Sposoby oceny interfejsu użytkownika</vt:lpstr>
      <vt:lpstr>Dziękuję za uwagę</vt:lpstr>
      <vt:lpstr>Interfejs użytkownika</vt:lpstr>
      <vt:lpstr>Interakcja człowiek-komputer</vt:lpstr>
      <vt:lpstr>Projektowanie interakcji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Projektowanie interfejsu użytkownika</dc:title>
  <dc:creator>tanska</dc:creator>
  <cp:lastModifiedBy>Halina Tańska</cp:lastModifiedBy>
  <cp:revision>30</cp:revision>
  <dcterms:created xsi:type="dcterms:W3CDTF">2009-11-11T19:38:39Z</dcterms:created>
  <dcterms:modified xsi:type="dcterms:W3CDTF">2019-05-24T13:53:43Z</dcterms:modified>
</cp:coreProperties>
</file>