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EA78-35F0-423A-8C70-CA3B48D7A670}" type="datetimeFigureOut">
              <a:rPr lang="pl-PL" smtClean="0"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A347B-ACD0-485D-81F7-F5A4F210D71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Diagramy pakietów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Halina Tańska</a:t>
            </a:r>
          </a:p>
          <a:p>
            <a:r>
              <a:rPr lang="pl-PL" sz="2400" dirty="0"/>
              <a:t>Olsztyn  2019</a:t>
            </a:r>
          </a:p>
        </p:txBody>
      </p:sp>
      <p:pic>
        <p:nvPicPr>
          <p:cNvPr id="5" name="Picture 4" descr="75">
            <a:extLst>
              <a:ext uri="{FF2B5EF4-FFF2-40B4-BE49-F238E27FC236}">
                <a16:creationId xmlns:a16="http://schemas.microsoft.com/office/drawing/2014/main" id="{1892F51E-7CF4-4A14-8036-EFB28F0E1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26109"/>
            <a:ext cx="1152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276600" y="2905125"/>
          <a:ext cx="5867400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Obraz - mapa bitowa" r:id="rId3" imgW="4552381" imgH="3067478" progId="Paint.Picture">
                  <p:embed/>
                </p:oleObj>
              </mc:Choice>
              <mc:Fallback>
                <p:oleObj name="Obraz - mapa bitowa" r:id="rId3" imgW="4552381" imgH="306747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05125"/>
                        <a:ext cx="5867400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pakietów - Uogólnienie</a:t>
            </a:r>
          </a:p>
        </p:txBody>
      </p:sp>
      <p:graphicFrame>
        <p:nvGraphicFramePr>
          <p:cNvPr id="12292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50825" y="1484313"/>
          <a:ext cx="41052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Obraz - mapa bitowa" r:id="rId5" imgW="3704762" imgH="2924583" progId="Paint.Picture">
                  <p:embed/>
                </p:oleObj>
              </mc:Choice>
              <mc:Fallback>
                <p:oleObj name="Obraz - mapa bitowa" r:id="rId5" imgW="3704762" imgH="2924583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84313"/>
                        <a:ext cx="4105275" cy="324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pakietów - Scalenie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03350" y="1089025"/>
          <a:ext cx="6481763" cy="576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Obraz - mapa bitowa" r:id="rId3" imgW="5971429" imgH="5315692" progId="Paint.Picture">
                  <p:embed/>
                </p:oleObj>
              </mc:Choice>
              <mc:Fallback>
                <p:oleObj name="Obraz - mapa bitowa" r:id="rId3" imgW="5971429" imgH="531569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089025"/>
                        <a:ext cx="6481763" cy="576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pakietów - Scalenie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23850" y="1844675"/>
          <a:ext cx="8569325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Obraz - mapa bitowa" r:id="rId3" imgW="6039693" imgH="2895238" progId="Paint.Picture">
                  <p:embed/>
                </p:oleObj>
              </mc:Choice>
              <mc:Fallback>
                <p:oleObj name="Obraz - mapa bitowa" r:id="rId3" imgW="6039693" imgH="289523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44675"/>
                        <a:ext cx="8569325" cy="410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" y="1965325"/>
            <a:ext cx="7461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042988" y="11969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000" b="1"/>
              <a:t>System wspomagania zarządzania uczelnią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pakietów</a:t>
            </a:r>
          </a:p>
        </p:txBody>
      </p:sp>
      <p:graphicFrame>
        <p:nvGraphicFramePr>
          <p:cNvPr id="16387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979613" y="1196975"/>
          <a:ext cx="515778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Obraz - mapa bitowa" r:id="rId3" imgW="9171429" imgH="10066667" progId="Paint.Picture">
                  <p:embed/>
                </p:oleObj>
              </mc:Choice>
              <mc:Fallback>
                <p:oleObj name="Obraz - mapa bitowa" r:id="rId3" imgW="9171429" imgH="100666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196975"/>
                        <a:ext cx="5157787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pakietów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395288" y="1989138"/>
          <a:ext cx="8424862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Obraz - mapa bitowa" r:id="rId3" imgW="5961905" imgH="2629267" progId="Paint.Picture">
                  <p:embed/>
                </p:oleObj>
              </mc:Choice>
              <mc:Fallback>
                <p:oleObj name="Obraz - mapa bitowa" r:id="rId3" imgW="5961905" imgH="262926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89138"/>
                        <a:ext cx="8424862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Ćwiczenie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/>
              <a:t>Podziel diagram klas automatu do sprzedaży napojów na pakiety.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pakietów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/>
              <a:t>Diagram pakietów (</a:t>
            </a:r>
            <a:r>
              <a:rPr lang="pl-PL" altLang="pl-PL" i="1"/>
              <a:t>Package diagram</a:t>
            </a:r>
            <a:r>
              <a:rPr lang="pl-PL" altLang="pl-PL"/>
              <a:t>) jest </a:t>
            </a:r>
            <a:r>
              <a:rPr lang="pl-PL" altLang="pl-PL" b="1" i="1">
                <a:solidFill>
                  <a:srgbClr val="0000CC"/>
                </a:solidFill>
              </a:rPr>
              <a:t>strukturalnym diagramem</a:t>
            </a:r>
            <a:r>
              <a:rPr lang="pl-PL" altLang="pl-PL"/>
              <a:t>, który prezentuje pakiety i relacje zachodzące pomiędzy nimi.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/>
              <a:t>Diagram pakietów służy do </a:t>
            </a:r>
            <a:r>
              <a:rPr lang="pl-PL" altLang="pl-PL" b="1" i="1">
                <a:solidFill>
                  <a:srgbClr val="0000CC"/>
                </a:solidFill>
              </a:rPr>
              <a:t>modelowania agregatów bytów jakimi są pakiety</a:t>
            </a:r>
            <a:r>
              <a:rPr lang="pl-PL" altLang="pl-PL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/>
              <a:t>Diagram pakietów pozwalają na </a:t>
            </a:r>
            <a:r>
              <a:rPr lang="pl-PL" altLang="pl-PL" b="1" i="1">
                <a:solidFill>
                  <a:srgbClr val="0000CC"/>
                </a:solidFill>
              </a:rPr>
              <a:t>modelowanie systemu na wysokim stopniu abstrakcji</a:t>
            </a:r>
            <a:r>
              <a:rPr lang="pl-PL" altLang="pl-PL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pakietów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/>
              <a:t>Diagram pakietów (Package diagram) ukazuje </a:t>
            </a:r>
            <a:r>
              <a:rPr lang="pl-PL" altLang="pl-PL" i="1">
                <a:solidFill>
                  <a:srgbClr val="0000CC"/>
                </a:solidFill>
              </a:rPr>
              <a:t>organizację elementów w systemie podzieloną na pakiety</a:t>
            </a:r>
            <a:r>
              <a:rPr lang="pl-PL" altLang="pl-PL"/>
              <a:t>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/>
          </a:p>
          <a:p>
            <a:pPr marL="0" indent="0" eaLnBrk="1" hangingPunct="1">
              <a:buFont typeface="Wingdings" pitchFamily="2" charset="2"/>
              <a:buNone/>
            </a:pPr>
            <a:r>
              <a:rPr lang="pl-PL" altLang="pl-PL"/>
              <a:t>Pakiety są ze sobą związane zależnościami.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Pakiet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pl-PL" altLang="pl-PL"/>
              <a:t>Pakiety mogą występować w postaci uproszczonej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/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/>
          </a:p>
          <a:p>
            <a:pPr marL="0" indent="0" eaLnBrk="1" hangingPunct="1">
              <a:buFont typeface="Wingdings" pitchFamily="2" charset="2"/>
              <a:buNone/>
            </a:pPr>
            <a:endParaRPr lang="pl-PL" altLang="pl-PL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356100" y="2205038"/>
          <a:ext cx="2376488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Obraz - mapa bitowa" r:id="rId3" imgW="1333333" imgH="1142857" progId="Paint.Picture">
                  <p:embed/>
                </p:oleObj>
              </mc:Choice>
              <mc:Fallback>
                <p:oleObj name="Obraz - mapa bitowa" r:id="rId3" imgW="1333333" imgH="1142857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205038"/>
                        <a:ext cx="2376488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4356100" y="4437063"/>
          <a:ext cx="2376488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Obraz - mapa bitowa" r:id="rId5" imgW="1333333" imgH="1142857" progId="Paint.Picture">
                  <p:embed/>
                </p:oleObj>
              </mc:Choice>
              <mc:Fallback>
                <p:oleObj name="Obraz - mapa bitowa" r:id="rId5" imgW="1333333" imgH="114285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437063"/>
                        <a:ext cx="2376488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8313" y="4149725"/>
            <a:ext cx="3960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3200"/>
              <a:t>lub rozszerzonej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Pakiet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l-PL" altLang="pl-PL"/>
              <a:t>Pakiet może zawierać: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klasy,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interfejsy,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komponenty,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operacje,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przypadki użycia,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diagramy,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pl-PL" altLang="pl-PL">
                <a:solidFill>
                  <a:srgbClr val="0000CC"/>
                </a:solidFill>
              </a:rPr>
              <a:t>inne pakiety</a:t>
            </a:r>
            <a:r>
              <a:rPr lang="pl-PL" altLang="pl-PL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pl-PL" altLang="pl-PL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4427538" y="3500438"/>
          <a:ext cx="3887787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Obraz - mapa bitowa" r:id="rId3" imgW="2847619" imgH="2161905" progId="Paint.Picture">
                  <p:embed/>
                </p:oleObj>
              </mc:Choice>
              <mc:Fallback>
                <p:oleObj name="Obraz - mapa bitowa" r:id="rId3" imgW="2847619" imgH="216190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00438"/>
                        <a:ext cx="3887787" cy="295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5219700" y="2349500"/>
            <a:ext cx="3744913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pl-PL" altLang="pl-PL" sz="3200"/>
              <a:t>Najczęściej pakiety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pl-PL" altLang="pl-PL" sz="3200"/>
              <a:t>zawierają klasy.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Diagram pakietów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Byty należące do tego samego pakietu muszą mieć unikatowe nazwy.</a:t>
            </a:r>
          </a:p>
          <a:p>
            <a:pPr eaLnBrk="1" hangingPunct="1"/>
            <a:r>
              <a:rPr lang="pl-PL" altLang="pl-PL"/>
              <a:t>Pakiety, jako agregaty systemu umożliwiają w celu lepszego zrozumienia złożoności systemu podział systemu na grupy.</a:t>
            </a:r>
          </a:p>
          <a:p>
            <a:pPr eaLnBrk="1" hangingPunct="1"/>
            <a:r>
              <a:rPr lang="pl-PL" altLang="pl-PL"/>
              <a:t>Pakiety mogą zawierać w sobie inne pakiety.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między pakietami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altLang="pl-PL"/>
              <a:t>Zależności między pakietami:</a:t>
            </a:r>
          </a:p>
          <a:p>
            <a:pPr eaLnBrk="1" hangingPunct="1"/>
            <a:r>
              <a:rPr lang="pl-PL" altLang="pl-PL"/>
              <a:t>zawieranie (import)</a:t>
            </a:r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uogólnienie (generalization)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195513" y="5229225"/>
          <a:ext cx="4681537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Obraz - mapa bitowa" r:id="rId3" imgW="3885714" imgH="1200318" progId="Paint.Picture">
                  <p:embed/>
                </p:oleObj>
              </mc:Choice>
              <mc:Fallback>
                <p:oleObj name="Obraz - mapa bitowa" r:id="rId3" imgW="3885714" imgH="120031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229225"/>
                        <a:ext cx="4681537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195513" y="2997200"/>
          <a:ext cx="4681537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Obraz - mapa bitowa" r:id="rId5" imgW="3877216" imgH="1219370" progId="Paint.Picture">
                  <p:embed/>
                </p:oleObj>
              </mc:Choice>
              <mc:Fallback>
                <p:oleObj name="Obraz - mapa bitowa" r:id="rId5" imgW="3877216" imgH="121937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997200"/>
                        <a:ext cx="4681537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między pakietami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altLang="pl-PL"/>
              <a:t>Zależności między pakietami:</a:t>
            </a:r>
          </a:p>
          <a:p>
            <a:pPr eaLnBrk="1" hangingPunct="1"/>
            <a:r>
              <a:rPr lang="pl-PL" altLang="pl-PL"/>
              <a:t>scalanie (merge)</a:t>
            </a:r>
          </a:p>
          <a:p>
            <a:pPr eaLnBrk="1" hangingPunct="1">
              <a:buFont typeface="Wingdings" pitchFamily="2" charset="2"/>
              <a:buNone/>
            </a:pPr>
            <a:endParaRPr lang="pl-PL" altLang="pl-PL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39750" y="3213100"/>
          <a:ext cx="8135938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Obraz - mapa bitowa" r:id="rId3" imgW="4180952" imgH="1247619" progId="Paint.Picture">
                  <p:embed/>
                </p:oleObj>
              </mc:Choice>
              <mc:Fallback>
                <p:oleObj name="Obraz - mapa bitowa" r:id="rId3" imgW="4180952" imgH="124761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213100"/>
                        <a:ext cx="8135938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Zależności pakietów - Zawieranie</a:t>
            </a: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763713" y="1628775"/>
          <a:ext cx="5673725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Obraz - mapa bitowa" r:id="rId3" imgW="4866667" imgH="3885714" progId="Paint.Picture">
                  <p:embed/>
                </p:oleObj>
              </mc:Choice>
              <mc:Fallback>
                <p:oleObj name="Obraz - mapa bitowa" r:id="rId3" imgW="4866667" imgH="38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628775"/>
                        <a:ext cx="5673725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500563" y="4652963"/>
            <a:ext cx="15128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200"/>
              <a:t>GUI::Okno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011863" y="3141663"/>
            <a:ext cx="27368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altLang="pl-PL" sz="2200"/>
              <a:t>GUI::Okno::Program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215</Words>
  <Application>Microsoft Office PowerPoint</Application>
  <PresentationFormat>Pokaz na ekranie (4:3)</PresentationFormat>
  <Paragraphs>51</Paragraphs>
  <Slides>16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Motyw pakietu Office</vt:lpstr>
      <vt:lpstr>Obraz - mapa bitowa</vt:lpstr>
      <vt:lpstr>Diagramy pakietów</vt:lpstr>
      <vt:lpstr>Diagram pakietów</vt:lpstr>
      <vt:lpstr>Diagram pakietów</vt:lpstr>
      <vt:lpstr>Pakiet</vt:lpstr>
      <vt:lpstr>Pakiet</vt:lpstr>
      <vt:lpstr>Diagram pakietów</vt:lpstr>
      <vt:lpstr>Zależności między pakietami</vt:lpstr>
      <vt:lpstr>Zależności między pakietami</vt:lpstr>
      <vt:lpstr>Zależności pakietów - Zawieranie</vt:lpstr>
      <vt:lpstr>Zależności pakietów - Uogólnienie</vt:lpstr>
      <vt:lpstr>Zależności pakietów - Scalenie</vt:lpstr>
      <vt:lpstr>Zależności pakietów - Scalenie</vt:lpstr>
      <vt:lpstr>Prezentacja programu PowerPoint</vt:lpstr>
      <vt:lpstr>Diagram pakietów</vt:lpstr>
      <vt:lpstr>Diagram pakietów</vt:lpstr>
      <vt:lpstr>Ćwiczenie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Diagramy pakietów</dc:title>
  <dc:creator>Admin</dc:creator>
  <cp:lastModifiedBy>Halina Tańska</cp:lastModifiedBy>
  <cp:revision>2</cp:revision>
  <dcterms:created xsi:type="dcterms:W3CDTF">2017-12-11T11:16:05Z</dcterms:created>
  <dcterms:modified xsi:type="dcterms:W3CDTF">2019-05-24T13:52:58Z</dcterms:modified>
</cp:coreProperties>
</file>