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5"/>
  </p:notesMasterIdLst>
  <p:sldIdLst>
    <p:sldId id="256" r:id="rId2"/>
    <p:sldId id="305" r:id="rId3"/>
    <p:sldId id="279" r:id="rId4"/>
    <p:sldId id="280" r:id="rId5"/>
    <p:sldId id="281" r:id="rId6"/>
    <p:sldId id="282" r:id="rId7"/>
    <p:sldId id="276" r:id="rId8"/>
    <p:sldId id="277" r:id="rId9"/>
    <p:sldId id="283" r:id="rId10"/>
    <p:sldId id="306" r:id="rId11"/>
    <p:sldId id="278" r:id="rId12"/>
    <p:sldId id="284" r:id="rId13"/>
    <p:sldId id="257" r:id="rId14"/>
    <p:sldId id="307" r:id="rId15"/>
    <p:sldId id="285" r:id="rId16"/>
    <p:sldId id="308" r:id="rId17"/>
    <p:sldId id="309" r:id="rId18"/>
    <p:sldId id="310" r:id="rId19"/>
    <p:sldId id="286" r:id="rId20"/>
    <p:sldId id="287" r:id="rId21"/>
    <p:sldId id="288" r:id="rId22"/>
    <p:sldId id="289" r:id="rId23"/>
    <p:sldId id="258" r:id="rId24"/>
    <p:sldId id="262" r:id="rId25"/>
    <p:sldId id="263" r:id="rId26"/>
    <p:sldId id="264" r:id="rId27"/>
    <p:sldId id="266" r:id="rId28"/>
    <p:sldId id="267" r:id="rId29"/>
    <p:sldId id="268" r:id="rId30"/>
    <p:sldId id="269" r:id="rId31"/>
    <p:sldId id="270" r:id="rId32"/>
    <p:sldId id="271" r:id="rId33"/>
    <p:sldId id="272" r:id="rId34"/>
    <p:sldId id="273" r:id="rId35"/>
    <p:sldId id="274" r:id="rId36"/>
    <p:sldId id="275" r:id="rId37"/>
    <p:sldId id="260" r:id="rId38"/>
    <p:sldId id="261" r:id="rId39"/>
    <p:sldId id="296" r:id="rId40"/>
    <p:sldId id="297" r:id="rId41"/>
    <p:sldId id="298" r:id="rId42"/>
    <p:sldId id="299" r:id="rId43"/>
    <p:sldId id="300" r:id="rId44"/>
    <p:sldId id="301" r:id="rId45"/>
    <p:sldId id="302" r:id="rId46"/>
    <p:sldId id="303" r:id="rId47"/>
    <p:sldId id="304" r:id="rId48"/>
    <p:sldId id="293" r:id="rId49"/>
    <p:sldId id="295" r:id="rId50"/>
    <p:sldId id="294" r:id="rId51"/>
    <p:sldId id="292" r:id="rId52"/>
    <p:sldId id="291" r:id="rId53"/>
    <p:sldId id="290" r:id="rId54"/>
  </p:sldIdLst>
  <p:sldSz cx="9144000" cy="6858000" type="screen4x3"/>
  <p:notesSz cx="6858000" cy="9144000"/>
  <p:defaultTextStyle>
    <a:defPPr>
      <a:defRPr lang="pl-PL"/>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312" autoAdjust="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pl-PL"/>
          </a:p>
        </p:txBody>
      </p:sp>
      <p:sp>
        <p:nvSpPr>
          <p:cNvPr id="819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pl-PL"/>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819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pl-PL" noProof="0"/>
              <a:t>Kliknij, aby edytować style wzorca tekstu</a:t>
            </a:r>
          </a:p>
          <a:p>
            <a:pPr lvl="1"/>
            <a:r>
              <a:rPr lang="pl-PL" noProof="0"/>
              <a:t>Drugi poziom</a:t>
            </a:r>
          </a:p>
          <a:p>
            <a:pPr lvl="2"/>
            <a:r>
              <a:rPr lang="pl-PL" noProof="0"/>
              <a:t>Trzeci poziom</a:t>
            </a:r>
          </a:p>
          <a:p>
            <a:pPr lvl="3"/>
            <a:r>
              <a:rPr lang="pl-PL" noProof="0"/>
              <a:t>Czwarty poziom</a:t>
            </a:r>
          </a:p>
          <a:p>
            <a:pPr lvl="4"/>
            <a:r>
              <a:rPr lang="pl-PL" noProof="0"/>
              <a:t>Piąty poziom</a:t>
            </a:r>
          </a:p>
        </p:txBody>
      </p:sp>
      <p:sp>
        <p:nvSpPr>
          <p:cNvPr id="819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pl-PL"/>
          </a:p>
        </p:txBody>
      </p:sp>
      <p:sp>
        <p:nvSpPr>
          <p:cNvPr id="819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5D23D02C-B65D-4513-8DF7-5D40349FCF4A}" type="slidenum">
              <a:rPr lang="pl-PL" altLang="pl-PL"/>
              <a:pPr/>
              <a:t>‹#›</a:t>
            </a:fld>
            <a:endParaRPr lang="pl-PL" altLang="pl-PL"/>
          </a:p>
        </p:txBody>
      </p:sp>
    </p:spTree>
    <p:extLst>
      <p:ext uri="{BB962C8B-B14F-4D97-AF65-F5344CB8AC3E}">
        <p14:creationId xmlns:p14="http://schemas.microsoft.com/office/powerpoint/2010/main" val="5645281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miter lim="800000"/>
            <a:headEnd/>
            <a:tailEnd/>
          </a:ln>
        </p:spPr>
        <p:txBody>
          <a:bodyPr/>
          <a:lstStyle/>
          <a:p>
            <a:fld id="{FDAD8677-A66E-41C9-A380-55646173D8CD}" type="slidenum">
              <a:rPr lang="pl-PL" altLang="pl-PL"/>
              <a:pPr/>
              <a:t>24</a:t>
            </a:fld>
            <a:endParaRPr lang="pl-PL" altLang="pl-PL"/>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xfrm>
            <a:off x="914400" y="4343400"/>
            <a:ext cx="5029200" cy="4114800"/>
          </a:xfrm>
          <a:noFill/>
        </p:spPr>
        <p:txBody>
          <a:bodyPr/>
          <a:lstStyle/>
          <a:p>
            <a:pPr eaLnBrk="1" hangingPunct="1"/>
            <a:r>
              <a:rPr lang="pl-PL" altLang="pl-PL"/>
              <a:t>Wykład inauguracyjny poświęcony jest przedstawieniu zakresu, jaki obejmuje Inżynieria Oprogramowania</a:t>
            </a:r>
          </a:p>
        </p:txBody>
      </p:sp>
    </p:spTree>
    <p:extLst>
      <p:ext uri="{BB962C8B-B14F-4D97-AF65-F5344CB8AC3E}">
        <p14:creationId xmlns:p14="http://schemas.microsoft.com/office/powerpoint/2010/main" val="11501686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miter lim="800000"/>
            <a:headEnd/>
            <a:tailEnd/>
          </a:ln>
        </p:spPr>
        <p:txBody>
          <a:bodyPr/>
          <a:lstStyle/>
          <a:p>
            <a:fld id="{77307BC0-2F2E-42B6-A5BE-BBC1AD002A82}" type="slidenum">
              <a:rPr lang="pl-PL" altLang="pl-PL"/>
              <a:pPr/>
              <a:t>33</a:t>
            </a:fld>
            <a:endParaRPr lang="pl-PL" altLang="pl-PL"/>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p:spPr>
        <p:txBody>
          <a:bodyPr/>
          <a:lstStyle/>
          <a:p>
            <a:pPr eaLnBrk="1" hangingPunct="1"/>
            <a:endParaRPr lang="pl-PL" altLang="pl-PL"/>
          </a:p>
        </p:txBody>
      </p:sp>
    </p:spTree>
    <p:extLst>
      <p:ext uri="{BB962C8B-B14F-4D97-AF65-F5344CB8AC3E}">
        <p14:creationId xmlns:p14="http://schemas.microsoft.com/office/powerpoint/2010/main" val="38175609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miter lim="800000"/>
            <a:headEnd/>
            <a:tailEnd/>
          </a:ln>
        </p:spPr>
        <p:txBody>
          <a:bodyPr/>
          <a:lstStyle/>
          <a:p>
            <a:fld id="{EB448109-57E7-4101-94E3-8BEF863EFCE0}" type="slidenum">
              <a:rPr lang="pl-PL" altLang="pl-PL"/>
              <a:pPr/>
              <a:t>34</a:t>
            </a:fld>
            <a:endParaRPr lang="pl-PL" altLang="pl-PL"/>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p:spPr>
        <p:txBody>
          <a:bodyPr/>
          <a:lstStyle/>
          <a:p>
            <a:pPr eaLnBrk="1" hangingPunct="1"/>
            <a:endParaRPr lang="pl-PL" altLang="pl-PL"/>
          </a:p>
        </p:txBody>
      </p:sp>
    </p:spTree>
    <p:extLst>
      <p:ext uri="{BB962C8B-B14F-4D97-AF65-F5344CB8AC3E}">
        <p14:creationId xmlns:p14="http://schemas.microsoft.com/office/powerpoint/2010/main" val="38237212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miter lim="800000"/>
            <a:headEnd/>
            <a:tailEnd/>
          </a:ln>
        </p:spPr>
        <p:txBody>
          <a:bodyPr/>
          <a:lstStyle/>
          <a:p>
            <a:fld id="{B9153C5B-0635-48EB-ABC4-AFA5A77C4B4B}" type="slidenum">
              <a:rPr lang="pl-PL" altLang="pl-PL"/>
              <a:pPr/>
              <a:t>35</a:t>
            </a:fld>
            <a:endParaRPr lang="pl-PL" altLang="pl-PL"/>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p:spPr>
        <p:txBody>
          <a:bodyPr/>
          <a:lstStyle/>
          <a:p>
            <a:pPr eaLnBrk="1" hangingPunct="1"/>
            <a:endParaRPr lang="pl-PL" altLang="pl-PL"/>
          </a:p>
        </p:txBody>
      </p:sp>
    </p:spTree>
    <p:extLst>
      <p:ext uri="{BB962C8B-B14F-4D97-AF65-F5344CB8AC3E}">
        <p14:creationId xmlns:p14="http://schemas.microsoft.com/office/powerpoint/2010/main" val="34227191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miter lim="800000"/>
            <a:headEnd/>
            <a:tailEnd/>
          </a:ln>
        </p:spPr>
        <p:txBody>
          <a:bodyPr/>
          <a:lstStyle/>
          <a:p>
            <a:fld id="{8325D2C2-16C0-45AD-87FE-5503FC541AF1}" type="slidenum">
              <a:rPr lang="pl-PL" altLang="pl-PL"/>
              <a:pPr/>
              <a:t>36</a:t>
            </a:fld>
            <a:endParaRPr lang="pl-PL" altLang="pl-PL"/>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p:spPr>
        <p:txBody>
          <a:bodyPr/>
          <a:lstStyle/>
          <a:p>
            <a:pPr eaLnBrk="1" hangingPunct="1"/>
            <a:endParaRPr lang="pl-PL" altLang="pl-PL"/>
          </a:p>
        </p:txBody>
      </p:sp>
    </p:spTree>
    <p:extLst>
      <p:ext uri="{BB962C8B-B14F-4D97-AF65-F5344CB8AC3E}">
        <p14:creationId xmlns:p14="http://schemas.microsoft.com/office/powerpoint/2010/main" val="8606281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miter lim="800000"/>
            <a:headEnd/>
            <a:tailEnd/>
          </a:ln>
        </p:spPr>
        <p:txBody>
          <a:bodyPr/>
          <a:lstStyle/>
          <a:p>
            <a:fld id="{608B5476-776B-45FF-925F-5426FE933787}" type="slidenum">
              <a:rPr lang="pl-PL" altLang="pl-PL"/>
              <a:pPr/>
              <a:t>38</a:t>
            </a:fld>
            <a:endParaRPr lang="pl-PL" altLang="pl-PL"/>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p:spPr>
        <p:txBody>
          <a:bodyPr/>
          <a:lstStyle/>
          <a:p>
            <a:pPr eaLnBrk="1" hangingPunct="1"/>
            <a:endParaRPr lang="pl-PL" altLang="pl-PL"/>
          </a:p>
        </p:txBody>
      </p:sp>
    </p:spTree>
    <p:extLst>
      <p:ext uri="{BB962C8B-B14F-4D97-AF65-F5344CB8AC3E}">
        <p14:creationId xmlns:p14="http://schemas.microsoft.com/office/powerpoint/2010/main" val="11869653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miter lim="800000"/>
            <a:headEnd/>
            <a:tailEnd/>
          </a:ln>
        </p:spPr>
        <p:txBody>
          <a:bodyPr/>
          <a:lstStyle/>
          <a:p>
            <a:fld id="{710199D4-5C13-4BFA-ADB4-6BA7D2E655E2}" type="slidenum">
              <a:rPr lang="pl-PL" altLang="pl-PL"/>
              <a:pPr/>
              <a:t>25</a:t>
            </a:fld>
            <a:endParaRPr lang="pl-PL" altLang="pl-PL"/>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p:spPr>
        <p:txBody>
          <a:bodyPr/>
          <a:lstStyle/>
          <a:p>
            <a:pPr eaLnBrk="1" hangingPunct="1"/>
            <a:endParaRPr lang="pl-PL" altLang="pl-PL"/>
          </a:p>
        </p:txBody>
      </p:sp>
    </p:spTree>
    <p:extLst>
      <p:ext uri="{BB962C8B-B14F-4D97-AF65-F5344CB8AC3E}">
        <p14:creationId xmlns:p14="http://schemas.microsoft.com/office/powerpoint/2010/main" val="40932101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miter lim="800000"/>
            <a:headEnd/>
            <a:tailEnd/>
          </a:ln>
        </p:spPr>
        <p:txBody>
          <a:bodyPr/>
          <a:lstStyle/>
          <a:p>
            <a:fld id="{0B9BEA7A-6F03-4795-A042-840CF7DB562C}" type="slidenum">
              <a:rPr lang="pl-PL" altLang="pl-PL"/>
              <a:pPr/>
              <a:t>26</a:t>
            </a:fld>
            <a:endParaRPr lang="pl-PL" altLang="pl-PL"/>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p:spPr>
        <p:txBody>
          <a:bodyPr/>
          <a:lstStyle/>
          <a:p>
            <a:pPr eaLnBrk="1" hangingPunct="1"/>
            <a:endParaRPr lang="pl-PL" altLang="pl-PL"/>
          </a:p>
        </p:txBody>
      </p:sp>
    </p:spTree>
    <p:extLst>
      <p:ext uri="{BB962C8B-B14F-4D97-AF65-F5344CB8AC3E}">
        <p14:creationId xmlns:p14="http://schemas.microsoft.com/office/powerpoint/2010/main" val="37303462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miter lim="800000"/>
            <a:headEnd/>
            <a:tailEnd/>
          </a:ln>
        </p:spPr>
        <p:txBody>
          <a:bodyPr/>
          <a:lstStyle/>
          <a:p>
            <a:fld id="{51DF95E9-CE4D-407D-94EE-4F8B09C85087}" type="slidenum">
              <a:rPr lang="pl-PL" altLang="pl-PL"/>
              <a:pPr/>
              <a:t>27</a:t>
            </a:fld>
            <a:endParaRPr lang="pl-PL" altLang="pl-PL"/>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p:spPr>
        <p:txBody>
          <a:bodyPr/>
          <a:lstStyle/>
          <a:p>
            <a:pPr eaLnBrk="1" hangingPunct="1"/>
            <a:endParaRPr lang="pl-PL" altLang="pl-PL"/>
          </a:p>
        </p:txBody>
      </p:sp>
    </p:spTree>
    <p:extLst>
      <p:ext uri="{BB962C8B-B14F-4D97-AF65-F5344CB8AC3E}">
        <p14:creationId xmlns:p14="http://schemas.microsoft.com/office/powerpoint/2010/main" val="27713672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miter lim="800000"/>
            <a:headEnd/>
            <a:tailEnd/>
          </a:ln>
        </p:spPr>
        <p:txBody>
          <a:bodyPr/>
          <a:lstStyle/>
          <a:p>
            <a:fld id="{69DC2753-86F1-4925-99F1-B9F30DAE793A}" type="slidenum">
              <a:rPr lang="pl-PL" altLang="pl-PL"/>
              <a:pPr/>
              <a:t>28</a:t>
            </a:fld>
            <a:endParaRPr lang="pl-PL" altLang="pl-PL"/>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p:spPr>
        <p:txBody>
          <a:bodyPr/>
          <a:lstStyle/>
          <a:p>
            <a:pPr eaLnBrk="1" hangingPunct="1"/>
            <a:endParaRPr lang="pl-PL" altLang="pl-PL"/>
          </a:p>
        </p:txBody>
      </p:sp>
    </p:spTree>
    <p:extLst>
      <p:ext uri="{BB962C8B-B14F-4D97-AF65-F5344CB8AC3E}">
        <p14:creationId xmlns:p14="http://schemas.microsoft.com/office/powerpoint/2010/main" val="23142406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miter lim="800000"/>
            <a:headEnd/>
            <a:tailEnd/>
          </a:ln>
        </p:spPr>
        <p:txBody>
          <a:bodyPr/>
          <a:lstStyle/>
          <a:p>
            <a:fld id="{0225D7FE-3703-449A-ABEB-30B16D47E35B}" type="slidenum">
              <a:rPr lang="pl-PL" altLang="pl-PL"/>
              <a:pPr/>
              <a:t>29</a:t>
            </a:fld>
            <a:endParaRPr lang="pl-PL" altLang="pl-PL"/>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p:spPr>
        <p:txBody>
          <a:bodyPr/>
          <a:lstStyle/>
          <a:p>
            <a:pPr eaLnBrk="1" hangingPunct="1"/>
            <a:endParaRPr lang="pl-PL" altLang="pl-PL"/>
          </a:p>
        </p:txBody>
      </p:sp>
    </p:spTree>
    <p:extLst>
      <p:ext uri="{BB962C8B-B14F-4D97-AF65-F5344CB8AC3E}">
        <p14:creationId xmlns:p14="http://schemas.microsoft.com/office/powerpoint/2010/main" val="16704297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miter lim="800000"/>
            <a:headEnd/>
            <a:tailEnd/>
          </a:ln>
        </p:spPr>
        <p:txBody>
          <a:bodyPr/>
          <a:lstStyle/>
          <a:p>
            <a:fld id="{7FE388D9-FDAC-4E0C-98D7-C462ED48A786}" type="slidenum">
              <a:rPr lang="pl-PL" altLang="pl-PL"/>
              <a:pPr/>
              <a:t>30</a:t>
            </a:fld>
            <a:endParaRPr lang="pl-PL" altLang="pl-PL"/>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p:spPr>
        <p:txBody>
          <a:bodyPr/>
          <a:lstStyle/>
          <a:p>
            <a:pPr eaLnBrk="1" hangingPunct="1"/>
            <a:endParaRPr lang="pl-PL" altLang="pl-PL"/>
          </a:p>
        </p:txBody>
      </p:sp>
    </p:spTree>
    <p:extLst>
      <p:ext uri="{BB962C8B-B14F-4D97-AF65-F5344CB8AC3E}">
        <p14:creationId xmlns:p14="http://schemas.microsoft.com/office/powerpoint/2010/main" val="40820703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miter lim="800000"/>
            <a:headEnd/>
            <a:tailEnd/>
          </a:ln>
        </p:spPr>
        <p:txBody>
          <a:bodyPr/>
          <a:lstStyle/>
          <a:p>
            <a:fld id="{C6AD539C-D9D5-467C-AF29-6F94D431E638}" type="slidenum">
              <a:rPr lang="pl-PL" altLang="pl-PL"/>
              <a:pPr/>
              <a:t>31</a:t>
            </a:fld>
            <a:endParaRPr lang="pl-PL" altLang="pl-PL"/>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p:spPr>
        <p:txBody>
          <a:bodyPr/>
          <a:lstStyle/>
          <a:p>
            <a:pPr eaLnBrk="1" hangingPunct="1"/>
            <a:endParaRPr lang="pl-PL" altLang="pl-PL"/>
          </a:p>
        </p:txBody>
      </p:sp>
    </p:spTree>
    <p:extLst>
      <p:ext uri="{BB962C8B-B14F-4D97-AF65-F5344CB8AC3E}">
        <p14:creationId xmlns:p14="http://schemas.microsoft.com/office/powerpoint/2010/main" val="30476668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miter lim="800000"/>
            <a:headEnd/>
            <a:tailEnd/>
          </a:ln>
        </p:spPr>
        <p:txBody>
          <a:bodyPr/>
          <a:lstStyle/>
          <a:p>
            <a:fld id="{52CF5116-E184-4945-931C-F603AC1C521F}" type="slidenum">
              <a:rPr lang="pl-PL" altLang="pl-PL"/>
              <a:pPr/>
              <a:t>32</a:t>
            </a:fld>
            <a:endParaRPr lang="pl-PL" altLang="pl-PL"/>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p:spPr>
        <p:txBody>
          <a:bodyPr/>
          <a:lstStyle/>
          <a:p>
            <a:pPr eaLnBrk="1" hangingPunct="1"/>
            <a:endParaRPr lang="pl-PL" altLang="pl-PL"/>
          </a:p>
        </p:txBody>
      </p:sp>
    </p:spTree>
    <p:extLst>
      <p:ext uri="{BB962C8B-B14F-4D97-AF65-F5344CB8AC3E}">
        <p14:creationId xmlns:p14="http://schemas.microsoft.com/office/powerpoint/2010/main" val="4160348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l-PL"/>
              <a:t>Kliknij, aby edytować styl wzorca podtytułu</a:t>
            </a:r>
          </a:p>
        </p:txBody>
      </p:sp>
      <p:sp>
        <p:nvSpPr>
          <p:cNvPr id="4" name="Rectangle 4"/>
          <p:cNvSpPr>
            <a:spLocks noGrp="1" noChangeArrowheads="1"/>
          </p:cNvSpPr>
          <p:nvPr>
            <p:ph type="dt" sz="half" idx="10"/>
          </p:nvPr>
        </p:nvSpPr>
        <p:spPr>
          <a:ln/>
        </p:spPr>
        <p:txBody>
          <a:bodyPr/>
          <a:lstStyle>
            <a:lvl1pPr>
              <a:defRPr/>
            </a:lvl1pPr>
          </a:lstStyle>
          <a:p>
            <a:pPr>
              <a:defRPr/>
            </a:pPr>
            <a:endParaRPr 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p>
        </p:txBody>
      </p:sp>
      <p:sp>
        <p:nvSpPr>
          <p:cNvPr id="6" name="Rectangle 6"/>
          <p:cNvSpPr>
            <a:spLocks noGrp="1" noChangeArrowheads="1"/>
          </p:cNvSpPr>
          <p:nvPr>
            <p:ph type="sldNum" sz="quarter" idx="12"/>
          </p:nvPr>
        </p:nvSpPr>
        <p:spPr>
          <a:ln/>
        </p:spPr>
        <p:txBody>
          <a:bodyPr/>
          <a:lstStyle>
            <a:lvl1pPr>
              <a:defRPr/>
            </a:lvl1pPr>
          </a:lstStyle>
          <a:p>
            <a:fld id="{8A46E3D4-0B70-47D1-8B6A-456C64E3511B}" type="slidenum">
              <a:rPr lang="pl-PL" altLang="pl-PL"/>
              <a:pPr/>
              <a:t>‹#›</a:t>
            </a:fld>
            <a:endParaRPr lang="pl-PL" alt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Rectangle 4"/>
          <p:cNvSpPr>
            <a:spLocks noGrp="1" noChangeArrowheads="1"/>
          </p:cNvSpPr>
          <p:nvPr>
            <p:ph type="dt" sz="half" idx="10"/>
          </p:nvPr>
        </p:nvSpPr>
        <p:spPr>
          <a:ln/>
        </p:spPr>
        <p:txBody>
          <a:bodyPr/>
          <a:lstStyle>
            <a:lvl1pPr>
              <a:defRPr/>
            </a:lvl1pPr>
          </a:lstStyle>
          <a:p>
            <a:pPr>
              <a:defRPr/>
            </a:pPr>
            <a:endParaRPr 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p>
        </p:txBody>
      </p:sp>
      <p:sp>
        <p:nvSpPr>
          <p:cNvPr id="6" name="Rectangle 6"/>
          <p:cNvSpPr>
            <a:spLocks noGrp="1" noChangeArrowheads="1"/>
          </p:cNvSpPr>
          <p:nvPr>
            <p:ph type="sldNum" sz="quarter" idx="12"/>
          </p:nvPr>
        </p:nvSpPr>
        <p:spPr>
          <a:ln/>
        </p:spPr>
        <p:txBody>
          <a:bodyPr/>
          <a:lstStyle>
            <a:lvl1pPr>
              <a:defRPr/>
            </a:lvl1pPr>
          </a:lstStyle>
          <a:p>
            <a:fld id="{A8FC2B71-C859-4066-B0A3-0E9905D8CDC8}" type="slidenum">
              <a:rPr lang="pl-PL" altLang="pl-PL"/>
              <a:pPr/>
              <a:t>‹#›</a:t>
            </a:fld>
            <a:endParaRPr lang="pl-PL" alt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Rectangle 4"/>
          <p:cNvSpPr>
            <a:spLocks noGrp="1" noChangeArrowheads="1"/>
          </p:cNvSpPr>
          <p:nvPr>
            <p:ph type="dt" sz="half" idx="10"/>
          </p:nvPr>
        </p:nvSpPr>
        <p:spPr>
          <a:ln/>
        </p:spPr>
        <p:txBody>
          <a:bodyPr/>
          <a:lstStyle>
            <a:lvl1pPr>
              <a:defRPr/>
            </a:lvl1pPr>
          </a:lstStyle>
          <a:p>
            <a:pPr>
              <a:defRPr/>
            </a:pPr>
            <a:endParaRPr 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p>
        </p:txBody>
      </p:sp>
      <p:sp>
        <p:nvSpPr>
          <p:cNvPr id="6" name="Rectangle 6"/>
          <p:cNvSpPr>
            <a:spLocks noGrp="1" noChangeArrowheads="1"/>
          </p:cNvSpPr>
          <p:nvPr>
            <p:ph type="sldNum" sz="quarter" idx="12"/>
          </p:nvPr>
        </p:nvSpPr>
        <p:spPr>
          <a:ln/>
        </p:spPr>
        <p:txBody>
          <a:bodyPr/>
          <a:lstStyle>
            <a:lvl1pPr>
              <a:defRPr/>
            </a:lvl1pPr>
          </a:lstStyle>
          <a:p>
            <a:fld id="{501D484D-3893-45B0-B0FC-09D50657EC3A}" type="slidenum">
              <a:rPr lang="pl-PL" altLang="pl-PL"/>
              <a:pPr/>
              <a:t>‹#›</a:t>
            </a:fld>
            <a:endParaRPr lang="pl-PL" alt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Rectangle 4"/>
          <p:cNvSpPr>
            <a:spLocks noGrp="1" noChangeArrowheads="1"/>
          </p:cNvSpPr>
          <p:nvPr>
            <p:ph type="dt" sz="half" idx="10"/>
          </p:nvPr>
        </p:nvSpPr>
        <p:spPr>
          <a:ln/>
        </p:spPr>
        <p:txBody>
          <a:bodyPr/>
          <a:lstStyle>
            <a:lvl1pPr>
              <a:defRPr/>
            </a:lvl1pPr>
          </a:lstStyle>
          <a:p>
            <a:pPr>
              <a:defRPr/>
            </a:pPr>
            <a:endParaRPr 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p>
        </p:txBody>
      </p:sp>
      <p:sp>
        <p:nvSpPr>
          <p:cNvPr id="6" name="Rectangle 6"/>
          <p:cNvSpPr>
            <a:spLocks noGrp="1" noChangeArrowheads="1"/>
          </p:cNvSpPr>
          <p:nvPr>
            <p:ph type="sldNum" sz="quarter" idx="12"/>
          </p:nvPr>
        </p:nvSpPr>
        <p:spPr>
          <a:ln/>
        </p:spPr>
        <p:txBody>
          <a:bodyPr/>
          <a:lstStyle>
            <a:lvl1pPr>
              <a:defRPr/>
            </a:lvl1pPr>
          </a:lstStyle>
          <a:p>
            <a:fld id="{D5FC97BB-CA71-4D8B-ACFA-A3DBF85468F9}" type="slidenum">
              <a:rPr lang="pl-PL" altLang="pl-PL"/>
              <a:pPr/>
              <a:t>‹#›</a:t>
            </a:fld>
            <a:endParaRPr lang="pl-PL" alt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l-PL"/>
              <a:t>Kliknij, aby edytować style wzorca tekstu</a:t>
            </a:r>
          </a:p>
        </p:txBody>
      </p:sp>
      <p:sp>
        <p:nvSpPr>
          <p:cNvPr id="4" name="Rectangle 4"/>
          <p:cNvSpPr>
            <a:spLocks noGrp="1" noChangeArrowheads="1"/>
          </p:cNvSpPr>
          <p:nvPr>
            <p:ph type="dt" sz="half" idx="10"/>
          </p:nvPr>
        </p:nvSpPr>
        <p:spPr>
          <a:ln/>
        </p:spPr>
        <p:txBody>
          <a:bodyPr/>
          <a:lstStyle>
            <a:lvl1pPr>
              <a:defRPr/>
            </a:lvl1pPr>
          </a:lstStyle>
          <a:p>
            <a:pPr>
              <a:defRPr/>
            </a:pPr>
            <a:endParaRPr 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p>
        </p:txBody>
      </p:sp>
      <p:sp>
        <p:nvSpPr>
          <p:cNvPr id="6" name="Rectangle 6"/>
          <p:cNvSpPr>
            <a:spLocks noGrp="1" noChangeArrowheads="1"/>
          </p:cNvSpPr>
          <p:nvPr>
            <p:ph type="sldNum" sz="quarter" idx="12"/>
          </p:nvPr>
        </p:nvSpPr>
        <p:spPr>
          <a:ln/>
        </p:spPr>
        <p:txBody>
          <a:bodyPr/>
          <a:lstStyle>
            <a:lvl1pPr>
              <a:defRPr/>
            </a:lvl1pPr>
          </a:lstStyle>
          <a:p>
            <a:fld id="{9373A0C1-742A-49D6-B0BF-EC714196DBAE}" type="slidenum">
              <a:rPr lang="pl-PL" altLang="pl-PL"/>
              <a:pPr/>
              <a:t>‹#›</a:t>
            </a:fld>
            <a:endParaRPr lang="pl-PL" alt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Rectangle 4"/>
          <p:cNvSpPr>
            <a:spLocks noGrp="1" noChangeArrowheads="1"/>
          </p:cNvSpPr>
          <p:nvPr>
            <p:ph type="dt" sz="half" idx="10"/>
          </p:nvPr>
        </p:nvSpPr>
        <p:spPr>
          <a:ln/>
        </p:spPr>
        <p:txBody>
          <a:bodyPr/>
          <a:lstStyle>
            <a:lvl1pPr>
              <a:defRPr/>
            </a:lvl1pPr>
          </a:lstStyle>
          <a:p>
            <a:pPr>
              <a:defRPr/>
            </a:pPr>
            <a:endParaRPr lang="pl-PL"/>
          </a:p>
        </p:txBody>
      </p:sp>
      <p:sp>
        <p:nvSpPr>
          <p:cNvPr id="6" name="Rectangle 5"/>
          <p:cNvSpPr>
            <a:spLocks noGrp="1" noChangeArrowheads="1"/>
          </p:cNvSpPr>
          <p:nvPr>
            <p:ph type="ftr" sz="quarter" idx="11"/>
          </p:nvPr>
        </p:nvSpPr>
        <p:spPr>
          <a:ln/>
        </p:spPr>
        <p:txBody>
          <a:bodyPr/>
          <a:lstStyle>
            <a:lvl1pPr>
              <a:defRPr/>
            </a:lvl1pPr>
          </a:lstStyle>
          <a:p>
            <a:pPr>
              <a:defRPr/>
            </a:pPr>
            <a:endParaRPr lang="pl-PL"/>
          </a:p>
        </p:txBody>
      </p:sp>
      <p:sp>
        <p:nvSpPr>
          <p:cNvPr id="7" name="Rectangle 6"/>
          <p:cNvSpPr>
            <a:spLocks noGrp="1" noChangeArrowheads="1"/>
          </p:cNvSpPr>
          <p:nvPr>
            <p:ph type="sldNum" sz="quarter" idx="12"/>
          </p:nvPr>
        </p:nvSpPr>
        <p:spPr>
          <a:ln/>
        </p:spPr>
        <p:txBody>
          <a:bodyPr/>
          <a:lstStyle>
            <a:lvl1pPr>
              <a:defRPr/>
            </a:lvl1pPr>
          </a:lstStyle>
          <a:p>
            <a:fld id="{CACD8C7F-0822-416F-9B90-6654259CF9C2}" type="slidenum">
              <a:rPr lang="pl-PL" altLang="pl-PL"/>
              <a:pPr/>
              <a:t>‹#›</a:t>
            </a:fld>
            <a:endParaRPr lang="pl-PL" alt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Rectangle 4"/>
          <p:cNvSpPr>
            <a:spLocks noGrp="1" noChangeArrowheads="1"/>
          </p:cNvSpPr>
          <p:nvPr>
            <p:ph type="dt" sz="half" idx="10"/>
          </p:nvPr>
        </p:nvSpPr>
        <p:spPr>
          <a:ln/>
        </p:spPr>
        <p:txBody>
          <a:bodyPr/>
          <a:lstStyle>
            <a:lvl1pPr>
              <a:defRPr/>
            </a:lvl1pPr>
          </a:lstStyle>
          <a:p>
            <a:pPr>
              <a:defRPr/>
            </a:pPr>
            <a:endParaRPr lang="pl-PL"/>
          </a:p>
        </p:txBody>
      </p:sp>
      <p:sp>
        <p:nvSpPr>
          <p:cNvPr id="8" name="Rectangle 5"/>
          <p:cNvSpPr>
            <a:spLocks noGrp="1" noChangeArrowheads="1"/>
          </p:cNvSpPr>
          <p:nvPr>
            <p:ph type="ftr" sz="quarter" idx="11"/>
          </p:nvPr>
        </p:nvSpPr>
        <p:spPr>
          <a:ln/>
        </p:spPr>
        <p:txBody>
          <a:bodyPr/>
          <a:lstStyle>
            <a:lvl1pPr>
              <a:defRPr/>
            </a:lvl1pPr>
          </a:lstStyle>
          <a:p>
            <a:pPr>
              <a:defRPr/>
            </a:pPr>
            <a:endParaRPr lang="pl-PL"/>
          </a:p>
        </p:txBody>
      </p:sp>
      <p:sp>
        <p:nvSpPr>
          <p:cNvPr id="9" name="Rectangle 6"/>
          <p:cNvSpPr>
            <a:spLocks noGrp="1" noChangeArrowheads="1"/>
          </p:cNvSpPr>
          <p:nvPr>
            <p:ph type="sldNum" sz="quarter" idx="12"/>
          </p:nvPr>
        </p:nvSpPr>
        <p:spPr>
          <a:ln/>
        </p:spPr>
        <p:txBody>
          <a:bodyPr/>
          <a:lstStyle>
            <a:lvl1pPr>
              <a:defRPr/>
            </a:lvl1pPr>
          </a:lstStyle>
          <a:p>
            <a:fld id="{76877983-60AB-4191-8085-51CE2EFBE036}" type="slidenum">
              <a:rPr lang="pl-PL" altLang="pl-PL"/>
              <a:pPr/>
              <a:t>‹#›</a:t>
            </a:fld>
            <a:endParaRPr lang="pl-PL" alt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Rectangle 4"/>
          <p:cNvSpPr>
            <a:spLocks noGrp="1" noChangeArrowheads="1"/>
          </p:cNvSpPr>
          <p:nvPr>
            <p:ph type="dt" sz="half" idx="10"/>
          </p:nvPr>
        </p:nvSpPr>
        <p:spPr>
          <a:ln/>
        </p:spPr>
        <p:txBody>
          <a:bodyPr/>
          <a:lstStyle>
            <a:lvl1pPr>
              <a:defRPr/>
            </a:lvl1pPr>
          </a:lstStyle>
          <a:p>
            <a:pPr>
              <a:defRPr/>
            </a:pPr>
            <a:endParaRPr lang="pl-PL"/>
          </a:p>
        </p:txBody>
      </p:sp>
      <p:sp>
        <p:nvSpPr>
          <p:cNvPr id="4" name="Rectangle 5"/>
          <p:cNvSpPr>
            <a:spLocks noGrp="1" noChangeArrowheads="1"/>
          </p:cNvSpPr>
          <p:nvPr>
            <p:ph type="ftr" sz="quarter" idx="11"/>
          </p:nvPr>
        </p:nvSpPr>
        <p:spPr>
          <a:ln/>
        </p:spPr>
        <p:txBody>
          <a:bodyPr/>
          <a:lstStyle>
            <a:lvl1pPr>
              <a:defRPr/>
            </a:lvl1pPr>
          </a:lstStyle>
          <a:p>
            <a:pPr>
              <a:defRPr/>
            </a:pPr>
            <a:endParaRPr lang="pl-PL"/>
          </a:p>
        </p:txBody>
      </p:sp>
      <p:sp>
        <p:nvSpPr>
          <p:cNvPr id="5" name="Rectangle 6"/>
          <p:cNvSpPr>
            <a:spLocks noGrp="1" noChangeArrowheads="1"/>
          </p:cNvSpPr>
          <p:nvPr>
            <p:ph type="sldNum" sz="quarter" idx="12"/>
          </p:nvPr>
        </p:nvSpPr>
        <p:spPr>
          <a:ln/>
        </p:spPr>
        <p:txBody>
          <a:bodyPr/>
          <a:lstStyle>
            <a:lvl1pPr>
              <a:defRPr/>
            </a:lvl1pPr>
          </a:lstStyle>
          <a:p>
            <a:fld id="{A556FCEF-520D-4EA9-816F-C2F3A027772E}" type="slidenum">
              <a:rPr lang="pl-PL" altLang="pl-PL"/>
              <a:pPr/>
              <a:t>‹#›</a:t>
            </a:fld>
            <a:endParaRPr lang="pl-PL" alt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pl-PL"/>
          </a:p>
        </p:txBody>
      </p:sp>
      <p:sp>
        <p:nvSpPr>
          <p:cNvPr id="3" name="Rectangle 5"/>
          <p:cNvSpPr>
            <a:spLocks noGrp="1" noChangeArrowheads="1"/>
          </p:cNvSpPr>
          <p:nvPr>
            <p:ph type="ftr" sz="quarter" idx="11"/>
          </p:nvPr>
        </p:nvSpPr>
        <p:spPr>
          <a:ln/>
        </p:spPr>
        <p:txBody>
          <a:bodyPr/>
          <a:lstStyle>
            <a:lvl1pPr>
              <a:defRPr/>
            </a:lvl1pPr>
          </a:lstStyle>
          <a:p>
            <a:pPr>
              <a:defRPr/>
            </a:pPr>
            <a:endParaRPr lang="pl-PL"/>
          </a:p>
        </p:txBody>
      </p:sp>
      <p:sp>
        <p:nvSpPr>
          <p:cNvPr id="4" name="Rectangle 6"/>
          <p:cNvSpPr>
            <a:spLocks noGrp="1" noChangeArrowheads="1"/>
          </p:cNvSpPr>
          <p:nvPr>
            <p:ph type="sldNum" sz="quarter" idx="12"/>
          </p:nvPr>
        </p:nvSpPr>
        <p:spPr>
          <a:ln/>
        </p:spPr>
        <p:txBody>
          <a:bodyPr/>
          <a:lstStyle>
            <a:lvl1pPr>
              <a:defRPr/>
            </a:lvl1pPr>
          </a:lstStyle>
          <a:p>
            <a:fld id="{B1F31945-3E57-490D-A74E-18E79C26399B}" type="slidenum">
              <a:rPr lang="pl-PL" altLang="pl-PL"/>
              <a:pPr/>
              <a:t>‹#›</a:t>
            </a:fld>
            <a:endParaRPr lang="pl-PL" alt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Rectangle 4"/>
          <p:cNvSpPr>
            <a:spLocks noGrp="1" noChangeArrowheads="1"/>
          </p:cNvSpPr>
          <p:nvPr>
            <p:ph type="dt" sz="half" idx="10"/>
          </p:nvPr>
        </p:nvSpPr>
        <p:spPr>
          <a:ln/>
        </p:spPr>
        <p:txBody>
          <a:bodyPr/>
          <a:lstStyle>
            <a:lvl1pPr>
              <a:defRPr/>
            </a:lvl1pPr>
          </a:lstStyle>
          <a:p>
            <a:pPr>
              <a:defRPr/>
            </a:pPr>
            <a:endParaRPr lang="pl-PL"/>
          </a:p>
        </p:txBody>
      </p:sp>
      <p:sp>
        <p:nvSpPr>
          <p:cNvPr id="6" name="Rectangle 5"/>
          <p:cNvSpPr>
            <a:spLocks noGrp="1" noChangeArrowheads="1"/>
          </p:cNvSpPr>
          <p:nvPr>
            <p:ph type="ftr" sz="quarter" idx="11"/>
          </p:nvPr>
        </p:nvSpPr>
        <p:spPr>
          <a:ln/>
        </p:spPr>
        <p:txBody>
          <a:bodyPr/>
          <a:lstStyle>
            <a:lvl1pPr>
              <a:defRPr/>
            </a:lvl1pPr>
          </a:lstStyle>
          <a:p>
            <a:pPr>
              <a:defRPr/>
            </a:pPr>
            <a:endParaRPr lang="pl-PL"/>
          </a:p>
        </p:txBody>
      </p:sp>
      <p:sp>
        <p:nvSpPr>
          <p:cNvPr id="7" name="Rectangle 6"/>
          <p:cNvSpPr>
            <a:spLocks noGrp="1" noChangeArrowheads="1"/>
          </p:cNvSpPr>
          <p:nvPr>
            <p:ph type="sldNum" sz="quarter" idx="12"/>
          </p:nvPr>
        </p:nvSpPr>
        <p:spPr>
          <a:ln/>
        </p:spPr>
        <p:txBody>
          <a:bodyPr/>
          <a:lstStyle>
            <a:lvl1pPr>
              <a:defRPr/>
            </a:lvl1pPr>
          </a:lstStyle>
          <a:p>
            <a:fld id="{CAC24321-35F2-4133-B3B6-7E60A15C98F3}" type="slidenum">
              <a:rPr lang="pl-PL" altLang="pl-PL"/>
              <a:pPr/>
              <a:t>‹#›</a:t>
            </a:fld>
            <a:endParaRPr lang="pl-PL" alt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Rectangle 4"/>
          <p:cNvSpPr>
            <a:spLocks noGrp="1" noChangeArrowheads="1"/>
          </p:cNvSpPr>
          <p:nvPr>
            <p:ph type="dt" sz="half" idx="10"/>
          </p:nvPr>
        </p:nvSpPr>
        <p:spPr>
          <a:ln/>
        </p:spPr>
        <p:txBody>
          <a:bodyPr/>
          <a:lstStyle>
            <a:lvl1pPr>
              <a:defRPr/>
            </a:lvl1pPr>
          </a:lstStyle>
          <a:p>
            <a:pPr>
              <a:defRPr/>
            </a:pPr>
            <a:endParaRPr lang="pl-PL"/>
          </a:p>
        </p:txBody>
      </p:sp>
      <p:sp>
        <p:nvSpPr>
          <p:cNvPr id="6" name="Rectangle 5"/>
          <p:cNvSpPr>
            <a:spLocks noGrp="1" noChangeArrowheads="1"/>
          </p:cNvSpPr>
          <p:nvPr>
            <p:ph type="ftr" sz="quarter" idx="11"/>
          </p:nvPr>
        </p:nvSpPr>
        <p:spPr>
          <a:ln/>
        </p:spPr>
        <p:txBody>
          <a:bodyPr/>
          <a:lstStyle>
            <a:lvl1pPr>
              <a:defRPr/>
            </a:lvl1pPr>
          </a:lstStyle>
          <a:p>
            <a:pPr>
              <a:defRPr/>
            </a:pPr>
            <a:endParaRPr lang="pl-PL"/>
          </a:p>
        </p:txBody>
      </p:sp>
      <p:sp>
        <p:nvSpPr>
          <p:cNvPr id="7" name="Rectangle 6"/>
          <p:cNvSpPr>
            <a:spLocks noGrp="1" noChangeArrowheads="1"/>
          </p:cNvSpPr>
          <p:nvPr>
            <p:ph type="sldNum" sz="quarter" idx="12"/>
          </p:nvPr>
        </p:nvSpPr>
        <p:spPr>
          <a:ln/>
        </p:spPr>
        <p:txBody>
          <a:bodyPr/>
          <a:lstStyle>
            <a:lvl1pPr>
              <a:defRPr/>
            </a:lvl1pPr>
          </a:lstStyle>
          <a:p>
            <a:fld id="{B42FACCA-B10E-4213-84A7-743A72F3C105}" type="slidenum">
              <a:rPr lang="pl-PL" altLang="pl-PL"/>
              <a:pPr/>
              <a:t>‹#›</a:t>
            </a:fld>
            <a:endParaRPr lang="pl-PL" alt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pl-PL" altLang="pl-PL"/>
              <a:t>Kliknij, aby edytować styl wzorca tytułu</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pl-PL" altLang="pl-PL"/>
              <a:t>Kliknij, aby edytować style wzorca tekstu</a:t>
            </a:r>
          </a:p>
          <a:p>
            <a:pPr lvl="1"/>
            <a:r>
              <a:rPr lang="pl-PL" altLang="pl-PL"/>
              <a:t>Drugi poziom</a:t>
            </a:r>
          </a:p>
          <a:p>
            <a:pPr lvl="2"/>
            <a:r>
              <a:rPr lang="pl-PL" altLang="pl-PL"/>
              <a:t>Trzeci poziom</a:t>
            </a:r>
          </a:p>
          <a:p>
            <a:pPr lvl="3"/>
            <a:r>
              <a:rPr lang="pl-PL" altLang="pl-PL"/>
              <a:t>Czwarty poziom</a:t>
            </a:r>
          </a:p>
          <a:p>
            <a:pPr lvl="4"/>
            <a:r>
              <a:rPr lang="pl-PL" altLang="pl-PL"/>
              <a:t>Piąty poziom</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pl-PL"/>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pl-PL"/>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fld id="{5E10FFA8-DD63-4EEC-9D01-55A1FCBD0A18}" type="slidenum">
              <a:rPr lang="pl-PL" altLang="pl-PL"/>
              <a:pPr/>
              <a:t>‹#›</a:t>
            </a:fld>
            <a:endParaRPr lang="pl-PL" alt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5.emf"/><Relationship Id="rId4" Type="http://schemas.openxmlformats.org/officeDocument/2006/relationships/oleObject" Target="../embeddings/oleObject1.bin"/></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6.emf"/><Relationship Id="rId4" Type="http://schemas.openxmlformats.org/officeDocument/2006/relationships/oleObject" Target="../embeddings/oleObject2.bin"/></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7.emf"/><Relationship Id="rId4" Type="http://schemas.openxmlformats.org/officeDocument/2006/relationships/oleObject" Target="../embeddings/oleObject3.bin"/></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8.emf"/><Relationship Id="rId4" Type="http://schemas.openxmlformats.org/officeDocument/2006/relationships/oleObject" Target="../embeddings/oleObject4.bin"/></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79512" y="2130425"/>
            <a:ext cx="8856984" cy="1470025"/>
          </a:xfrm>
        </p:spPr>
        <p:txBody>
          <a:bodyPr/>
          <a:lstStyle/>
          <a:p>
            <a:pPr eaLnBrk="1" hangingPunct="1"/>
            <a:r>
              <a:rPr lang="pl-PL" altLang="pl-PL" dirty="0"/>
              <a:t>Diagramy interakcji:</a:t>
            </a:r>
            <a:br>
              <a:rPr lang="pl-PL" altLang="pl-PL" dirty="0"/>
            </a:br>
            <a:r>
              <a:rPr lang="pl-PL" altLang="pl-PL" dirty="0"/>
              <a:t>diagramy sekwencji i komunikacji</a:t>
            </a:r>
          </a:p>
        </p:txBody>
      </p:sp>
      <p:sp>
        <p:nvSpPr>
          <p:cNvPr id="3075" name="Rectangle 3"/>
          <p:cNvSpPr>
            <a:spLocks noGrp="1" noChangeArrowheads="1"/>
          </p:cNvSpPr>
          <p:nvPr>
            <p:ph type="subTitle" idx="1"/>
          </p:nvPr>
        </p:nvSpPr>
        <p:spPr/>
        <p:txBody>
          <a:bodyPr/>
          <a:lstStyle/>
          <a:p>
            <a:pPr eaLnBrk="1" hangingPunct="1"/>
            <a:r>
              <a:rPr lang="pl-PL" altLang="pl-PL"/>
              <a:t>Halina Tańska</a:t>
            </a:r>
          </a:p>
        </p:txBody>
      </p:sp>
      <p:pic>
        <p:nvPicPr>
          <p:cNvPr id="4" name="Picture 4" descr="75">
            <a:extLst>
              <a:ext uri="{FF2B5EF4-FFF2-40B4-BE49-F238E27FC236}">
                <a16:creationId xmlns:a16="http://schemas.microsoft.com/office/drawing/2014/main" id="{1892F51E-7CF4-4A14-8036-EFB28F0E1A8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20272" y="695259"/>
            <a:ext cx="1152525"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pl-PL"/>
              <a:t>Linia życia</a:t>
            </a:r>
          </a:p>
        </p:txBody>
      </p:sp>
      <p:sp>
        <p:nvSpPr>
          <p:cNvPr id="12291" name="Content Placeholder 2"/>
          <p:cNvSpPr>
            <a:spLocks noGrp="1"/>
          </p:cNvSpPr>
          <p:nvPr>
            <p:ph idx="1"/>
          </p:nvPr>
        </p:nvSpPr>
        <p:spPr/>
        <p:txBody>
          <a:bodyPr/>
          <a:lstStyle/>
          <a:p>
            <a:r>
              <a:rPr lang="pl-PL" sz="2800" dirty="0"/>
              <a:t>Linia życia to rola uczestnika interakcji, jaką pełni w czasie jej trwania.</a:t>
            </a:r>
          </a:p>
          <a:p>
            <a:r>
              <a:rPr lang="pl-PL" sz="2800" dirty="0"/>
              <a:t>Linia życia reprezentuje współuczestnika interakcji i czas jego istnienia podczas realizacji scenariusza</a:t>
            </a:r>
          </a:p>
          <a:p>
            <a:r>
              <a:rPr lang="pl-PL" sz="2800" dirty="0"/>
              <a:t>Linie życia reprezentują konkretne byty – obiekty systemu i mogą przyjmować stereotypy, które świadczą o roli, jaką pełni dany obiekt w systemie.</a:t>
            </a:r>
          </a:p>
          <a:p>
            <a:endParaRPr lang="pl-PL"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 calcmode="lin" valueType="num">
                                      <p:cBhvr>
                                        <p:cTn id="7" dur="1000" fill="hold"/>
                                        <p:tgtEl>
                                          <p:spTgt spid="12291">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2291">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2291">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2291">
                                            <p:txEl>
                                              <p:pRg st="1" end="1"/>
                                            </p:txEl>
                                          </p:spTgt>
                                        </p:tgtEl>
                                        <p:attrNameLst>
                                          <p:attrName>style.visibility</p:attrName>
                                        </p:attrNameLst>
                                      </p:cBhvr>
                                      <p:to>
                                        <p:strVal val="visible"/>
                                      </p:to>
                                    </p:set>
                                    <p:anim calcmode="lin" valueType="num">
                                      <p:cBhvr>
                                        <p:cTn id="14" dur="1000" fill="hold"/>
                                        <p:tgtEl>
                                          <p:spTgt spid="12291">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12291">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12291">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12291">
                                            <p:txEl>
                                              <p:pRg st="2" end="2"/>
                                            </p:txEl>
                                          </p:spTgt>
                                        </p:tgtEl>
                                        <p:attrNameLst>
                                          <p:attrName>style.visibility</p:attrName>
                                        </p:attrNameLst>
                                      </p:cBhvr>
                                      <p:to>
                                        <p:strVal val="visible"/>
                                      </p:to>
                                    </p:set>
                                    <p:anim calcmode="lin" valueType="num">
                                      <p:cBhvr>
                                        <p:cTn id="21" dur="1000" fill="hold"/>
                                        <p:tgtEl>
                                          <p:spTgt spid="12291">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12291">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1229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115888"/>
            <a:ext cx="8229600" cy="635000"/>
          </a:xfrm>
        </p:spPr>
        <p:txBody>
          <a:bodyPr/>
          <a:lstStyle/>
          <a:p>
            <a:pPr eaLnBrk="1" hangingPunct="1"/>
            <a:r>
              <a:rPr lang="pl-PL" altLang="pl-PL"/>
              <a:t>Obiekty </a:t>
            </a:r>
          </a:p>
        </p:txBody>
      </p:sp>
      <p:sp>
        <p:nvSpPr>
          <p:cNvPr id="13315" name="Rectangle 3"/>
          <p:cNvSpPr>
            <a:spLocks noGrp="1" noChangeArrowheads="1"/>
          </p:cNvSpPr>
          <p:nvPr>
            <p:ph type="body" idx="1"/>
          </p:nvPr>
        </p:nvSpPr>
        <p:spPr>
          <a:xfrm>
            <a:off x="107950" y="1052513"/>
            <a:ext cx="8785225" cy="5616575"/>
          </a:xfrm>
        </p:spPr>
        <p:txBody>
          <a:bodyPr/>
          <a:lstStyle/>
          <a:p>
            <a:pPr eaLnBrk="1" hangingPunct="1">
              <a:lnSpc>
                <a:spcPct val="90000"/>
              </a:lnSpc>
            </a:pPr>
            <a:r>
              <a:rPr lang="pl-PL" altLang="pl-PL" sz="2800" b="1" i="1" dirty="0">
                <a:solidFill>
                  <a:srgbClr val="0000CC"/>
                </a:solidFill>
              </a:rPr>
              <a:t>Obiekty są umieszczane na diagramie od góry z lewej strony</a:t>
            </a:r>
            <a:r>
              <a:rPr lang="pl-PL" altLang="pl-PL" sz="2800" dirty="0"/>
              <a:t>. Układamy je w dowolny sposób, upraszczając diagram.</a:t>
            </a:r>
          </a:p>
          <a:p>
            <a:pPr eaLnBrk="1" hangingPunct="1">
              <a:lnSpc>
                <a:spcPct val="90000"/>
              </a:lnSpc>
            </a:pPr>
            <a:endParaRPr lang="pl-PL" altLang="pl-PL" sz="2800" dirty="0"/>
          </a:p>
          <a:p>
            <a:pPr eaLnBrk="1" hangingPunct="1">
              <a:lnSpc>
                <a:spcPct val="90000"/>
              </a:lnSpc>
            </a:pPr>
            <a:r>
              <a:rPr lang="pl-PL" altLang="pl-PL" sz="2800" b="1" i="1" dirty="0">
                <a:solidFill>
                  <a:srgbClr val="0000CC"/>
                </a:solidFill>
              </a:rPr>
              <a:t>Od każdego obiektu w dół biegnie linia przerywana, nazywana linią życia obiektu</a:t>
            </a:r>
            <a:r>
              <a:rPr lang="pl-PL" altLang="pl-PL" sz="2800" dirty="0"/>
              <a:t>. Wąski prostokąt umieszczany wzdłuż niej nazywany jest aktywacją.</a:t>
            </a:r>
          </a:p>
          <a:p>
            <a:pPr eaLnBrk="1" hangingPunct="1">
              <a:lnSpc>
                <a:spcPct val="90000"/>
              </a:lnSpc>
            </a:pPr>
            <a:endParaRPr lang="pl-PL" altLang="pl-PL" sz="2800" dirty="0"/>
          </a:p>
          <a:p>
            <a:pPr eaLnBrk="1" hangingPunct="1">
              <a:lnSpc>
                <a:spcPct val="90000"/>
              </a:lnSpc>
            </a:pPr>
            <a:r>
              <a:rPr lang="pl-PL" altLang="pl-PL" sz="2800" b="1" i="1" dirty="0">
                <a:solidFill>
                  <a:srgbClr val="0000CC"/>
                </a:solidFill>
              </a:rPr>
              <a:t>Aktywacja przedstawia wykonanie operacji przez obiekt</a:t>
            </a:r>
            <a:r>
              <a:rPr lang="pl-PL" altLang="pl-PL" sz="2800" dirty="0"/>
              <a:t>. Długość prostokąta aktywacji określa czas jej trwania.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 calcmode="lin" valueType="num">
                                      <p:cBhvr>
                                        <p:cTn id="7" dur="1000" fill="hold"/>
                                        <p:tgtEl>
                                          <p:spTgt spid="13315">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3315">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331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3315">
                                            <p:txEl>
                                              <p:pRg st="2" end="2"/>
                                            </p:txEl>
                                          </p:spTgt>
                                        </p:tgtEl>
                                        <p:attrNameLst>
                                          <p:attrName>style.visibility</p:attrName>
                                        </p:attrNameLst>
                                      </p:cBhvr>
                                      <p:to>
                                        <p:strVal val="visible"/>
                                      </p:to>
                                    </p:set>
                                    <p:anim calcmode="lin" valueType="num">
                                      <p:cBhvr>
                                        <p:cTn id="14" dur="1000" fill="hold"/>
                                        <p:tgtEl>
                                          <p:spTgt spid="13315">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13315">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1331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13315">
                                            <p:txEl>
                                              <p:pRg st="4" end="4"/>
                                            </p:txEl>
                                          </p:spTgt>
                                        </p:tgtEl>
                                        <p:attrNameLst>
                                          <p:attrName>style.visibility</p:attrName>
                                        </p:attrNameLst>
                                      </p:cBhvr>
                                      <p:to>
                                        <p:strVal val="visible"/>
                                      </p:to>
                                    </p:set>
                                    <p:anim calcmode="lin" valueType="num">
                                      <p:cBhvr>
                                        <p:cTn id="21" dur="1000" fill="hold"/>
                                        <p:tgtEl>
                                          <p:spTgt spid="13315">
                                            <p:txEl>
                                              <p:pRg st="4" end="4"/>
                                            </p:txEl>
                                          </p:spTgt>
                                        </p:tgtEl>
                                        <p:attrNameLst>
                                          <p:attrName>ppt_w</p:attrName>
                                        </p:attrNameLst>
                                      </p:cBhvr>
                                      <p:tavLst>
                                        <p:tav tm="0">
                                          <p:val>
                                            <p:strVal val="#ppt_w*0.70"/>
                                          </p:val>
                                        </p:tav>
                                        <p:tav tm="100000">
                                          <p:val>
                                            <p:strVal val="#ppt_w"/>
                                          </p:val>
                                        </p:tav>
                                      </p:tavLst>
                                    </p:anim>
                                    <p:anim calcmode="lin" valueType="num">
                                      <p:cBhvr>
                                        <p:cTn id="22" dur="1000" fill="hold"/>
                                        <p:tgtEl>
                                          <p:spTgt spid="13315">
                                            <p:txEl>
                                              <p:pRg st="4" end="4"/>
                                            </p:txEl>
                                          </p:spTgt>
                                        </p:tgtEl>
                                        <p:attrNameLst>
                                          <p:attrName>ppt_h</p:attrName>
                                        </p:attrNameLst>
                                      </p:cBhvr>
                                      <p:tavLst>
                                        <p:tav tm="0">
                                          <p:val>
                                            <p:strVal val="#ppt_h"/>
                                          </p:val>
                                        </p:tav>
                                        <p:tav tm="100000">
                                          <p:val>
                                            <p:strVal val="#ppt_h"/>
                                          </p:val>
                                        </p:tav>
                                      </p:tavLst>
                                    </p:anim>
                                    <p:animEffect transition="in" filter="fade">
                                      <p:cBhvr>
                                        <p:cTn id="23" dur="1000"/>
                                        <p:tgtEl>
                                          <p:spTgt spid="1331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115888"/>
            <a:ext cx="8229600" cy="779462"/>
          </a:xfrm>
        </p:spPr>
        <p:txBody>
          <a:bodyPr/>
          <a:lstStyle/>
          <a:p>
            <a:pPr eaLnBrk="1" hangingPunct="1"/>
            <a:r>
              <a:rPr lang="pl-PL" altLang="pl-PL"/>
              <a:t>Komunikat</a:t>
            </a:r>
          </a:p>
        </p:txBody>
      </p:sp>
      <p:sp>
        <p:nvSpPr>
          <p:cNvPr id="14339" name="Rectangle 3"/>
          <p:cNvSpPr>
            <a:spLocks noGrp="1" noChangeArrowheads="1"/>
          </p:cNvSpPr>
          <p:nvPr>
            <p:ph type="body" idx="1"/>
          </p:nvPr>
        </p:nvSpPr>
        <p:spPr>
          <a:xfrm>
            <a:off x="142875" y="981075"/>
            <a:ext cx="8858250" cy="5876925"/>
          </a:xfrm>
        </p:spPr>
        <p:txBody>
          <a:bodyPr/>
          <a:lstStyle/>
          <a:p>
            <a:pPr eaLnBrk="1" hangingPunct="1">
              <a:lnSpc>
                <a:spcPct val="80000"/>
              </a:lnSpc>
            </a:pPr>
            <a:r>
              <a:rPr lang="pl-PL" altLang="pl-PL" sz="2300" dirty="0"/>
              <a:t>Komunikat przesyłany między obiektami biegnie od linii życia obiektu wysyłającego do linii życia obiektu docelowego. Obiekt może też wysłać komunikat sam do siebie – od swojej linii życia do swojej linii życia.</a:t>
            </a:r>
          </a:p>
          <a:p>
            <a:pPr eaLnBrk="1" hangingPunct="1">
              <a:lnSpc>
                <a:spcPct val="80000"/>
              </a:lnSpc>
            </a:pPr>
            <a:endParaRPr lang="pl-PL" altLang="pl-PL" sz="2300" dirty="0"/>
          </a:p>
          <a:p>
            <a:pPr eaLnBrk="1" hangingPunct="1">
              <a:lnSpc>
                <a:spcPct val="80000"/>
              </a:lnSpc>
            </a:pPr>
            <a:r>
              <a:rPr lang="pl-PL" altLang="pl-PL" sz="2300" b="1" i="1" dirty="0">
                <a:solidFill>
                  <a:srgbClr val="0000CC"/>
                </a:solidFill>
              </a:rPr>
              <a:t>Komunikat może być: prosty, synchroniczny lub asynchroniczny</a:t>
            </a:r>
            <a:r>
              <a:rPr lang="pl-PL" altLang="pl-PL" sz="2300" dirty="0"/>
              <a:t>. Komunikat prosty jest przekazaniem sterowania od obiektu do obiektu. Jeśli jakiś obiekt wysyła komunikat synchroniczny, oczekuje potem odpowiedzi na ten komunikat i dopiero po jej otrzymaniu przechodzi do dalszych własnych działań. Po wysłaniu komunikatu asynchronicznego obiekt kontynuuje własne działania bez oczekiwania na odpowiedź.</a:t>
            </a:r>
          </a:p>
          <a:p>
            <a:pPr eaLnBrk="1" hangingPunct="1">
              <a:lnSpc>
                <a:spcPct val="80000"/>
              </a:lnSpc>
            </a:pPr>
            <a:endParaRPr lang="pl-PL" altLang="pl-PL" sz="2300" dirty="0"/>
          </a:p>
          <a:p>
            <a:pPr eaLnBrk="1" hangingPunct="1">
              <a:lnSpc>
                <a:spcPct val="80000"/>
              </a:lnSpc>
            </a:pPr>
            <a:r>
              <a:rPr lang="pl-PL" altLang="pl-PL" sz="2300" dirty="0">
                <a:solidFill>
                  <a:srgbClr val="0000CC"/>
                </a:solidFill>
              </a:rPr>
              <a:t>Na diagramie sekwencji (przebiegu) komunikat prosty jest oznaczany strzałką z dwustronnym grotem otwartym, komunikat synchroniczny – strzałką z dwustronnym grotem pełnym, a komunikat asynchroniczny – strzałką z jednostronnym grotem otwartym</a:t>
            </a:r>
            <a:r>
              <a:rPr lang="pl-PL" altLang="pl-PL" sz="2300" dirty="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 calcmode="lin" valueType="num">
                                      <p:cBhvr>
                                        <p:cTn id="7" dur="1000" fill="hold"/>
                                        <p:tgtEl>
                                          <p:spTgt spid="14339">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4339">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433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4339">
                                            <p:txEl>
                                              <p:pRg st="2" end="2"/>
                                            </p:txEl>
                                          </p:spTgt>
                                        </p:tgtEl>
                                        <p:attrNameLst>
                                          <p:attrName>style.visibility</p:attrName>
                                        </p:attrNameLst>
                                      </p:cBhvr>
                                      <p:to>
                                        <p:strVal val="visible"/>
                                      </p:to>
                                    </p:set>
                                    <p:anim calcmode="lin" valueType="num">
                                      <p:cBhvr>
                                        <p:cTn id="14" dur="1000" fill="hold"/>
                                        <p:tgtEl>
                                          <p:spTgt spid="14339">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14339">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14339">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14339">
                                            <p:txEl>
                                              <p:pRg st="4" end="4"/>
                                            </p:txEl>
                                          </p:spTgt>
                                        </p:tgtEl>
                                        <p:attrNameLst>
                                          <p:attrName>style.visibility</p:attrName>
                                        </p:attrNameLst>
                                      </p:cBhvr>
                                      <p:to>
                                        <p:strVal val="visible"/>
                                      </p:to>
                                    </p:set>
                                    <p:anim calcmode="lin" valueType="num">
                                      <p:cBhvr>
                                        <p:cTn id="21" dur="1000" fill="hold"/>
                                        <p:tgtEl>
                                          <p:spTgt spid="14339">
                                            <p:txEl>
                                              <p:pRg st="4" end="4"/>
                                            </p:txEl>
                                          </p:spTgt>
                                        </p:tgtEl>
                                        <p:attrNameLst>
                                          <p:attrName>ppt_w</p:attrName>
                                        </p:attrNameLst>
                                      </p:cBhvr>
                                      <p:tavLst>
                                        <p:tav tm="0">
                                          <p:val>
                                            <p:strVal val="#ppt_w*0.70"/>
                                          </p:val>
                                        </p:tav>
                                        <p:tav tm="100000">
                                          <p:val>
                                            <p:strVal val="#ppt_w"/>
                                          </p:val>
                                        </p:tav>
                                      </p:tavLst>
                                    </p:anim>
                                    <p:anim calcmode="lin" valueType="num">
                                      <p:cBhvr>
                                        <p:cTn id="22" dur="1000" fill="hold"/>
                                        <p:tgtEl>
                                          <p:spTgt spid="14339">
                                            <p:txEl>
                                              <p:pRg st="4" end="4"/>
                                            </p:txEl>
                                          </p:spTgt>
                                        </p:tgtEl>
                                        <p:attrNameLst>
                                          <p:attrName>ppt_h</p:attrName>
                                        </p:attrNameLst>
                                      </p:cBhvr>
                                      <p:tavLst>
                                        <p:tav tm="0">
                                          <p:val>
                                            <p:strVal val="#ppt_h"/>
                                          </p:val>
                                        </p:tav>
                                        <p:tav tm="100000">
                                          <p:val>
                                            <p:strVal val="#ppt_h"/>
                                          </p:val>
                                        </p:tav>
                                      </p:tavLst>
                                    </p:anim>
                                    <p:animEffect transition="in" filter="fade">
                                      <p:cBhvr>
                                        <p:cTn id="23" dur="1000"/>
                                        <p:tgtEl>
                                          <p:spTgt spid="1433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84188" y="562199"/>
            <a:ext cx="8229600" cy="490537"/>
          </a:xfrm>
        </p:spPr>
        <p:txBody>
          <a:bodyPr/>
          <a:lstStyle/>
          <a:p>
            <a:pPr eaLnBrk="1" hangingPunct="1"/>
            <a:r>
              <a:rPr lang="pl-PL" altLang="pl-PL" dirty="0"/>
              <a:t>Komunikat </a:t>
            </a:r>
          </a:p>
        </p:txBody>
      </p:sp>
      <p:sp>
        <p:nvSpPr>
          <p:cNvPr id="15363" name="Rectangle 3"/>
          <p:cNvSpPr>
            <a:spLocks noGrp="1" noChangeArrowheads="1"/>
          </p:cNvSpPr>
          <p:nvPr>
            <p:ph type="body" idx="1"/>
          </p:nvPr>
        </p:nvSpPr>
        <p:spPr>
          <a:xfrm>
            <a:off x="107826" y="1484685"/>
            <a:ext cx="8856662" cy="4320579"/>
          </a:xfrm>
        </p:spPr>
        <p:txBody>
          <a:bodyPr/>
          <a:lstStyle/>
          <a:p>
            <a:pPr eaLnBrk="1" hangingPunct="1">
              <a:lnSpc>
                <a:spcPct val="80000"/>
              </a:lnSpc>
              <a:buFontTx/>
              <a:buNone/>
            </a:pPr>
            <a:r>
              <a:rPr lang="pl-PL" altLang="pl-PL" sz="2400" b="1" i="1" dirty="0">
                <a:solidFill>
                  <a:schemeClr val="accent2"/>
                </a:solidFill>
              </a:rPr>
              <a:t>	Komunikat wysyłany</a:t>
            </a:r>
            <a:r>
              <a:rPr lang="pl-PL" altLang="pl-PL" sz="2400" dirty="0"/>
              <a:t> do obiektu pewnej klasy oznacza </a:t>
            </a:r>
            <a:r>
              <a:rPr lang="pl-PL" altLang="pl-PL" sz="2400" b="1" i="1" dirty="0">
                <a:solidFill>
                  <a:schemeClr val="accent2"/>
                </a:solidFill>
              </a:rPr>
              <a:t>żądanie wykonania jednej z metod tej klasy</a:t>
            </a:r>
            <a:r>
              <a:rPr lang="pl-PL" altLang="pl-PL" sz="2400" dirty="0"/>
              <a:t>, jest więc wywołaniem pewnej metody. Komunikat może być wysyłany przez system zewnętrzny lub przez obiekt jednej z klas systemu. W tym drugim wypadku komunikat jest wysyłany w trakcie wykonywania jednej z metod klasy, która jest nadawcą komunikatu. Samo wysłanie komunikatu nie kończy realizacji metody, w ramach której został on wysłany.</a:t>
            </a:r>
          </a:p>
          <a:p>
            <a:pPr eaLnBrk="1" hangingPunct="1">
              <a:lnSpc>
                <a:spcPct val="80000"/>
              </a:lnSpc>
              <a:buFontTx/>
              <a:buNone/>
            </a:pPr>
            <a:endParaRPr lang="pl-PL" altLang="pl-PL" sz="2400" dirty="0"/>
          </a:p>
          <a:p>
            <a:pPr eaLnBrk="1" hangingPunct="1">
              <a:lnSpc>
                <a:spcPct val="80000"/>
              </a:lnSpc>
              <a:buFontTx/>
              <a:buNone/>
            </a:pPr>
            <a:r>
              <a:rPr lang="pl-PL" altLang="pl-PL" sz="2400" b="1" i="1" dirty="0">
                <a:solidFill>
                  <a:schemeClr val="accent2"/>
                </a:solidFill>
              </a:rPr>
              <a:t>	Wysłanie komunikatu może wiązać się z przekazaniem pewnych danych wejściowych do wywoływanej metody oraz pobraniem danych wyjściowych tej metody</a:t>
            </a:r>
            <a:r>
              <a:rPr lang="pl-PL" altLang="pl-PL" sz="2400" dirty="0"/>
              <a:t>. Nazwa komunikatu jest nazwą wywoływanej metody.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 calcmode="lin" valueType="num">
                                      <p:cBhvr>
                                        <p:cTn id="7" dur="1000" fill="hold"/>
                                        <p:tgtEl>
                                          <p:spTgt spid="1536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536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536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5363">
                                            <p:txEl>
                                              <p:pRg st="2" end="2"/>
                                            </p:txEl>
                                          </p:spTgt>
                                        </p:tgtEl>
                                        <p:attrNameLst>
                                          <p:attrName>style.visibility</p:attrName>
                                        </p:attrNameLst>
                                      </p:cBhvr>
                                      <p:to>
                                        <p:strVal val="visible"/>
                                      </p:to>
                                    </p:set>
                                    <p:anim calcmode="lin" valueType="num">
                                      <p:cBhvr>
                                        <p:cTn id="14" dur="1000" fill="hold"/>
                                        <p:tgtEl>
                                          <p:spTgt spid="15363">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15363">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1536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395536" y="345728"/>
            <a:ext cx="8229600" cy="635000"/>
          </a:xfrm>
        </p:spPr>
        <p:txBody>
          <a:bodyPr/>
          <a:lstStyle/>
          <a:p>
            <a:r>
              <a:rPr lang="pl-PL" dirty="0"/>
              <a:t>Komunikat </a:t>
            </a:r>
          </a:p>
        </p:txBody>
      </p:sp>
      <p:sp>
        <p:nvSpPr>
          <p:cNvPr id="16387" name="Content Placeholder 2"/>
          <p:cNvSpPr>
            <a:spLocks noGrp="1"/>
          </p:cNvSpPr>
          <p:nvPr>
            <p:ph idx="1"/>
          </p:nvPr>
        </p:nvSpPr>
        <p:spPr>
          <a:xfrm>
            <a:off x="107505" y="1307802"/>
            <a:ext cx="9036495" cy="4353446"/>
          </a:xfrm>
        </p:spPr>
        <p:txBody>
          <a:bodyPr/>
          <a:lstStyle/>
          <a:p>
            <a:r>
              <a:rPr lang="pl-PL" sz="2800" dirty="0"/>
              <a:t>Komunikat (ang. </a:t>
            </a:r>
            <a:r>
              <a:rPr lang="pl-PL" sz="2800" i="1" dirty="0" err="1"/>
              <a:t>Message</a:t>
            </a:r>
            <a:r>
              <a:rPr lang="pl-PL" sz="2800" dirty="0"/>
              <a:t>) jest to informacja przesyłana pomiędzy obiektami.</a:t>
            </a:r>
          </a:p>
          <a:p>
            <a:r>
              <a:rPr lang="pl-PL" sz="2800" dirty="0"/>
              <a:t>Istnieją różne typy komunikatów:</a:t>
            </a:r>
          </a:p>
          <a:p>
            <a:pPr lvl="1"/>
            <a:r>
              <a:rPr lang="pl-PL" sz="2400" dirty="0">
                <a:solidFill>
                  <a:srgbClr val="0000CC"/>
                </a:solidFill>
              </a:rPr>
              <a:t>Synchroniczny</a:t>
            </a:r>
            <a:r>
              <a:rPr lang="pl-PL" sz="2400" dirty="0"/>
              <a:t> oznacza, że obiekt musi czekać na odpowiedź</a:t>
            </a:r>
          </a:p>
          <a:p>
            <a:pPr lvl="1"/>
            <a:r>
              <a:rPr lang="pl-PL" sz="2400" dirty="0">
                <a:solidFill>
                  <a:srgbClr val="0000CC"/>
                </a:solidFill>
              </a:rPr>
              <a:t>Asynchroniczny</a:t>
            </a:r>
            <a:r>
              <a:rPr lang="pl-PL" sz="2400" dirty="0"/>
              <a:t> – nie wymaga oczekiwania na odpowiedź</a:t>
            </a:r>
          </a:p>
          <a:p>
            <a:pPr lvl="1"/>
            <a:r>
              <a:rPr lang="pl-PL" sz="2400" dirty="0">
                <a:solidFill>
                  <a:srgbClr val="0000CC"/>
                </a:solidFill>
              </a:rPr>
              <a:t>Wewnętrzny</a:t>
            </a:r>
            <a:r>
              <a:rPr lang="pl-PL" sz="2400" dirty="0"/>
              <a:t>, który obiekt wysyła sam do siebie</a:t>
            </a:r>
          </a:p>
          <a:p>
            <a:pPr lvl="1"/>
            <a:r>
              <a:rPr lang="pl-PL" sz="2400" dirty="0">
                <a:solidFill>
                  <a:srgbClr val="0000CC"/>
                </a:solidFill>
              </a:rPr>
              <a:t>Kreujący</a:t>
            </a:r>
            <a:r>
              <a:rPr lang="pl-PL" sz="2400" dirty="0"/>
              <a:t> – tworzy nowy obiekt</a:t>
            </a:r>
          </a:p>
          <a:p>
            <a:pPr lvl="1"/>
            <a:r>
              <a:rPr lang="pl-PL" sz="2400" dirty="0">
                <a:solidFill>
                  <a:srgbClr val="0000CC"/>
                </a:solidFill>
              </a:rPr>
              <a:t>Destrukcyjny</a:t>
            </a:r>
            <a:r>
              <a:rPr lang="pl-PL" sz="2400" dirty="0"/>
              <a:t>, który usuwa inny obiekt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 calcmode="lin" valueType="num">
                                      <p:cBhvr>
                                        <p:cTn id="7" dur="1000" fill="hold"/>
                                        <p:tgtEl>
                                          <p:spTgt spid="16387">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6387">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6387">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6387">
                                            <p:txEl>
                                              <p:pRg st="1" end="1"/>
                                            </p:txEl>
                                          </p:spTgt>
                                        </p:tgtEl>
                                        <p:attrNameLst>
                                          <p:attrName>style.visibility</p:attrName>
                                        </p:attrNameLst>
                                      </p:cBhvr>
                                      <p:to>
                                        <p:strVal val="visible"/>
                                      </p:to>
                                    </p:set>
                                    <p:anim calcmode="lin" valueType="num">
                                      <p:cBhvr>
                                        <p:cTn id="14" dur="1000" fill="hold"/>
                                        <p:tgtEl>
                                          <p:spTgt spid="16387">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16387">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16387">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16387">
                                            <p:txEl>
                                              <p:pRg st="2" end="2"/>
                                            </p:txEl>
                                          </p:spTgt>
                                        </p:tgtEl>
                                        <p:attrNameLst>
                                          <p:attrName>style.visibility</p:attrName>
                                        </p:attrNameLst>
                                      </p:cBhvr>
                                      <p:to>
                                        <p:strVal val="visible"/>
                                      </p:to>
                                    </p:set>
                                    <p:anim calcmode="lin" valueType="num">
                                      <p:cBhvr>
                                        <p:cTn id="21" dur="1000" fill="hold"/>
                                        <p:tgtEl>
                                          <p:spTgt spid="16387">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16387">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16387">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16387">
                                            <p:txEl>
                                              <p:pRg st="3" end="3"/>
                                            </p:txEl>
                                          </p:spTgt>
                                        </p:tgtEl>
                                        <p:attrNameLst>
                                          <p:attrName>style.visibility</p:attrName>
                                        </p:attrNameLst>
                                      </p:cBhvr>
                                      <p:to>
                                        <p:strVal val="visible"/>
                                      </p:to>
                                    </p:set>
                                    <p:anim calcmode="lin" valueType="num">
                                      <p:cBhvr>
                                        <p:cTn id="28" dur="1000" fill="hold"/>
                                        <p:tgtEl>
                                          <p:spTgt spid="16387">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16387">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16387">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16387">
                                            <p:txEl>
                                              <p:pRg st="4" end="4"/>
                                            </p:txEl>
                                          </p:spTgt>
                                        </p:tgtEl>
                                        <p:attrNameLst>
                                          <p:attrName>style.visibility</p:attrName>
                                        </p:attrNameLst>
                                      </p:cBhvr>
                                      <p:to>
                                        <p:strVal val="visible"/>
                                      </p:to>
                                    </p:set>
                                    <p:anim calcmode="lin" valueType="num">
                                      <p:cBhvr>
                                        <p:cTn id="35" dur="1000" fill="hold"/>
                                        <p:tgtEl>
                                          <p:spTgt spid="16387">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16387">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16387">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16387">
                                            <p:txEl>
                                              <p:pRg st="5" end="5"/>
                                            </p:txEl>
                                          </p:spTgt>
                                        </p:tgtEl>
                                        <p:attrNameLst>
                                          <p:attrName>style.visibility</p:attrName>
                                        </p:attrNameLst>
                                      </p:cBhvr>
                                      <p:to>
                                        <p:strVal val="visible"/>
                                      </p:to>
                                    </p:set>
                                    <p:anim calcmode="lin" valueType="num">
                                      <p:cBhvr>
                                        <p:cTn id="42" dur="1000" fill="hold"/>
                                        <p:tgtEl>
                                          <p:spTgt spid="16387">
                                            <p:txEl>
                                              <p:pRg st="5" end="5"/>
                                            </p:txEl>
                                          </p:spTgt>
                                        </p:tgtEl>
                                        <p:attrNameLst>
                                          <p:attrName>ppt_w</p:attrName>
                                        </p:attrNameLst>
                                      </p:cBhvr>
                                      <p:tavLst>
                                        <p:tav tm="0">
                                          <p:val>
                                            <p:strVal val="#ppt_w*0.70"/>
                                          </p:val>
                                        </p:tav>
                                        <p:tav tm="100000">
                                          <p:val>
                                            <p:strVal val="#ppt_w"/>
                                          </p:val>
                                        </p:tav>
                                      </p:tavLst>
                                    </p:anim>
                                    <p:anim calcmode="lin" valueType="num">
                                      <p:cBhvr>
                                        <p:cTn id="43" dur="1000" fill="hold"/>
                                        <p:tgtEl>
                                          <p:spTgt spid="16387">
                                            <p:txEl>
                                              <p:pRg st="5" end="5"/>
                                            </p:txEl>
                                          </p:spTgt>
                                        </p:tgtEl>
                                        <p:attrNameLst>
                                          <p:attrName>ppt_h</p:attrName>
                                        </p:attrNameLst>
                                      </p:cBhvr>
                                      <p:tavLst>
                                        <p:tav tm="0">
                                          <p:val>
                                            <p:strVal val="#ppt_h"/>
                                          </p:val>
                                        </p:tav>
                                        <p:tav tm="100000">
                                          <p:val>
                                            <p:strVal val="#ppt_h"/>
                                          </p:val>
                                        </p:tav>
                                      </p:tavLst>
                                    </p:anim>
                                    <p:animEffect transition="in" filter="fade">
                                      <p:cBhvr>
                                        <p:cTn id="44" dur="1000"/>
                                        <p:tgtEl>
                                          <p:spTgt spid="16387">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16387">
                                            <p:txEl>
                                              <p:pRg st="6" end="6"/>
                                            </p:txEl>
                                          </p:spTgt>
                                        </p:tgtEl>
                                        <p:attrNameLst>
                                          <p:attrName>style.visibility</p:attrName>
                                        </p:attrNameLst>
                                      </p:cBhvr>
                                      <p:to>
                                        <p:strVal val="visible"/>
                                      </p:to>
                                    </p:set>
                                    <p:anim calcmode="lin" valueType="num">
                                      <p:cBhvr>
                                        <p:cTn id="49" dur="1000" fill="hold"/>
                                        <p:tgtEl>
                                          <p:spTgt spid="16387">
                                            <p:txEl>
                                              <p:pRg st="6" end="6"/>
                                            </p:txEl>
                                          </p:spTgt>
                                        </p:tgtEl>
                                        <p:attrNameLst>
                                          <p:attrName>ppt_w</p:attrName>
                                        </p:attrNameLst>
                                      </p:cBhvr>
                                      <p:tavLst>
                                        <p:tav tm="0">
                                          <p:val>
                                            <p:strVal val="#ppt_w*0.70"/>
                                          </p:val>
                                        </p:tav>
                                        <p:tav tm="100000">
                                          <p:val>
                                            <p:strVal val="#ppt_w"/>
                                          </p:val>
                                        </p:tav>
                                      </p:tavLst>
                                    </p:anim>
                                    <p:anim calcmode="lin" valueType="num">
                                      <p:cBhvr>
                                        <p:cTn id="50" dur="1000" fill="hold"/>
                                        <p:tgtEl>
                                          <p:spTgt spid="16387">
                                            <p:txEl>
                                              <p:pRg st="6" end="6"/>
                                            </p:txEl>
                                          </p:spTgt>
                                        </p:tgtEl>
                                        <p:attrNameLst>
                                          <p:attrName>ppt_h</p:attrName>
                                        </p:attrNameLst>
                                      </p:cBhvr>
                                      <p:tavLst>
                                        <p:tav tm="0">
                                          <p:val>
                                            <p:strVal val="#ppt_h"/>
                                          </p:val>
                                        </p:tav>
                                        <p:tav tm="100000">
                                          <p:val>
                                            <p:strVal val="#ppt_h"/>
                                          </p:val>
                                        </p:tav>
                                      </p:tavLst>
                                    </p:anim>
                                    <p:animEffect transition="in" filter="fade">
                                      <p:cBhvr>
                                        <p:cTn id="51" dur="1000"/>
                                        <p:tgtEl>
                                          <p:spTgt spid="1638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bldLvl="2"/>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201266"/>
            <a:ext cx="8229600" cy="779462"/>
          </a:xfrm>
        </p:spPr>
        <p:txBody>
          <a:bodyPr/>
          <a:lstStyle/>
          <a:p>
            <a:pPr eaLnBrk="1" hangingPunct="1"/>
            <a:r>
              <a:rPr lang="pl-PL" altLang="pl-PL" dirty="0"/>
              <a:t>Czas </a:t>
            </a:r>
          </a:p>
        </p:txBody>
      </p:sp>
      <p:sp>
        <p:nvSpPr>
          <p:cNvPr id="17411" name="Rectangle 3"/>
          <p:cNvSpPr>
            <a:spLocks noGrp="1" noChangeArrowheads="1"/>
          </p:cNvSpPr>
          <p:nvPr>
            <p:ph type="body" idx="1"/>
          </p:nvPr>
        </p:nvSpPr>
        <p:spPr>
          <a:xfrm>
            <a:off x="179833" y="1196752"/>
            <a:ext cx="8856663" cy="5053930"/>
          </a:xfrm>
        </p:spPr>
        <p:txBody>
          <a:bodyPr/>
          <a:lstStyle/>
          <a:p>
            <a:pPr eaLnBrk="1" hangingPunct="1"/>
            <a:r>
              <a:rPr lang="pl-PL" altLang="pl-PL" sz="2800" dirty="0">
                <a:solidFill>
                  <a:srgbClr val="0000CC"/>
                </a:solidFill>
              </a:rPr>
              <a:t>Czas jest przedstawiany jako przesunięcie względem osi pionowej</a:t>
            </a:r>
            <a:r>
              <a:rPr lang="pl-PL" altLang="pl-PL" sz="2800" dirty="0"/>
              <a:t>. Odliczanie zaczyna się od góry diagramu, a upływowi czasu odpowiada przesunięcie w dół. Komunikat znajdujący się wyżej jest wcześniejszy od tego, który został umieszczony niżej.</a:t>
            </a:r>
          </a:p>
          <a:p>
            <a:pPr eaLnBrk="1" hangingPunct="1"/>
            <a:endParaRPr lang="pl-PL" altLang="pl-PL" sz="2800" dirty="0"/>
          </a:p>
          <a:p>
            <a:pPr eaLnBrk="1" hangingPunct="1"/>
            <a:r>
              <a:rPr lang="pl-PL" altLang="pl-PL" sz="2800" dirty="0"/>
              <a:t>Diagram sekwencji (przebiegu) jest dwuwymiarowy. Obiekty są rozmieszczane od lewej do prawej, zaś przesunięcia wzdłuż osi pionowej z góry na dół odpowiada upływowi czasu.</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 calcmode="lin" valueType="num">
                                      <p:cBhvr>
                                        <p:cTn id="7" dur="1000" fill="hold"/>
                                        <p:tgtEl>
                                          <p:spTgt spid="17411">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7411">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7411">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7411">
                                            <p:txEl>
                                              <p:pRg st="2" end="2"/>
                                            </p:txEl>
                                          </p:spTgt>
                                        </p:tgtEl>
                                        <p:attrNameLst>
                                          <p:attrName>style.visibility</p:attrName>
                                        </p:attrNameLst>
                                      </p:cBhvr>
                                      <p:to>
                                        <p:strVal val="visible"/>
                                      </p:to>
                                    </p:set>
                                    <p:anim calcmode="lin" valueType="num">
                                      <p:cBhvr>
                                        <p:cTn id="14" dur="1000" fill="hold"/>
                                        <p:tgtEl>
                                          <p:spTgt spid="17411">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17411">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174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17463"/>
            <a:ext cx="8229600" cy="706437"/>
          </a:xfrm>
        </p:spPr>
        <p:txBody>
          <a:bodyPr/>
          <a:lstStyle/>
          <a:p>
            <a:r>
              <a:rPr lang="pl-PL"/>
              <a:t>Fragment </a:t>
            </a:r>
          </a:p>
        </p:txBody>
      </p:sp>
      <p:sp>
        <p:nvSpPr>
          <p:cNvPr id="18435" name="Content Placeholder 2"/>
          <p:cNvSpPr>
            <a:spLocks noGrp="1"/>
          </p:cNvSpPr>
          <p:nvPr>
            <p:ph idx="1"/>
          </p:nvPr>
        </p:nvSpPr>
        <p:spPr>
          <a:xfrm>
            <a:off x="539552" y="980728"/>
            <a:ext cx="8280474" cy="5688632"/>
          </a:xfrm>
        </p:spPr>
        <p:txBody>
          <a:bodyPr/>
          <a:lstStyle/>
          <a:p>
            <a:r>
              <a:rPr lang="pl-PL" sz="2800" dirty="0"/>
              <a:t>Fragment (ang. </a:t>
            </a:r>
            <a:r>
              <a:rPr lang="pl-PL" sz="2800" i="1" dirty="0" err="1"/>
              <a:t>Combined</a:t>
            </a:r>
            <a:r>
              <a:rPr lang="pl-PL" sz="2800" i="1" dirty="0"/>
              <a:t> Fragment</a:t>
            </a:r>
            <a:r>
              <a:rPr lang="pl-PL" sz="2800" dirty="0"/>
              <a:t>) to konceptualnie zamknięta całość diagramu sekwencji, która rozszerza możliwości obejmowanego przez siebie obszaru diagramu sekwencji.</a:t>
            </a:r>
          </a:p>
          <a:p>
            <a:r>
              <a:rPr lang="pl-PL" sz="2800" dirty="0"/>
              <a:t>Fragment może zawierać w sobie pętle, powtórzenia, scenariusze alternatywne lub wskazywać poziom abstrakcji modelowanego fragmentu systemu.</a:t>
            </a:r>
          </a:p>
          <a:p>
            <a:r>
              <a:rPr lang="pl-PL" sz="2800" dirty="0"/>
              <a:t>Rodzaj fragmentu jest określany poprzez umieszczenie odpowiedniego słowa kluczowego w lewym górnym rogu.</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 calcmode="lin" valueType="num">
                                      <p:cBhvr>
                                        <p:cTn id="7" dur="1000" fill="hold"/>
                                        <p:tgtEl>
                                          <p:spTgt spid="18435">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8435">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843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8435">
                                            <p:txEl>
                                              <p:pRg st="1" end="1"/>
                                            </p:txEl>
                                          </p:spTgt>
                                        </p:tgtEl>
                                        <p:attrNameLst>
                                          <p:attrName>style.visibility</p:attrName>
                                        </p:attrNameLst>
                                      </p:cBhvr>
                                      <p:to>
                                        <p:strVal val="visible"/>
                                      </p:to>
                                    </p:set>
                                    <p:anim calcmode="lin" valueType="num">
                                      <p:cBhvr>
                                        <p:cTn id="14" dur="1000" fill="hold"/>
                                        <p:tgtEl>
                                          <p:spTgt spid="18435">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18435">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1843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18435">
                                            <p:txEl>
                                              <p:pRg st="2" end="2"/>
                                            </p:txEl>
                                          </p:spTgt>
                                        </p:tgtEl>
                                        <p:attrNameLst>
                                          <p:attrName>style.visibility</p:attrName>
                                        </p:attrNameLst>
                                      </p:cBhvr>
                                      <p:to>
                                        <p:strVal val="visible"/>
                                      </p:to>
                                    </p:set>
                                    <p:anim calcmode="lin" valueType="num">
                                      <p:cBhvr>
                                        <p:cTn id="21" dur="1000" fill="hold"/>
                                        <p:tgtEl>
                                          <p:spTgt spid="18435">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18435">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184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41325" y="115888"/>
            <a:ext cx="8229600" cy="784225"/>
          </a:xfrm>
        </p:spPr>
        <p:txBody>
          <a:bodyPr/>
          <a:lstStyle/>
          <a:p>
            <a:r>
              <a:rPr lang="pl-PL"/>
              <a:t>Fragment </a:t>
            </a:r>
          </a:p>
        </p:txBody>
      </p:sp>
      <p:graphicFrame>
        <p:nvGraphicFramePr>
          <p:cNvPr id="4" name="Content Placeholder 3"/>
          <p:cNvGraphicFramePr>
            <a:graphicFrameLocks noGrp="1"/>
          </p:cNvGraphicFramePr>
          <p:nvPr>
            <p:ph idx="1"/>
          </p:nvPr>
        </p:nvGraphicFramePr>
        <p:xfrm>
          <a:off x="107950" y="900113"/>
          <a:ext cx="8928993" cy="5852160"/>
        </p:xfrm>
        <a:graphic>
          <a:graphicData uri="http://schemas.openxmlformats.org/drawingml/2006/table">
            <a:tbl>
              <a:tblPr firstRow="1" bandRow="1">
                <a:tableStyleId>{5C22544A-7EE6-4342-B048-85BDC9FD1C3A}</a:tableStyleId>
              </a:tblPr>
              <a:tblGrid>
                <a:gridCol w="1296144">
                  <a:extLst>
                    <a:ext uri="{9D8B030D-6E8A-4147-A177-3AD203B41FA5}">
                      <a16:colId xmlns:a16="http://schemas.microsoft.com/office/drawing/2014/main" val="20000"/>
                    </a:ext>
                  </a:extLst>
                </a:gridCol>
                <a:gridCol w="7632849">
                  <a:extLst>
                    <a:ext uri="{9D8B030D-6E8A-4147-A177-3AD203B41FA5}">
                      <a16:colId xmlns:a16="http://schemas.microsoft.com/office/drawing/2014/main" val="20001"/>
                    </a:ext>
                  </a:extLst>
                </a:gridCol>
              </a:tblGrid>
              <a:tr h="356467">
                <a:tc>
                  <a:txBody>
                    <a:bodyPr/>
                    <a:lstStyle/>
                    <a:p>
                      <a:r>
                        <a:rPr lang="pl-PL" dirty="0">
                          <a:solidFill>
                            <a:schemeClr val="tx1"/>
                          </a:solidFill>
                        </a:rPr>
                        <a:t>Słowo kluczowe</a:t>
                      </a:r>
                    </a:p>
                  </a:txBody>
                  <a:tcPr/>
                </a:tc>
                <a:tc>
                  <a:txBody>
                    <a:bodyPr/>
                    <a:lstStyle/>
                    <a:p>
                      <a:r>
                        <a:rPr lang="pl-PL" dirty="0">
                          <a:solidFill>
                            <a:schemeClr val="tx1"/>
                          </a:solidFill>
                        </a:rPr>
                        <a:t>opis</a:t>
                      </a:r>
                    </a:p>
                  </a:txBody>
                  <a:tcPr/>
                </a:tc>
                <a:extLst>
                  <a:ext uri="{0D108BD9-81ED-4DB2-BD59-A6C34878D82A}">
                    <a16:rowId xmlns:a16="http://schemas.microsoft.com/office/drawing/2014/main" val="10000"/>
                  </a:ext>
                </a:extLst>
              </a:tr>
              <a:tr h="356467">
                <a:tc>
                  <a:txBody>
                    <a:bodyPr/>
                    <a:lstStyle/>
                    <a:p>
                      <a:r>
                        <a:rPr lang="pl-PL" dirty="0"/>
                        <a:t>alt</a:t>
                      </a:r>
                    </a:p>
                  </a:txBody>
                  <a:tcPr/>
                </a:tc>
                <a:tc>
                  <a:txBody>
                    <a:bodyPr/>
                    <a:lstStyle/>
                    <a:p>
                      <a:r>
                        <a:rPr lang="pl-PL" dirty="0"/>
                        <a:t>Dzieli fragment interakcji zgodnie z warunkami logiki boola na dwa alternatywne scenariusze; każda z alternatyw musi posiadać warunek dozoru, którego spełnienie warunkuje wypełnienie danej alternatywy</a:t>
                      </a:r>
                    </a:p>
                  </a:txBody>
                  <a:tcPr/>
                </a:tc>
                <a:extLst>
                  <a:ext uri="{0D108BD9-81ED-4DB2-BD59-A6C34878D82A}">
                    <a16:rowId xmlns:a16="http://schemas.microsoft.com/office/drawing/2014/main" val="10001"/>
                  </a:ext>
                </a:extLst>
              </a:tr>
              <a:tr h="356467">
                <a:tc>
                  <a:txBody>
                    <a:bodyPr/>
                    <a:lstStyle/>
                    <a:p>
                      <a:r>
                        <a:rPr lang="pl-PL" dirty="0"/>
                        <a:t>assert</a:t>
                      </a:r>
                    </a:p>
                  </a:txBody>
                  <a:tcPr/>
                </a:tc>
                <a:tc>
                  <a:txBody>
                    <a:bodyPr/>
                    <a:lstStyle/>
                    <a:p>
                      <a:r>
                        <a:rPr lang="pl-PL" dirty="0"/>
                        <a:t>Prezentuje fragment interakcji, który musi być wykonany zgodnie z założonymi warunkami i komunikatami</a:t>
                      </a:r>
                    </a:p>
                  </a:txBody>
                  <a:tcPr/>
                </a:tc>
                <a:extLst>
                  <a:ext uri="{0D108BD9-81ED-4DB2-BD59-A6C34878D82A}">
                    <a16:rowId xmlns:a16="http://schemas.microsoft.com/office/drawing/2014/main" val="10002"/>
                  </a:ext>
                </a:extLst>
              </a:tr>
              <a:tr h="356467">
                <a:tc>
                  <a:txBody>
                    <a:bodyPr/>
                    <a:lstStyle/>
                    <a:p>
                      <a:r>
                        <a:rPr lang="pl-PL" dirty="0"/>
                        <a:t>break</a:t>
                      </a:r>
                    </a:p>
                  </a:txBody>
                  <a:tcPr/>
                </a:tc>
                <a:tc>
                  <a:txBody>
                    <a:bodyPr/>
                    <a:lstStyle/>
                    <a:p>
                      <a:r>
                        <a:rPr lang="pl-PL" dirty="0"/>
                        <a:t>Wskazuje na fragment diagramu sekwencji, który realizowany jest po spełnieniu warunku dozoru; spełnienie warunku dozoru skutkuje wykonaniem sekwencji komunikatów zawartych we fragmencie a następnie wyjście ze scenariusza; w przypadku, gdy warunek dozoru nie jest spełnionykomunikaty zawarte we fragmencie są pomijane</a:t>
                      </a:r>
                    </a:p>
                  </a:txBody>
                  <a:tcPr/>
                </a:tc>
                <a:extLst>
                  <a:ext uri="{0D108BD9-81ED-4DB2-BD59-A6C34878D82A}">
                    <a16:rowId xmlns:a16="http://schemas.microsoft.com/office/drawing/2014/main" val="10003"/>
                  </a:ext>
                </a:extLst>
              </a:tr>
              <a:tr h="356467">
                <a:tc>
                  <a:txBody>
                    <a:bodyPr/>
                    <a:lstStyle/>
                    <a:p>
                      <a:r>
                        <a:rPr lang="pl-PL" dirty="0"/>
                        <a:t>consider</a:t>
                      </a:r>
                    </a:p>
                  </a:txBody>
                  <a:tcPr/>
                </a:tc>
                <a:tc>
                  <a:txBody>
                    <a:bodyPr/>
                    <a:lstStyle/>
                    <a:p>
                      <a:r>
                        <a:rPr lang="pl-PL" dirty="0"/>
                        <a:t>wskazuje na fragment z listy nazw komunkiatów, które są wyselekcjonowane w tej części interakcji; oznacza to, że mimo innych komunikatów, które znajdują się w danej częśi interakcji pokazane zostaną tylko te, które są wylistowane za słowem kluczowym consider  </a:t>
                      </a:r>
                    </a:p>
                  </a:txBody>
                  <a:tcPr/>
                </a:tc>
                <a:extLst>
                  <a:ext uri="{0D108BD9-81ED-4DB2-BD59-A6C34878D82A}">
                    <a16:rowId xmlns:a16="http://schemas.microsoft.com/office/drawing/2014/main" val="10004"/>
                  </a:ext>
                </a:extLst>
              </a:tr>
              <a:tr h="356467">
                <a:tc>
                  <a:txBody>
                    <a:bodyPr/>
                    <a:lstStyle/>
                    <a:p>
                      <a:r>
                        <a:rPr lang="pl-PL" dirty="0"/>
                        <a:t>critical</a:t>
                      </a:r>
                    </a:p>
                  </a:txBody>
                  <a:tcPr/>
                </a:tc>
                <a:tc>
                  <a:txBody>
                    <a:bodyPr/>
                    <a:lstStyle/>
                    <a:p>
                      <a:r>
                        <a:rPr lang="pl-PL" dirty="0"/>
                        <a:t>Wskazuje, że dany fragment</a:t>
                      </a:r>
                      <a:r>
                        <a:rPr lang="pl-PL" baseline="0" dirty="0"/>
                        <a:t> diagramu sekwencji nie może być przerwany przez inny proces</a:t>
                      </a:r>
                      <a:endParaRPr lang="pl-PL" dirty="0"/>
                    </a:p>
                  </a:txBody>
                  <a:tcPr/>
                </a:tc>
                <a:extLst>
                  <a:ext uri="{0D108BD9-81ED-4DB2-BD59-A6C34878D82A}">
                    <a16:rowId xmlns:a16="http://schemas.microsoft.com/office/drawing/2014/main" val="10005"/>
                  </a:ext>
                </a:extLst>
              </a:tr>
              <a:tr h="356467">
                <a:tc>
                  <a:txBody>
                    <a:bodyPr/>
                    <a:lstStyle/>
                    <a:p>
                      <a:endParaRPr lang="pl-PL"/>
                    </a:p>
                  </a:txBody>
                  <a:tcPr/>
                </a:tc>
                <a:tc>
                  <a:txBody>
                    <a:bodyPr/>
                    <a:lstStyle/>
                    <a:p>
                      <a:endParaRPr lang="pl-PL" dirty="0"/>
                    </a:p>
                  </a:txBody>
                  <a:tcPr/>
                </a:tc>
                <a:extLst>
                  <a:ext uri="{0D108BD9-81ED-4DB2-BD59-A6C34878D82A}">
                    <a16:rowId xmlns:a16="http://schemas.microsoft.com/office/drawing/2014/main" val="10006"/>
                  </a:ext>
                </a:extLst>
              </a:tr>
            </a:tbl>
          </a:graphicData>
        </a:graphic>
      </p:graphicFrame>
      <p:sp>
        <p:nvSpPr>
          <p:cNvPr id="5" name="Prostokąt 4"/>
          <p:cNvSpPr/>
          <p:nvPr/>
        </p:nvSpPr>
        <p:spPr>
          <a:xfrm>
            <a:off x="1475656" y="1628800"/>
            <a:ext cx="7488832"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6" name="Prostokąt 5"/>
          <p:cNvSpPr/>
          <p:nvPr/>
        </p:nvSpPr>
        <p:spPr>
          <a:xfrm>
            <a:off x="1475656" y="2492896"/>
            <a:ext cx="7488832"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7" name="Prostokąt 6"/>
          <p:cNvSpPr/>
          <p:nvPr/>
        </p:nvSpPr>
        <p:spPr>
          <a:xfrm>
            <a:off x="1475656" y="3140968"/>
            <a:ext cx="7488832" cy="13681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8" name="Prostokąt 7"/>
          <p:cNvSpPr/>
          <p:nvPr/>
        </p:nvSpPr>
        <p:spPr>
          <a:xfrm>
            <a:off x="1475656" y="4581128"/>
            <a:ext cx="7488832" cy="11521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9" name="Prostokąt 8"/>
          <p:cNvSpPr/>
          <p:nvPr/>
        </p:nvSpPr>
        <p:spPr>
          <a:xfrm>
            <a:off x="1475656" y="5805264"/>
            <a:ext cx="7488832"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2000"/>
                                        <p:tgtEl>
                                          <p:spTgt spid="5"/>
                                        </p:tgtEl>
                                      </p:cBhvr>
                                    </p:animEffect>
                                    <p:set>
                                      <p:cBhvr>
                                        <p:cTn id="7" dur="1" fill="hold">
                                          <p:stCondLst>
                                            <p:cond delay="19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2000"/>
                                        <p:tgtEl>
                                          <p:spTgt spid="6"/>
                                        </p:tgtEl>
                                      </p:cBhvr>
                                    </p:animEffect>
                                    <p:set>
                                      <p:cBhvr>
                                        <p:cTn id="12" dur="1" fill="hold">
                                          <p:stCondLst>
                                            <p:cond delay="1999"/>
                                          </p:stCondLst>
                                        </p:cTn>
                                        <p:tgtEl>
                                          <p:spTgt spid="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2000"/>
                                        <p:tgtEl>
                                          <p:spTgt spid="7"/>
                                        </p:tgtEl>
                                      </p:cBhvr>
                                    </p:animEffect>
                                    <p:set>
                                      <p:cBhvr>
                                        <p:cTn id="17" dur="1" fill="hold">
                                          <p:stCondLst>
                                            <p:cond delay="1999"/>
                                          </p:stCondLst>
                                        </p:cTn>
                                        <p:tgtEl>
                                          <p:spTgt spid="7"/>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0" nodeType="clickEffect">
                                  <p:stCondLst>
                                    <p:cond delay="0"/>
                                  </p:stCondLst>
                                  <p:childTnLst>
                                    <p:animEffect transition="out" filter="fade">
                                      <p:cBhvr>
                                        <p:cTn id="21" dur="2000"/>
                                        <p:tgtEl>
                                          <p:spTgt spid="8"/>
                                        </p:tgtEl>
                                      </p:cBhvr>
                                    </p:animEffect>
                                    <p:set>
                                      <p:cBhvr>
                                        <p:cTn id="22" dur="1" fill="hold">
                                          <p:stCondLst>
                                            <p:cond delay="1999"/>
                                          </p:stCondLst>
                                        </p:cTn>
                                        <p:tgtEl>
                                          <p:spTgt spid="8"/>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grpId="0" nodeType="clickEffect">
                                  <p:stCondLst>
                                    <p:cond delay="0"/>
                                  </p:stCondLst>
                                  <p:childTnLst>
                                    <p:animEffect transition="out" filter="fade">
                                      <p:cBhvr>
                                        <p:cTn id="26" dur="2000"/>
                                        <p:tgtEl>
                                          <p:spTgt spid="9"/>
                                        </p:tgtEl>
                                      </p:cBhvr>
                                    </p:animEffect>
                                    <p:set>
                                      <p:cBhvr>
                                        <p:cTn id="27" dur="1" fill="hold">
                                          <p:stCondLst>
                                            <p:cond delay="19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441325" y="115888"/>
            <a:ext cx="8229600" cy="784225"/>
          </a:xfrm>
        </p:spPr>
        <p:txBody>
          <a:bodyPr/>
          <a:lstStyle/>
          <a:p>
            <a:r>
              <a:rPr lang="pl-PL" dirty="0"/>
              <a:t>Fragment (</a:t>
            </a:r>
            <a:r>
              <a:rPr lang="pl-PL" sz="2400" dirty="0" err="1"/>
              <a:t>cd</a:t>
            </a:r>
            <a:r>
              <a:rPr lang="pl-PL" sz="2400" dirty="0"/>
              <a:t>.</a:t>
            </a:r>
            <a:r>
              <a:rPr lang="pl-PL" dirty="0"/>
              <a:t>) </a:t>
            </a:r>
          </a:p>
        </p:txBody>
      </p:sp>
      <p:graphicFrame>
        <p:nvGraphicFramePr>
          <p:cNvPr id="4" name="Content Placeholder 3"/>
          <p:cNvGraphicFramePr>
            <a:graphicFrameLocks noGrp="1"/>
          </p:cNvGraphicFramePr>
          <p:nvPr>
            <p:ph idx="1"/>
          </p:nvPr>
        </p:nvGraphicFramePr>
        <p:xfrm>
          <a:off x="107950" y="900113"/>
          <a:ext cx="8928993" cy="5769768"/>
        </p:xfrm>
        <a:graphic>
          <a:graphicData uri="http://schemas.openxmlformats.org/drawingml/2006/table">
            <a:tbl>
              <a:tblPr firstRow="1" bandRow="1">
                <a:tableStyleId>{5C22544A-7EE6-4342-B048-85BDC9FD1C3A}</a:tableStyleId>
              </a:tblPr>
              <a:tblGrid>
                <a:gridCol w="1296144">
                  <a:extLst>
                    <a:ext uri="{9D8B030D-6E8A-4147-A177-3AD203B41FA5}">
                      <a16:colId xmlns:a16="http://schemas.microsoft.com/office/drawing/2014/main" val="20000"/>
                    </a:ext>
                  </a:extLst>
                </a:gridCol>
                <a:gridCol w="7632849">
                  <a:extLst>
                    <a:ext uri="{9D8B030D-6E8A-4147-A177-3AD203B41FA5}">
                      <a16:colId xmlns:a16="http://schemas.microsoft.com/office/drawing/2014/main" val="20001"/>
                    </a:ext>
                  </a:extLst>
                </a:gridCol>
              </a:tblGrid>
              <a:tr h="684548">
                <a:tc>
                  <a:txBody>
                    <a:bodyPr/>
                    <a:lstStyle/>
                    <a:p>
                      <a:r>
                        <a:rPr lang="pl-PL" dirty="0">
                          <a:solidFill>
                            <a:schemeClr val="tx1"/>
                          </a:solidFill>
                        </a:rPr>
                        <a:t>Słowo kluczowe</a:t>
                      </a:r>
                    </a:p>
                  </a:txBody>
                  <a:tcPr/>
                </a:tc>
                <a:tc>
                  <a:txBody>
                    <a:bodyPr/>
                    <a:lstStyle/>
                    <a:p>
                      <a:r>
                        <a:rPr lang="pl-PL" dirty="0">
                          <a:solidFill>
                            <a:schemeClr val="tx1"/>
                          </a:solidFill>
                        </a:rPr>
                        <a:t>opis</a:t>
                      </a:r>
                    </a:p>
                  </a:txBody>
                  <a:tcPr/>
                </a:tc>
                <a:extLst>
                  <a:ext uri="{0D108BD9-81ED-4DB2-BD59-A6C34878D82A}">
                    <a16:rowId xmlns:a16="http://schemas.microsoft.com/office/drawing/2014/main" val="10000"/>
                  </a:ext>
                </a:extLst>
              </a:tr>
              <a:tr h="977928">
                <a:tc>
                  <a:txBody>
                    <a:bodyPr/>
                    <a:lstStyle/>
                    <a:p>
                      <a:r>
                        <a:rPr lang="pl-PL" dirty="0"/>
                        <a:t>ignore</a:t>
                      </a:r>
                    </a:p>
                  </a:txBody>
                  <a:tcPr/>
                </a:tc>
                <a:tc>
                  <a:txBody>
                    <a:bodyPr/>
                    <a:lstStyle/>
                    <a:p>
                      <a:r>
                        <a:rPr lang="pl-PL" dirty="0"/>
                        <a:t>Wskazuje, że w tym fragmencie interakcji znajdują się wiadomości, które zostały pominięte, gdyż ich widoczność nie zmienia zachowania systemu; zignorowane wiadomości są wylistowane po słowie ignore</a:t>
                      </a:r>
                    </a:p>
                  </a:txBody>
                  <a:tcPr/>
                </a:tc>
                <a:extLst>
                  <a:ext uri="{0D108BD9-81ED-4DB2-BD59-A6C34878D82A}">
                    <a16:rowId xmlns:a16="http://schemas.microsoft.com/office/drawing/2014/main" val="10001"/>
                  </a:ext>
                </a:extLst>
              </a:tr>
              <a:tr h="391170">
                <a:tc>
                  <a:txBody>
                    <a:bodyPr/>
                    <a:lstStyle/>
                    <a:p>
                      <a:r>
                        <a:rPr lang="pl-PL" dirty="0"/>
                        <a:t>loop</a:t>
                      </a:r>
                    </a:p>
                  </a:txBody>
                  <a:tcPr/>
                </a:tc>
                <a:tc>
                  <a:txBody>
                    <a:bodyPr/>
                    <a:lstStyle/>
                    <a:p>
                      <a:r>
                        <a:rPr lang="pl-PL" dirty="0"/>
                        <a:t>Powtórzenie fragment interakcji określoną warunkiem liczbę razy</a:t>
                      </a:r>
                    </a:p>
                  </a:txBody>
                  <a:tcPr/>
                </a:tc>
                <a:extLst>
                  <a:ext uri="{0D108BD9-81ED-4DB2-BD59-A6C34878D82A}">
                    <a16:rowId xmlns:a16="http://schemas.microsoft.com/office/drawing/2014/main" val="10002"/>
                  </a:ext>
                </a:extLst>
              </a:tr>
              <a:tr h="684548">
                <a:tc>
                  <a:txBody>
                    <a:bodyPr/>
                    <a:lstStyle/>
                    <a:p>
                      <a:r>
                        <a:rPr lang="pl-PL" dirty="0"/>
                        <a:t>neg</a:t>
                      </a:r>
                    </a:p>
                  </a:txBody>
                  <a:tcPr/>
                </a:tc>
                <a:tc>
                  <a:txBody>
                    <a:bodyPr/>
                    <a:lstStyle/>
                    <a:p>
                      <a:r>
                        <a:rPr lang="pl-PL" dirty="0"/>
                        <a:t>Fragment prezentujący jedną</a:t>
                      </a:r>
                      <a:r>
                        <a:rPr lang="pl-PL" baseline="0" dirty="0"/>
                        <a:t> lub więcej</a:t>
                      </a:r>
                      <a:r>
                        <a:rPr lang="pl-PL" dirty="0"/>
                        <a:t> wiadomości, które są prawdopodobnie nieprawidłowe</a:t>
                      </a:r>
                    </a:p>
                  </a:txBody>
                  <a:tcPr/>
                </a:tc>
                <a:extLst>
                  <a:ext uri="{0D108BD9-81ED-4DB2-BD59-A6C34878D82A}">
                    <a16:rowId xmlns:a16="http://schemas.microsoft.com/office/drawing/2014/main" val="10003"/>
                  </a:ext>
                </a:extLst>
              </a:tr>
              <a:tr h="684548">
                <a:tc>
                  <a:txBody>
                    <a:bodyPr/>
                    <a:lstStyle/>
                    <a:p>
                      <a:r>
                        <a:rPr lang="pl-PL" dirty="0"/>
                        <a:t>opt</a:t>
                      </a:r>
                    </a:p>
                  </a:txBody>
                  <a:tcPr/>
                </a:tc>
                <a:tc>
                  <a:txBody>
                    <a:bodyPr/>
                    <a:lstStyle/>
                    <a:p>
                      <a:r>
                        <a:rPr lang="pl-PL" dirty="0"/>
                        <a:t>Wskazuje na opcjonalny fragment z interakcji; który</a:t>
                      </a:r>
                      <a:r>
                        <a:rPr lang="pl-PL" baseline="0" dirty="0"/>
                        <a:t> jest wykonywany p</a:t>
                      </a:r>
                      <a:r>
                        <a:rPr lang="pl-PL" dirty="0"/>
                        <a:t>o spełnieniu warunku dozoru  </a:t>
                      </a:r>
                    </a:p>
                  </a:txBody>
                  <a:tcPr/>
                </a:tc>
                <a:extLst>
                  <a:ext uri="{0D108BD9-81ED-4DB2-BD59-A6C34878D82A}">
                    <a16:rowId xmlns:a16="http://schemas.microsoft.com/office/drawing/2014/main" val="10004"/>
                  </a:ext>
                </a:extLst>
              </a:tr>
              <a:tr h="391170">
                <a:tc>
                  <a:txBody>
                    <a:bodyPr/>
                    <a:lstStyle/>
                    <a:p>
                      <a:r>
                        <a:rPr lang="pl-PL" dirty="0"/>
                        <a:t>par</a:t>
                      </a:r>
                    </a:p>
                  </a:txBody>
                  <a:tcPr/>
                </a:tc>
                <a:tc>
                  <a:txBody>
                    <a:bodyPr/>
                    <a:lstStyle/>
                    <a:p>
                      <a:r>
                        <a:rPr lang="pl-PL" dirty="0"/>
                        <a:t>Prezentuje równoległe wykonywanie przepływu wiadomości</a:t>
                      </a:r>
                    </a:p>
                  </a:txBody>
                  <a:tcPr/>
                </a:tc>
                <a:extLst>
                  <a:ext uri="{0D108BD9-81ED-4DB2-BD59-A6C34878D82A}">
                    <a16:rowId xmlns:a16="http://schemas.microsoft.com/office/drawing/2014/main" val="10005"/>
                  </a:ext>
                </a:extLst>
              </a:tr>
              <a:tr h="977928">
                <a:tc>
                  <a:txBody>
                    <a:bodyPr/>
                    <a:lstStyle/>
                    <a:p>
                      <a:r>
                        <a:rPr lang="pl-PL" dirty="0"/>
                        <a:t>seg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dirty="0"/>
                        <a:t>Wskazuje słabo uszczegółowiony fragment</a:t>
                      </a:r>
                      <a:r>
                        <a:rPr lang="pl-PL" baseline="0" dirty="0"/>
                        <a:t> sekwencji, tzn. taki, który jest ogólny</a:t>
                      </a:r>
                      <a:endParaRPr lang="pl-PL" dirty="0"/>
                    </a:p>
                  </a:txBody>
                  <a:tcPr/>
                </a:tc>
                <a:extLst>
                  <a:ext uri="{0D108BD9-81ED-4DB2-BD59-A6C34878D82A}">
                    <a16:rowId xmlns:a16="http://schemas.microsoft.com/office/drawing/2014/main" val="10006"/>
                  </a:ext>
                </a:extLst>
              </a:tr>
              <a:tr h="977928">
                <a:tc>
                  <a:txBody>
                    <a:bodyPr/>
                    <a:lstStyle/>
                    <a:p>
                      <a:endParaRPr lang="pl-PL" dirty="0"/>
                    </a:p>
                  </a:txBody>
                  <a:tcPr/>
                </a:tc>
                <a:tc>
                  <a:txBody>
                    <a:bodyPr/>
                    <a:lstStyle/>
                    <a:p>
                      <a:endParaRPr lang="pl-PL" dirty="0"/>
                    </a:p>
                  </a:txBody>
                  <a:tcPr/>
                </a:tc>
                <a:extLst>
                  <a:ext uri="{0D108BD9-81ED-4DB2-BD59-A6C34878D82A}">
                    <a16:rowId xmlns:a16="http://schemas.microsoft.com/office/drawing/2014/main" val="10007"/>
                  </a:ext>
                </a:extLst>
              </a:tr>
            </a:tbl>
          </a:graphicData>
        </a:graphic>
      </p:graphicFrame>
      <p:sp>
        <p:nvSpPr>
          <p:cNvPr id="5" name="Prostokąt 4"/>
          <p:cNvSpPr/>
          <p:nvPr/>
        </p:nvSpPr>
        <p:spPr>
          <a:xfrm>
            <a:off x="1475656" y="1628800"/>
            <a:ext cx="7488832"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6" name="Prostokąt 5"/>
          <p:cNvSpPr/>
          <p:nvPr/>
        </p:nvSpPr>
        <p:spPr>
          <a:xfrm>
            <a:off x="1475656" y="2492896"/>
            <a:ext cx="7488832"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7" name="Prostokąt 6"/>
          <p:cNvSpPr/>
          <p:nvPr/>
        </p:nvSpPr>
        <p:spPr>
          <a:xfrm>
            <a:off x="1475656" y="2996952"/>
            <a:ext cx="7488832"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8" name="Prostokąt 7"/>
          <p:cNvSpPr/>
          <p:nvPr/>
        </p:nvSpPr>
        <p:spPr>
          <a:xfrm>
            <a:off x="1475656" y="3717032"/>
            <a:ext cx="7488832"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9" name="Prostokąt 8"/>
          <p:cNvSpPr/>
          <p:nvPr/>
        </p:nvSpPr>
        <p:spPr>
          <a:xfrm>
            <a:off x="1475656" y="4365104"/>
            <a:ext cx="7488832"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0" name="Prostokąt 9"/>
          <p:cNvSpPr/>
          <p:nvPr/>
        </p:nvSpPr>
        <p:spPr>
          <a:xfrm>
            <a:off x="1475656" y="4797152"/>
            <a:ext cx="7488832"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2000"/>
                                        <p:tgtEl>
                                          <p:spTgt spid="5"/>
                                        </p:tgtEl>
                                      </p:cBhvr>
                                    </p:animEffect>
                                    <p:set>
                                      <p:cBhvr>
                                        <p:cTn id="7" dur="1" fill="hold">
                                          <p:stCondLst>
                                            <p:cond delay="19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2000"/>
                                        <p:tgtEl>
                                          <p:spTgt spid="6"/>
                                        </p:tgtEl>
                                      </p:cBhvr>
                                    </p:animEffect>
                                    <p:set>
                                      <p:cBhvr>
                                        <p:cTn id="12" dur="1" fill="hold">
                                          <p:stCondLst>
                                            <p:cond delay="1999"/>
                                          </p:stCondLst>
                                        </p:cTn>
                                        <p:tgtEl>
                                          <p:spTgt spid="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2000"/>
                                        <p:tgtEl>
                                          <p:spTgt spid="7"/>
                                        </p:tgtEl>
                                      </p:cBhvr>
                                    </p:animEffect>
                                    <p:set>
                                      <p:cBhvr>
                                        <p:cTn id="17" dur="1" fill="hold">
                                          <p:stCondLst>
                                            <p:cond delay="1999"/>
                                          </p:stCondLst>
                                        </p:cTn>
                                        <p:tgtEl>
                                          <p:spTgt spid="7"/>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0" nodeType="clickEffect">
                                  <p:stCondLst>
                                    <p:cond delay="0"/>
                                  </p:stCondLst>
                                  <p:childTnLst>
                                    <p:animEffect transition="out" filter="fade">
                                      <p:cBhvr>
                                        <p:cTn id="21" dur="2000"/>
                                        <p:tgtEl>
                                          <p:spTgt spid="8"/>
                                        </p:tgtEl>
                                      </p:cBhvr>
                                    </p:animEffect>
                                    <p:set>
                                      <p:cBhvr>
                                        <p:cTn id="22" dur="1" fill="hold">
                                          <p:stCondLst>
                                            <p:cond delay="1999"/>
                                          </p:stCondLst>
                                        </p:cTn>
                                        <p:tgtEl>
                                          <p:spTgt spid="8"/>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grpId="0" nodeType="clickEffect">
                                  <p:stCondLst>
                                    <p:cond delay="0"/>
                                  </p:stCondLst>
                                  <p:childTnLst>
                                    <p:animEffect transition="out" filter="fade">
                                      <p:cBhvr>
                                        <p:cTn id="26" dur="2000"/>
                                        <p:tgtEl>
                                          <p:spTgt spid="9"/>
                                        </p:tgtEl>
                                      </p:cBhvr>
                                    </p:animEffect>
                                    <p:set>
                                      <p:cBhvr>
                                        <p:cTn id="27" dur="1" fill="hold">
                                          <p:stCondLst>
                                            <p:cond delay="1999"/>
                                          </p:stCondLst>
                                        </p:cTn>
                                        <p:tgtEl>
                                          <p:spTgt spid="9"/>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grpId="0" nodeType="clickEffect">
                                  <p:stCondLst>
                                    <p:cond delay="0"/>
                                  </p:stCondLst>
                                  <p:childTnLst>
                                    <p:animEffect transition="out" filter="fade">
                                      <p:cBhvr>
                                        <p:cTn id="31" dur="2000"/>
                                        <p:tgtEl>
                                          <p:spTgt spid="10"/>
                                        </p:tgtEl>
                                      </p:cBhvr>
                                    </p:animEffect>
                                    <p:set>
                                      <p:cBhvr>
                                        <p:cTn id="32" dur="1" fill="hold">
                                          <p:stCondLst>
                                            <p:cond delay="19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115888"/>
            <a:ext cx="8229600" cy="635000"/>
          </a:xfrm>
        </p:spPr>
        <p:txBody>
          <a:bodyPr/>
          <a:lstStyle/>
          <a:p>
            <a:pPr eaLnBrk="1" hangingPunct="1"/>
            <a:r>
              <a:rPr lang="pl-PL" altLang="pl-PL"/>
              <a:t>Przykład – diagramu przebiegu</a:t>
            </a:r>
          </a:p>
        </p:txBody>
      </p:sp>
      <p:sp>
        <p:nvSpPr>
          <p:cNvPr id="21507" name="Rectangle 3"/>
          <p:cNvSpPr>
            <a:spLocks noGrp="1" noChangeArrowheads="1"/>
          </p:cNvSpPr>
          <p:nvPr>
            <p:ph type="body" idx="1"/>
          </p:nvPr>
        </p:nvSpPr>
        <p:spPr>
          <a:xfrm>
            <a:off x="0" y="1052512"/>
            <a:ext cx="9144000" cy="5400823"/>
          </a:xfrm>
        </p:spPr>
        <p:txBody>
          <a:bodyPr/>
          <a:lstStyle/>
          <a:p>
            <a:pPr eaLnBrk="1" hangingPunct="1">
              <a:lnSpc>
                <a:spcPct val="80000"/>
              </a:lnSpc>
            </a:pPr>
            <a:r>
              <a:rPr lang="pl-PL" altLang="pl-PL" sz="2400" dirty="0"/>
              <a:t>Diagram przebiegu obrazujący interakcję GUI – graficzny interfejs użytkownika z innymi obiektami.</a:t>
            </a:r>
          </a:p>
          <a:p>
            <a:pPr eaLnBrk="1" hangingPunct="1">
              <a:lnSpc>
                <a:spcPct val="80000"/>
              </a:lnSpc>
            </a:pPr>
            <a:endParaRPr lang="pl-PL" altLang="pl-PL" sz="2400" dirty="0"/>
          </a:p>
          <a:p>
            <a:pPr eaLnBrk="1" hangingPunct="1">
              <a:lnSpc>
                <a:spcPct val="80000"/>
              </a:lnSpc>
            </a:pPr>
            <a:r>
              <a:rPr lang="pl-PL" altLang="pl-PL" sz="2400" dirty="0"/>
              <a:t>Kolejność </a:t>
            </a:r>
          </a:p>
          <a:p>
            <a:pPr lvl="1" eaLnBrk="1" hangingPunct="1">
              <a:lnSpc>
                <a:spcPct val="80000"/>
              </a:lnSpc>
            </a:pPr>
            <a:r>
              <a:rPr lang="pl-PL" altLang="pl-PL" sz="2200" dirty="0"/>
              <a:t>Załóżmy, że użytkownik naciska na klawiaturze jakiś klawisz alfanumeryczny. Jeżeli korzysta z odpowiedniej aplikacji, np. procesora tekstu, odpowiedni znak alfanumeryczny natychmiast pojawi się na monitorze. </a:t>
            </a:r>
          </a:p>
          <a:p>
            <a:pPr lvl="1" eaLnBrk="1" hangingPunct="1">
              <a:lnSpc>
                <a:spcPct val="80000"/>
              </a:lnSpc>
            </a:pPr>
            <a:r>
              <a:rPr lang="pl-PL" altLang="pl-PL" sz="2200" dirty="0"/>
              <a:t>Co dzieje się za „kulisami” tego zdarzenia?</a:t>
            </a:r>
          </a:p>
          <a:p>
            <a:pPr lvl="2" eaLnBrk="1" hangingPunct="1">
              <a:lnSpc>
                <a:spcPct val="80000"/>
              </a:lnSpc>
              <a:buFontTx/>
              <a:buNone/>
            </a:pPr>
            <a:r>
              <a:rPr lang="pl-PL" altLang="pl-PL" sz="2200" dirty="0"/>
              <a:t>1 GUI informuje system operacyjny o naciśnięciu klawisza</a:t>
            </a:r>
          </a:p>
          <a:p>
            <a:pPr lvl="2" eaLnBrk="1" hangingPunct="1">
              <a:lnSpc>
                <a:spcPct val="80000"/>
              </a:lnSpc>
              <a:buFontTx/>
              <a:buNone/>
            </a:pPr>
            <a:r>
              <a:rPr lang="pl-PL" altLang="pl-PL" sz="2200" dirty="0"/>
              <a:t>2. System operacyjny informuje o tym CPU</a:t>
            </a:r>
          </a:p>
          <a:p>
            <a:pPr lvl="2" eaLnBrk="1" hangingPunct="1">
              <a:lnSpc>
                <a:spcPct val="80000"/>
              </a:lnSpc>
              <a:buFontTx/>
              <a:buNone/>
            </a:pPr>
            <a:r>
              <a:rPr lang="pl-PL" altLang="pl-PL" sz="2200" dirty="0"/>
              <a:t>3. System operacyjny uaktualnia GUI </a:t>
            </a:r>
          </a:p>
          <a:p>
            <a:pPr lvl="2" eaLnBrk="1" hangingPunct="1">
              <a:lnSpc>
                <a:spcPct val="80000"/>
              </a:lnSpc>
              <a:buFontTx/>
              <a:buNone/>
            </a:pPr>
            <a:r>
              <a:rPr lang="pl-PL" altLang="pl-PL" sz="2200" dirty="0"/>
              <a:t>4. CPU zawiadamia kartę graficzną</a:t>
            </a:r>
          </a:p>
          <a:p>
            <a:pPr lvl="2" eaLnBrk="1" hangingPunct="1">
              <a:lnSpc>
                <a:spcPct val="80000"/>
              </a:lnSpc>
              <a:buFontTx/>
              <a:buNone/>
            </a:pPr>
            <a:r>
              <a:rPr lang="pl-PL" altLang="pl-PL" sz="2200" dirty="0"/>
              <a:t>5. Karta graficzna wysyła komunikat do monitora</a:t>
            </a:r>
          </a:p>
          <a:p>
            <a:pPr lvl="2" eaLnBrk="1" hangingPunct="1">
              <a:lnSpc>
                <a:spcPct val="80000"/>
              </a:lnSpc>
              <a:buFontTx/>
              <a:buNone/>
            </a:pPr>
            <a:r>
              <a:rPr lang="pl-PL" altLang="pl-PL" sz="2200" dirty="0"/>
              <a:t>6. Monitor wyświetla znak alfanumeryczny na monitorze, co jest odpowiedzią (komunikatem zwrotnym) dla użytkownika.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 calcmode="lin" valueType="num">
                                      <p:cBhvr>
                                        <p:cTn id="7" dur="1000" fill="hold"/>
                                        <p:tgtEl>
                                          <p:spTgt spid="21507">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21507">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1507">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21507">
                                            <p:txEl>
                                              <p:pRg st="2" end="2"/>
                                            </p:txEl>
                                          </p:spTgt>
                                        </p:tgtEl>
                                        <p:attrNameLst>
                                          <p:attrName>style.visibility</p:attrName>
                                        </p:attrNameLst>
                                      </p:cBhvr>
                                      <p:to>
                                        <p:strVal val="visible"/>
                                      </p:to>
                                    </p:set>
                                    <p:anim calcmode="lin" valueType="num">
                                      <p:cBhvr>
                                        <p:cTn id="14" dur="1000" fill="hold"/>
                                        <p:tgtEl>
                                          <p:spTgt spid="21507">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21507">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21507">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21507">
                                            <p:txEl>
                                              <p:pRg st="3" end="3"/>
                                            </p:txEl>
                                          </p:spTgt>
                                        </p:tgtEl>
                                        <p:attrNameLst>
                                          <p:attrName>style.visibility</p:attrName>
                                        </p:attrNameLst>
                                      </p:cBhvr>
                                      <p:to>
                                        <p:strVal val="visible"/>
                                      </p:to>
                                    </p:set>
                                    <p:anim calcmode="lin" valueType="num">
                                      <p:cBhvr>
                                        <p:cTn id="21" dur="1000" fill="hold"/>
                                        <p:tgtEl>
                                          <p:spTgt spid="21507">
                                            <p:txEl>
                                              <p:pRg st="3" end="3"/>
                                            </p:txEl>
                                          </p:spTgt>
                                        </p:tgtEl>
                                        <p:attrNameLst>
                                          <p:attrName>ppt_w</p:attrName>
                                        </p:attrNameLst>
                                      </p:cBhvr>
                                      <p:tavLst>
                                        <p:tav tm="0">
                                          <p:val>
                                            <p:strVal val="#ppt_w*0.70"/>
                                          </p:val>
                                        </p:tav>
                                        <p:tav tm="100000">
                                          <p:val>
                                            <p:strVal val="#ppt_w"/>
                                          </p:val>
                                        </p:tav>
                                      </p:tavLst>
                                    </p:anim>
                                    <p:anim calcmode="lin" valueType="num">
                                      <p:cBhvr>
                                        <p:cTn id="22" dur="1000" fill="hold"/>
                                        <p:tgtEl>
                                          <p:spTgt spid="21507">
                                            <p:txEl>
                                              <p:pRg st="3" end="3"/>
                                            </p:txEl>
                                          </p:spTgt>
                                        </p:tgtEl>
                                        <p:attrNameLst>
                                          <p:attrName>ppt_h</p:attrName>
                                        </p:attrNameLst>
                                      </p:cBhvr>
                                      <p:tavLst>
                                        <p:tav tm="0">
                                          <p:val>
                                            <p:strVal val="#ppt_h"/>
                                          </p:val>
                                        </p:tav>
                                        <p:tav tm="100000">
                                          <p:val>
                                            <p:strVal val="#ppt_h"/>
                                          </p:val>
                                        </p:tav>
                                      </p:tavLst>
                                    </p:anim>
                                    <p:animEffect transition="in" filter="fade">
                                      <p:cBhvr>
                                        <p:cTn id="23" dur="1000"/>
                                        <p:tgtEl>
                                          <p:spTgt spid="21507">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21507">
                                            <p:txEl>
                                              <p:pRg st="4" end="4"/>
                                            </p:txEl>
                                          </p:spTgt>
                                        </p:tgtEl>
                                        <p:attrNameLst>
                                          <p:attrName>style.visibility</p:attrName>
                                        </p:attrNameLst>
                                      </p:cBhvr>
                                      <p:to>
                                        <p:strVal val="visible"/>
                                      </p:to>
                                    </p:set>
                                    <p:anim calcmode="lin" valueType="num">
                                      <p:cBhvr>
                                        <p:cTn id="28" dur="1000" fill="hold"/>
                                        <p:tgtEl>
                                          <p:spTgt spid="21507">
                                            <p:txEl>
                                              <p:pRg st="4" end="4"/>
                                            </p:txEl>
                                          </p:spTgt>
                                        </p:tgtEl>
                                        <p:attrNameLst>
                                          <p:attrName>ppt_w</p:attrName>
                                        </p:attrNameLst>
                                      </p:cBhvr>
                                      <p:tavLst>
                                        <p:tav tm="0">
                                          <p:val>
                                            <p:strVal val="#ppt_w*0.70"/>
                                          </p:val>
                                        </p:tav>
                                        <p:tav tm="100000">
                                          <p:val>
                                            <p:strVal val="#ppt_w"/>
                                          </p:val>
                                        </p:tav>
                                      </p:tavLst>
                                    </p:anim>
                                    <p:anim calcmode="lin" valueType="num">
                                      <p:cBhvr>
                                        <p:cTn id="29" dur="1000" fill="hold"/>
                                        <p:tgtEl>
                                          <p:spTgt spid="21507">
                                            <p:txEl>
                                              <p:pRg st="4" end="4"/>
                                            </p:txEl>
                                          </p:spTgt>
                                        </p:tgtEl>
                                        <p:attrNameLst>
                                          <p:attrName>ppt_h</p:attrName>
                                        </p:attrNameLst>
                                      </p:cBhvr>
                                      <p:tavLst>
                                        <p:tav tm="0">
                                          <p:val>
                                            <p:strVal val="#ppt_h"/>
                                          </p:val>
                                        </p:tav>
                                        <p:tav tm="100000">
                                          <p:val>
                                            <p:strVal val="#ppt_h"/>
                                          </p:val>
                                        </p:tav>
                                      </p:tavLst>
                                    </p:anim>
                                    <p:animEffect transition="in" filter="fade">
                                      <p:cBhvr>
                                        <p:cTn id="30" dur="1000"/>
                                        <p:tgtEl>
                                          <p:spTgt spid="21507">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21507">
                                            <p:txEl>
                                              <p:pRg st="5" end="5"/>
                                            </p:txEl>
                                          </p:spTgt>
                                        </p:tgtEl>
                                        <p:attrNameLst>
                                          <p:attrName>style.visibility</p:attrName>
                                        </p:attrNameLst>
                                      </p:cBhvr>
                                      <p:to>
                                        <p:strVal val="visible"/>
                                      </p:to>
                                    </p:set>
                                    <p:anim calcmode="lin" valueType="num">
                                      <p:cBhvr>
                                        <p:cTn id="35" dur="1000" fill="hold"/>
                                        <p:tgtEl>
                                          <p:spTgt spid="21507">
                                            <p:txEl>
                                              <p:pRg st="5" end="5"/>
                                            </p:txEl>
                                          </p:spTgt>
                                        </p:tgtEl>
                                        <p:attrNameLst>
                                          <p:attrName>ppt_w</p:attrName>
                                        </p:attrNameLst>
                                      </p:cBhvr>
                                      <p:tavLst>
                                        <p:tav tm="0">
                                          <p:val>
                                            <p:strVal val="#ppt_w*0.70"/>
                                          </p:val>
                                        </p:tav>
                                        <p:tav tm="100000">
                                          <p:val>
                                            <p:strVal val="#ppt_w"/>
                                          </p:val>
                                        </p:tav>
                                      </p:tavLst>
                                    </p:anim>
                                    <p:anim calcmode="lin" valueType="num">
                                      <p:cBhvr>
                                        <p:cTn id="36" dur="1000" fill="hold"/>
                                        <p:tgtEl>
                                          <p:spTgt spid="21507">
                                            <p:txEl>
                                              <p:pRg st="5" end="5"/>
                                            </p:txEl>
                                          </p:spTgt>
                                        </p:tgtEl>
                                        <p:attrNameLst>
                                          <p:attrName>ppt_h</p:attrName>
                                        </p:attrNameLst>
                                      </p:cBhvr>
                                      <p:tavLst>
                                        <p:tav tm="0">
                                          <p:val>
                                            <p:strVal val="#ppt_h"/>
                                          </p:val>
                                        </p:tav>
                                        <p:tav tm="100000">
                                          <p:val>
                                            <p:strVal val="#ppt_h"/>
                                          </p:val>
                                        </p:tav>
                                      </p:tavLst>
                                    </p:anim>
                                    <p:animEffect transition="in" filter="fade">
                                      <p:cBhvr>
                                        <p:cTn id="37" dur="1000"/>
                                        <p:tgtEl>
                                          <p:spTgt spid="21507">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21507">
                                            <p:txEl>
                                              <p:pRg st="6" end="6"/>
                                            </p:txEl>
                                          </p:spTgt>
                                        </p:tgtEl>
                                        <p:attrNameLst>
                                          <p:attrName>style.visibility</p:attrName>
                                        </p:attrNameLst>
                                      </p:cBhvr>
                                      <p:to>
                                        <p:strVal val="visible"/>
                                      </p:to>
                                    </p:set>
                                    <p:anim calcmode="lin" valueType="num">
                                      <p:cBhvr>
                                        <p:cTn id="42" dur="1000" fill="hold"/>
                                        <p:tgtEl>
                                          <p:spTgt spid="21507">
                                            <p:txEl>
                                              <p:pRg st="6" end="6"/>
                                            </p:txEl>
                                          </p:spTgt>
                                        </p:tgtEl>
                                        <p:attrNameLst>
                                          <p:attrName>ppt_w</p:attrName>
                                        </p:attrNameLst>
                                      </p:cBhvr>
                                      <p:tavLst>
                                        <p:tav tm="0">
                                          <p:val>
                                            <p:strVal val="#ppt_w*0.70"/>
                                          </p:val>
                                        </p:tav>
                                        <p:tav tm="100000">
                                          <p:val>
                                            <p:strVal val="#ppt_w"/>
                                          </p:val>
                                        </p:tav>
                                      </p:tavLst>
                                    </p:anim>
                                    <p:anim calcmode="lin" valueType="num">
                                      <p:cBhvr>
                                        <p:cTn id="43" dur="1000" fill="hold"/>
                                        <p:tgtEl>
                                          <p:spTgt spid="21507">
                                            <p:txEl>
                                              <p:pRg st="6" end="6"/>
                                            </p:txEl>
                                          </p:spTgt>
                                        </p:tgtEl>
                                        <p:attrNameLst>
                                          <p:attrName>ppt_h</p:attrName>
                                        </p:attrNameLst>
                                      </p:cBhvr>
                                      <p:tavLst>
                                        <p:tav tm="0">
                                          <p:val>
                                            <p:strVal val="#ppt_h"/>
                                          </p:val>
                                        </p:tav>
                                        <p:tav tm="100000">
                                          <p:val>
                                            <p:strVal val="#ppt_h"/>
                                          </p:val>
                                        </p:tav>
                                      </p:tavLst>
                                    </p:anim>
                                    <p:animEffect transition="in" filter="fade">
                                      <p:cBhvr>
                                        <p:cTn id="44" dur="1000"/>
                                        <p:tgtEl>
                                          <p:spTgt spid="21507">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21507">
                                            <p:txEl>
                                              <p:pRg st="7" end="7"/>
                                            </p:txEl>
                                          </p:spTgt>
                                        </p:tgtEl>
                                        <p:attrNameLst>
                                          <p:attrName>style.visibility</p:attrName>
                                        </p:attrNameLst>
                                      </p:cBhvr>
                                      <p:to>
                                        <p:strVal val="visible"/>
                                      </p:to>
                                    </p:set>
                                    <p:anim calcmode="lin" valueType="num">
                                      <p:cBhvr>
                                        <p:cTn id="49" dur="1000" fill="hold"/>
                                        <p:tgtEl>
                                          <p:spTgt spid="21507">
                                            <p:txEl>
                                              <p:pRg st="7" end="7"/>
                                            </p:txEl>
                                          </p:spTgt>
                                        </p:tgtEl>
                                        <p:attrNameLst>
                                          <p:attrName>ppt_w</p:attrName>
                                        </p:attrNameLst>
                                      </p:cBhvr>
                                      <p:tavLst>
                                        <p:tav tm="0">
                                          <p:val>
                                            <p:strVal val="#ppt_w*0.70"/>
                                          </p:val>
                                        </p:tav>
                                        <p:tav tm="100000">
                                          <p:val>
                                            <p:strVal val="#ppt_w"/>
                                          </p:val>
                                        </p:tav>
                                      </p:tavLst>
                                    </p:anim>
                                    <p:anim calcmode="lin" valueType="num">
                                      <p:cBhvr>
                                        <p:cTn id="50" dur="1000" fill="hold"/>
                                        <p:tgtEl>
                                          <p:spTgt spid="21507">
                                            <p:txEl>
                                              <p:pRg st="7" end="7"/>
                                            </p:txEl>
                                          </p:spTgt>
                                        </p:tgtEl>
                                        <p:attrNameLst>
                                          <p:attrName>ppt_h</p:attrName>
                                        </p:attrNameLst>
                                      </p:cBhvr>
                                      <p:tavLst>
                                        <p:tav tm="0">
                                          <p:val>
                                            <p:strVal val="#ppt_h"/>
                                          </p:val>
                                        </p:tav>
                                        <p:tav tm="100000">
                                          <p:val>
                                            <p:strVal val="#ppt_h"/>
                                          </p:val>
                                        </p:tav>
                                      </p:tavLst>
                                    </p:anim>
                                    <p:animEffect transition="in" filter="fade">
                                      <p:cBhvr>
                                        <p:cTn id="51" dur="1000"/>
                                        <p:tgtEl>
                                          <p:spTgt spid="21507">
                                            <p:txEl>
                                              <p:pRg st="7" end="7"/>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21507">
                                            <p:txEl>
                                              <p:pRg st="8" end="8"/>
                                            </p:txEl>
                                          </p:spTgt>
                                        </p:tgtEl>
                                        <p:attrNameLst>
                                          <p:attrName>style.visibility</p:attrName>
                                        </p:attrNameLst>
                                      </p:cBhvr>
                                      <p:to>
                                        <p:strVal val="visible"/>
                                      </p:to>
                                    </p:set>
                                    <p:anim calcmode="lin" valueType="num">
                                      <p:cBhvr>
                                        <p:cTn id="56" dur="1000" fill="hold"/>
                                        <p:tgtEl>
                                          <p:spTgt spid="21507">
                                            <p:txEl>
                                              <p:pRg st="8" end="8"/>
                                            </p:txEl>
                                          </p:spTgt>
                                        </p:tgtEl>
                                        <p:attrNameLst>
                                          <p:attrName>ppt_w</p:attrName>
                                        </p:attrNameLst>
                                      </p:cBhvr>
                                      <p:tavLst>
                                        <p:tav tm="0">
                                          <p:val>
                                            <p:strVal val="#ppt_w*0.70"/>
                                          </p:val>
                                        </p:tav>
                                        <p:tav tm="100000">
                                          <p:val>
                                            <p:strVal val="#ppt_w"/>
                                          </p:val>
                                        </p:tav>
                                      </p:tavLst>
                                    </p:anim>
                                    <p:anim calcmode="lin" valueType="num">
                                      <p:cBhvr>
                                        <p:cTn id="57" dur="1000" fill="hold"/>
                                        <p:tgtEl>
                                          <p:spTgt spid="21507">
                                            <p:txEl>
                                              <p:pRg st="8" end="8"/>
                                            </p:txEl>
                                          </p:spTgt>
                                        </p:tgtEl>
                                        <p:attrNameLst>
                                          <p:attrName>ppt_h</p:attrName>
                                        </p:attrNameLst>
                                      </p:cBhvr>
                                      <p:tavLst>
                                        <p:tav tm="0">
                                          <p:val>
                                            <p:strVal val="#ppt_h"/>
                                          </p:val>
                                        </p:tav>
                                        <p:tav tm="100000">
                                          <p:val>
                                            <p:strVal val="#ppt_h"/>
                                          </p:val>
                                        </p:tav>
                                      </p:tavLst>
                                    </p:anim>
                                    <p:animEffect transition="in" filter="fade">
                                      <p:cBhvr>
                                        <p:cTn id="58" dur="1000"/>
                                        <p:tgtEl>
                                          <p:spTgt spid="21507">
                                            <p:txEl>
                                              <p:pRg st="8" end="8"/>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5" presetClass="entr" presetSubtype="0" fill="hold" grpId="0" nodeType="clickEffect">
                                  <p:stCondLst>
                                    <p:cond delay="0"/>
                                  </p:stCondLst>
                                  <p:childTnLst>
                                    <p:set>
                                      <p:cBhvr>
                                        <p:cTn id="62" dur="1" fill="hold">
                                          <p:stCondLst>
                                            <p:cond delay="0"/>
                                          </p:stCondLst>
                                        </p:cTn>
                                        <p:tgtEl>
                                          <p:spTgt spid="21507">
                                            <p:txEl>
                                              <p:pRg st="9" end="9"/>
                                            </p:txEl>
                                          </p:spTgt>
                                        </p:tgtEl>
                                        <p:attrNameLst>
                                          <p:attrName>style.visibility</p:attrName>
                                        </p:attrNameLst>
                                      </p:cBhvr>
                                      <p:to>
                                        <p:strVal val="visible"/>
                                      </p:to>
                                    </p:set>
                                    <p:anim calcmode="lin" valueType="num">
                                      <p:cBhvr>
                                        <p:cTn id="63" dur="1000" fill="hold"/>
                                        <p:tgtEl>
                                          <p:spTgt spid="21507">
                                            <p:txEl>
                                              <p:pRg st="9" end="9"/>
                                            </p:txEl>
                                          </p:spTgt>
                                        </p:tgtEl>
                                        <p:attrNameLst>
                                          <p:attrName>ppt_w</p:attrName>
                                        </p:attrNameLst>
                                      </p:cBhvr>
                                      <p:tavLst>
                                        <p:tav tm="0">
                                          <p:val>
                                            <p:strVal val="#ppt_w*0.70"/>
                                          </p:val>
                                        </p:tav>
                                        <p:tav tm="100000">
                                          <p:val>
                                            <p:strVal val="#ppt_w"/>
                                          </p:val>
                                        </p:tav>
                                      </p:tavLst>
                                    </p:anim>
                                    <p:anim calcmode="lin" valueType="num">
                                      <p:cBhvr>
                                        <p:cTn id="64" dur="1000" fill="hold"/>
                                        <p:tgtEl>
                                          <p:spTgt spid="21507">
                                            <p:txEl>
                                              <p:pRg st="9" end="9"/>
                                            </p:txEl>
                                          </p:spTgt>
                                        </p:tgtEl>
                                        <p:attrNameLst>
                                          <p:attrName>ppt_h</p:attrName>
                                        </p:attrNameLst>
                                      </p:cBhvr>
                                      <p:tavLst>
                                        <p:tav tm="0">
                                          <p:val>
                                            <p:strVal val="#ppt_h"/>
                                          </p:val>
                                        </p:tav>
                                        <p:tav tm="100000">
                                          <p:val>
                                            <p:strVal val="#ppt_h"/>
                                          </p:val>
                                        </p:tav>
                                      </p:tavLst>
                                    </p:anim>
                                    <p:animEffect transition="in" filter="fade">
                                      <p:cBhvr>
                                        <p:cTn id="65" dur="1000"/>
                                        <p:tgtEl>
                                          <p:spTgt spid="21507">
                                            <p:txEl>
                                              <p:pRg st="9" end="9"/>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5" presetClass="entr" presetSubtype="0" fill="hold" grpId="0" nodeType="clickEffect">
                                  <p:stCondLst>
                                    <p:cond delay="0"/>
                                  </p:stCondLst>
                                  <p:childTnLst>
                                    <p:set>
                                      <p:cBhvr>
                                        <p:cTn id="69" dur="1" fill="hold">
                                          <p:stCondLst>
                                            <p:cond delay="0"/>
                                          </p:stCondLst>
                                        </p:cTn>
                                        <p:tgtEl>
                                          <p:spTgt spid="21507">
                                            <p:txEl>
                                              <p:pRg st="10" end="10"/>
                                            </p:txEl>
                                          </p:spTgt>
                                        </p:tgtEl>
                                        <p:attrNameLst>
                                          <p:attrName>style.visibility</p:attrName>
                                        </p:attrNameLst>
                                      </p:cBhvr>
                                      <p:to>
                                        <p:strVal val="visible"/>
                                      </p:to>
                                    </p:set>
                                    <p:anim calcmode="lin" valueType="num">
                                      <p:cBhvr>
                                        <p:cTn id="70" dur="1000" fill="hold"/>
                                        <p:tgtEl>
                                          <p:spTgt spid="21507">
                                            <p:txEl>
                                              <p:pRg st="10" end="10"/>
                                            </p:txEl>
                                          </p:spTgt>
                                        </p:tgtEl>
                                        <p:attrNameLst>
                                          <p:attrName>ppt_w</p:attrName>
                                        </p:attrNameLst>
                                      </p:cBhvr>
                                      <p:tavLst>
                                        <p:tav tm="0">
                                          <p:val>
                                            <p:strVal val="#ppt_w*0.70"/>
                                          </p:val>
                                        </p:tav>
                                        <p:tav tm="100000">
                                          <p:val>
                                            <p:strVal val="#ppt_w"/>
                                          </p:val>
                                        </p:tav>
                                      </p:tavLst>
                                    </p:anim>
                                    <p:anim calcmode="lin" valueType="num">
                                      <p:cBhvr>
                                        <p:cTn id="71" dur="1000" fill="hold"/>
                                        <p:tgtEl>
                                          <p:spTgt spid="21507">
                                            <p:txEl>
                                              <p:pRg st="10" end="10"/>
                                            </p:txEl>
                                          </p:spTgt>
                                        </p:tgtEl>
                                        <p:attrNameLst>
                                          <p:attrName>ppt_h</p:attrName>
                                        </p:attrNameLst>
                                      </p:cBhvr>
                                      <p:tavLst>
                                        <p:tav tm="0">
                                          <p:val>
                                            <p:strVal val="#ppt_h"/>
                                          </p:val>
                                        </p:tav>
                                        <p:tav tm="100000">
                                          <p:val>
                                            <p:strVal val="#ppt_h"/>
                                          </p:val>
                                        </p:tav>
                                      </p:tavLst>
                                    </p:anim>
                                    <p:animEffect transition="in" filter="fade">
                                      <p:cBhvr>
                                        <p:cTn id="72" dur="1000"/>
                                        <p:tgtEl>
                                          <p:spTgt spid="21507">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uiExpand="1" build="p" bldLvl="2"/>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rostokąt zaokrąglony 5"/>
          <p:cNvSpPr/>
          <p:nvPr/>
        </p:nvSpPr>
        <p:spPr>
          <a:xfrm>
            <a:off x="215899" y="3717032"/>
            <a:ext cx="4211960" cy="648072"/>
          </a:xfrm>
          <a:prstGeom prst="roundRect">
            <a:avLst/>
          </a:prstGeo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4098" name="Rectangle 2"/>
          <p:cNvSpPr>
            <a:spLocks noChangeArrowheads="1"/>
          </p:cNvSpPr>
          <p:nvPr/>
        </p:nvSpPr>
        <p:spPr bwMode="auto">
          <a:xfrm>
            <a:off x="457200" y="44450"/>
            <a:ext cx="8229600" cy="863600"/>
          </a:xfrm>
          <a:prstGeom prst="rect">
            <a:avLst/>
          </a:prstGeom>
          <a:noFill/>
          <a:ln w="9525">
            <a:noFill/>
            <a:miter lim="800000"/>
            <a:headEnd/>
            <a:tailEnd/>
          </a:ln>
        </p:spPr>
        <p:txBody>
          <a:bodyPr anchor="ctr"/>
          <a:lstStyle/>
          <a:p>
            <a:pPr algn="ctr" eaLnBrk="1" hangingPunct="1"/>
            <a:r>
              <a:rPr lang="en-US" altLang="pl-PL" sz="4400">
                <a:solidFill>
                  <a:schemeClr val="tx2"/>
                </a:solidFill>
                <a:latin typeface="Times New Roman" pitchFamily="18" charset="0"/>
              </a:rPr>
              <a:t>Unified Modeling Language</a:t>
            </a:r>
            <a:endParaRPr lang="pl-PL" altLang="pl-PL" sz="4400">
              <a:solidFill>
                <a:schemeClr val="tx2"/>
              </a:solidFill>
              <a:latin typeface="Times New Roman" pitchFamily="18" charset="0"/>
            </a:endParaRPr>
          </a:p>
        </p:txBody>
      </p:sp>
      <p:sp>
        <p:nvSpPr>
          <p:cNvPr id="58371" name="Rectangle 3"/>
          <p:cNvSpPr>
            <a:spLocks noChangeArrowheads="1"/>
          </p:cNvSpPr>
          <p:nvPr/>
        </p:nvSpPr>
        <p:spPr bwMode="auto">
          <a:xfrm>
            <a:off x="4745483" y="1052513"/>
            <a:ext cx="4291013" cy="5329237"/>
          </a:xfrm>
          <a:prstGeom prst="rect">
            <a:avLst/>
          </a:prstGeom>
          <a:noFill/>
          <a:ln w="9525">
            <a:noFill/>
            <a:miter lim="800000"/>
            <a:headEnd/>
            <a:tailEnd/>
          </a:ln>
        </p:spPr>
        <p:txBody>
          <a:bodyPr/>
          <a:lstStyle/>
          <a:p>
            <a:pPr marL="342900" indent="-342900" eaLnBrk="1" hangingPunct="1">
              <a:lnSpc>
                <a:spcPct val="90000"/>
              </a:lnSpc>
              <a:spcBef>
                <a:spcPct val="20000"/>
              </a:spcBef>
            </a:pPr>
            <a:r>
              <a:rPr lang="pl-PL" altLang="pl-PL" sz="2400" b="1">
                <a:solidFill>
                  <a:srgbClr val="660033"/>
                </a:solidFill>
                <a:latin typeface="Times New Roman" pitchFamily="18" charset="0"/>
              </a:rPr>
              <a:t>Diagramy struktury:</a:t>
            </a:r>
          </a:p>
          <a:p>
            <a:pPr marL="342900" indent="-342900" eaLnBrk="1" hangingPunct="1">
              <a:lnSpc>
                <a:spcPct val="90000"/>
              </a:lnSpc>
              <a:spcBef>
                <a:spcPct val="20000"/>
              </a:spcBef>
              <a:buFontTx/>
              <a:buChar char="•"/>
            </a:pPr>
            <a:r>
              <a:rPr lang="pl-PL" altLang="pl-PL" sz="2400">
                <a:latin typeface="Times New Roman" pitchFamily="18" charset="0"/>
              </a:rPr>
              <a:t>diagram klas (</a:t>
            </a:r>
            <a:r>
              <a:rPr lang="pl-PL" altLang="pl-PL" sz="2400" i="1">
                <a:latin typeface="Times New Roman" pitchFamily="18" charset="0"/>
              </a:rPr>
              <a:t>class diagram</a:t>
            </a:r>
            <a:r>
              <a:rPr lang="pl-PL" altLang="pl-PL" sz="2400">
                <a:latin typeface="Times New Roman" pitchFamily="18" charset="0"/>
              </a:rPr>
              <a:t>)</a:t>
            </a:r>
          </a:p>
          <a:p>
            <a:pPr marL="342900" indent="-342900" eaLnBrk="1" hangingPunct="1">
              <a:lnSpc>
                <a:spcPct val="90000"/>
              </a:lnSpc>
              <a:spcBef>
                <a:spcPct val="20000"/>
              </a:spcBef>
              <a:buFontTx/>
              <a:buChar char="•"/>
            </a:pPr>
            <a:r>
              <a:rPr lang="pl-PL" altLang="pl-PL" sz="2400">
                <a:latin typeface="Times New Roman" pitchFamily="18" charset="0"/>
              </a:rPr>
              <a:t>diagram obiektów (</a:t>
            </a:r>
            <a:r>
              <a:rPr lang="pl-PL" altLang="pl-PL" sz="2400" i="1">
                <a:latin typeface="Times New Roman" pitchFamily="18" charset="0"/>
              </a:rPr>
              <a:t>object diagram</a:t>
            </a:r>
            <a:r>
              <a:rPr lang="pl-PL" altLang="pl-PL" sz="2400">
                <a:latin typeface="Times New Roman" pitchFamily="18" charset="0"/>
              </a:rPr>
              <a:t>)</a:t>
            </a:r>
          </a:p>
          <a:p>
            <a:pPr marL="342900" indent="-342900" eaLnBrk="1" hangingPunct="1">
              <a:lnSpc>
                <a:spcPct val="90000"/>
              </a:lnSpc>
              <a:spcBef>
                <a:spcPct val="20000"/>
              </a:spcBef>
              <a:buFontTx/>
              <a:buChar char="•"/>
            </a:pPr>
            <a:r>
              <a:rPr lang="pl-PL" altLang="pl-PL" sz="2400">
                <a:latin typeface="Times New Roman" pitchFamily="18" charset="0"/>
              </a:rPr>
              <a:t>diagram komponentów (</a:t>
            </a:r>
            <a:r>
              <a:rPr lang="pl-PL" altLang="pl-PL" sz="2400" i="1">
                <a:latin typeface="Times New Roman" pitchFamily="18" charset="0"/>
              </a:rPr>
              <a:t>component diagram</a:t>
            </a:r>
            <a:r>
              <a:rPr lang="pl-PL" altLang="pl-PL" sz="2400">
                <a:latin typeface="Times New Roman" pitchFamily="18" charset="0"/>
              </a:rPr>
              <a:t>)</a:t>
            </a:r>
          </a:p>
          <a:p>
            <a:pPr marL="342900" indent="-342900" eaLnBrk="1" hangingPunct="1">
              <a:lnSpc>
                <a:spcPct val="90000"/>
              </a:lnSpc>
              <a:spcBef>
                <a:spcPct val="20000"/>
              </a:spcBef>
              <a:buFontTx/>
              <a:buChar char="•"/>
            </a:pPr>
            <a:r>
              <a:rPr lang="pl-PL" altLang="pl-PL" sz="2400">
                <a:latin typeface="Times New Roman" pitchFamily="18" charset="0"/>
              </a:rPr>
              <a:t>diagram pakietów (</a:t>
            </a:r>
            <a:r>
              <a:rPr lang="pl-PL" altLang="pl-PL" sz="2400" i="1">
                <a:latin typeface="Times New Roman" pitchFamily="18" charset="0"/>
              </a:rPr>
              <a:t>package diagram</a:t>
            </a:r>
            <a:r>
              <a:rPr lang="pl-PL" altLang="pl-PL" sz="2400">
                <a:latin typeface="Times New Roman" pitchFamily="18" charset="0"/>
              </a:rPr>
              <a:t>)</a:t>
            </a:r>
          </a:p>
          <a:p>
            <a:pPr marL="342900" indent="-342900" eaLnBrk="1" hangingPunct="1">
              <a:lnSpc>
                <a:spcPct val="90000"/>
              </a:lnSpc>
              <a:spcBef>
                <a:spcPct val="20000"/>
              </a:spcBef>
              <a:buFontTx/>
              <a:buChar char="•"/>
            </a:pPr>
            <a:r>
              <a:rPr lang="pl-PL" altLang="pl-PL" sz="2400">
                <a:latin typeface="Times New Roman" pitchFamily="18" charset="0"/>
              </a:rPr>
              <a:t>diagram wdrożenia (</a:t>
            </a:r>
            <a:r>
              <a:rPr lang="pl-PL" altLang="pl-PL" sz="2400" i="1">
                <a:latin typeface="Times New Roman" pitchFamily="18" charset="0"/>
              </a:rPr>
              <a:t>deployment diagram</a:t>
            </a:r>
            <a:r>
              <a:rPr lang="pl-PL" altLang="pl-PL" sz="2400">
                <a:latin typeface="Times New Roman" pitchFamily="18" charset="0"/>
              </a:rPr>
              <a:t>)</a:t>
            </a:r>
          </a:p>
          <a:p>
            <a:pPr marL="342900" indent="-342900" eaLnBrk="1" hangingPunct="1">
              <a:lnSpc>
                <a:spcPct val="90000"/>
              </a:lnSpc>
              <a:spcBef>
                <a:spcPct val="20000"/>
              </a:spcBef>
              <a:buFontTx/>
              <a:buChar char="•"/>
            </a:pPr>
            <a:r>
              <a:rPr lang="pl-PL" altLang="pl-PL" sz="2400">
                <a:latin typeface="Times New Roman" pitchFamily="18" charset="0"/>
              </a:rPr>
              <a:t>zbiorowy diagram komponentów (</a:t>
            </a:r>
            <a:r>
              <a:rPr lang="pl-PL" altLang="pl-PL" sz="2400" i="1">
                <a:latin typeface="Times New Roman" pitchFamily="18" charset="0"/>
              </a:rPr>
              <a:t>composite structure diagram</a:t>
            </a:r>
            <a:r>
              <a:rPr lang="pl-PL" altLang="pl-PL" sz="2400">
                <a:latin typeface="Times New Roman" pitchFamily="18" charset="0"/>
              </a:rPr>
              <a:t>)</a:t>
            </a:r>
          </a:p>
        </p:txBody>
      </p:sp>
      <p:sp>
        <p:nvSpPr>
          <p:cNvPr id="4100" name="Rectangle 4"/>
          <p:cNvSpPr>
            <a:spLocks noChangeArrowheads="1"/>
          </p:cNvSpPr>
          <p:nvPr/>
        </p:nvSpPr>
        <p:spPr bwMode="auto">
          <a:xfrm>
            <a:off x="251271" y="1052513"/>
            <a:ext cx="4319587" cy="5805487"/>
          </a:xfrm>
          <a:prstGeom prst="rect">
            <a:avLst/>
          </a:prstGeom>
          <a:noFill/>
          <a:ln w="9525">
            <a:noFill/>
            <a:miter lim="800000"/>
            <a:headEnd/>
            <a:tailEnd/>
          </a:ln>
        </p:spPr>
        <p:txBody>
          <a:bodyPr/>
          <a:lstStyle/>
          <a:p>
            <a:pPr marL="342900" indent="-342900" eaLnBrk="1" hangingPunct="1">
              <a:lnSpc>
                <a:spcPct val="90000"/>
              </a:lnSpc>
              <a:spcBef>
                <a:spcPct val="20000"/>
              </a:spcBef>
            </a:pPr>
            <a:r>
              <a:rPr lang="pl-PL" altLang="pl-PL" sz="2400" b="1">
                <a:solidFill>
                  <a:srgbClr val="660033"/>
                </a:solidFill>
                <a:latin typeface="Times New Roman" pitchFamily="18" charset="0"/>
              </a:rPr>
              <a:t>Diagramy dynamiki:</a:t>
            </a:r>
          </a:p>
          <a:p>
            <a:pPr marL="342900" indent="-342900" eaLnBrk="1" hangingPunct="1">
              <a:lnSpc>
                <a:spcPct val="90000"/>
              </a:lnSpc>
              <a:spcBef>
                <a:spcPct val="20000"/>
              </a:spcBef>
              <a:buFontTx/>
              <a:buChar char="•"/>
            </a:pPr>
            <a:r>
              <a:rPr lang="pl-PL" altLang="pl-PL" sz="2400">
                <a:latin typeface="Times New Roman" pitchFamily="18" charset="0"/>
              </a:rPr>
              <a:t>diagram przypadków użycia (</a:t>
            </a:r>
            <a:r>
              <a:rPr lang="pl-PL" altLang="pl-PL" sz="2400" i="1">
                <a:latin typeface="Times New Roman" pitchFamily="18" charset="0"/>
              </a:rPr>
              <a:t>use case diagram</a:t>
            </a:r>
            <a:r>
              <a:rPr lang="pl-PL" altLang="pl-PL" sz="2400">
                <a:latin typeface="Times New Roman" pitchFamily="18" charset="0"/>
              </a:rPr>
              <a:t>)</a:t>
            </a:r>
          </a:p>
          <a:p>
            <a:pPr marL="342900" indent="-342900" eaLnBrk="1" hangingPunct="1">
              <a:lnSpc>
                <a:spcPct val="90000"/>
              </a:lnSpc>
              <a:spcBef>
                <a:spcPct val="20000"/>
              </a:spcBef>
              <a:buFontTx/>
              <a:buChar char="•"/>
            </a:pPr>
            <a:r>
              <a:rPr lang="pl-PL" altLang="pl-PL" sz="2400">
                <a:latin typeface="Times New Roman" pitchFamily="18" charset="0"/>
              </a:rPr>
              <a:t>diagram czynności (</a:t>
            </a:r>
            <a:r>
              <a:rPr lang="pl-PL" altLang="pl-PL" sz="2400" i="1">
                <a:latin typeface="Times New Roman" pitchFamily="18" charset="0"/>
              </a:rPr>
              <a:t>activity diagram</a:t>
            </a:r>
            <a:r>
              <a:rPr lang="pl-PL" altLang="pl-PL" sz="2400">
                <a:latin typeface="Times New Roman" pitchFamily="18" charset="0"/>
              </a:rPr>
              <a:t>)</a:t>
            </a:r>
          </a:p>
          <a:p>
            <a:pPr marL="342900" indent="-342900" eaLnBrk="1" hangingPunct="1">
              <a:lnSpc>
                <a:spcPct val="90000"/>
              </a:lnSpc>
              <a:spcBef>
                <a:spcPct val="20000"/>
              </a:spcBef>
              <a:buFontTx/>
              <a:buChar char="•"/>
            </a:pPr>
            <a:r>
              <a:rPr lang="pl-PL" altLang="pl-PL" sz="2400">
                <a:latin typeface="Times New Roman" pitchFamily="18" charset="0"/>
              </a:rPr>
              <a:t>diagram maszyny stanów (</a:t>
            </a:r>
            <a:r>
              <a:rPr lang="pl-PL" altLang="pl-PL" sz="2400" i="1">
                <a:latin typeface="Times New Roman" pitchFamily="18" charset="0"/>
              </a:rPr>
              <a:t>state machine diagram</a:t>
            </a:r>
            <a:r>
              <a:rPr lang="pl-PL" altLang="pl-PL" sz="2400">
                <a:latin typeface="Times New Roman" pitchFamily="18" charset="0"/>
              </a:rPr>
              <a:t>)</a:t>
            </a:r>
          </a:p>
          <a:p>
            <a:pPr marL="342900" indent="-342900" eaLnBrk="1" hangingPunct="1">
              <a:lnSpc>
                <a:spcPct val="90000"/>
              </a:lnSpc>
              <a:spcBef>
                <a:spcPct val="20000"/>
              </a:spcBef>
              <a:buFontTx/>
              <a:buChar char="•"/>
            </a:pPr>
            <a:r>
              <a:rPr lang="pl-PL" altLang="pl-PL" sz="2400">
                <a:latin typeface="Times New Roman" pitchFamily="18" charset="0"/>
              </a:rPr>
              <a:t>diagram sekwencji (</a:t>
            </a:r>
            <a:r>
              <a:rPr lang="pl-PL" altLang="pl-PL" sz="2400" i="1">
                <a:latin typeface="Times New Roman" pitchFamily="18" charset="0"/>
              </a:rPr>
              <a:t>sequence diagram</a:t>
            </a:r>
            <a:r>
              <a:rPr lang="pl-PL" altLang="pl-PL" sz="2400">
                <a:latin typeface="Times New Roman" pitchFamily="18" charset="0"/>
              </a:rPr>
              <a:t>)</a:t>
            </a:r>
          </a:p>
          <a:p>
            <a:pPr marL="342900" indent="-342900" eaLnBrk="1" hangingPunct="1">
              <a:lnSpc>
                <a:spcPct val="90000"/>
              </a:lnSpc>
              <a:spcBef>
                <a:spcPct val="20000"/>
              </a:spcBef>
              <a:buFontTx/>
              <a:buChar char="•"/>
            </a:pPr>
            <a:r>
              <a:rPr lang="pl-PL" altLang="pl-PL" sz="2400">
                <a:latin typeface="Times New Roman" pitchFamily="18" charset="0"/>
              </a:rPr>
              <a:t>diagram komunikacji (</a:t>
            </a:r>
            <a:r>
              <a:rPr lang="pl-PL" altLang="pl-PL" sz="2400" i="1">
                <a:latin typeface="Times New Roman" pitchFamily="18" charset="0"/>
              </a:rPr>
              <a:t>communication diagram</a:t>
            </a:r>
            <a:r>
              <a:rPr lang="pl-PL" altLang="pl-PL" sz="2400">
                <a:latin typeface="Times New Roman" pitchFamily="18" charset="0"/>
              </a:rPr>
              <a:t>)</a:t>
            </a:r>
          </a:p>
          <a:p>
            <a:pPr marL="342900" indent="-342900" eaLnBrk="1" hangingPunct="1">
              <a:lnSpc>
                <a:spcPct val="90000"/>
              </a:lnSpc>
              <a:spcBef>
                <a:spcPct val="20000"/>
              </a:spcBef>
              <a:buFontTx/>
              <a:buChar char="•"/>
            </a:pPr>
            <a:r>
              <a:rPr lang="pl-PL" altLang="pl-PL" sz="2400">
                <a:latin typeface="Times New Roman" pitchFamily="18" charset="0"/>
              </a:rPr>
              <a:t>diagram przeglądu współdziałania (</a:t>
            </a:r>
            <a:r>
              <a:rPr lang="pl-PL" altLang="pl-PL" sz="2400" i="1">
                <a:latin typeface="Times New Roman" pitchFamily="18" charset="0"/>
              </a:rPr>
              <a:t>interaction overview diagram</a:t>
            </a:r>
            <a:r>
              <a:rPr lang="pl-PL" altLang="pl-PL" sz="2400">
                <a:latin typeface="Times New Roman" pitchFamily="18" charset="0"/>
              </a:rPr>
              <a:t>)</a:t>
            </a:r>
          </a:p>
          <a:p>
            <a:pPr marL="342900" indent="-342900" eaLnBrk="1" hangingPunct="1">
              <a:lnSpc>
                <a:spcPct val="90000"/>
              </a:lnSpc>
              <a:spcBef>
                <a:spcPct val="20000"/>
              </a:spcBef>
              <a:buFontTx/>
              <a:buChar char="•"/>
            </a:pPr>
            <a:r>
              <a:rPr lang="pl-PL" altLang="pl-PL" sz="2400">
                <a:latin typeface="Times New Roman" pitchFamily="18" charset="0"/>
              </a:rPr>
              <a:t>diagram czasowy (</a:t>
            </a:r>
            <a:r>
              <a:rPr lang="pl-PL" altLang="pl-PL" sz="2400" i="1">
                <a:latin typeface="Times New Roman" pitchFamily="18" charset="0"/>
              </a:rPr>
              <a:t>timing diagram</a:t>
            </a:r>
            <a:r>
              <a:rPr lang="pl-PL" altLang="pl-PL" sz="2400">
                <a:latin typeface="Times New Roman" pitchFamily="18" charset="0"/>
              </a:rPr>
              <a:t>)</a:t>
            </a:r>
          </a:p>
          <a:p>
            <a:pPr marL="342900" indent="-342900" eaLnBrk="1" hangingPunct="1">
              <a:lnSpc>
                <a:spcPct val="90000"/>
              </a:lnSpc>
              <a:spcBef>
                <a:spcPct val="20000"/>
              </a:spcBef>
            </a:pPr>
            <a:endParaRPr lang="pl-PL" altLang="pl-PL" sz="2400">
              <a:latin typeface="Times New Roman" pitchFamily="18" charset="0"/>
            </a:endParaRPr>
          </a:p>
          <a:p>
            <a:pPr marL="342900" indent="-342900" eaLnBrk="1" hangingPunct="1">
              <a:lnSpc>
                <a:spcPct val="90000"/>
              </a:lnSpc>
              <a:spcBef>
                <a:spcPct val="20000"/>
              </a:spcBef>
            </a:pPr>
            <a:endParaRPr lang="pl-PL" altLang="pl-PL" sz="2400">
              <a:latin typeface="Times New Roman" pitchFamily="18" charset="0"/>
            </a:endParaRPr>
          </a:p>
        </p:txBody>
      </p:sp>
      <p:sp>
        <p:nvSpPr>
          <p:cNvPr id="5" name="Prostokąt 4"/>
          <p:cNvSpPr/>
          <p:nvPr/>
        </p:nvSpPr>
        <p:spPr>
          <a:xfrm>
            <a:off x="251271" y="1484313"/>
            <a:ext cx="4176712" cy="2160711"/>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l-PL"/>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1000" fill="hold"/>
                                        <p:tgtEl>
                                          <p:spTgt spid="6"/>
                                        </p:tgtEl>
                                        <p:attrNameLst>
                                          <p:attrName>ppt_w</p:attrName>
                                        </p:attrNameLst>
                                      </p:cBhvr>
                                      <p:tavLst>
                                        <p:tav tm="0">
                                          <p:val>
                                            <p:strVal val="#ppt_w*0.70"/>
                                          </p:val>
                                        </p:tav>
                                        <p:tav tm="100000">
                                          <p:val>
                                            <p:strVal val="#ppt_w"/>
                                          </p:val>
                                        </p:tav>
                                      </p:tavLst>
                                    </p:anim>
                                    <p:anim calcmode="lin" valueType="num">
                                      <p:cBhvr>
                                        <p:cTn id="15" dur="1000" fill="hold"/>
                                        <p:tgtEl>
                                          <p:spTgt spid="6"/>
                                        </p:tgtEl>
                                        <p:attrNameLst>
                                          <p:attrName>ppt_h</p:attrName>
                                        </p:attrNameLst>
                                      </p:cBhvr>
                                      <p:tavLst>
                                        <p:tav tm="0">
                                          <p:val>
                                            <p:strVal val="#ppt_h"/>
                                          </p:val>
                                        </p:tav>
                                        <p:tav tm="100000">
                                          <p:val>
                                            <p:strVal val="#ppt_h"/>
                                          </p:val>
                                        </p:tav>
                                      </p:tavLst>
                                    </p:anim>
                                    <p:animEffect transition="in" filter="fade">
                                      <p:cBhvr>
                                        <p:cTn id="16" dur="10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4" presetClass="entr" presetSubtype="32" fill="hold" grpId="0" nodeType="clickEffect">
                                  <p:stCondLst>
                                    <p:cond delay="0"/>
                                  </p:stCondLst>
                                  <p:childTnLst>
                                    <p:set>
                                      <p:cBhvr>
                                        <p:cTn id="20" dur="1" fill="hold">
                                          <p:stCondLst>
                                            <p:cond delay="0"/>
                                          </p:stCondLst>
                                        </p:cTn>
                                        <p:tgtEl>
                                          <p:spTgt spid="58371"/>
                                        </p:tgtEl>
                                        <p:attrNameLst>
                                          <p:attrName>style.visibility</p:attrName>
                                        </p:attrNameLst>
                                      </p:cBhvr>
                                      <p:to>
                                        <p:strVal val="visible"/>
                                      </p:to>
                                    </p:set>
                                    <p:animEffect transition="in" filter="box(out)">
                                      <p:cBhvr>
                                        <p:cTn id="21" dur="1000"/>
                                        <p:tgtEl>
                                          <p:spTgt spid="583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58371" grpId="0"/>
      <p:bldP spid="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4"/>
          <p:cNvPicPr>
            <a:picLocks noChangeAspect="1" noChangeArrowheads="1"/>
          </p:cNvPicPr>
          <p:nvPr/>
        </p:nvPicPr>
        <p:blipFill>
          <a:blip r:embed="rId2" cstate="print"/>
          <a:srcRect/>
          <a:stretch>
            <a:fillRect/>
          </a:stretch>
        </p:blipFill>
        <p:spPr bwMode="auto">
          <a:xfrm>
            <a:off x="107504" y="549051"/>
            <a:ext cx="8964612" cy="5256213"/>
          </a:xfrm>
          <a:prstGeom prst="rect">
            <a:avLst/>
          </a:prstGeom>
          <a:noFill/>
          <a:ln w="9525">
            <a:noFill/>
            <a:miter lim="800000"/>
            <a:headEnd/>
            <a:tailEnd/>
          </a:ln>
          <a:effectLst/>
        </p:spPr>
      </p:pic>
      <p:sp>
        <p:nvSpPr>
          <p:cNvPr id="22531" name="Text Box 5"/>
          <p:cNvSpPr txBox="1">
            <a:spLocks noChangeArrowheads="1"/>
          </p:cNvSpPr>
          <p:nvPr/>
        </p:nvSpPr>
        <p:spPr bwMode="auto">
          <a:xfrm>
            <a:off x="395288" y="6021388"/>
            <a:ext cx="8353425" cy="707886"/>
          </a:xfrm>
          <a:prstGeom prst="rect">
            <a:avLst/>
          </a:prstGeom>
          <a:noFill/>
          <a:ln w="9525">
            <a:noFill/>
            <a:miter lim="800000"/>
            <a:headEnd/>
            <a:tailEnd/>
          </a:ln>
          <a:effectLst/>
        </p:spPr>
        <p:txBody>
          <a:bodyPr>
            <a:spAutoFit/>
          </a:bodyPr>
          <a:lstStyle/>
          <a:p>
            <a:pPr eaLnBrk="1" hangingPunct="1">
              <a:spcBef>
                <a:spcPct val="50000"/>
              </a:spcBef>
            </a:pPr>
            <a:r>
              <a:rPr lang="pl-PL" altLang="pl-PL" sz="2000" dirty="0"/>
              <a:t>Jak widać, komunikaty są asynchroniczne: żaden element, oczekując na odpowiedź nie wstrzymuje działania.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5613" y="115888"/>
            <a:ext cx="8229600" cy="706437"/>
          </a:xfrm>
        </p:spPr>
        <p:txBody>
          <a:bodyPr/>
          <a:lstStyle/>
          <a:p>
            <a:pPr eaLnBrk="1" hangingPunct="1"/>
            <a:r>
              <a:rPr lang="pl-PL" altLang="pl-PL" dirty="0"/>
              <a:t>Przykład – diagramu sekwencji</a:t>
            </a:r>
          </a:p>
        </p:txBody>
      </p:sp>
      <p:sp>
        <p:nvSpPr>
          <p:cNvPr id="23555" name="Rectangle 3"/>
          <p:cNvSpPr>
            <a:spLocks noGrp="1" noChangeArrowheads="1"/>
          </p:cNvSpPr>
          <p:nvPr>
            <p:ph type="body" idx="1"/>
          </p:nvPr>
        </p:nvSpPr>
        <p:spPr>
          <a:xfrm>
            <a:off x="107950" y="863426"/>
            <a:ext cx="8856663" cy="5805934"/>
          </a:xfrm>
        </p:spPr>
        <p:txBody>
          <a:bodyPr/>
          <a:lstStyle/>
          <a:p>
            <a:pPr marL="457200" indent="-457200" eaLnBrk="1" hangingPunct="1">
              <a:lnSpc>
                <a:spcPct val="80000"/>
              </a:lnSpc>
            </a:pPr>
            <a:r>
              <a:rPr lang="pl-PL" altLang="pl-PL" sz="2000" dirty="0"/>
              <a:t>W przypadku użycia „Kup napój” aktorem jest użytkownik, który chce kupić puszkę napoju. Inicjuje scenariusz, wkładając monetę do automatu. Potem dokonuje wyboru. Ponieważ mówimy o najkorzystniejszym scenariuszu, w automacie jest przynajmniej jedna puszka wybranego rodzaju , która zostaje wydana aktorowi.</a:t>
            </a:r>
          </a:p>
          <a:p>
            <a:pPr marL="457200" indent="-457200" eaLnBrk="1" hangingPunct="1">
              <a:lnSpc>
                <a:spcPct val="80000"/>
              </a:lnSpc>
            </a:pPr>
            <a:endParaRPr lang="pl-PL" altLang="pl-PL" sz="2000" dirty="0"/>
          </a:p>
          <a:p>
            <a:pPr marL="457200" indent="-457200" eaLnBrk="1" hangingPunct="1">
              <a:lnSpc>
                <a:spcPct val="80000"/>
              </a:lnSpc>
            </a:pPr>
            <a:r>
              <a:rPr lang="pl-PL" altLang="pl-PL" sz="2000" dirty="0"/>
              <a:t>Załóżmy, że w automacie możemy wyróżnić trzy obiekty, na których działaniu teraz się skupimy. Są to: przód (interfejs, który automat udostępnia klientom), kasa (urządzenie przyjmujące pieniądze) i podajnik (urządzenie przechowujące puszki i wydające je klientowi). Załóżmy także, że kasa steruje podajnikiem. </a:t>
            </a:r>
          </a:p>
          <a:p>
            <a:pPr marL="457200" indent="-457200" eaLnBrk="1" hangingPunct="1">
              <a:lnSpc>
                <a:spcPct val="80000"/>
              </a:lnSpc>
            </a:pPr>
            <a:endParaRPr lang="pl-PL" altLang="pl-PL" sz="2000" dirty="0"/>
          </a:p>
          <a:p>
            <a:pPr marL="457200" indent="-457200" eaLnBrk="1" hangingPunct="1">
              <a:lnSpc>
                <a:spcPct val="80000"/>
              </a:lnSpc>
            </a:pPr>
            <a:r>
              <a:rPr lang="pl-PL" altLang="pl-PL" sz="2000" dirty="0"/>
              <a:t>Kolejność zdarzeń będzie następująca:</a:t>
            </a:r>
          </a:p>
          <a:p>
            <a:pPr marL="457200" indent="-457200" eaLnBrk="1" hangingPunct="1">
              <a:lnSpc>
                <a:spcPct val="80000"/>
              </a:lnSpc>
            </a:pPr>
            <a:endParaRPr lang="pl-PL" altLang="pl-PL" sz="2000" dirty="0"/>
          </a:p>
          <a:p>
            <a:pPr marL="1257300" lvl="2" indent="-342900" eaLnBrk="1" hangingPunct="1">
              <a:lnSpc>
                <a:spcPct val="80000"/>
              </a:lnSpc>
              <a:buFontTx/>
              <a:buAutoNum type="arabicPeriod"/>
            </a:pPr>
            <a:r>
              <a:rPr lang="pl-PL" altLang="pl-PL" sz="2000" dirty="0"/>
              <a:t>Kupujący wkłada pieniądze do otworu na </a:t>
            </a:r>
            <a:r>
              <a:rPr lang="pl-PL" altLang="pl-PL" sz="2000" dirty="0" err="1"/>
              <a:t>przodzie</a:t>
            </a:r>
            <a:r>
              <a:rPr lang="pl-PL" altLang="pl-PL" sz="2000" dirty="0"/>
              <a:t> automatu.</a:t>
            </a:r>
          </a:p>
          <a:p>
            <a:pPr marL="1257300" lvl="2" indent="-342900" eaLnBrk="1" hangingPunct="1">
              <a:lnSpc>
                <a:spcPct val="80000"/>
              </a:lnSpc>
              <a:buFontTx/>
              <a:buAutoNum type="arabicPeriod"/>
            </a:pPr>
            <a:r>
              <a:rPr lang="pl-PL" altLang="pl-PL" sz="2000" dirty="0"/>
              <a:t>Kupujący dokonuje wyboru</a:t>
            </a:r>
          </a:p>
          <a:p>
            <a:pPr marL="1257300" lvl="2" indent="-342900" eaLnBrk="1" hangingPunct="1">
              <a:lnSpc>
                <a:spcPct val="80000"/>
              </a:lnSpc>
              <a:buFontTx/>
              <a:buAutoNum type="arabicPeriod"/>
            </a:pPr>
            <a:r>
              <a:rPr lang="pl-PL" altLang="pl-PL" sz="2000" dirty="0"/>
              <a:t>Pieniądze przesuwają się do kasy.</a:t>
            </a:r>
          </a:p>
          <a:p>
            <a:pPr marL="1257300" lvl="2" indent="-342900" eaLnBrk="1" hangingPunct="1">
              <a:lnSpc>
                <a:spcPct val="80000"/>
              </a:lnSpc>
              <a:buFontTx/>
              <a:buAutoNum type="arabicPeriod"/>
            </a:pPr>
            <a:r>
              <a:rPr lang="pl-PL" altLang="pl-PL" sz="2000" dirty="0"/>
              <a:t>Ponieważ jest to najkorzystniejszy scenariusz, zakładamy, że automat ma w asortymencie puszkę wybranego napoju i kasa wyda podajnikowi polecenie dostarczenia jej do otworu wylotowego.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 calcmode="lin" valueType="num">
                                      <p:cBhvr>
                                        <p:cTn id="7" dur="1000" fill="hold"/>
                                        <p:tgtEl>
                                          <p:spTgt spid="23555">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23555">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355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23555">
                                            <p:txEl>
                                              <p:pRg st="2" end="2"/>
                                            </p:txEl>
                                          </p:spTgt>
                                        </p:tgtEl>
                                        <p:attrNameLst>
                                          <p:attrName>style.visibility</p:attrName>
                                        </p:attrNameLst>
                                      </p:cBhvr>
                                      <p:to>
                                        <p:strVal val="visible"/>
                                      </p:to>
                                    </p:set>
                                    <p:anim calcmode="lin" valueType="num">
                                      <p:cBhvr>
                                        <p:cTn id="14" dur="1000" fill="hold"/>
                                        <p:tgtEl>
                                          <p:spTgt spid="23555">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23555">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2355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23555">
                                            <p:txEl>
                                              <p:pRg st="4" end="4"/>
                                            </p:txEl>
                                          </p:spTgt>
                                        </p:tgtEl>
                                        <p:attrNameLst>
                                          <p:attrName>style.visibility</p:attrName>
                                        </p:attrNameLst>
                                      </p:cBhvr>
                                      <p:to>
                                        <p:strVal val="visible"/>
                                      </p:to>
                                    </p:set>
                                    <p:anim calcmode="lin" valueType="num">
                                      <p:cBhvr>
                                        <p:cTn id="21" dur="1000" fill="hold"/>
                                        <p:tgtEl>
                                          <p:spTgt spid="23555">
                                            <p:txEl>
                                              <p:pRg st="4" end="4"/>
                                            </p:txEl>
                                          </p:spTgt>
                                        </p:tgtEl>
                                        <p:attrNameLst>
                                          <p:attrName>ppt_w</p:attrName>
                                        </p:attrNameLst>
                                      </p:cBhvr>
                                      <p:tavLst>
                                        <p:tav tm="0">
                                          <p:val>
                                            <p:strVal val="#ppt_w*0.70"/>
                                          </p:val>
                                        </p:tav>
                                        <p:tav tm="100000">
                                          <p:val>
                                            <p:strVal val="#ppt_w"/>
                                          </p:val>
                                        </p:tav>
                                      </p:tavLst>
                                    </p:anim>
                                    <p:anim calcmode="lin" valueType="num">
                                      <p:cBhvr>
                                        <p:cTn id="22" dur="1000" fill="hold"/>
                                        <p:tgtEl>
                                          <p:spTgt spid="23555">
                                            <p:txEl>
                                              <p:pRg st="4" end="4"/>
                                            </p:txEl>
                                          </p:spTgt>
                                        </p:tgtEl>
                                        <p:attrNameLst>
                                          <p:attrName>ppt_h</p:attrName>
                                        </p:attrNameLst>
                                      </p:cBhvr>
                                      <p:tavLst>
                                        <p:tav tm="0">
                                          <p:val>
                                            <p:strVal val="#ppt_h"/>
                                          </p:val>
                                        </p:tav>
                                        <p:tav tm="100000">
                                          <p:val>
                                            <p:strVal val="#ppt_h"/>
                                          </p:val>
                                        </p:tav>
                                      </p:tavLst>
                                    </p:anim>
                                    <p:animEffect transition="in" filter="fade">
                                      <p:cBhvr>
                                        <p:cTn id="23" dur="1000"/>
                                        <p:tgtEl>
                                          <p:spTgt spid="23555">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23555">
                                            <p:txEl>
                                              <p:pRg st="6" end="6"/>
                                            </p:txEl>
                                          </p:spTgt>
                                        </p:tgtEl>
                                        <p:attrNameLst>
                                          <p:attrName>style.visibility</p:attrName>
                                        </p:attrNameLst>
                                      </p:cBhvr>
                                      <p:to>
                                        <p:strVal val="visible"/>
                                      </p:to>
                                    </p:set>
                                    <p:anim calcmode="lin" valueType="num">
                                      <p:cBhvr>
                                        <p:cTn id="28" dur="1000" fill="hold"/>
                                        <p:tgtEl>
                                          <p:spTgt spid="23555">
                                            <p:txEl>
                                              <p:pRg st="6" end="6"/>
                                            </p:txEl>
                                          </p:spTgt>
                                        </p:tgtEl>
                                        <p:attrNameLst>
                                          <p:attrName>ppt_w</p:attrName>
                                        </p:attrNameLst>
                                      </p:cBhvr>
                                      <p:tavLst>
                                        <p:tav tm="0">
                                          <p:val>
                                            <p:strVal val="#ppt_w*0.70"/>
                                          </p:val>
                                        </p:tav>
                                        <p:tav tm="100000">
                                          <p:val>
                                            <p:strVal val="#ppt_w"/>
                                          </p:val>
                                        </p:tav>
                                      </p:tavLst>
                                    </p:anim>
                                    <p:anim calcmode="lin" valueType="num">
                                      <p:cBhvr>
                                        <p:cTn id="29" dur="1000" fill="hold"/>
                                        <p:tgtEl>
                                          <p:spTgt spid="23555">
                                            <p:txEl>
                                              <p:pRg st="6" end="6"/>
                                            </p:txEl>
                                          </p:spTgt>
                                        </p:tgtEl>
                                        <p:attrNameLst>
                                          <p:attrName>ppt_h</p:attrName>
                                        </p:attrNameLst>
                                      </p:cBhvr>
                                      <p:tavLst>
                                        <p:tav tm="0">
                                          <p:val>
                                            <p:strVal val="#ppt_h"/>
                                          </p:val>
                                        </p:tav>
                                        <p:tav tm="100000">
                                          <p:val>
                                            <p:strVal val="#ppt_h"/>
                                          </p:val>
                                        </p:tav>
                                      </p:tavLst>
                                    </p:anim>
                                    <p:animEffect transition="in" filter="fade">
                                      <p:cBhvr>
                                        <p:cTn id="30" dur="1000"/>
                                        <p:tgtEl>
                                          <p:spTgt spid="23555">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23555">
                                            <p:txEl>
                                              <p:pRg st="7" end="7"/>
                                            </p:txEl>
                                          </p:spTgt>
                                        </p:tgtEl>
                                        <p:attrNameLst>
                                          <p:attrName>style.visibility</p:attrName>
                                        </p:attrNameLst>
                                      </p:cBhvr>
                                      <p:to>
                                        <p:strVal val="visible"/>
                                      </p:to>
                                    </p:set>
                                    <p:anim calcmode="lin" valueType="num">
                                      <p:cBhvr>
                                        <p:cTn id="35" dur="1000" fill="hold"/>
                                        <p:tgtEl>
                                          <p:spTgt spid="23555">
                                            <p:txEl>
                                              <p:pRg st="7" end="7"/>
                                            </p:txEl>
                                          </p:spTgt>
                                        </p:tgtEl>
                                        <p:attrNameLst>
                                          <p:attrName>ppt_w</p:attrName>
                                        </p:attrNameLst>
                                      </p:cBhvr>
                                      <p:tavLst>
                                        <p:tav tm="0">
                                          <p:val>
                                            <p:strVal val="#ppt_w*0.70"/>
                                          </p:val>
                                        </p:tav>
                                        <p:tav tm="100000">
                                          <p:val>
                                            <p:strVal val="#ppt_w"/>
                                          </p:val>
                                        </p:tav>
                                      </p:tavLst>
                                    </p:anim>
                                    <p:anim calcmode="lin" valueType="num">
                                      <p:cBhvr>
                                        <p:cTn id="36" dur="1000" fill="hold"/>
                                        <p:tgtEl>
                                          <p:spTgt spid="23555">
                                            <p:txEl>
                                              <p:pRg st="7" end="7"/>
                                            </p:txEl>
                                          </p:spTgt>
                                        </p:tgtEl>
                                        <p:attrNameLst>
                                          <p:attrName>ppt_h</p:attrName>
                                        </p:attrNameLst>
                                      </p:cBhvr>
                                      <p:tavLst>
                                        <p:tav tm="0">
                                          <p:val>
                                            <p:strVal val="#ppt_h"/>
                                          </p:val>
                                        </p:tav>
                                        <p:tav tm="100000">
                                          <p:val>
                                            <p:strVal val="#ppt_h"/>
                                          </p:val>
                                        </p:tav>
                                      </p:tavLst>
                                    </p:anim>
                                    <p:animEffect transition="in" filter="fade">
                                      <p:cBhvr>
                                        <p:cTn id="37" dur="1000"/>
                                        <p:tgtEl>
                                          <p:spTgt spid="23555">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23555">
                                            <p:txEl>
                                              <p:pRg st="8" end="8"/>
                                            </p:txEl>
                                          </p:spTgt>
                                        </p:tgtEl>
                                        <p:attrNameLst>
                                          <p:attrName>style.visibility</p:attrName>
                                        </p:attrNameLst>
                                      </p:cBhvr>
                                      <p:to>
                                        <p:strVal val="visible"/>
                                      </p:to>
                                    </p:set>
                                    <p:anim calcmode="lin" valueType="num">
                                      <p:cBhvr>
                                        <p:cTn id="42" dur="1000" fill="hold"/>
                                        <p:tgtEl>
                                          <p:spTgt spid="23555">
                                            <p:txEl>
                                              <p:pRg st="8" end="8"/>
                                            </p:txEl>
                                          </p:spTgt>
                                        </p:tgtEl>
                                        <p:attrNameLst>
                                          <p:attrName>ppt_w</p:attrName>
                                        </p:attrNameLst>
                                      </p:cBhvr>
                                      <p:tavLst>
                                        <p:tav tm="0">
                                          <p:val>
                                            <p:strVal val="#ppt_w*0.70"/>
                                          </p:val>
                                        </p:tav>
                                        <p:tav tm="100000">
                                          <p:val>
                                            <p:strVal val="#ppt_w"/>
                                          </p:val>
                                        </p:tav>
                                      </p:tavLst>
                                    </p:anim>
                                    <p:anim calcmode="lin" valueType="num">
                                      <p:cBhvr>
                                        <p:cTn id="43" dur="1000" fill="hold"/>
                                        <p:tgtEl>
                                          <p:spTgt spid="23555">
                                            <p:txEl>
                                              <p:pRg st="8" end="8"/>
                                            </p:txEl>
                                          </p:spTgt>
                                        </p:tgtEl>
                                        <p:attrNameLst>
                                          <p:attrName>ppt_h</p:attrName>
                                        </p:attrNameLst>
                                      </p:cBhvr>
                                      <p:tavLst>
                                        <p:tav tm="0">
                                          <p:val>
                                            <p:strVal val="#ppt_h"/>
                                          </p:val>
                                        </p:tav>
                                        <p:tav tm="100000">
                                          <p:val>
                                            <p:strVal val="#ppt_h"/>
                                          </p:val>
                                        </p:tav>
                                      </p:tavLst>
                                    </p:anim>
                                    <p:animEffect transition="in" filter="fade">
                                      <p:cBhvr>
                                        <p:cTn id="44" dur="1000"/>
                                        <p:tgtEl>
                                          <p:spTgt spid="23555">
                                            <p:txEl>
                                              <p:pRg st="8" end="8"/>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23555">
                                            <p:txEl>
                                              <p:pRg st="9" end="9"/>
                                            </p:txEl>
                                          </p:spTgt>
                                        </p:tgtEl>
                                        <p:attrNameLst>
                                          <p:attrName>style.visibility</p:attrName>
                                        </p:attrNameLst>
                                      </p:cBhvr>
                                      <p:to>
                                        <p:strVal val="visible"/>
                                      </p:to>
                                    </p:set>
                                    <p:anim calcmode="lin" valueType="num">
                                      <p:cBhvr>
                                        <p:cTn id="49" dur="1000" fill="hold"/>
                                        <p:tgtEl>
                                          <p:spTgt spid="23555">
                                            <p:txEl>
                                              <p:pRg st="9" end="9"/>
                                            </p:txEl>
                                          </p:spTgt>
                                        </p:tgtEl>
                                        <p:attrNameLst>
                                          <p:attrName>ppt_w</p:attrName>
                                        </p:attrNameLst>
                                      </p:cBhvr>
                                      <p:tavLst>
                                        <p:tav tm="0">
                                          <p:val>
                                            <p:strVal val="#ppt_w*0.70"/>
                                          </p:val>
                                        </p:tav>
                                        <p:tav tm="100000">
                                          <p:val>
                                            <p:strVal val="#ppt_w"/>
                                          </p:val>
                                        </p:tav>
                                      </p:tavLst>
                                    </p:anim>
                                    <p:anim calcmode="lin" valueType="num">
                                      <p:cBhvr>
                                        <p:cTn id="50" dur="1000" fill="hold"/>
                                        <p:tgtEl>
                                          <p:spTgt spid="23555">
                                            <p:txEl>
                                              <p:pRg st="9" end="9"/>
                                            </p:txEl>
                                          </p:spTgt>
                                        </p:tgtEl>
                                        <p:attrNameLst>
                                          <p:attrName>ppt_h</p:attrName>
                                        </p:attrNameLst>
                                      </p:cBhvr>
                                      <p:tavLst>
                                        <p:tav tm="0">
                                          <p:val>
                                            <p:strVal val="#ppt_h"/>
                                          </p:val>
                                        </p:tav>
                                        <p:tav tm="100000">
                                          <p:val>
                                            <p:strVal val="#ppt_h"/>
                                          </p:val>
                                        </p:tav>
                                      </p:tavLst>
                                    </p:anim>
                                    <p:animEffect transition="in" filter="fade">
                                      <p:cBhvr>
                                        <p:cTn id="51" dur="1000"/>
                                        <p:tgtEl>
                                          <p:spTgt spid="2355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4"/>
          <p:cNvPicPr>
            <a:picLocks noChangeAspect="1" noChangeArrowheads="1"/>
          </p:cNvPicPr>
          <p:nvPr/>
        </p:nvPicPr>
        <p:blipFill>
          <a:blip r:embed="rId2" cstate="print"/>
          <a:srcRect/>
          <a:stretch>
            <a:fillRect/>
          </a:stretch>
        </p:blipFill>
        <p:spPr bwMode="auto">
          <a:xfrm>
            <a:off x="214313" y="692150"/>
            <a:ext cx="8715375" cy="4860925"/>
          </a:xfrm>
          <a:prstGeom prst="rect">
            <a:avLst/>
          </a:prstGeom>
          <a:noFill/>
          <a:ln w="9525">
            <a:noFill/>
            <a:miter lim="800000"/>
            <a:headEnd/>
            <a:tailEnd/>
          </a:ln>
          <a:effectLst/>
        </p:spPr>
      </p:pic>
      <p:sp>
        <p:nvSpPr>
          <p:cNvPr id="24579" name="Text Box 5"/>
          <p:cNvSpPr txBox="1">
            <a:spLocks noChangeArrowheads="1"/>
          </p:cNvSpPr>
          <p:nvPr/>
        </p:nvSpPr>
        <p:spPr bwMode="auto">
          <a:xfrm>
            <a:off x="274638" y="5805488"/>
            <a:ext cx="8496300" cy="915987"/>
          </a:xfrm>
          <a:prstGeom prst="rect">
            <a:avLst/>
          </a:prstGeom>
          <a:noFill/>
          <a:ln w="9525">
            <a:noFill/>
            <a:miter lim="800000"/>
            <a:headEnd/>
            <a:tailEnd/>
          </a:ln>
          <a:effectLst/>
        </p:spPr>
        <p:txBody>
          <a:bodyPr>
            <a:spAutoFit/>
          </a:bodyPr>
          <a:lstStyle/>
          <a:p>
            <a:pPr eaLnBrk="1" hangingPunct="1">
              <a:spcBef>
                <a:spcPct val="50000"/>
              </a:spcBef>
            </a:pPr>
            <a:r>
              <a:rPr lang="pl-PL" altLang="pl-PL"/>
              <a:t>W związku z tym, że diagram przebiegu obrazuje tylko jeden scenariusz (jeden egzemplarz) z przypadku użycia „Kup napój”, nazywamy go egzemplarzowym diagramem przebiegu.</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201142"/>
            <a:ext cx="8229600" cy="563562"/>
          </a:xfrm>
        </p:spPr>
        <p:txBody>
          <a:bodyPr/>
          <a:lstStyle/>
          <a:p>
            <a:pPr eaLnBrk="1" hangingPunct="1"/>
            <a:r>
              <a:rPr lang="pl-PL" altLang="pl-PL" dirty="0"/>
              <a:t>Diagram interakcji</a:t>
            </a:r>
          </a:p>
        </p:txBody>
      </p:sp>
      <p:sp>
        <p:nvSpPr>
          <p:cNvPr id="25603" name="Rectangle 3"/>
          <p:cNvSpPr>
            <a:spLocks noGrp="1" noChangeArrowheads="1"/>
          </p:cNvSpPr>
          <p:nvPr>
            <p:ph type="body" idx="1"/>
          </p:nvPr>
        </p:nvSpPr>
        <p:spPr>
          <a:xfrm>
            <a:off x="251966" y="1124645"/>
            <a:ext cx="8640514" cy="5328691"/>
          </a:xfrm>
        </p:spPr>
        <p:txBody>
          <a:bodyPr/>
          <a:lstStyle/>
          <a:p>
            <a:pPr eaLnBrk="1" hangingPunct="1">
              <a:lnSpc>
                <a:spcPct val="90000"/>
              </a:lnSpc>
            </a:pPr>
            <a:r>
              <a:rPr lang="pl-PL" altLang="pl-PL" sz="2400" dirty="0"/>
              <a:t>Diagram interakcji przedstawia </a:t>
            </a:r>
            <a:r>
              <a:rPr lang="pl-PL" altLang="pl-PL" sz="2400" b="1" i="1" dirty="0">
                <a:solidFill>
                  <a:schemeClr val="accent2"/>
                </a:solidFill>
              </a:rPr>
              <a:t>pewien scenariusz przepływu komunikatów pomiędzy obiektami systemu oraz systemami zewnętrznymi</a:t>
            </a:r>
            <a:r>
              <a:rPr lang="pl-PL" altLang="pl-PL" sz="2400" dirty="0"/>
              <a:t>. Opisują one </a:t>
            </a:r>
            <a:r>
              <a:rPr lang="pl-PL" altLang="pl-PL" sz="2400" b="1" i="1" dirty="0">
                <a:solidFill>
                  <a:schemeClr val="accent2"/>
                </a:solidFill>
              </a:rPr>
              <a:t>sposób w jaki obiekty współpracują ze sobą w celu zrealizowania funkcji systemu</a:t>
            </a:r>
            <a:r>
              <a:rPr lang="pl-PL" altLang="pl-PL" sz="2400" dirty="0"/>
              <a:t>. </a:t>
            </a:r>
          </a:p>
          <a:p>
            <a:pPr eaLnBrk="1" hangingPunct="1">
              <a:lnSpc>
                <a:spcPct val="90000"/>
              </a:lnSpc>
            </a:pPr>
            <a:endParaRPr lang="pl-PL" altLang="pl-PL" sz="2400" dirty="0"/>
          </a:p>
          <a:p>
            <a:pPr eaLnBrk="1" hangingPunct="1">
              <a:lnSpc>
                <a:spcPct val="90000"/>
              </a:lnSpc>
            </a:pPr>
            <a:r>
              <a:rPr lang="pl-PL" altLang="pl-PL" sz="2400" dirty="0"/>
              <a:t>Diagram interakcji tworzy się dla pewnej funkcji systemu (niekoniecznie elementarnej). Diagram interakcji może też opisywać sposób realizacji pewnej złożonej metody, która wymaga wywołania metod z innych obiektów.</a:t>
            </a:r>
          </a:p>
          <a:p>
            <a:pPr eaLnBrk="1" hangingPunct="1">
              <a:lnSpc>
                <a:spcPct val="90000"/>
              </a:lnSpc>
            </a:pPr>
            <a:endParaRPr lang="pl-PL" altLang="pl-PL" sz="2400" dirty="0"/>
          </a:p>
          <a:p>
            <a:pPr eaLnBrk="1" hangingPunct="1">
              <a:lnSpc>
                <a:spcPct val="90000"/>
              </a:lnSpc>
            </a:pPr>
            <a:r>
              <a:rPr lang="pl-PL" altLang="pl-PL" sz="2400" dirty="0"/>
              <a:t>Diagram interakcji prezentuje potencjalny scenariusz przepływu komunikatów. W konkretnej sytuacji pewne komunikaty mogą nie być wysyłane.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 calcmode="lin" valueType="num">
                                      <p:cBhvr>
                                        <p:cTn id="7" dur="1000" fill="hold"/>
                                        <p:tgtEl>
                                          <p:spTgt spid="2560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2560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560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25603">
                                            <p:txEl>
                                              <p:pRg st="2" end="2"/>
                                            </p:txEl>
                                          </p:spTgt>
                                        </p:tgtEl>
                                        <p:attrNameLst>
                                          <p:attrName>style.visibility</p:attrName>
                                        </p:attrNameLst>
                                      </p:cBhvr>
                                      <p:to>
                                        <p:strVal val="visible"/>
                                      </p:to>
                                    </p:set>
                                    <p:anim calcmode="lin" valueType="num">
                                      <p:cBhvr>
                                        <p:cTn id="14" dur="1000" fill="hold"/>
                                        <p:tgtEl>
                                          <p:spTgt spid="25603">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25603">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2560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25603">
                                            <p:txEl>
                                              <p:pRg st="4" end="4"/>
                                            </p:txEl>
                                          </p:spTgt>
                                        </p:tgtEl>
                                        <p:attrNameLst>
                                          <p:attrName>style.visibility</p:attrName>
                                        </p:attrNameLst>
                                      </p:cBhvr>
                                      <p:to>
                                        <p:strVal val="visible"/>
                                      </p:to>
                                    </p:set>
                                    <p:anim calcmode="lin" valueType="num">
                                      <p:cBhvr>
                                        <p:cTn id="21" dur="1000" fill="hold"/>
                                        <p:tgtEl>
                                          <p:spTgt spid="25603">
                                            <p:txEl>
                                              <p:pRg st="4" end="4"/>
                                            </p:txEl>
                                          </p:spTgt>
                                        </p:tgtEl>
                                        <p:attrNameLst>
                                          <p:attrName>ppt_w</p:attrName>
                                        </p:attrNameLst>
                                      </p:cBhvr>
                                      <p:tavLst>
                                        <p:tav tm="0">
                                          <p:val>
                                            <p:strVal val="#ppt_w*0.70"/>
                                          </p:val>
                                        </p:tav>
                                        <p:tav tm="100000">
                                          <p:val>
                                            <p:strVal val="#ppt_w"/>
                                          </p:val>
                                        </p:tav>
                                      </p:tavLst>
                                    </p:anim>
                                    <p:anim calcmode="lin" valueType="num">
                                      <p:cBhvr>
                                        <p:cTn id="22" dur="1000" fill="hold"/>
                                        <p:tgtEl>
                                          <p:spTgt spid="25603">
                                            <p:txEl>
                                              <p:pRg st="4" end="4"/>
                                            </p:txEl>
                                          </p:spTgt>
                                        </p:tgtEl>
                                        <p:attrNameLst>
                                          <p:attrName>ppt_h</p:attrName>
                                        </p:attrNameLst>
                                      </p:cBhvr>
                                      <p:tavLst>
                                        <p:tav tm="0">
                                          <p:val>
                                            <p:strVal val="#ppt_h"/>
                                          </p:val>
                                        </p:tav>
                                        <p:tav tm="100000">
                                          <p:val>
                                            <p:strVal val="#ppt_h"/>
                                          </p:val>
                                        </p:tav>
                                      </p:tavLst>
                                    </p:anim>
                                    <p:animEffect transition="in" filter="fade">
                                      <p:cBhvr>
                                        <p:cTn id="23" dur="1000"/>
                                        <p:tgtEl>
                                          <p:spTgt spid="2560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rostokąt zaokrąglony 4"/>
          <p:cNvSpPr/>
          <p:nvPr/>
        </p:nvSpPr>
        <p:spPr>
          <a:xfrm>
            <a:off x="1331640" y="1916832"/>
            <a:ext cx="6768752" cy="57606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6626" name="Rectangle 3"/>
          <p:cNvSpPr>
            <a:spLocks noChangeArrowheads="1"/>
          </p:cNvSpPr>
          <p:nvPr/>
        </p:nvSpPr>
        <p:spPr bwMode="auto">
          <a:xfrm>
            <a:off x="1259632" y="1916832"/>
            <a:ext cx="6912768" cy="1296144"/>
          </a:xfrm>
          <a:prstGeom prst="rect">
            <a:avLst/>
          </a:prstGeom>
          <a:noFill/>
          <a:ln w="28575">
            <a:solidFill>
              <a:srgbClr val="FF0000"/>
            </a:solidFill>
            <a:miter lim="800000"/>
            <a:headEnd/>
            <a:tailEnd/>
          </a:ln>
          <a:effectLst/>
        </p:spPr>
        <p:txBody>
          <a:bodyPr/>
          <a:lstStyle/>
          <a:p>
            <a:pPr lvl="1" indent="-285750" eaLnBrk="1" hangingPunct="1">
              <a:spcAft>
                <a:spcPct val="30000"/>
              </a:spcAft>
              <a:buFont typeface="Wingdings" pitchFamily="2" charset="2"/>
              <a:buChar char="§"/>
            </a:pPr>
            <a:r>
              <a:rPr lang="pl-PL" altLang="pl-PL" sz="2800" dirty="0"/>
              <a:t>Interakcje</a:t>
            </a:r>
          </a:p>
          <a:p>
            <a:pPr lvl="1" indent="-285750" eaLnBrk="1" hangingPunct="1">
              <a:spcAft>
                <a:spcPct val="30000"/>
              </a:spcAft>
              <a:buFont typeface="Wingdings" pitchFamily="2" charset="2"/>
              <a:buChar char="§"/>
            </a:pPr>
            <a:r>
              <a:rPr lang="pl-PL" altLang="pl-PL" sz="2800" dirty="0"/>
              <a:t>Diagramy interakcji</a:t>
            </a:r>
          </a:p>
        </p:txBody>
      </p:sp>
      <p:sp>
        <p:nvSpPr>
          <p:cNvPr id="26627" name="Rectangle 4"/>
          <p:cNvSpPr>
            <a:spLocks noGrp="1" noChangeArrowheads="1"/>
          </p:cNvSpPr>
          <p:nvPr>
            <p:ph type="title"/>
          </p:nvPr>
        </p:nvSpPr>
        <p:spPr>
          <a:xfrm>
            <a:off x="179388" y="193675"/>
            <a:ext cx="8964612" cy="931863"/>
          </a:xfrm>
        </p:spPr>
        <p:txBody>
          <a:bodyPr/>
          <a:lstStyle/>
          <a:p>
            <a:pPr eaLnBrk="1" hangingPunct="1"/>
            <a:r>
              <a:rPr lang="pl-PL" altLang="pl-PL" sz="4000"/>
              <a:t>Podstawy modelowania zachowania</a:t>
            </a:r>
            <a:endParaRPr lang="pl-PL" altLang="pl-PL"/>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6626">
                                            <p:bg/>
                                          </p:spTgt>
                                        </p:tgtEl>
                                        <p:attrNameLst>
                                          <p:attrName>style.visibility</p:attrName>
                                        </p:attrNameLst>
                                      </p:cBhvr>
                                      <p:to>
                                        <p:strVal val="visible"/>
                                      </p:to>
                                    </p:set>
                                    <p:anim calcmode="lin" valueType="num">
                                      <p:cBhvr>
                                        <p:cTn id="7" dur="1000" fill="hold"/>
                                        <p:tgtEl>
                                          <p:spTgt spid="26626">
                                            <p:bg/>
                                          </p:spTgt>
                                        </p:tgtEl>
                                        <p:attrNameLst>
                                          <p:attrName>ppt_w</p:attrName>
                                        </p:attrNameLst>
                                      </p:cBhvr>
                                      <p:tavLst>
                                        <p:tav tm="0">
                                          <p:val>
                                            <p:strVal val="#ppt_w*0.70"/>
                                          </p:val>
                                        </p:tav>
                                        <p:tav tm="100000">
                                          <p:val>
                                            <p:strVal val="#ppt_w"/>
                                          </p:val>
                                        </p:tav>
                                      </p:tavLst>
                                    </p:anim>
                                    <p:anim calcmode="lin" valueType="num">
                                      <p:cBhvr>
                                        <p:cTn id="8" dur="1000" fill="hold"/>
                                        <p:tgtEl>
                                          <p:spTgt spid="26626">
                                            <p:bg/>
                                          </p:spTgt>
                                        </p:tgtEl>
                                        <p:attrNameLst>
                                          <p:attrName>ppt_h</p:attrName>
                                        </p:attrNameLst>
                                      </p:cBhvr>
                                      <p:tavLst>
                                        <p:tav tm="0">
                                          <p:val>
                                            <p:strVal val="#ppt_h"/>
                                          </p:val>
                                        </p:tav>
                                        <p:tav tm="100000">
                                          <p:val>
                                            <p:strVal val="#ppt_h"/>
                                          </p:val>
                                        </p:tav>
                                      </p:tavLst>
                                    </p:anim>
                                    <p:animEffect transition="in" filter="fade">
                                      <p:cBhvr>
                                        <p:cTn id="9" dur="1000"/>
                                        <p:tgtEl>
                                          <p:spTgt spid="26626">
                                            <p:bg/>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26626">
                                            <p:txEl>
                                              <p:pRg st="0" end="0"/>
                                            </p:txEl>
                                          </p:spTgt>
                                        </p:tgtEl>
                                        <p:attrNameLst>
                                          <p:attrName>style.visibility</p:attrName>
                                        </p:attrNameLst>
                                      </p:cBhvr>
                                      <p:to>
                                        <p:strVal val="visible"/>
                                      </p:to>
                                    </p:set>
                                    <p:anim calcmode="lin" valueType="num">
                                      <p:cBhvr>
                                        <p:cTn id="14" dur="1000" fill="hold"/>
                                        <p:tgtEl>
                                          <p:spTgt spid="26626">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26626">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26626">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26626">
                                            <p:txEl>
                                              <p:pRg st="1" end="1"/>
                                            </p:txEl>
                                          </p:spTgt>
                                        </p:tgtEl>
                                        <p:attrNameLst>
                                          <p:attrName>style.visibility</p:attrName>
                                        </p:attrNameLst>
                                      </p:cBhvr>
                                      <p:to>
                                        <p:strVal val="visible"/>
                                      </p:to>
                                    </p:set>
                                    <p:anim calcmode="lin" valueType="num">
                                      <p:cBhvr>
                                        <p:cTn id="21" dur="1000" fill="hold"/>
                                        <p:tgtEl>
                                          <p:spTgt spid="26626">
                                            <p:txEl>
                                              <p:pRg st="1" end="1"/>
                                            </p:txEl>
                                          </p:spTgt>
                                        </p:tgtEl>
                                        <p:attrNameLst>
                                          <p:attrName>ppt_w</p:attrName>
                                        </p:attrNameLst>
                                      </p:cBhvr>
                                      <p:tavLst>
                                        <p:tav tm="0">
                                          <p:val>
                                            <p:strVal val="#ppt_w*0.70"/>
                                          </p:val>
                                        </p:tav>
                                        <p:tav tm="100000">
                                          <p:val>
                                            <p:strVal val="#ppt_w"/>
                                          </p:val>
                                        </p:tav>
                                      </p:tavLst>
                                    </p:anim>
                                    <p:anim calcmode="lin" valueType="num">
                                      <p:cBhvr>
                                        <p:cTn id="22" dur="1000" fill="hold"/>
                                        <p:tgtEl>
                                          <p:spTgt spid="26626">
                                            <p:txEl>
                                              <p:pRg st="1" end="1"/>
                                            </p:txEl>
                                          </p:spTgt>
                                        </p:tgtEl>
                                        <p:attrNameLst>
                                          <p:attrName>ppt_h</p:attrName>
                                        </p:attrNameLst>
                                      </p:cBhvr>
                                      <p:tavLst>
                                        <p:tav tm="0">
                                          <p:val>
                                            <p:strVal val="#ppt_h"/>
                                          </p:val>
                                        </p:tav>
                                        <p:tav tm="100000">
                                          <p:val>
                                            <p:strVal val="#ppt_h"/>
                                          </p:val>
                                        </p:tav>
                                      </p:tavLst>
                                    </p:anim>
                                    <p:animEffect transition="in" filter="fade">
                                      <p:cBhvr>
                                        <p:cTn id="23" dur="1000"/>
                                        <p:tgtEl>
                                          <p:spTgt spid="26626">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box(in)">
                                      <p:cBhvr>
                                        <p:cTn id="2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6626" grpId="0" build="p" bldLvl="2"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35496" y="376907"/>
            <a:ext cx="8964612" cy="531813"/>
          </a:xfrm>
        </p:spPr>
        <p:txBody>
          <a:bodyPr/>
          <a:lstStyle/>
          <a:p>
            <a:pPr eaLnBrk="1" hangingPunct="1"/>
            <a:r>
              <a:rPr lang="pl-PL" altLang="pl-PL" sz="4000" dirty="0"/>
              <a:t>Interakcje</a:t>
            </a:r>
            <a:endParaRPr lang="pl-PL" altLang="pl-PL" sz="2800" dirty="0"/>
          </a:p>
        </p:txBody>
      </p:sp>
      <p:sp>
        <p:nvSpPr>
          <p:cNvPr id="28675" name="Text Box 3"/>
          <p:cNvSpPr txBox="1">
            <a:spLocks noChangeArrowheads="1"/>
          </p:cNvSpPr>
          <p:nvPr/>
        </p:nvSpPr>
        <p:spPr bwMode="auto">
          <a:xfrm>
            <a:off x="1584325" y="1601270"/>
            <a:ext cx="6372051" cy="2203680"/>
          </a:xfrm>
          <a:prstGeom prst="rect">
            <a:avLst/>
          </a:prstGeom>
          <a:noFill/>
          <a:ln w="28575">
            <a:solidFill>
              <a:srgbClr val="FF0000"/>
            </a:solidFill>
            <a:miter lim="800000"/>
            <a:headEnd/>
            <a:tailEnd/>
          </a:ln>
          <a:effectLst/>
        </p:spPr>
        <p:txBody>
          <a:bodyPr wrap="square">
            <a:spAutoFit/>
          </a:bodyPr>
          <a:lstStyle/>
          <a:p>
            <a:pPr marL="265113" indent="-265113">
              <a:spcAft>
                <a:spcPct val="30000"/>
              </a:spcAft>
              <a:buFont typeface="Wingdings" pitchFamily="2" charset="2"/>
              <a:buChar char="§"/>
            </a:pPr>
            <a:r>
              <a:rPr lang="pl-PL" altLang="pl-PL" sz="2800" dirty="0">
                <a:latin typeface="Verdana" pitchFamily="34" charset="0"/>
              </a:rPr>
              <a:t>Notacja</a:t>
            </a:r>
          </a:p>
          <a:p>
            <a:pPr marL="265113" indent="-265113">
              <a:spcAft>
                <a:spcPct val="30000"/>
              </a:spcAft>
              <a:buFont typeface="Wingdings" pitchFamily="2" charset="2"/>
              <a:buChar char="§"/>
            </a:pPr>
            <a:r>
              <a:rPr lang="pl-PL" altLang="pl-PL" sz="2800" dirty="0">
                <a:latin typeface="Verdana" pitchFamily="34" charset="0"/>
              </a:rPr>
              <a:t>Komunikaty</a:t>
            </a:r>
          </a:p>
          <a:p>
            <a:pPr marL="265113" indent="-265113">
              <a:spcAft>
                <a:spcPct val="30000"/>
              </a:spcAft>
              <a:buFont typeface="Wingdings" pitchFamily="2" charset="2"/>
              <a:buChar char="§"/>
            </a:pPr>
            <a:r>
              <a:rPr lang="pl-PL" altLang="pl-PL" sz="2800" dirty="0">
                <a:latin typeface="Verdana" pitchFamily="34" charset="0"/>
              </a:rPr>
              <a:t>Sygnały</a:t>
            </a:r>
          </a:p>
          <a:p>
            <a:pPr marL="265113" indent="-265113">
              <a:spcAft>
                <a:spcPct val="30000"/>
              </a:spcAft>
              <a:buFont typeface="Wingdings" pitchFamily="2" charset="2"/>
              <a:buChar char="§"/>
            </a:pPr>
            <a:r>
              <a:rPr lang="pl-PL" altLang="pl-PL" sz="2800" dirty="0">
                <a:latin typeface="Verdana" pitchFamily="34" charset="0"/>
              </a:rPr>
              <a:t>Komunikaty i relacja powiązania</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8675">
                                            <p:bg/>
                                          </p:spTgt>
                                        </p:tgtEl>
                                        <p:attrNameLst>
                                          <p:attrName>style.visibility</p:attrName>
                                        </p:attrNameLst>
                                      </p:cBhvr>
                                      <p:to>
                                        <p:strVal val="visible"/>
                                      </p:to>
                                    </p:set>
                                    <p:anim calcmode="lin" valueType="num">
                                      <p:cBhvr>
                                        <p:cTn id="7" dur="1000" fill="hold"/>
                                        <p:tgtEl>
                                          <p:spTgt spid="28675">
                                            <p:bg/>
                                          </p:spTgt>
                                        </p:tgtEl>
                                        <p:attrNameLst>
                                          <p:attrName>ppt_w</p:attrName>
                                        </p:attrNameLst>
                                      </p:cBhvr>
                                      <p:tavLst>
                                        <p:tav tm="0">
                                          <p:val>
                                            <p:strVal val="#ppt_w*0.70"/>
                                          </p:val>
                                        </p:tav>
                                        <p:tav tm="100000">
                                          <p:val>
                                            <p:strVal val="#ppt_w"/>
                                          </p:val>
                                        </p:tav>
                                      </p:tavLst>
                                    </p:anim>
                                    <p:anim calcmode="lin" valueType="num">
                                      <p:cBhvr>
                                        <p:cTn id="8" dur="1000" fill="hold"/>
                                        <p:tgtEl>
                                          <p:spTgt spid="28675">
                                            <p:bg/>
                                          </p:spTgt>
                                        </p:tgtEl>
                                        <p:attrNameLst>
                                          <p:attrName>ppt_h</p:attrName>
                                        </p:attrNameLst>
                                      </p:cBhvr>
                                      <p:tavLst>
                                        <p:tav tm="0">
                                          <p:val>
                                            <p:strVal val="#ppt_h"/>
                                          </p:val>
                                        </p:tav>
                                        <p:tav tm="100000">
                                          <p:val>
                                            <p:strVal val="#ppt_h"/>
                                          </p:val>
                                        </p:tav>
                                      </p:tavLst>
                                    </p:anim>
                                    <p:animEffect transition="in" filter="fade">
                                      <p:cBhvr>
                                        <p:cTn id="9" dur="1000"/>
                                        <p:tgtEl>
                                          <p:spTgt spid="28675">
                                            <p:bg/>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28675">
                                            <p:txEl>
                                              <p:pRg st="0" end="0"/>
                                            </p:txEl>
                                          </p:spTgt>
                                        </p:tgtEl>
                                        <p:attrNameLst>
                                          <p:attrName>style.visibility</p:attrName>
                                        </p:attrNameLst>
                                      </p:cBhvr>
                                      <p:to>
                                        <p:strVal val="visible"/>
                                      </p:to>
                                    </p:set>
                                    <p:anim calcmode="lin" valueType="num">
                                      <p:cBhvr>
                                        <p:cTn id="14" dur="1000" fill="hold"/>
                                        <p:tgtEl>
                                          <p:spTgt spid="28675">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28675">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2867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28675">
                                            <p:txEl>
                                              <p:pRg st="1" end="1"/>
                                            </p:txEl>
                                          </p:spTgt>
                                        </p:tgtEl>
                                        <p:attrNameLst>
                                          <p:attrName>style.visibility</p:attrName>
                                        </p:attrNameLst>
                                      </p:cBhvr>
                                      <p:to>
                                        <p:strVal val="visible"/>
                                      </p:to>
                                    </p:set>
                                    <p:anim calcmode="lin" valueType="num">
                                      <p:cBhvr>
                                        <p:cTn id="21" dur="1000" fill="hold"/>
                                        <p:tgtEl>
                                          <p:spTgt spid="28675">
                                            <p:txEl>
                                              <p:pRg st="1" end="1"/>
                                            </p:txEl>
                                          </p:spTgt>
                                        </p:tgtEl>
                                        <p:attrNameLst>
                                          <p:attrName>ppt_w</p:attrName>
                                        </p:attrNameLst>
                                      </p:cBhvr>
                                      <p:tavLst>
                                        <p:tav tm="0">
                                          <p:val>
                                            <p:strVal val="#ppt_w*0.70"/>
                                          </p:val>
                                        </p:tav>
                                        <p:tav tm="100000">
                                          <p:val>
                                            <p:strVal val="#ppt_w"/>
                                          </p:val>
                                        </p:tav>
                                      </p:tavLst>
                                    </p:anim>
                                    <p:anim calcmode="lin" valueType="num">
                                      <p:cBhvr>
                                        <p:cTn id="22" dur="1000" fill="hold"/>
                                        <p:tgtEl>
                                          <p:spTgt spid="28675">
                                            <p:txEl>
                                              <p:pRg st="1" end="1"/>
                                            </p:txEl>
                                          </p:spTgt>
                                        </p:tgtEl>
                                        <p:attrNameLst>
                                          <p:attrName>ppt_h</p:attrName>
                                        </p:attrNameLst>
                                      </p:cBhvr>
                                      <p:tavLst>
                                        <p:tav tm="0">
                                          <p:val>
                                            <p:strVal val="#ppt_h"/>
                                          </p:val>
                                        </p:tav>
                                        <p:tav tm="100000">
                                          <p:val>
                                            <p:strVal val="#ppt_h"/>
                                          </p:val>
                                        </p:tav>
                                      </p:tavLst>
                                    </p:anim>
                                    <p:animEffect transition="in" filter="fade">
                                      <p:cBhvr>
                                        <p:cTn id="23" dur="1000"/>
                                        <p:tgtEl>
                                          <p:spTgt spid="28675">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28675">
                                            <p:txEl>
                                              <p:pRg st="2" end="2"/>
                                            </p:txEl>
                                          </p:spTgt>
                                        </p:tgtEl>
                                        <p:attrNameLst>
                                          <p:attrName>style.visibility</p:attrName>
                                        </p:attrNameLst>
                                      </p:cBhvr>
                                      <p:to>
                                        <p:strVal val="visible"/>
                                      </p:to>
                                    </p:set>
                                    <p:anim calcmode="lin" valueType="num">
                                      <p:cBhvr>
                                        <p:cTn id="28" dur="1000" fill="hold"/>
                                        <p:tgtEl>
                                          <p:spTgt spid="28675">
                                            <p:txEl>
                                              <p:pRg st="2" end="2"/>
                                            </p:txEl>
                                          </p:spTgt>
                                        </p:tgtEl>
                                        <p:attrNameLst>
                                          <p:attrName>ppt_w</p:attrName>
                                        </p:attrNameLst>
                                      </p:cBhvr>
                                      <p:tavLst>
                                        <p:tav tm="0">
                                          <p:val>
                                            <p:strVal val="#ppt_w*0.70"/>
                                          </p:val>
                                        </p:tav>
                                        <p:tav tm="100000">
                                          <p:val>
                                            <p:strVal val="#ppt_w"/>
                                          </p:val>
                                        </p:tav>
                                      </p:tavLst>
                                    </p:anim>
                                    <p:anim calcmode="lin" valueType="num">
                                      <p:cBhvr>
                                        <p:cTn id="29" dur="1000" fill="hold"/>
                                        <p:tgtEl>
                                          <p:spTgt spid="28675">
                                            <p:txEl>
                                              <p:pRg st="2" end="2"/>
                                            </p:txEl>
                                          </p:spTgt>
                                        </p:tgtEl>
                                        <p:attrNameLst>
                                          <p:attrName>ppt_h</p:attrName>
                                        </p:attrNameLst>
                                      </p:cBhvr>
                                      <p:tavLst>
                                        <p:tav tm="0">
                                          <p:val>
                                            <p:strVal val="#ppt_h"/>
                                          </p:val>
                                        </p:tav>
                                        <p:tav tm="100000">
                                          <p:val>
                                            <p:strVal val="#ppt_h"/>
                                          </p:val>
                                        </p:tav>
                                      </p:tavLst>
                                    </p:anim>
                                    <p:animEffect transition="in" filter="fade">
                                      <p:cBhvr>
                                        <p:cTn id="30" dur="1000"/>
                                        <p:tgtEl>
                                          <p:spTgt spid="28675">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28675">
                                            <p:txEl>
                                              <p:pRg st="3" end="3"/>
                                            </p:txEl>
                                          </p:spTgt>
                                        </p:tgtEl>
                                        <p:attrNameLst>
                                          <p:attrName>style.visibility</p:attrName>
                                        </p:attrNameLst>
                                      </p:cBhvr>
                                      <p:to>
                                        <p:strVal val="visible"/>
                                      </p:to>
                                    </p:set>
                                    <p:anim calcmode="lin" valueType="num">
                                      <p:cBhvr>
                                        <p:cTn id="35" dur="1000" fill="hold"/>
                                        <p:tgtEl>
                                          <p:spTgt spid="28675">
                                            <p:txEl>
                                              <p:pRg st="3" end="3"/>
                                            </p:txEl>
                                          </p:spTgt>
                                        </p:tgtEl>
                                        <p:attrNameLst>
                                          <p:attrName>ppt_w</p:attrName>
                                        </p:attrNameLst>
                                      </p:cBhvr>
                                      <p:tavLst>
                                        <p:tav tm="0">
                                          <p:val>
                                            <p:strVal val="#ppt_w*0.70"/>
                                          </p:val>
                                        </p:tav>
                                        <p:tav tm="100000">
                                          <p:val>
                                            <p:strVal val="#ppt_w"/>
                                          </p:val>
                                        </p:tav>
                                      </p:tavLst>
                                    </p:anim>
                                    <p:anim calcmode="lin" valueType="num">
                                      <p:cBhvr>
                                        <p:cTn id="36" dur="1000" fill="hold"/>
                                        <p:tgtEl>
                                          <p:spTgt spid="28675">
                                            <p:txEl>
                                              <p:pRg st="3" end="3"/>
                                            </p:txEl>
                                          </p:spTgt>
                                        </p:tgtEl>
                                        <p:attrNameLst>
                                          <p:attrName>ppt_h</p:attrName>
                                        </p:attrNameLst>
                                      </p:cBhvr>
                                      <p:tavLst>
                                        <p:tav tm="0">
                                          <p:val>
                                            <p:strVal val="#ppt_h"/>
                                          </p:val>
                                        </p:tav>
                                        <p:tav tm="100000">
                                          <p:val>
                                            <p:strVal val="#ppt_h"/>
                                          </p:val>
                                        </p:tav>
                                      </p:tavLst>
                                    </p:anim>
                                    <p:animEffect transition="in" filter="fade">
                                      <p:cBhvr>
                                        <p:cTn id="37" dur="1000"/>
                                        <p:tgtEl>
                                          <p:spTgt spid="286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uiExpand="1" build="p"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07504" y="448915"/>
            <a:ext cx="8964612" cy="531813"/>
          </a:xfrm>
        </p:spPr>
        <p:txBody>
          <a:bodyPr/>
          <a:lstStyle/>
          <a:p>
            <a:pPr eaLnBrk="1" hangingPunct="1"/>
            <a:r>
              <a:rPr lang="pl-PL" altLang="pl-PL" sz="4000" dirty="0"/>
              <a:t>Istota interakcji</a:t>
            </a:r>
            <a:endParaRPr lang="pl-PL" altLang="pl-PL" sz="2800" dirty="0"/>
          </a:p>
        </p:txBody>
      </p:sp>
      <p:sp>
        <p:nvSpPr>
          <p:cNvPr id="30723" name="Text Box 3"/>
          <p:cNvSpPr txBox="1">
            <a:spLocks noChangeArrowheads="1"/>
          </p:cNvSpPr>
          <p:nvPr/>
        </p:nvSpPr>
        <p:spPr bwMode="auto">
          <a:xfrm>
            <a:off x="755576" y="1556792"/>
            <a:ext cx="7862069" cy="4339650"/>
          </a:xfrm>
          <a:prstGeom prst="rect">
            <a:avLst/>
          </a:prstGeom>
          <a:noFill/>
          <a:ln w="12700">
            <a:noFill/>
            <a:miter lim="800000"/>
            <a:headEnd/>
            <a:tailEnd/>
          </a:ln>
          <a:effectLst/>
        </p:spPr>
        <p:txBody>
          <a:bodyPr wrap="square">
            <a:spAutoFit/>
          </a:bodyPr>
          <a:lstStyle/>
          <a:p>
            <a:pPr marL="265113" indent="-265113">
              <a:spcAft>
                <a:spcPct val="30000"/>
              </a:spcAft>
              <a:buFont typeface="Wingdings" pitchFamily="2" charset="2"/>
              <a:buChar char="§"/>
            </a:pPr>
            <a:r>
              <a:rPr lang="pl-PL" altLang="pl-PL" sz="2400" dirty="0">
                <a:latin typeface="Verdana" pitchFamily="34" charset="0"/>
              </a:rPr>
              <a:t>Obiekty nie pozostają bezczynne i wzajemnie na siebie oddziałują</a:t>
            </a:r>
          </a:p>
          <a:p>
            <a:pPr marL="265113" indent="-265113">
              <a:spcAft>
                <a:spcPct val="30000"/>
              </a:spcAft>
              <a:buFont typeface="Wingdings" pitchFamily="2" charset="2"/>
              <a:buChar char="§"/>
            </a:pPr>
            <a:r>
              <a:rPr lang="pl-PL" altLang="pl-PL" sz="2400" dirty="0">
                <a:latin typeface="Verdana" pitchFamily="34" charset="0"/>
              </a:rPr>
              <a:t>Klasy i obiekty muszą się ze sobą komunikować</a:t>
            </a:r>
          </a:p>
          <a:p>
            <a:pPr marL="265113" indent="-265113">
              <a:spcAft>
                <a:spcPct val="30000"/>
              </a:spcAft>
              <a:buFont typeface="Wingdings" pitchFamily="2" charset="2"/>
              <a:buChar char="§"/>
            </a:pPr>
            <a:r>
              <a:rPr lang="pl-PL" altLang="pl-PL" sz="2400" dirty="0">
                <a:latin typeface="Verdana" pitchFamily="34" charset="0"/>
              </a:rPr>
              <a:t>To wzajemne oddziaływanie określa się mianem interakcji</a:t>
            </a:r>
          </a:p>
          <a:p>
            <a:pPr marL="265113" indent="-265113">
              <a:spcAft>
                <a:spcPct val="30000"/>
              </a:spcAft>
              <a:buFont typeface="Wingdings" pitchFamily="2" charset="2"/>
              <a:buChar char="§"/>
            </a:pPr>
            <a:r>
              <a:rPr lang="pl-PL" altLang="pl-PL" sz="2400" dirty="0">
                <a:latin typeface="Verdana" pitchFamily="34" charset="0"/>
              </a:rPr>
              <a:t>Interakcja ma postać wymiany szeregu komunikatów</a:t>
            </a:r>
          </a:p>
          <a:p>
            <a:pPr marL="265113" indent="-265113">
              <a:spcAft>
                <a:spcPct val="30000"/>
              </a:spcAft>
              <a:buFont typeface="Wingdings" pitchFamily="2" charset="2"/>
              <a:buChar char="§"/>
            </a:pPr>
            <a:r>
              <a:rPr lang="pl-PL" altLang="pl-PL" sz="2400" dirty="0">
                <a:latin typeface="Verdana" pitchFamily="34" charset="0"/>
              </a:rPr>
              <a:t>Każda interakcja odbywa się w określonym celu</a:t>
            </a:r>
          </a:p>
          <a:p>
            <a:pPr marL="265113" indent="-265113">
              <a:spcAft>
                <a:spcPct val="30000"/>
              </a:spcAft>
              <a:buFont typeface="Wingdings" pitchFamily="2" charset="2"/>
              <a:buChar char="§"/>
            </a:pPr>
            <a:r>
              <a:rPr lang="pl-PL" altLang="pl-PL" sz="2400" dirty="0">
                <a:latin typeface="Verdana" pitchFamily="34" charset="0"/>
              </a:rPr>
              <a:t>Każda interakcja zamyka się w ramach pewnego podzbioru klas i obiektów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 calcmode="lin" valueType="num">
                                      <p:cBhvr>
                                        <p:cTn id="7" dur="1000" fill="hold"/>
                                        <p:tgtEl>
                                          <p:spTgt spid="3072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072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072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0723">
                                            <p:txEl>
                                              <p:pRg st="1" end="1"/>
                                            </p:txEl>
                                          </p:spTgt>
                                        </p:tgtEl>
                                        <p:attrNameLst>
                                          <p:attrName>style.visibility</p:attrName>
                                        </p:attrNameLst>
                                      </p:cBhvr>
                                      <p:to>
                                        <p:strVal val="visible"/>
                                      </p:to>
                                    </p:set>
                                    <p:anim calcmode="lin" valueType="num">
                                      <p:cBhvr>
                                        <p:cTn id="14" dur="1000" fill="hold"/>
                                        <p:tgtEl>
                                          <p:spTgt spid="3072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072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072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0723">
                                            <p:txEl>
                                              <p:pRg st="2" end="2"/>
                                            </p:txEl>
                                          </p:spTgt>
                                        </p:tgtEl>
                                        <p:attrNameLst>
                                          <p:attrName>style.visibility</p:attrName>
                                        </p:attrNameLst>
                                      </p:cBhvr>
                                      <p:to>
                                        <p:strVal val="visible"/>
                                      </p:to>
                                    </p:set>
                                    <p:anim calcmode="lin" valueType="num">
                                      <p:cBhvr>
                                        <p:cTn id="21" dur="1000" fill="hold"/>
                                        <p:tgtEl>
                                          <p:spTgt spid="30723">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3072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072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30723">
                                            <p:txEl>
                                              <p:pRg st="3" end="3"/>
                                            </p:txEl>
                                          </p:spTgt>
                                        </p:tgtEl>
                                        <p:attrNameLst>
                                          <p:attrName>style.visibility</p:attrName>
                                        </p:attrNameLst>
                                      </p:cBhvr>
                                      <p:to>
                                        <p:strVal val="visible"/>
                                      </p:to>
                                    </p:set>
                                    <p:anim calcmode="lin" valueType="num">
                                      <p:cBhvr>
                                        <p:cTn id="28" dur="1000" fill="hold"/>
                                        <p:tgtEl>
                                          <p:spTgt spid="30723">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30723">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3072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30723">
                                            <p:txEl>
                                              <p:pRg st="4" end="4"/>
                                            </p:txEl>
                                          </p:spTgt>
                                        </p:tgtEl>
                                        <p:attrNameLst>
                                          <p:attrName>style.visibility</p:attrName>
                                        </p:attrNameLst>
                                      </p:cBhvr>
                                      <p:to>
                                        <p:strVal val="visible"/>
                                      </p:to>
                                    </p:set>
                                    <p:anim calcmode="lin" valueType="num">
                                      <p:cBhvr>
                                        <p:cTn id="35" dur="1000" fill="hold"/>
                                        <p:tgtEl>
                                          <p:spTgt spid="30723">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30723">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3072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30723">
                                            <p:txEl>
                                              <p:pRg st="5" end="5"/>
                                            </p:txEl>
                                          </p:spTgt>
                                        </p:tgtEl>
                                        <p:attrNameLst>
                                          <p:attrName>style.visibility</p:attrName>
                                        </p:attrNameLst>
                                      </p:cBhvr>
                                      <p:to>
                                        <p:strVal val="visible"/>
                                      </p:to>
                                    </p:set>
                                    <p:anim calcmode="lin" valueType="num">
                                      <p:cBhvr>
                                        <p:cTn id="42" dur="1000" fill="hold"/>
                                        <p:tgtEl>
                                          <p:spTgt spid="30723">
                                            <p:txEl>
                                              <p:pRg st="5" end="5"/>
                                            </p:txEl>
                                          </p:spTgt>
                                        </p:tgtEl>
                                        <p:attrNameLst>
                                          <p:attrName>ppt_w</p:attrName>
                                        </p:attrNameLst>
                                      </p:cBhvr>
                                      <p:tavLst>
                                        <p:tav tm="0">
                                          <p:val>
                                            <p:strVal val="#ppt_w*0.70"/>
                                          </p:val>
                                        </p:tav>
                                        <p:tav tm="100000">
                                          <p:val>
                                            <p:strVal val="#ppt_w"/>
                                          </p:val>
                                        </p:tav>
                                      </p:tavLst>
                                    </p:anim>
                                    <p:anim calcmode="lin" valueType="num">
                                      <p:cBhvr>
                                        <p:cTn id="43" dur="1000" fill="hold"/>
                                        <p:tgtEl>
                                          <p:spTgt spid="30723">
                                            <p:txEl>
                                              <p:pRg st="5" end="5"/>
                                            </p:txEl>
                                          </p:spTgt>
                                        </p:tgtEl>
                                        <p:attrNameLst>
                                          <p:attrName>ppt_h</p:attrName>
                                        </p:attrNameLst>
                                      </p:cBhvr>
                                      <p:tavLst>
                                        <p:tav tm="0">
                                          <p:val>
                                            <p:strVal val="#ppt_h"/>
                                          </p:val>
                                        </p:tav>
                                        <p:tav tm="100000">
                                          <p:val>
                                            <p:strVal val="#ppt_h"/>
                                          </p:val>
                                        </p:tav>
                                      </p:tavLst>
                                    </p:anim>
                                    <p:animEffect transition="in" filter="fade">
                                      <p:cBhvr>
                                        <p:cTn id="44" dur="1000"/>
                                        <p:tgtEl>
                                          <p:spTgt spid="3072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179388" y="260350"/>
            <a:ext cx="8964612" cy="531813"/>
          </a:xfrm>
        </p:spPr>
        <p:txBody>
          <a:bodyPr/>
          <a:lstStyle/>
          <a:p>
            <a:pPr eaLnBrk="1" hangingPunct="1"/>
            <a:r>
              <a:rPr lang="pl-PL" altLang="pl-PL" sz="4000"/>
              <a:t>Podstawowe definicje</a:t>
            </a:r>
            <a:endParaRPr lang="pl-PL" altLang="pl-PL" sz="2800"/>
          </a:p>
        </p:txBody>
      </p:sp>
      <p:sp>
        <p:nvSpPr>
          <p:cNvPr id="18435" name="Text Box 3"/>
          <p:cNvSpPr txBox="1">
            <a:spLocks noChangeArrowheads="1"/>
          </p:cNvSpPr>
          <p:nvPr/>
        </p:nvSpPr>
        <p:spPr bwMode="auto">
          <a:xfrm>
            <a:off x="323850" y="1444826"/>
            <a:ext cx="8640763" cy="2992286"/>
          </a:xfrm>
          <a:prstGeom prst="rect">
            <a:avLst/>
          </a:prstGeom>
          <a:noFill/>
          <a:ln w="38100">
            <a:solidFill>
              <a:srgbClr val="FF0000"/>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265113" indent="-265113">
              <a:defRPr>
                <a:solidFill>
                  <a:schemeClr val="tx1"/>
                </a:solidFill>
                <a:latin typeface="Arial" charset="0"/>
              </a:defRPr>
            </a:lvl1pPr>
            <a:lvl2pPr>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Aft>
                <a:spcPct val="30000"/>
              </a:spcAft>
              <a:buFont typeface="Wingdings" pitchFamily="2" charset="2"/>
              <a:buChar char="§"/>
              <a:defRPr/>
            </a:pPr>
            <a:r>
              <a:rPr lang="pl-PL" sz="2800" dirty="0">
                <a:solidFill>
                  <a:srgbClr val="006600"/>
                </a:solidFill>
                <a:effectLst>
                  <a:outerShdw blurRad="38100" dist="38100" dir="2700000" algn="tl">
                    <a:srgbClr val="C0C0C0"/>
                  </a:outerShdw>
                </a:effectLst>
                <a:latin typeface="Verdana" pitchFamily="34" charset="0"/>
              </a:rPr>
              <a:t>Interakcja</a:t>
            </a:r>
            <a:r>
              <a:rPr lang="pl-PL" sz="2800" dirty="0">
                <a:latin typeface="Verdana" pitchFamily="34" charset="0"/>
              </a:rPr>
              <a:t> to zachowanie polegające na wymianie komunikatów pomiędzy obiektami w pewnym otoczeniu, w pewnym celu.</a:t>
            </a:r>
          </a:p>
          <a:p>
            <a:pPr>
              <a:spcAft>
                <a:spcPct val="30000"/>
              </a:spcAft>
              <a:buFont typeface="Wingdings" pitchFamily="2" charset="2"/>
              <a:buChar char="§"/>
              <a:defRPr/>
            </a:pPr>
            <a:endParaRPr lang="pl-PL" sz="2800" dirty="0">
              <a:latin typeface="Verdana" pitchFamily="34" charset="0"/>
            </a:endParaRPr>
          </a:p>
          <a:p>
            <a:pPr>
              <a:spcAft>
                <a:spcPct val="30000"/>
              </a:spcAft>
              <a:buFont typeface="Wingdings" pitchFamily="2" charset="2"/>
              <a:buChar char="§"/>
              <a:defRPr/>
            </a:pPr>
            <a:r>
              <a:rPr lang="pl-PL" sz="2800" dirty="0">
                <a:solidFill>
                  <a:srgbClr val="006600"/>
                </a:solidFill>
                <a:effectLst>
                  <a:outerShdw blurRad="38100" dist="38100" dir="2700000" algn="tl">
                    <a:srgbClr val="C0C0C0"/>
                  </a:outerShdw>
                </a:effectLst>
                <a:latin typeface="Verdana" pitchFamily="34" charset="0"/>
              </a:rPr>
              <a:t>Komunikat</a:t>
            </a:r>
            <a:r>
              <a:rPr lang="pl-PL" sz="2800" dirty="0">
                <a:latin typeface="Verdana" pitchFamily="34" charset="0"/>
              </a:rPr>
              <a:t> to specyfikacja (opis) sposobu łączności miedzy obiektami.</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8435">
                                            <p:bg/>
                                          </p:spTgt>
                                        </p:tgtEl>
                                        <p:attrNameLst>
                                          <p:attrName>style.visibility</p:attrName>
                                        </p:attrNameLst>
                                      </p:cBhvr>
                                      <p:to>
                                        <p:strVal val="visible"/>
                                      </p:to>
                                    </p:set>
                                    <p:anim calcmode="lin" valueType="num">
                                      <p:cBhvr>
                                        <p:cTn id="7" dur="1000" fill="hold"/>
                                        <p:tgtEl>
                                          <p:spTgt spid="18435">
                                            <p:bg/>
                                          </p:spTgt>
                                        </p:tgtEl>
                                        <p:attrNameLst>
                                          <p:attrName>ppt_w</p:attrName>
                                        </p:attrNameLst>
                                      </p:cBhvr>
                                      <p:tavLst>
                                        <p:tav tm="0">
                                          <p:val>
                                            <p:strVal val="#ppt_w*0.70"/>
                                          </p:val>
                                        </p:tav>
                                        <p:tav tm="100000">
                                          <p:val>
                                            <p:strVal val="#ppt_w"/>
                                          </p:val>
                                        </p:tav>
                                      </p:tavLst>
                                    </p:anim>
                                    <p:anim calcmode="lin" valueType="num">
                                      <p:cBhvr>
                                        <p:cTn id="8" dur="1000" fill="hold"/>
                                        <p:tgtEl>
                                          <p:spTgt spid="18435">
                                            <p:bg/>
                                          </p:spTgt>
                                        </p:tgtEl>
                                        <p:attrNameLst>
                                          <p:attrName>ppt_h</p:attrName>
                                        </p:attrNameLst>
                                      </p:cBhvr>
                                      <p:tavLst>
                                        <p:tav tm="0">
                                          <p:val>
                                            <p:strVal val="#ppt_h"/>
                                          </p:val>
                                        </p:tav>
                                        <p:tav tm="100000">
                                          <p:val>
                                            <p:strVal val="#ppt_h"/>
                                          </p:val>
                                        </p:tav>
                                      </p:tavLst>
                                    </p:anim>
                                    <p:animEffect transition="in" filter="fade">
                                      <p:cBhvr>
                                        <p:cTn id="9" dur="1000"/>
                                        <p:tgtEl>
                                          <p:spTgt spid="18435">
                                            <p:bg/>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8435">
                                            <p:txEl>
                                              <p:pRg st="0" end="0"/>
                                            </p:txEl>
                                          </p:spTgt>
                                        </p:tgtEl>
                                        <p:attrNameLst>
                                          <p:attrName>style.visibility</p:attrName>
                                        </p:attrNameLst>
                                      </p:cBhvr>
                                      <p:to>
                                        <p:strVal val="visible"/>
                                      </p:to>
                                    </p:set>
                                    <p:anim calcmode="lin" valueType="num">
                                      <p:cBhvr>
                                        <p:cTn id="14" dur="1000" fill="hold"/>
                                        <p:tgtEl>
                                          <p:spTgt spid="18435">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18435">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1843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18435">
                                            <p:txEl>
                                              <p:pRg st="2" end="2"/>
                                            </p:txEl>
                                          </p:spTgt>
                                        </p:tgtEl>
                                        <p:attrNameLst>
                                          <p:attrName>style.visibility</p:attrName>
                                        </p:attrNameLst>
                                      </p:cBhvr>
                                      <p:to>
                                        <p:strVal val="visible"/>
                                      </p:to>
                                    </p:set>
                                    <p:anim calcmode="lin" valueType="num">
                                      <p:cBhvr>
                                        <p:cTn id="21" dur="1000" fill="hold"/>
                                        <p:tgtEl>
                                          <p:spTgt spid="18435">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18435">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184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uiExpand="1" build="p"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107504" y="88875"/>
            <a:ext cx="8964612" cy="531813"/>
          </a:xfrm>
        </p:spPr>
        <p:txBody>
          <a:bodyPr/>
          <a:lstStyle/>
          <a:p>
            <a:pPr eaLnBrk="1" hangingPunct="1"/>
            <a:r>
              <a:rPr lang="pl-PL" altLang="pl-PL" sz="4000" dirty="0"/>
              <a:t>Notacja</a:t>
            </a:r>
            <a:endParaRPr lang="pl-PL" altLang="pl-PL" sz="2800" dirty="0"/>
          </a:p>
        </p:txBody>
      </p:sp>
      <p:sp>
        <p:nvSpPr>
          <p:cNvPr id="34819" name="Text Box 3"/>
          <p:cNvSpPr txBox="1">
            <a:spLocks noChangeArrowheads="1"/>
          </p:cNvSpPr>
          <p:nvPr/>
        </p:nvSpPr>
        <p:spPr bwMode="auto">
          <a:xfrm>
            <a:off x="323279" y="846980"/>
            <a:ext cx="8785225" cy="5894388"/>
          </a:xfrm>
          <a:prstGeom prst="rect">
            <a:avLst/>
          </a:prstGeom>
          <a:noFill/>
          <a:ln w="12700">
            <a:noFill/>
            <a:miter lim="800000"/>
            <a:headEnd/>
            <a:tailEnd/>
          </a:ln>
          <a:effectLst/>
        </p:spPr>
        <p:txBody>
          <a:bodyPr>
            <a:spAutoFit/>
          </a:bodyPr>
          <a:lstStyle/>
          <a:p>
            <a:pPr marL="265113" indent="-265113">
              <a:spcBef>
                <a:spcPct val="25000"/>
              </a:spcBef>
              <a:spcAft>
                <a:spcPct val="25000"/>
              </a:spcAft>
              <a:buFont typeface="Wingdings" pitchFamily="2" charset="2"/>
              <a:buChar char="§"/>
            </a:pPr>
            <a:r>
              <a:rPr lang="pl-PL" altLang="pl-PL" sz="2000" dirty="0">
                <a:latin typeface="Verdana" pitchFamily="34" charset="0"/>
              </a:rPr>
              <a:t>W języku UML komunikat oznaczany jest na diagramach symbolem strzałki nad którą występuje nazwa komunikatu z podaniem listy parametrów</a:t>
            </a:r>
          </a:p>
          <a:p>
            <a:pPr marL="265113" indent="-265113">
              <a:spcBef>
                <a:spcPct val="25000"/>
              </a:spcBef>
              <a:spcAft>
                <a:spcPct val="25000"/>
              </a:spcAft>
              <a:buFont typeface="Wingdings" pitchFamily="2" charset="2"/>
              <a:buChar char="§"/>
            </a:pPr>
            <a:r>
              <a:rPr lang="pl-PL" altLang="pl-PL" sz="2000" dirty="0">
                <a:latin typeface="Verdana" pitchFamily="34" charset="0"/>
              </a:rPr>
              <a:t>Sposób korzystania z oznaczenia komunikatu zależy od rodzaju diagramu</a:t>
            </a:r>
          </a:p>
          <a:p>
            <a:pPr marL="265113" indent="-265113">
              <a:spcBef>
                <a:spcPct val="25000"/>
              </a:spcBef>
              <a:spcAft>
                <a:spcPct val="25000"/>
              </a:spcAft>
              <a:buFont typeface="Wingdings" pitchFamily="2" charset="2"/>
              <a:buChar char="§"/>
            </a:pPr>
            <a:r>
              <a:rPr lang="pl-PL" altLang="pl-PL" sz="2000" dirty="0">
                <a:latin typeface="Verdana" pitchFamily="34" charset="0"/>
              </a:rPr>
              <a:t>Interakcje (zbiory komunikatów) mogą wystąpić na diagramach</a:t>
            </a:r>
          </a:p>
          <a:p>
            <a:pPr lvl="1">
              <a:spcBef>
                <a:spcPct val="10000"/>
              </a:spcBef>
              <a:spcAft>
                <a:spcPct val="10000"/>
              </a:spcAft>
              <a:buFont typeface="Wingdings" pitchFamily="2" charset="2"/>
              <a:buChar char="§"/>
            </a:pPr>
            <a:r>
              <a:rPr lang="pl-PL" altLang="pl-PL" sz="2000" dirty="0">
                <a:latin typeface="Verdana" pitchFamily="34" charset="0"/>
              </a:rPr>
              <a:t> </a:t>
            </a:r>
            <a:r>
              <a:rPr lang="pl-PL" altLang="pl-PL" sz="2000" dirty="0">
                <a:solidFill>
                  <a:schemeClr val="accent2"/>
                </a:solidFill>
                <a:latin typeface="Verdana" pitchFamily="34" charset="0"/>
              </a:rPr>
              <a:t>Przypadków użycia</a:t>
            </a:r>
          </a:p>
          <a:p>
            <a:pPr lvl="1">
              <a:spcBef>
                <a:spcPct val="10000"/>
              </a:spcBef>
              <a:spcAft>
                <a:spcPct val="10000"/>
              </a:spcAft>
              <a:buFont typeface="Wingdings" pitchFamily="2" charset="2"/>
              <a:buChar char="§"/>
            </a:pPr>
            <a:r>
              <a:rPr lang="pl-PL" altLang="pl-PL" sz="2000" dirty="0">
                <a:solidFill>
                  <a:schemeClr val="accent2"/>
                </a:solidFill>
                <a:latin typeface="Verdana" pitchFamily="34" charset="0"/>
              </a:rPr>
              <a:t> Komunikacji (kooperacji)</a:t>
            </a:r>
          </a:p>
          <a:p>
            <a:pPr lvl="1">
              <a:spcBef>
                <a:spcPct val="10000"/>
              </a:spcBef>
              <a:spcAft>
                <a:spcPct val="10000"/>
              </a:spcAft>
              <a:buFont typeface="Wingdings" pitchFamily="2" charset="2"/>
              <a:buChar char="§"/>
            </a:pPr>
            <a:r>
              <a:rPr lang="pl-PL" altLang="pl-PL" sz="2000" dirty="0">
                <a:solidFill>
                  <a:schemeClr val="accent2"/>
                </a:solidFill>
                <a:latin typeface="Verdana" pitchFamily="34" charset="0"/>
              </a:rPr>
              <a:t> Sekwencji (przebiegu)</a:t>
            </a:r>
          </a:p>
          <a:p>
            <a:pPr lvl="1">
              <a:spcBef>
                <a:spcPct val="10000"/>
              </a:spcBef>
              <a:spcAft>
                <a:spcPct val="10000"/>
              </a:spcAft>
              <a:buFont typeface="Wingdings" pitchFamily="2" charset="2"/>
              <a:buChar char="§"/>
            </a:pPr>
            <a:r>
              <a:rPr lang="pl-PL" altLang="pl-PL" sz="2000" dirty="0">
                <a:solidFill>
                  <a:schemeClr val="accent2"/>
                </a:solidFill>
                <a:latin typeface="Verdana" pitchFamily="34" charset="0"/>
              </a:rPr>
              <a:t> Stanów</a:t>
            </a:r>
          </a:p>
          <a:p>
            <a:pPr lvl="1">
              <a:spcBef>
                <a:spcPct val="10000"/>
              </a:spcBef>
              <a:spcAft>
                <a:spcPct val="10000"/>
              </a:spcAft>
              <a:buFont typeface="Wingdings" pitchFamily="2" charset="2"/>
              <a:buChar char="§"/>
            </a:pPr>
            <a:r>
              <a:rPr lang="pl-PL" altLang="pl-PL" sz="2000" dirty="0">
                <a:solidFill>
                  <a:schemeClr val="accent2"/>
                </a:solidFill>
                <a:latin typeface="Verdana" pitchFamily="34" charset="0"/>
              </a:rPr>
              <a:t> Czynności</a:t>
            </a:r>
          </a:p>
          <a:p>
            <a:pPr marL="265113" indent="-265113">
              <a:spcBef>
                <a:spcPct val="25000"/>
              </a:spcBef>
              <a:spcAft>
                <a:spcPct val="25000"/>
              </a:spcAft>
              <a:buFont typeface="Wingdings" pitchFamily="2" charset="2"/>
              <a:buChar char="§"/>
            </a:pPr>
            <a:r>
              <a:rPr lang="pl-PL" altLang="pl-PL" sz="2000" dirty="0">
                <a:latin typeface="Verdana" pitchFamily="34" charset="0"/>
              </a:rPr>
              <a:t>Najważniejszymi diagramami służącymi do modelowania interakcji są diagramy</a:t>
            </a:r>
          </a:p>
          <a:p>
            <a:pPr lvl="1">
              <a:spcBef>
                <a:spcPct val="10000"/>
              </a:spcBef>
              <a:spcAft>
                <a:spcPct val="10000"/>
              </a:spcAft>
              <a:buFont typeface="Wingdings" pitchFamily="2" charset="2"/>
              <a:buChar char="§"/>
            </a:pPr>
            <a:r>
              <a:rPr lang="pl-PL" altLang="pl-PL" sz="2000" dirty="0">
                <a:solidFill>
                  <a:srgbClr val="0000CC"/>
                </a:solidFill>
                <a:latin typeface="Verdana" pitchFamily="34" charset="0"/>
              </a:rPr>
              <a:t> Komunikacji (k</a:t>
            </a:r>
            <a:r>
              <a:rPr lang="pl-PL" altLang="pl-PL" sz="2000" dirty="0">
                <a:solidFill>
                  <a:schemeClr val="accent2"/>
                </a:solidFill>
                <a:latin typeface="Verdana" pitchFamily="34" charset="0"/>
              </a:rPr>
              <a:t>ooperacji)</a:t>
            </a:r>
          </a:p>
          <a:p>
            <a:pPr lvl="1">
              <a:spcBef>
                <a:spcPct val="10000"/>
              </a:spcBef>
              <a:spcAft>
                <a:spcPct val="10000"/>
              </a:spcAft>
              <a:buFont typeface="Wingdings" pitchFamily="2" charset="2"/>
              <a:buChar char="§"/>
            </a:pPr>
            <a:r>
              <a:rPr lang="pl-PL" altLang="pl-PL" sz="2000" dirty="0">
                <a:solidFill>
                  <a:schemeClr val="accent2"/>
                </a:solidFill>
                <a:latin typeface="Verdana" pitchFamily="34" charset="0"/>
              </a:rPr>
              <a:t> Sekwencji (przebiegu)</a:t>
            </a:r>
          </a:p>
          <a:p>
            <a:pPr marL="265113" indent="-265113">
              <a:spcAft>
                <a:spcPct val="30000"/>
              </a:spcAft>
              <a:buFont typeface="Wingdings" pitchFamily="2" charset="2"/>
              <a:buChar char="§"/>
            </a:pPr>
            <a:endParaRPr lang="pl-PL" altLang="pl-PL" sz="1400" dirty="0">
              <a:latin typeface="Verdan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 calcmode="lin" valueType="num">
                                      <p:cBhvr>
                                        <p:cTn id="7" dur="1000" fill="hold"/>
                                        <p:tgtEl>
                                          <p:spTgt spid="34819">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4819">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481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4819">
                                            <p:txEl>
                                              <p:pRg st="1" end="1"/>
                                            </p:txEl>
                                          </p:spTgt>
                                        </p:tgtEl>
                                        <p:attrNameLst>
                                          <p:attrName>style.visibility</p:attrName>
                                        </p:attrNameLst>
                                      </p:cBhvr>
                                      <p:to>
                                        <p:strVal val="visible"/>
                                      </p:to>
                                    </p:set>
                                    <p:anim calcmode="lin" valueType="num">
                                      <p:cBhvr>
                                        <p:cTn id="14" dur="1000" fill="hold"/>
                                        <p:tgtEl>
                                          <p:spTgt spid="34819">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4819">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481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4819">
                                            <p:txEl>
                                              <p:pRg st="2" end="2"/>
                                            </p:txEl>
                                          </p:spTgt>
                                        </p:tgtEl>
                                        <p:attrNameLst>
                                          <p:attrName>style.visibility</p:attrName>
                                        </p:attrNameLst>
                                      </p:cBhvr>
                                      <p:to>
                                        <p:strVal val="visible"/>
                                      </p:to>
                                    </p:set>
                                    <p:anim calcmode="lin" valueType="num">
                                      <p:cBhvr>
                                        <p:cTn id="21" dur="1000" fill="hold"/>
                                        <p:tgtEl>
                                          <p:spTgt spid="34819">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34819">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4819">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34819">
                                            <p:txEl>
                                              <p:pRg st="3" end="3"/>
                                            </p:txEl>
                                          </p:spTgt>
                                        </p:tgtEl>
                                        <p:attrNameLst>
                                          <p:attrName>style.visibility</p:attrName>
                                        </p:attrNameLst>
                                      </p:cBhvr>
                                      <p:to>
                                        <p:strVal val="visible"/>
                                      </p:to>
                                    </p:set>
                                    <p:anim calcmode="lin" valueType="num">
                                      <p:cBhvr>
                                        <p:cTn id="28" dur="1000" fill="hold"/>
                                        <p:tgtEl>
                                          <p:spTgt spid="34819">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34819">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34819">
                                            <p:txEl>
                                              <p:pRg st="3" end="3"/>
                                            </p:txEl>
                                          </p:spTgt>
                                        </p:tgtEl>
                                      </p:cBhvr>
                                    </p:animEffect>
                                  </p:childTnLst>
                                </p:cTn>
                              </p:par>
                            </p:childTnLst>
                          </p:cTn>
                        </p:par>
                        <p:par>
                          <p:cTn id="31" fill="hold">
                            <p:stCondLst>
                              <p:cond delay="1000"/>
                            </p:stCondLst>
                            <p:childTnLst>
                              <p:par>
                                <p:cTn id="32" presetID="55" presetClass="entr" presetSubtype="0" fill="hold" grpId="0" nodeType="afterEffect">
                                  <p:stCondLst>
                                    <p:cond delay="0"/>
                                  </p:stCondLst>
                                  <p:childTnLst>
                                    <p:set>
                                      <p:cBhvr>
                                        <p:cTn id="33" dur="1" fill="hold">
                                          <p:stCondLst>
                                            <p:cond delay="0"/>
                                          </p:stCondLst>
                                        </p:cTn>
                                        <p:tgtEl>
                                          <p:spTgt spid="34819">
                                            <p:txEl>
                                              <p:pRg st="4" end="4"/>
                                            </p:txEl>
                                          </p:spTgt>
                                        </p:tgtEl>
                                        <p:attrNameLst>
                                          <p:attrName>style.visibility</p:attrName>
                                        </p:attrNameLst>
                                      </p:cBhvr>
                                      <p:to>
                                        <p:strVal val="visible"/>
                                      </p:to>
                                    </p:set>
                                    <p:anim calcmode="lin" valueType="num">
                                      <p:cBhvr>
                                        <p:cTn id="34" dur="1000" fill="hold"/>
                                        <p:tgtEl>
                                          <p:spTgt spid="34819">
                                            <p:txEl>
                                              <p:pRg st="4" end="4"/>
                                            </p:txEl>
                                          </p:spTgt>
                                        </p:tgtEl>
                                        <p:attrNameLst>
                                          <p:attrName>ppt_w</p:attrName>
                                        </p:attrNameLst>
                                      </p:cBhvr>
                                      <p:tavLst>
                                        <p:tav tm="0">
                                          <p:val>
                                            <p:strVal val="#ppt_w*0.70"/>
                                          </p:val>
                                        </p:tav>
                                        <p:tav tm="100000">
                                          <p:val>
                                            <p:strVal val="#ppt_w"/>
                                          </p:val>
                                        </p:tav>
                                      </p:tavLst>
                                    </p:anim>
                                    <p:anim calcmode="lin" valueType="num">
                                      <p:cBhvr>
                                        <p:cTn id="35" dur="1000" fill="hold"/>
                                        <p:tgtEl>
                                          <p:spTgt spid="34819">
                                            <p:txEl>
                                              <p:pRg st="4" end="4"/>
                                            </p:txEl>
                                          </p:spTgt>
                                        </p:tgtEl>
                                        <p:attrNameLst>
                                          <p:attrName>ppt_h</p:attrName>
                                        </p:attrNameLst>
                                      </p:cBhvr>
                                      <p:tavLst>
                                        <p:tav tm="0">
                                          <p:val>
                                            <p:strVal val="#ppt_h"/>
                                          </p:val>
                                        </p:tav>
                                        <p:tav tm="100000">
                                          <p:val>
                                            <p:strVal val="#ppt_h"/>
                                          </p:val>
                                        </p:tav>
                                      </p:tavLst>
                                    </p:anim>
                                    <p:animEffect transition="in" filter="fade">
                                      <p:cBhvr>
                                        <p:cTn id="36" dur="1000"/>
                                        <p:tgtEl>
                                          <p:spTgt spid="34819">
                                            <p:txEl>
                                              <p:pRg st="4" end="4"/>
                                            </p:txEl>
                                          </p:spTgt>
                                        </p:tgtEl>
                                      </p:cBhvr>
                                    </p:animEffect>
                                  </p:childTnLst>
                                </p:cTn>
                              </p:par>
                            </p:childTnLst>
                          </p:cTn>
                        </p:par>
                        <p:par>
                          <p:cTn id="37" fill="hold">
                            <p:stCondLst>
                              <p:cond delay="2000"/>
                            </p:stCondLst>
                            <p:childTnLst>
                              <p:par>
                                <p:cTn id="38" presetID="55" presetClass="entr" presetSubtype="0" fill="hold" grpId="0" nodeType="afterEffect">
                                  <p:stCondLst>
                                    <p:cond delay="0"/>
                                  </p:stCondLst>
                                  <p:childTnLst>
                                    <p:set>
                                      <p:cBhvr>
                                        <p:cTn id="39" dur="1" fill="hold">
                                          <p:stCondLst>
                                            <p:cond delay="0"/>
                                          </p:stCondLst>
                                        </p:cTn>
                                        <p:tgtEl>
                                          <p:spTgt spid="34819">
                                            <p:txEl>
                                              <p:pRg st="5" end="5"/>
                                            </p:txEl>
                                          </p:spTgt>
                                        </p:tgtEl>
                                        <p:attrNameLst>
                                          <p:attrName>style.visibility</p:attrName>
                                        </p:attrNameLst>
                                      </p:cBhvr>
                                      <p:to>
                                        <p:strVal val="visible"/>
                                      </p:to>
                                    </p:set>
                                    <p:anim calcmode="lin" valueType="num">
                                      <p:cBhvr>
                                        <p:cTn id="40" dur="1000" fill="hold"/>
                                        <p:tgtEl>
                                          <p:spTgt spid="34819">
                                            <p:txEl>
                                              <p:pRg st="5" end="5"/>
                                            </p:txEl>
                                          </p:spTgt>
                                        </p:tgtEl>
                                        <p:attrNameLst>
                                          <p:attrName>ppt_w</p:attrName>
                                        </p:attrNameLst>
                                      </p:cBhvr>
                                      <p:tavLst>
                                        <p:tav tm="0">
                                          <p:val>
                                            <p:strVal val="#ppt_w*0.70"/>
                                          </p:val>
                                        </p:tav>
                                        <p:tav tm="100000">
                                          <p:val>
                                            <p:strVal val="#ppt_w"/>
                                          </p:val>
                                        </p:tav>
                                      </p:tavLst>
                                    </p:anim>
                                    <p:anim calcmode="lin" valueType="num">
                                      <p:cBhvr>
                                        <p:cTn id="41" dur="1000" fill="hold"/>
                                        <p:tgtEl>
                                          <p:spTgt spid="34819">
                                            <p:txEl>
                                              <p:pRg st="5" end="5"/>
                                            </p:txEl>
                                          </p:spTgt>
                                        </p:tgtEl>
                                        <p:attrNameLst>
                                          <p:attrName>ppt_h</p:attrName>
                                        </p:attrNameLst>
                                      </p:cBhvr>
                                      <p:tavLst>
                                        <p:tav tm="0">
                                          <p:val>
                                            <p:strVal val="#ppt_h"/>
                                          </p:val>
                                        </p:tav>
                                        <p:tav tm="100000">
                                          <p:val>
                                            <p:strVal val="#ppt_h"/>
                                          </p:val>
                                        </p:tav>
                                      </p:tavLst>
                                    </p:anim>
                                    <p:animEffect transition="in" filter="fade">
                                      <p:cBhvr>
                                        <p:cTn id="42" dur="1000"/>
                                        <p:tgtEl>
                                          <p:spTgt spid="34819">
                                            <p:txEl>
                                              <p:pRg st="5" end="5"/>
                                            </p:txEl>
                                          </p:spTgt>
                                        </p:tgtEl>
                                      </p:cBhvr>
                                    </p:animEffect>
                                  </p:childTnLst>
                                </p:cTn>
                              </p:par>
                            </p:childTnLst>
                          </p:cTn>
                        </p:par>
                        <p:par>
                          <p:cTn id="43" fill="hold">
                            <p:stCondLst>
                              <p:cond delay="3000"/>
                            </p:stCondLst>
                            <p:childTnLst>
                              <p:par>
                                <p:cTn id="44" presetID="55" presetClass="entr" presetSubtype="0" fill="hold" grpId="0" nodeType="afterEffect">
                                  <p:stCondLst>
                                    <p:cond delay="0"/>
                                  </p:stCondLst>
                                  <p:childTnLst>
                                    <p:set>
                                      <p:cBhvr>
                                        <p:cTn id="45" dur="1" fill="hold">
                                          <p:stCondLst>
                                            <p:cond delay="0"/>
                                          </p:stCondLst>
                                        </p:cTn>
                                        <p:tgtEl>
                                          <p:spTgt spid="34819">
                                            <p:txEl>
                                              <p:pRg st="6" end="6"/>
                                            </p:txEl>
                                          </p:spTgt>
                                        </p:tgtEl>
                                        <p:attrNameLst>
                                          <p:attrName>style.visibility</p:attrName>
                                        </p:attrNameLst>
                                      </p:cBhvr>
                                      <p:to>
                                        <p:strVal val="visible"/>
                                      </p:to>
                                    </p:set>
                                    <p:anim calcmode="lin" valueType="num">
                                      <p:cBhvr>
                                        <p:cTn id="46" dur="1000" fill="hold"/>
                                        <p:tgtEl>
                                          <p:spTgt spid="34819">
                                            <p:txEl>
                                              <p:pRg st="6" end="6"/>
                                            </p:txEl>
                                          </p:spTgt>
                                        </p:tgtEl>
                                        <p:attrNameLst>
                                          <p:attrName>ppt_w</p:attrName>
                                        </p:attrNameLst>
                                      </p:cBhvr>
                                      <p:tavLst>
                                        <p:tav tm="0">
                                          <p:val>
                                            <p:strVal val="#ppt_w*0.70"/>
                                          </p:val>
                                        </p:tav>
                                        <p:tav tm="100000">
                                          <p:val>
                                            <p:strVal val="#ppt_w"/>
                                          </p:val>
                                        </p:tav>
                                      </p:tavLst>
                                    </p:anim>
                                    <p:anim calcmode="lin" valueType="num">
                                      <p:cBhvr>
                                        <p:cTn id="47" dur="1000" fill="hold"/>
                                        <p:tgtEl>
                                          <p:spTgt spid="34819">
                                            <p:txEl>
                                              <p:pRg st="6" end="6"/>
                                            </p:txEl>
                                          </p:spTgt>
                                        </p:tgtEl>
                                        <p:attrNameLst>
                                          <p:attrName>ppt_h</p:attrName>
                                        </p:attrNameLst>
                                      </p:cBhvr>
                                      <p:tavLst>
                                        <p:tav tm="0">
                                          <p:val>
                                            <p:strVal val="#ppt_h"/>
                                          </p:val>
                                        </p:tav>
                                        <p:tav tm="100000">
                                          <p:val>
                                            <p:strVal val="#ppt_h"/>
                                          </p:val>
                                        </p:tav>
                                      </p:tavLst>
                                    </p:anim>
                                    <p:animEffect transition="in" filter="fade">
                                      <p:cBhvr>
                                        <p:cTn id="48" dur="1000"/>
                                        <p:tgtEl>
                                          <p:spTgt spid="34819">
                                            <p:txEl>
                                              <p:pRg st="6" end="6"/>
                                            </p:txEl>
                                          </p:spTgt>
                                        </p:tgtEl>
                                      </p:cBhvr>
                                    </p:animEffect>
                                  </p:childTnLst>
                                </p:cTn>
                              </p:par>
                            </p:childTnLst>
                          </p:cTn>
                        </p:par>
                        <p:par>
                          <p:cTn id="49" fill="hold">
                            <p:stCondLst>
                              <p:cond delay="4000"/>
                            </p:stCondLst>
                            <p:childTnLst>
                              <p:par>
                                <p:cTn id="50" presetID="55" presetClass="entr" presetSubtype="0" fill="hold" grpId="0" nodeType="afterEffect">
                                  <p:stCondLst>
                                    <p:cond delay="0"/>
                                  </p:stCondLst>
                                  <p:childTnLst>
                                    <p:set>
                                      <p:cBhvr>
                                        <p:cTn id="51" dur="1" fill="hold">
                                          <p:stCondLst>
                                            <p:cond delay="0"/>
                                          </p:stCondLst>
                                        </p:cTn>
                                        <p:tgtEl>
                                          <p:spTgt spid="34819">
                                            <p:txEl>
                                              <p:pRg st="7" end="7"/>
                                            </p:txEl>
                                          </p:spTgt>
                                        </p:tgtEl>
                                        <p:attrNameLst>
                                          <p:attrName>style.visibility</p:attrName>
                                        </p:attrNameLst>
                                      </p:cBhvr>
                                      <p:to>
                                        <p:strVal val="visible"/>
                                      </p:to>
                                    </p:set>
                                    <p:anim calcmode="lin" valueType="num">
                                      <p:cBhvr>
                                        <p:cTn id="52" dur="1000" fill="hold"/>
                                        <p:tgtEl>
                                          <p:spTgt spid="34819">
                                            <p:txEl>
                                              <p:pRg st="7" end="7"/>
                                            </p:txEl>
                                          </p:spTgt>
                                        </p:tgtEl>
                                        <p:attrNameLst>
                                          <p:attrName>ppt_w</p:attrName>
                                        </p:attrNameLst>
                                      </p:cBhvr>
                                      <p:tavLst>
                                        <p:tav tm="0">
                                          <p:val>
                                            <p:strVal val="#ppt_w*0.70"/>
                                          </p:val>
                                        </p:tav>
                                        <p:tav tm="100000">
                                          <p:val>
                                            <p:strVal val="#ppt_w"/>
                                          </p:val>
                                        </p:tav>
                                      </p:tavLst>
                                    </p:anim>
                                    <p:anim calcmode="lin" valueType="num">
                                      <p:cBhvr>
                                        <p:cTn id="53" dur="1000" fill="hold"/>
                                        <p:tgtEl>
                                          <p:spTgt spid="34819">
                                            <p:txEl>
                                              <p:pRg st="7" end="7"/>
                                            </p:txEl>
                                          </p:spTgt>
                                        </p:tgtEl>
                                        <p:attrNameLst>
                                          <p:attrName>ppt_h</p:attrName>
                                        </p:attrNameLst>
                                      </p:cBhvr>
                                      <p:tavLst>
                                        <p:tav tm="0">
                                          <p:val>
                                            <p:strVal val="#ppt_h"/>
                                          </p:val>
                                        </p:tav>
                                        <p:tav tm="100000">
                                          <p:val>
                                            <p:strVal val="#ppt_h"/>
                                          </p:val>
                                        </p:tav>
                                      </p:tavLst>
                                    </p:anim>
                                    <p:animEffect transition="in" filter="fade">
                                      <p:cBhvr>
                                        <p:cTn id="54" dur="1000"/>
                                        <p:tgtEl>
                                          <p:spTgt spid="34819">
                                            <p:txEl>
                                              <p:pRg st="7" end="7"/>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55" presetClass="entr" presetSubtype="0" fill="hold" grpId="0" nodeType="clickEffect">
                                  <p:stCondLst>
                                    <p:cond delay="0"/>
                                  </p:stCondLst>
                                  <p:childTnLst>
                                    <p:set>
                                      <p:cBhvr>
                                        <p:cTn id="58" dur="1" fill="hold">
                                          <p:stCondLst>
                                            <p:cond delay="0"/>
                                          </p:stCondLst>
                                        </p:cTn>
                                        <p:tgtEl>
                                          <p:spTgt spid="34819">
                                            <p:txEl>
                                              <p:pRg st="8" end="8"/>
                                            </p:txEl>
                                          </p:spTgt>
                                        </p:tgtEl>
                                        <p:attrNameLst>
                                          <p:attrName>style.visibility</p:attrName>
                                        </p:attrNameLst>
                                      </p:cBhvr>
                                      <p:to>
                                        <p:strVal val="visible"/>
                                      </p:to>
                                    </p:set>
                                    <p:anim calcmode="lin" valueType="num">
                                      <p:cBhvr>
                                        <p:cTn id="59" dur="1000" fill="hold"/>
                                        <p:tgtEl>
                                          <p:spTgt spid="34819">
                                            <p:txEl>
                                              <p:pRg st="8" end="8"/>
                                            </p:txEl>
                                          </p:spTgt>
                                        </p:tgtEl>
                                        <p:attrNameLst>
                                          <p:attrName>ppt_w</p:attrName>
                                        </p:attrNameLst>
                                      </p:cBhvr>
                                      <p:tavLst>
                                        <p:tav tm="0">
                                          <p:val>
                                            <p:strVal val="#ppt_w*0.70"/>
                                          </p:val>
                                        </p:tav>
                                        <p:tav tm="100000">
                                          <p:val>
                                            <p:strVal val="#ppt_w"/>
                                          </p:val>
                                        </p:tav>
                                      </p:tavLst>
                                    </p:anim>
                                    <p:anim calcmode="lin" valueType="num">
                                      <p:cBhvr>
                                        <p:cTn id="60" dur="1000" fill="hold"/>
                                        <p:tgtEl>
                                          <p:spTgt spid="34819">
                                            <p:txEl>
                                              <p:pRg st="8" end="8"/>
                                            </p:txEl>
                                          </p:spTgt>
                                        </p:tgtEl>
                                        <p:attrNameLst>
                                          <p:attrName>ppt_h</p:attrName>
                                        </p:attrNameLst>
                                      </p:cBhvr>
                                      <p:tavLst>
                                        <p:tav tm="0">
                                          <p:val>
                                            <p:strVal val="#ppt_h"/>
                                          </p:val>
                                        </p:tav>
                                        <p:tav tm="100000">
                                          <p:val>
                                            <p:strVal val="#ppt_h"/>
                                          </p:val>
                                        </p:tav>
                                      </p:tavLst>
                                    </p:anim>
                                    <p:animEffect transition="in" filter="fade">
                                      <p:cBhvr>
                                        <p:cTn id="61" dur="1000"/>
                                        <p:tgtEl>
                                          <p:spTgt spid="34819">
                                            <p:txEl>
                                              <p:pRg st="8" end="8"/>
                                            </p:txEl>
                                          </p:spTgt>
                                        </p:tgtEl>
                                      </p:cBhvr>
                                    </p:animEffect>
                                  </p:childTnLst>
                                </p:cTn>
                              </p:par>
                            </p:childTnLst>
                          </p:cTn>
                        </p:par>
                        <p:par>
                          <p:cTn id="62" fill="hold">
                            <p:stCondLst>
                              <p:cond delay="1000"/>
                            </p:stCondLst>
                            <p:childTnLst>
                              <p:par>
                                <p:cTn id="63" presetID="55" presetClass="entr" presetSubtype="0" fill="hold" grpId="0" nodeType="afterEffect">
                                  <p:stCondLst>
                                    <p:cond delay="0"/>
                                  </p:stCondLst>
                                  <p:childTnLst>
                                    <p:set>
                                      <p:cBhvr>
                                        <p:cTn id="64" dur="1" fill="hold">
                                          <p:stCondLst>
                                            <p:cond delay="0"/>
                                          </p:stCondLst>
                                        </p:cTn>
                                        <p:tgtEl>
                                          <p:spTgt spid="34819">
                                            <p:txEl>
                                              <p:pRg st="9" end="9"/>
                                            </p:txEl>
                                          </p:spTgt>
                                        </p:tgtEl>
                                        <p:attrNameLst>
                                          <p:attrName>style.visibility</p:attrName>
                                        </p:attrNameLst>
                                      </p:cBhvr>
                                      <p:to>
                                        <p:strVal val="visible"/>
                                      </p:to>
                                    </p:set>
                                    <p:anim calcmode="lin" valueType="num">
                                      <p:cBhvr>
                                        <p:cTn id="65" dur="1000" fill="hold"/>
                                        <p:tgtEl>
                                          <p:spTgt spid="34819">
                                            <p:txEl>
                                              <p:pRg st="9" end="9"/>
                                            </p:txEl>
                                          </p:spTgt>
                                        </p:tgtEl>
                                        <p:attrNameLst>
                                          <p:attrName>ppt_w</p:attrName>
                                        </p:attrNameLst>
                                      </p:cBhvr>
                                      <p:tavLst>
                                        <p:tav tm="0">
                                          <p:val>
                                            <p:strVal val="#ppt_w*0.70"/>
                                          </p:val>
                                        </p:tav>
                                        <p:tav tm="100000">
                                          <p:val>
                                            <p:strVal val="#ppt_w"/>
                                          </p:val>
                                        </p:tav>
                                      </p:tavLst>
                                    </p:anim>
                                    <p:anim calcmode="lin" valueType="num">
                                      <p:cBhvr>
                                        <p:cTn id="66" dur="1000" fill="hold"/>
                                        <p:tgtEl>
                                          <p:spTgt spid="34819">
                                            <p:txEl>
                                              <p:pRg st="9" end="9"/>
                                            </p:txEl>
                                          </p:spTgt>
                                        </p:tgtEl>
                                        <p:attrNameLst>
                                          <p:attrName>ppt_h</p:attrName>
                                        </p:attrNameLst>
                                      </p:cBhvr>
                                      <p:tavLst>
                                        <p:tav tm="0">
                                          <p:val>
                                            <p:strVal val="#ppt_h"/>
                                          </p:val>
                                        </p:tav>
                                        <p:tav tm="100000">
                                          <p:val>
                                            <p:strVal val="#ppt_h"/>
                                          </p:val>
                                        </p:tav>
                                      </p:tavLst>
                                    </p:anim>
                                    <p:animEffect transition="in" filter="fade">
                                      <p:cBhvr>
                                        <p:cTn id="67" dur="1000"/>
                                        <p:tgtEl>
                                          <p:spTgt spid="34819">
                                            <p:txEl>
                                              <p:pRg st="9" end="9"/>
                                            </p:txEl>
                                          </p:spTgt>
                                        </p:tgtEl>
                                      </p:cBhvr>
                                    </p:animEffect>
                                  </p:childTnLst>
                                </p:cTn>
                              </p:par>
                            </p:childTnLst>
                          </p:cTn>
                        </p:par>
                        <p:par>
                          <p:cTn id="68" fill="hold">
                            <p:stCondLst>
                              <p:cond delay="2000"/>
                            </p:stCondLst>
                            <p:childTnLst>
                              <p:par>
                                <p:cTn id="69" presetID="55" presetClass="entr" presetSubtype="0" fill="hold" grpId="0" nodeType="afterEffect">
                                  <p:stCondLst>
                                    <p:cond delay="0"/>
                                  </p:stCondLst>
                                  <p:childTnLst>
                                    <p:set>
                                      <p:cBhvr>
                                        <p:cTn id="70" dur="1" fill="hold">
                                          <p:stCondLst>
                                            <p:cond delay="0"/>
                                          </p:stCondLst>
                                        </p:cTn>
                                        <p:tgtEl>
                                          <p:spTgt spid="34819">
                                            <p:txEl>
                                              <p:pRg st="10" end="10"/>
                                            </p:txEl>
                                          </p:spTgt>
                                        </p:tgtEl>
                                        <p:attrNameLst>
                                          <p:attrName>style.visibility</p:attrName>
                                        </p:attrNameLst>
                                      </p:cBhvr>
                                      <p:to>
                                        <p:strVal val="visible"/>
                                      </p:to>
                                    </p:set>
                                    <p:anim calcmode="lin" valueType="num">
                                      <p:cBhvr>
                                        <p:cTn id="71" dur="1000" fill="hold"/>
                                        <p:tgtEl>
                                          <p:spTgt spid="34819">
                                            <p:txEl>
                                              <p:pRg st="10" end="10"/>
                                            </p:txEl>
                                          </p:spTgt>
                                        </p:tgtEl>
                                        <p:attrNameLst>
                                          <p:attrName>ppt_w</p:attrName>
                                        </p:attrNameLst>
                                      </p:cBhvr>
                                      <p:tavLst>
                                        <p:tav tm="0">
                                          <p:val>
                                            <p:strVal val="#ppt_w*0.70"/>
                                          </p:val>
                                        </p:tav>
                                        <p:tav tm="100000">
                                          <p:val>
                                            <p:strVal val="#ppt_w"/>
                                          </p:val>
                                        </p:tav>
                                      </p:tavLst>
                                    </p:anim>
                                    <p:anim calcmode="lin" valueType="num">
                                      <p:cBhvr>
                                        <p:cTn id="72" dur="1000" fill="hold"/>
                                        <p:tgtEl>
                                          <p:spTgt spid="34819">
                                            <p:txEl>
                                              <p:pRg st="10" end="10"/>
                                            </p:txEl>
                                          </p:spTgt>
                                        </p:tgtEl>
                                        <p:attrNameLst>
                                          <p:attrName>ppt_h</p:attrName>
                                        </p:attrNameLst>
                                      </p:cBhvr>
                                      <p:tavLst>
                                        <p:tav tm="0">
                                          <p:val>
                                            <p:strVal val="#ppt_h"/>
                                          </p:val>
                                        </p:tav>
                                        <p:tav tm="100000">
                                          <p:val>
                                            <p:strVal val="#ppt_h"/>
                                          </p:val>
                                        </p:tav>
                                      </p:tavLst>
                                    </p:anim>
                                    <p:animEffect transition="in" filter="fade">
                                      <p:cBhvr>
                                        <p:cTn id="73" dur="1000"/>
                                        <p:tgtEl>
                                          <p:spTgt spid="34819">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uiExpand="1" build="p" bldLvl="2"/>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188913" y="31750"/>
            <a:ext cx="8964612" cy="531813"/>
          </a:xfrm>
        </p:spPr>
        <p:txBody>
          <a:bodyPr/>
          <a:lstStyle/>
          <a:p>
            <a:pPr eaLnBrk="1" hangingPunct="1"/>
            <a:r>
              <a:rPr lang="pl-PL" altLang="pl-PL" sz="4000"/>
              <a:t>Notacja (na przykładzie)</a:t>
            </a:r>
            <a:endParaRPr lang="pl-PL" altLang="pl-PL" sz="2800"/>
          </a:p>
        </p:txBody>
      </p:sp>
      <p:sp>
        <p:nvSpPr>
          <p:cNvPr id="36867" name="Text Box 3"/>
          <p:cNvSpPr txBox="1">
            <a:spLocks noChangeArrowheads="1"/>
          </p:cNvSpPr>
          <p:nvPr/>
        </p:nvSpPr>
        <p:spPr bwMode="auto">
          <a:xfrm>
            <a:off x="467544" y="1485764"/>
            <a:ext cx="8244408" cy="5327612"/>
          </a:xfrm>
          <a:prstGeom prst="rect">
            <a:avLst/>
          </a:prstGeom>
          <a:noFill/>
          <a:ln w="12700">
            <a:noFill/>
            <a:miter lim="800000"/>
            <a:headEnd/>
            <a:tailEnd/>
          </a:ln>
          <a:effectLst/>
        </p:spPr>
        <p:txBody>
          <a:bodyPr wrap="square">
            <a:spAutoFit/>
          </a:bodyPr>
          <a:lstStyle/>
          <a:p>
            <a:pPr defTabSz="762000"/>
            <a:r>
              <a:rPr lang="pl-PL" altLang="pl-PL" dirty="0">
                <a:latin typeface="Verdana" pitchFamily="34" charset="0"/>
              </a:rPr>
              <a:t>W interakcji biorą udział trzy obiekty</a:t>
            </a:r>
          </a:p>
          <a:p>
            <a:pPr defTabSz="762000"/>
            <a:endParaRPr lang="pl-PL" altLang="pl-PL" dirty="0">
              <a:latin typeface="Verdana" pitchFamily="34" charset="0"/>
            </a:endParaRPr>
          </a:p>
          <a:p>
            <a:pPr defTabSz="762000">
              <a:spcBef>
                <a:spcPct val="10000"/>
              </a:spcBef>
              <a:spcAft>
                <a:spcPct val="10000"/>
              </a:spcAft>
              <a:buFontTx/>
              <a:buAutoNum type="arabicParenR"/>
            </a:pPr>
            <a:r>
              <a:rPr lang="pl-PL" altLang="pl-PL" dirty="0">
                <a:latin typeface="Verdana" pitchFamily="34" charset="0"/>
              </a:rPr>
              <a:t> obiekt klasy </a:t>
            </a:r>
            <a:r>
              <a:rPr lang="pl-PL" altLang="pl-PL" u="sng" dirty="0">
                <a:latin typeface="Verdana" pitchFamily="34" charset="0"/>
              </a:rPr>
              <a:t>Edytor Danych o Studentach</a:t>
            </a:r>
          </a:p>
          <a:p>
            <a:pPr marL="725488" lvl="1" indent="-1588" defTabSz="762000">
              <a:spcBef>
                <a:spcPct val="10000"/>
              </a:spcBef>
              <a:spcAft>
                <a:spcPct val="10000"/>
              </a:spcAft>
            </a:pPr>
            <a:r>
              <a:rPr lang="pl-PL" altLang="pl-PL" dirty="0">
                <a:latin typeface="Verdana" pitchFamily="34" charset="0"/>
              </a:rPr>
              <a:t>reprezentuje formatkę ekranową służącą do wyświetlania i edycji danych o studentach</a:t>
            </a:r>
          </a:p>
          <a:p>
            <a:pPr marL="725488" lvl="1" indent="-1588" defTabSz="762000">
              <a:spcBef>
                <a:spcPct val="10000"/>
              </a:spcBef>
              <a:spcAft>
                <a:spcPct val="10000"/>
              </a:spcAft>
            </a:pPr>
            <a:endParaRPr lang="pl-PL" altLang="pl-PL" dirty="0">
              <a:latin typeface="Verdana" pitchFamily="34" charset="0"/>
            </a:endParaRPr>
          </a:p>
          <a:p>
            <a:pPr defTabSz="762000">
              <a:spcBef>
                <a:spcPct val="10000"/>
              </a:spcBef>
              <a:spcAft>
                <a:spcPct val="10000"/>
              </a:spcAft>
              <a:buFontTx/>
              <a:buAutoNum type="arabicParenR" startAt="2"/>
            </a:pPr>
            <a:r>
              <a:rPr lang="pl-PL" altLang="pl-PL" dirty="0">
                <a:latin typeface="Verdana" pitchFamily="34" charset="0"/>
              </a:rPr>
              <a:t> obiekt klasy </a:t>
            </a:r>
            <a:r>
              <a:rPr lang="pl-PL" altLang="pl-PL" u="sng" dirty="0">
                <a:latin typeface="Verdana" pitchFamily="34" charset="0"/>
              </a:rPr>
              <a:t>Kartoteka Studentów</a:t>
            </a:r>
          </a:p>
          <a:p>
            <a:pPr marL="725488" lvl="1" indent="-1588" defTabSz="762000">
              <a:spcBef>
                <a:spcPct val="10000"/>
              </a:spcBef>
              <a:spcAft>
                <a:spcPct val="10000"/>
              </a:spcAft>
            </a:pPr>
            <a:r>
              <a:rPr lang="pl-PL" altLang="pl-PL" dirty="0">
                <a:latin typeface="Verdana" pitchFamily="34" charset="0"/>
              </a:rPr>
              <a:t>reprezentuje klasę zapewniającą obsługę zbioru danych o studentach pozwala na odczytywanie, edycję, zapisywanie i usuwanie rekordów z bazy danych</a:t>
            </a:r>
          </a:p>
          <a:p>
            <a:pPr marL="725488" lvl="1" indent="-1588" defTabSz="762000">
              <a:spcBef>
                <a:spcPct val="10000"/>
              </a:spcBef>
              <a:spcAft>
                <a:spcPct val="10000"/>
              </a:spcAft>
            </a:pPr>
            <a:endParaRPr lang="pl-PL" altLang="pl-PL" dirty="0">
              <a:latin typeface="Verdana" pitchFamily="34" charset="0"/>
            </a:endParaRPr>
          </a:p>
          <a:p>
            <a:pPr defTabSz="762000">
              <a:spcBef>
                <a:spcPct val="10000"/>
              </a:spcBef>
              <a:spcAft>
                <a:spcPct val="10000"/>
              </a:spcAft>
              <a:buFontTx/>
              <a:buAutoNum type="arabicParenR" startAt="3"/>
            </a:pPr>
            <a:r>
              <a:rPr lang="pl-PL" altLang="pl-PL" dirty="0">
                <a:latin typeface="Verdana" pitchFamily="34" charset="0"/>
              </a:rPr>
              <a:t> obiekt klasy </a:t>
            </a:r>
            <a:r>
              <a:rPr lang="pl-PL" altLang="pl-PL" u="sng" dirty="0">
                <a:latin typeface="Verdana" pitchFamily="34" charset="0"/>
              </a:rPr>
              <a:t>Student</a:t>
            </a:r>
          </a:p>
          <a:p>
            <a:pPr marL="725488" lvl="1" indent="-1588" defTabSz="762000">
              <a:spcBef>
                <a:spcPct val="10000"/>
              </a:spcBef>
              <a:spcAft>
                <a:spcPct val="10000"/>
              </a:spcAft>
            </a:pPr>
            <a:r>
              <a:rPr lang="pl-PL" altLang="pl-PL" dirty="0">
                <a:latin typeface="Verdana" pitchFamily="34" charset="0"/>
              </a:rPr>
              <a:t>reprezentuje pojedynczego Studenta</a:t>
            </a:r>
          </a:p>
          <a:p>
            <a:pPr marL="725488" lvl="1" indent="-1588" defTabSz="762000">
              <a:spcBef>
                <a:spcPct val="10000"/>
              </a:spcBef>
              <a:spcAft>
                <a:spcPct val="10000"/>
              </a:spcAft>
            </a:pPr>
            <a:endParaRPr lang="pl-PL" altLang="pl-PL" dirty="0">
              <a:latin typeface="Verdana" pitchFamily="34" charset="0"/>
            </a:endParaRPr>
          </a:p>
          <a:p>
            <a:pPr defTabSz="762000">
              <a:spcBef>
                <a:spcPct val="10000"/>
              </a:spcBef>
              <a:spcAft>
                <a:spcPct val="10000"/>
              </a:spcAft>
            </a:pPr>
            <a:r>
              <a:rPr lang="pl-PL" altLang="pl-PL" dirty="0">
                <a:latin typeface="Verdana" pitchFamily="34" charset="0"/>
              </a:rPr>
              <a:t>Dodatkowo w przykładzie występują dwie tzw. klasy projektowe (</a:t>
            </a:r>
            <a:r>
              <a:rPr lang="pl-PL" altLang="pl-PL" u="sng" dirty="0">
                <a:latin typeface="Verdana" pitchFamily="34" charset="0"/>
              </a:rPr>
              <a:t>Rekord</a:t>
            </a:r>
            <a:r>
              <a:rPr lang="pl-PL" altLang="pl-PL" dirty="0">
                <a:latin typeface="Verdana" pitchFamily="34" charset="0"/>
              </a:rPr>
              <a:t> i </a:t>
            </a:r>
            <a:r>
              <a:rPr lang="pl-PL" altLang="pl-PL" u="sng" dirty="0">
                <a:latin typeface="Verdana" pitchFamily="34" charset="0"/>
              </a:rPr>
              <a:t>Paczka</a:t>
            </a:r>
            <a:r>
              <a:rPr lang="pl-PL" altLang="pl-PL" dirty="0">
                <a:latin typeface="Verdana" pitchFamily="34" charset="0"/>
              </a:rPr>
              <a:t>), które w tym przypadku służą do przekazywania danych pomiędzy obiektami. </a:t>
            </a:r>
          </a:p>
        </p:txBody>
      </p:sp>
      <p:sp>
        <p:nvSpPr>
          <p:cNvPr id="4" name="Prostokąt 3"/>
          <p:cNvSpPr/>
          <p:nvPr/>
        </p:nvSpPr>
        <p:spPr>
          <a:xfrm>
            <a:off x="0" y="548680"/>
            <a:ext cx="9144000" cy="830997"/>
          </a:xfrm>
          <a:prstGeom prst="rect">
            <a:avLst/>
          </a:prstGeom>
        </p:spPr>
        <p:txBody>
          <a:bodyPr wrap="square">
            <a:spAutoFit/>
          </a:bodyPr>
          <a:lstStyle/>
          <a:p>
            <a:pPr lvl="0" algn="ctr" defTabSz="762000"/>
            <a:r>
              <a:rPr lang="pl-PL" altLang="pl-PL" sz="2400" dirty="0">
                <a:solidFill>
                  <a:srgbClr val="000000"/>
                </a:solidFill>
                <a:latin typeface="Verdana" pitchFamily="34" charset="0"/>
              </a:rPr>
              <a:t>Interakcja związana z operacją </a:t>
            </a:r>
          </a:p>
          <a:p>
            <a:pPr lvl="0" algn="ctr" defTabSz="762000"/>
            <a:r>
              <a:rPr lang="pl-PL" altLang="pl-PL" sz="2400" dirty="0">
                <a:solidFill>
                  <a:srgbClr val="000000"/>
                </a:solidFill>
                <a:latin typeface="Verdana" pitchFamily="34" charset="0"/>
              </a:rPr>
              <a:t>wyświetlenia listy studentów w oknie edytora</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 calcmode="lin" valueType="num">
                                      <p:cBhvr>
                                        <p:cTn id="7" dur="1000" fill="hold"/>
                                        <p:tgtEl>
                                          <p:spTgt spid="36867">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6867">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6867">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6867">
                                            <p:txEl>
                                              <p:pRg st="2" end="2"/>
                                            </p:txEl>
                                          </p:spTgt>
                                        </p:tgtEl>
                                        <p:attrNameLst>
                                          <p:attrName>style.visibility</p:attrName>
                                        </p:attrNameLst>
                                      </p:cBhvr>
                                      <p:to>
                                        <p:strVal val="visible"/>
                                      </p:to>
                                    </p:set>
                                    <p:anim calcmode="lin" valueType="num">
                                      <p:cBhvr>
                                        <p:cTn id="14" dur="1000" fill="hold"/>
                                        <p:tgtEl>
                                          <p:spTgt spid="36867">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36867">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36867">
                                            <p:txEl>
                                              <p:pRg st="2" end="2"/>
                                            </p:txEl>
                                          </p:spTgt>
                                        </p:tgtEl>
                                      </p:cBhvr>
                                    </p:animEffect>
                                  </p:childTnLst>
                                </p:cTn>
                              </p:par>
                              <p:par>
                                <p:cTn id="17" presetID="55" presetClass="entr" presetSubtype="0" fill="hold" grpId="0" nodeType="withEffect">
                                  <p:stCondLst>
                                    <p:cond delay="0"/>
                                  </p:stCondLst>
                                  <p:childTnLst>
                                    <p:set>
                                      <p:cBhvr>
                                        <p:cTn id="18" dur="1" fill="hold">
                                          <p:stCondLst>
                                            <p:cond delay="0"/>
                                          </p:stCondLst>
                                        </p:cTn>
                                        <p:tgtEl>
                                          <p:spTgt spid="36867">
                                            <p:txEl>
                                              <p:pRg st="3" end="3"/>
                                            </p:txEl>
                                          </p:spTgt>
                                        </p:tgtEl>
                                        <p:attrNameLst>
                                          <p:attrName>style.visibility</p:attrName>
                                        </p:attrNameLst>
                                      </p:cBhvr>
                                      <p:to>
                                        <p:strVal val="visible"/>
                                      </p:to>
                                    </p:set>
                                    <p:anim calcmode="lin" valueType="num">
                                      <p:cBhvr>
                                        <p:cTn id="19" dur="1000" fill="hold"/>
                                        <p:tgtEl>
                                          <p:spTgt spid="36867">
                                            <p:txEl>
                                              <p:pRg st="3" end="3"/>
                                            </p:txEl>
                                          </p:spTgt>
                                        </p:tgtEl>
                                        <p:attrNameLst>
                                          <p:attrName>ppt_w</p:attrName>
                                        </p:attrNameLst>
                                      </p:cBhvr>
                                      <p:tavLst>
                                        <p:tav tm="0">
                                          <p:val>
                                            <p:strVal val="#ppt_w*0.70"/>
                                          </p:val>
                                        </p:tav>
                                        <p:tav tm="100000">
                                          <p:val>
                                            <p:strVal val="#ppt_w"/>
                                          </p:val>
                                        </p:tav>
                                      </p:tavLst>
                                    </p:anim>
                                    <p:anim calcmode="lin" valueType="num">
                                      <p:cBhvr>
                                        <p:cTn id="20" dur="1000" fill="hold"/>
                                        <p:tgtEl>
                                          <p:spTgt spid="36867">
                                            <p:txEl>
                                              <p:pRg st="3" end="3"/>
                                            </p:txEl>
                                          </p:spTgt>
                                        </p:tgtEl>
                                        <p:attrNameLst>
                                          <p:attrName>ppt_h</p:attrName>
                                        </p:attrNameLst>
                                      </p:cBhvr>
                                      <p:tavLst>
                                        <p:tav tm="0">
                                          <p:val>
                                            <p:strVal val="#ppt_h"/>
                                          </p:val>
                                        </p:tav>
                                        <p:tav tm="100000">
                                          <p:val>
                                            <p:strVal val="#ppt_h"/>
                                          </p:val>
                                        </p:tav>
                                      </p:tavLst>
                                    </p:anim>
                                    <p:animEffect transition="in" filter="fade">
                                      <p:cBhvr>
                                        <p:cTn id="21" dur="1000"/>
                                        <p:tgtEl>
                                          <p:spTgt spid="36867">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36867">
                                            <p:txEl>
                                              <p:pRg st="5" end="5"/>
                                            </p:txEl>
                                          </p:spTgt>
                                        </p:tgtEl>
                                        <p:attrNameLst>
                                          <p:attrName>style.visibility</p:attrName>
                                        </p:attrNameLst>
                                      </p:cBhvr>
                                      <p:to>
                                        <p:strVal val="visible"/>
                                      </p:to>
                                    </p:set>
                                    <p:anim calcmode="lin" valueType="num">
                                      <p:cBhvr>
                                        <p:cTn id="26" dur="1000" fill="hold"/>
                                        <p:tgtEl>
                                          <p:spTgt spid="36867">
                                            <p:txEl>
                                              <p:pRg st="5" end="5"/>
                                            </p:txEl>
                                          </p:spTgt>
                                        </p:tgtEl>
                                        <p:attrNameLst>
                                          <p:attrName>ppt_w</p:attrName>
                                        </p:attrNameLst>
                                      </p:cBhvr>
                                      <p:tavLst>
                                        <p:tav tm="0">
                                          <p:val>
                                            <p:strVal val="#ppt_w*0.70"/>
                                          </p:val>
                                        </p:tav>
                                        <p:tav tm="100000">
                                          <p:val>
                                            <p:strVal val="#ppt_w"/>
                                          </p:val>
                                        </p:tav>
                                      </p:tavLst>
                                    </p:anim>
                                    <p:anim calcmode="lin" valueType="num">
                                      <p:cBhvr>
                                        <p:cTn id="27" dur="1000" fill="hold"/>
                                        <p:tgtEl>
                                          <p:spTgt spid="36867">
                                            <p:txEl>
                                              <p:pRg st="5" end="5"/>
                                            </p:txEl>
                                          </p:spTgt>
                                        </p:tgtEl>
                                        <p:attrNameLst>
                                          <p:attrName>ppt_h</p:attrName>
                                        </p:attrNameLst>
                                      </p:cBhvr>
                                      <p:tavLst>
                                        <p:tav tm="0">
                                          <p:val>
                                            <p:strVal val="#ppt_h"/>
                                          </p:val>
                                        </p:tav>
                                        <p:tav tm="100000">
                                          <p:val>
                                            <p:strVal val="#ppt_h"/>
                                          </p:val>
                                        </p:tav>
                                      </p:tavLst>
                                    </p:anim>
                                    <p:animEffect transition="in" filter="fade">
                                      <p:cBhvr>
                                        <p:cTn id="28" dur="1000"/>
                                        <p:tgtEl>
                                          <p:spTgt spid="36867">
                                            <p:txEl>
                                              <p:pRg st="5" end="5"/>
                                            </p:txEl>
                                          </p:spTgt>
                                        </p:tgtEl>
                                      </p:cBhvr>
                                    </p:animEffect>
                                  </p:childTnLst>
                                </p:cTn>
                              </p:par>
                              <p:par>
                                <p:cTn id="29" presetID="55" presetClass="entr" presetSubtype="0" fill="hold" grpId="0" nodeType="withEffect">
                                  <p:stCondLst>
                                    <p:cond delay="0"/>
                                  </p:stCondLst>
                                  <p:childTnLst>
                                    <p:set>
                                      <p:cBhvr>
                                        <p:cTn id="30" dur="1" fill="hold">
                                          <p:stCondLst>
                                            <p:cond delay="0"/>
                                          </p:stCondLst>
                                        </p:cTn>
                                        <p:tgtEl>
                                          <p:spTgt spid="36867">
                                            <p:txEl>
                                              <p:pRg st="6" end="6"/>
                                            </p:txEl>
                                          </p:spTgt>
                                        </p:tgtEl>
                                        <p:attrNameLst>
                                          <p:attrName>style.visibility</p:attrName>
                                        </p:attrNameLst>
                                      </p:cBhvr>
                                      <p:to>
                                        <p:strVal val="visible"/>
                                      </p:to>
                                    </p:set>
                                    <p:anim calcmode="lin" valueType="num">
                                      <p:cBhvr>
                                        <p:cTn id="31" dur="1000" fill="hold"/>
                                        <p:tgtEl>
                                          <p:spTgt spid="36867">
                                            <p:txEl>
                                              <p:pRg st="6" end="6"/>
                                            </p:txEl>
                                          </p:spTgt>
                                        </p:tgtEl>
                                        <p:attrNameLst>
                                          <p:attrName>ppt_w</p:attrName>
                                        </p:attrNameLst>
                                      </p:cBhvr>
                                      <p:tavLst>
                                        <p:tav tm="0">
                                          <p:val>
                                            <p:strVal val="#ppt_w*0.70"/>
                                          </p:val>
                                        </p:tav>
                                        <p:tav tm="100000">
                                          <p:val>
                                            <p:strVal val="#ppt_w"/>
                                          </p:val>
                                        </p:tav>
                                      </p:tavLst>
                                    </p:anim>
                                    <p:anim calcmode="lin" valueType="num">
                                      <p:cBhvr>
                                        <p:cTn id="32" dur="1000" fill="hold"/>
                                        <p:tgtEl>
                                          <p:spTgt spid="36867">
                                            <p:txEl>
                                              <p:pRg st="6" end="6"/>
                                            </p:txEl>
                                          </p:spTgt>
                                        </p:tgtEl>
                                        <p:attrNameLst>
                                          <p:attrName>ppt_h</p:attrName>
                                        </p:attrNameLst>
                                      </p:cBhvr>
                                      <p:tavLst>
                                        <p:tav tm="0">
                                          <p:val>
                                            <p:strVal val="#ppt_h"/>
                                          </p:val>
                                        </p:tav>
                                        <p:tav tm="100000">
                                          <p:val>
                                            <p:strVal val="#ppt_h"/>
                                          </p:val>
                                        </p:tav>
                                      </p:tavLst>
                                    </p:anim>
                                    <p:animEffect transition="in" filter="fade">
                                      <p:cBhvr>
                                        <p:cTn id="33" dur="1000"/>
                                        <p:tgtEl>
                                          <p:spTgt spid="36867">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55" presetClass="entr" presetSubtype="0" fill="hold" grpId="0" nodeType="clickEffect">
                                  <p:stCondLst>
                                    <p:cond delay="0"/>
                                  </p:stCondLst>
                                  <p:childTnLst>
                                    <p:set>
                                      <p:cBhvr>
                                        <p:cTn id="37" dur="1" fill="hold">
                                          <p:stCondLst>
                                            <p:cond delay="0"/>
                                          </p:stCondLst>
                                        </p:cTn>
                                        <p:tgtEl>
                                          <p:spTgt spid="36867">
                                            <p:txEl>
                                              <p:pRg st="8" end="8"/>
                                            </p:txEl>
                                          </p:spTgt>
                                        </p:tgtEl>
                                        <p:attrNameLst>
                                          <p:attrName>style.visibility</p:attrName>
                                        </p:attrNameLst>
                                      </p:cBhvr>
                                      <p:to>
                                        <p:strVal val="visible"/>
                                      </p:to>
                                    </p:set>
                                    <p:anim calcmode="lin" valueType="num">
                                      <p:cBhvr>
                                        <p:cTn id="38" dur="1000" fill="hold"/>
                                        <p:tgtEl>
                                          <p:spTgt spid="36867">
                                            <p:txEl>
                                              <p:pRg st="8" end="8"/>
                                            </p:txEl>
                                          </p:spTgt>
                                        </p:tgtEl>
                                        <p:attrNameLst>
                                          <p:attrName>ppt_w</p:attrName>
                                        </p:attrNameLst>
                                      </p:cBhvr>
                                      <p:tavLst>
                                        <p:tav tm="0">
                                          <p:val>
                                            <p:strVal val="#ppt_w*0.70"/>
                                          </p:val>
                                        </p:tav>
                                        <p:tav tm="100000">
                                          <p:val>
                                            <p:strVal val="#ppt_w"/>
                                          </p:val>
                                        </p:tav>
                                      </p:tavLst>
                                    </p:anim>
                                    <p:anim calcmode="lin" valueType="num">
                                      <p:cBhvr>
                                        <p:cTn id="39" dur="1000" fill="hold"/>
                                        <p:tgtEl>
                                          <p:spTgt spid="36867">
                                            <p:txEl>
                                              <p:pRg st="8" end="8"/>
                                            </p:txEl>
                                          </p:spTgt>
                                        </p:tgtEl>
                                        <p:attrNameLst>
                                          <p:attrName>ppt_h</p:attrName>
                                        </p:attrNameLst>
                                      </p:cBhvr>
                                      <p:tavLst>
                                        <p:tav tm="0">
                                          <p:val>
                                            <p:strVal val="#ppt_h"/>
                                          </p:val>
                                        </p:tav>
                                        <p:tav tm="100000">
                                          <p:val>
                                            <p:strVal val="#ppt_h"/>
                                          </p:val>
                                        </p:tav>
                                      </p:tavLst>
                                    </p:anim>
                                    <p:animEffect transition="in" filter="fade">
                                      <p:cBhvr>
                                        <p:cTn id="40" dur="1000"/>
                                        <p:tgtEl>
                                          <p:spTgt spid="36867">
                                            <p:txEl>
                                              <p:pRg st="8" end="8"/>
                                            </p:txEl>
                                          </p:spTgt>
                                        </p:tgtEl>
                                      </p:cBhvr>
                                    </p:animEffect>
                                  </p:childTnLst>
                                </p:cTn>
                              </p:par>
                              <p:par>
                                <p:cTn id="41" presetID="55" presetClass="entr" presetSubtype="0" fill="hold" grpId="0" nodeType="withEffect">
                                  <p:stCondLst>
                                    <p:cond delay="0"/>
                                  </p:stCondLst>
                                  <p:childTnLst>
                                    <p:set>
                                      <p:cBhvr>
                                        <p:cTn id="42" dur="1" fill="hold">
                                          <p:stCondLst>
                                            <p:cond delay="0"/>
                                          </p:stCondLst>
                                        </p:cTn>
                                        <p:tgtEl>
                                          <p:spTgt spid="36867">
                                            <p:txEl>
                                              <p:pRg st="9" end="9"/>
                                            </p:txEl>
                                          </p:spTgt>
                                        </p:tgtEl>
                                        <p:attrNameLst>
                                          <p:attrName>style.visibility</p:attrName>
                                        </p:attrNameLst>
                                      </p:cBhvr>
                                      <p:to>
                                        <p:strVal val="visible"/>
                                      </p:to>
                                    </p:set>
                                    <p:anim calcmode="lin" valueType="num">
                                      <p:cBhvr>
                                        <p:cTn id="43" dur="1000" fill="hold"/>
                                        <p:tgtEl>
                                          <p:spTgt spid="36867">
                                            <p:txEl>
                                              <p:pRg st="9" end="9"/>
                                            </p:txEl>
                                          </p:spTgt>
                                        </p:tgtEl>
                                        <p:attrNameLst>
                                          <p:attrName>ppt_w</p:attrName>
                                        </p:attrNameLst>
                                      </p:cBhvr>
                                      <p:tavLst>
                                        <p:tav tm="0">
                                          <p:val>
                                            <p:strVal val="#ppt_w*0.70"/>
                                          </p:val>
                                        </p:tav>
                                        <p:tav tm="100000">
                                          <p:val>
                                            <p:strVal val="#ppt_w"/>
                                          </p:val>
                                        </p:tav>
                                      </p:tavLst>
                                    </p:anim>
                                    <p:anim calcmode="lin" valueType="num">
                                      <p:cBhvr>
                                        <p:cTn id="44" dur="1000" fill="hold"/>
                                        <p:tgtEl>
                                          <p:spTgt spid="36867">
                                            <p:txEl>
                                              <p:pRg st="9" end="9"/>
                                            </p:txEl>
                                          </p:spTgt>
                                        </p:tgtEl>
                                        <p:attrNameLst>
                                          <p:attrName>ppt_h</p:attrName>
                                        </p:attrNameLst>
                                      </p:cBhvr>
                                      <p:tavLst>
                                        <p:tav tm="0">
                                          <p:val>
                                            <p:strVal val="#ppt_h"/>
                                          </p:val>
                                        </p:tav>
                                        <p:tav tm="100000">
                                          <p:val>
                                            <p:strVal val="#ppt_h"/>
                                          </p:val>
                                        </p:tav>
                                      </p:tavLst>
                                    </p:anim>
                                    <p:animEffect transition="in" filter="fade">
                                      <p:cBhvr>
                                        <p:cTn id="45" dur="1000"/>
                                        <p:tgtEl>
                                          <p:spTgt spid="36867">
                                            <p:txEl>
                                              <p:pRg st="9" end="9"/>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55" presetClass="entr" presetSubtype="0" fill="hold" grpId="0" nodeType="clickEffect">
                                  <p:stCondLst>
                                    <p:cond delay="0"/>
                                  </p:stCondLst>
                                  <p:childTnLst>
                                    <p:set>
                                      <p:cBhvr>
                                        <p:cTn id="49" dur="1" fill="hold">
                                          <p:stCondLst>
                                            <p:cond delay="0"/>
                                          </p:stCondLst>
                                        </p:cTn>
                                        <p:tgtEl>
                                          <p:spTgt spid="36867">
                                            <p:txEl>
                                              <p:pRg st="11" end="11"/>
                                            </p:txEl>
                                          </p:spTgt>
                                        </p:tgtEl>
                                        <p:attrNameLst>
                                          <p:attrName>style.visibility</p:attrName>
                                        </p:attrNameLst>
                                      </p:cBhvr>
                                      <p:to>
                                        <p:strVal val="visible"/>
                                      </p:to>
                                    </p:set>
                                    <p:anim calcmode="lin" valueType="num">
                                      <p:cBhvr>
                                        <p:cTn id="50" dur="1000" fill="hold"/>
                                        <p:tgtEl>
                                          <p:spTgt spid="36867">
                                            <p:txEl>
                                              <p:pRg st="11" end="11"/>
                                            </p:txEl>
                                          </p:spTgt>
                                        </p:tgtEl>
                                        <p:attrNameLst>
                                          <p:attrName>ppt_w</p:attrName>
                                        </p:attrNameLst>
                                      </p:cBhvr>
                                      <p:tavLst>
                                        <p:tav tm="0">
                                          <p:val>
                                            <p:strVal val="#ppt_w*0.70"/>
                                          </p:val>
                                        </p:tav>
                                        <p:tav tm="100000">
                                          <p:val>
                                            <p:strVal val="#ppt_w"/>
                                          </p:val>
                                        </p:tav>
                                      </p:tavLst>
                                    </p:anim>
                                    <p:anim calcmode="lin" valueType="num">
                                      <p:cBhvr>
                                        <p:cTn id="51" dur="1000" fill="hold"/>
                                        <p:tgtEl>
                                          <p:spTgt spid="36867">
                                            <p:txEl>
                                              <p:pRg st="11" end="11"/>
                                            </p:txEl>
                                          </p:spTgt>
                                        </p:tgtEl>
                                        <p:attrNameLst>
                                          <p:attrName>ppt_h</p:attrName>
                                        </p:attrNameLst>
                                      </p:cBhvr>
                                      <p:tavLst>
                                        <p:tav tm="0">
                                          <p:val>
                                            <p:strVal val="#ppt_h"/>
                                          </p:val>
                                        </p:tav>
                                        <p:tav tm="100000">
                                          <p:val>
                                            <p:strVal val="#ppt_h"/>
                                          </p:val>
                                        </p:tav>
                                      </p:tavLst>
                                    </p:anim>
                                    <p:animEffect transition="in" filter="fade">
                                      <p:cBhvr>
                                        <p:cTn id="52" dur="1000"/>
                                        <p:tgtEl>
                                          <p:spTgt spid="36867">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0" y="115888"/>
            <a:ext cx="9144000" cy="865187"/>
          </a:xfrm>
        </p:spPr>
        <p:txBody>
          <a:bodyPr/>
          <a:lstStyle/>
          <a:p>
            <a:pPr eaLnBrk="1" hangingPunct="1"/>
            <a:r>
              <a:rPr lang="pl-PL" altLang="pl-PL" sz="3500" b="1" dirty="0"/>
              <a:t>Diagramy sekwencji – diagramy interakcji </a:t>
            </a:r>
          </a:p>
        </p:txBody>
      </p:sp>
      <p:sp>
        <p:nvSpPr>
          <p:cNvPr id="4099" name="Rectangle 3"/>
          <p:cNvSpPr>
            <a:spLocks noGrp="1" noChangeArrowheads="1"/>
          </p:cNvSpPr>
          <p:nvPr>
            <p:ph type="body" idx="1"/>
          </p:nvPr>
        </p:nvSpPr>
        <p:spPr>
          <a:xfrm>
            <a:off x="179388" y="981075"/>
            <a:ext cx="8856662" cy="5876925"/>
          </a:xfrm>
        </p:spPr>
        <p:txBody>
          <a:bodyPr/>
          <a:lstStyle/>
          <a:p>
            <a:pPr eaLnBrk="1" hangingPunct="1">
              <a:lnSpc>
                <a:spcPct val="80000"/>
              </a:lnSpc>
            </a:pPr>
            <a:endParaRPr lang="pl-PL" altLang="pl-PL" sz="2800" b="1" i="1" dirty="0">
              <a:solidFill>
                <a:srgbClr val="0000CC"/>
              </a:solidFill>
            </a:endParaRPr>
          </a:p>
          <a:p>
            <a:pPr eaLnBrk="1" hangingPunct="1">
              <a:lnSpc>
                <a:spcPct val="80000"/>
              </a:lnSpc>
            </a:pPr>
            <a:r>
              <a:rPr lang="pl-PL" altLang="pl-PL" sz="2800" b="1" i="1" dirty="0">
                <a:solidFill>
                  <a:srgbClr val="0000CC"/>
                </a:solidFill>
              </a:rPr>
              <a:t>Diagram sekwencji i diagram komunikacji – zwane diagramami interakcji</a:t>
            </a:r>
            <a:r>
              <a:rPr lang="pl-PL" altLang="pl-PL" sz="2800" dirty="0"/>
              <a:t> – to dwa z pięciu diagramów UML służących do modelowania dynamicznych aspektów systemu.</a:t>
            </a:r>
          </a:p>
          <a:p>
            <a:pPr eaLnBrk="1" hangingPunct="1">
              <a:lnSpc>
                <a:spcPct val="80000"/>
              </a:lnSpc>
            </a:pPr>
            <a:endParaRPr lang="pl-PL" altLang="pl-PL" sz="2800" dirty="0"/>
          </a:p>
          <a:p>
            <a:pPr eaLnBrk="1" hangingPunct="1">
              <a:lnSpc>
                <a:spcPct val="80000"/>
              </a:lnSpc>
            </a:pPr>
            <a:r>
              <a:rPr lang="pl-PL" altLang="pl-PL" sz="2800" dirty="0"/>
              <a:t>Diagram interakcji przedstawia interakcję jako zbiór obiektów i związków między nimi, w tym też komunikaty, jakie obiekty przekazują między sobą.</a:t>
            </a:r>
          </a:p>
          <a:p>
            <a:pPr eaLnBrk="1" hangingPunct="1">
              <a:lnSpc>
                <a:spcPct val="80000"/>
              </a:lnSpc>
            </a:pPr>
            <a:endParaRPr lang="pl-PL" altLang="pl-PL" sz="2800" dirty="0"/>
          </a:p>
          <a:p>
            <a:pPr eaLnBrk="1" hangingPunct="1">
              <a:lnSpc>
                <a:spcPct val="80000"/>
              </a:lnSpc>
            </a:pPr>
            <a:r>
              <a:rPr lang="pl-PL" altLang="pl-PL" sz="2800" b="1" dirty="0">
                <a:solidFill>
                  <a:srgbClr val="0000CC"/>
                </a:solidFill>
              </a:rPr>
              <a:t>Diagram sekwencj</a:t>
            </a:r>
            <a:r>
              <a:rPr lang="pl-PL" altLang="pl-PL" sz="2800" dirty="0">
                <a:solidFill>
                  <a:srgbClr val="0000CC"/>
                </a:solidFill>
              </a:rPr>
              <a:t>i</a:t>
            </a:r>
            <a:r>
              <a:rPr lang="pl-PL" altLang="pl-PL" sz="2800" dirty="0"/>
              <a:t> </a:t>
            </a:r>
            <a:r>
              <a:rPr lang="pl-PL" altLang="pl-PL" sz="2800" i="1" dirty="0">
                <a:solidFill>
                  <a:srgbClr val="0000CC"/>
                </a:solidFill>
              </a:rPr>
              <a:t>uwypukla kolejność komunikatów w czasie</a:t>
            </a:r>
            <a:r>
              <a:rPr lang="pl-PL" altLang="pl-PL" sz="2800" dirty="0"/>
              <a:t>, a </a:t>
            </a:r>
            <a:r>
              <a:rPr lang="pl-PL" altLang="pl-PL" sz="2800" b="1" dirty="0">
                <a:solidFill>
                  <a:srgbClr val="0000CC"/>
                </a:solidFill>
              </a:rPr>
              <a:t>diagram komunikacji</a:t>
            </a:r>
            <a:r>
              <a:rPr lang="pl-PL" altLang="pl-PL" sz="2800" dirty="0">
                <a:solidFill>
                  <a:srgbClr val="0000CC"/>
                </a:solidFill>
              </a:rPr>
              <a:t> (kooperacji)</a:t>
            </a:r>
            <a:r>
              <a:rPr lang="pl-PL" altLang="pl-PL" sz="2800" dirty="0"/>
              <a:t> </a:t>
            </a:r>
            <a:r>
              <a:rPr lang="pl-PL" altLang="pl-PL" sz="2800" i="1" dirty="0">
                <a:solidFill>
                  <a:srgbClr val="0000CC"/>
                </a:solidFill>
              </a:rPr>
              <a:t>organizację strukturalną obiektów wymieniających komunikaty</a:t>
            </a:r>
            <a:r>
              <a:rPr lang="pl-PL" altLang="pl-PL" sz="2800" dirty="0"/>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9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ChangeArrowheads="1"/>
          </p:cNvSpPr>
          <p:nvPr/>
        </p:nvSpPr>
        <p:spPr bwMode="auto">
          <a:xfrm>
            <a:off x="179388" y="1620838"/>
            <a:ext cx="8640762" cy="4832350"/>
          </a:xfrm>
          <a:prstGeom prst="rect">
            <a:avLst/>
          </a:prstGeom>
          <a:solidFill>
            <a:schemeClr val="bg1"/>
          </a:solidFill>
          <a:ln w="9525" algn="ctr">
            <a:solidFill>
              <a:srgbClr val="006600"/>
            </a:solidFill>
            <a:miter lim="800000"/>
            <a:headEnd/>
            <a:tailEnd/>
          </a:ln>
          <a:effectLst/>
        </p:spPr>
        <p:txBody>
          <a:bodyPr wrap="none"/>
          <a:lstStyle/>
          <a:p>
            <a:pPr eaLnBrk="1" hangingPunct="1">
              <a:spcBef>
                <a:spcPct val="20000"/>
              </a:spcBef>
            </a:pPr>
            <a:endParaRPr lang="pl-PL" altLang="pl-PL" sz="1200">
              <a:latin typeface="Verdana" pitchFamily="34" charset="0"/>
            </a:endParaRPr>
          </a:p>
        </p:txBody>
      </p:sp>
      <p:sp>
        <p:nvSpPr>
          <p:cNvPr id="38915" name="Rectangle 3"/>
          <p:cNvSpPr>
            <a:spLocks noGrp="1" noChangeArrowheads="1"/>
          </p:cNvSpPr>
          <p:nvPr>
            <p:ph type="title"/>
          </p:nvPr>
        </p:nvSpPr>
        <p:spPr>
          <a:xfrm>
            <a:off x="179388" y="260350"/>
            <a:ext cx="8964612" cy="531813"/>
          </a:xfrm>
        </p:spPr>
        <p:txBody>
          <a:bodyPr/>
          <a:lstStyle/>
          <a:p>
            <a:pPr eaLnBrk="1" hangingPunct="1"/>
            <a:r>
              <a:rPr lang="pl-PL" altLang="pl-PL" sz="4000"/>
              <a:t>Notacja (na przykładzie)</a:t>
            </a:r>
            <a:endParaRPr lang="pl-PL" altLang="pl-PL" sz="2800"/>
          </a:p>
        </p:txBody>
      </p:sp>
      <p:sp>
        <p:nvSpPr>
          <p:cNvPr id="38916" name="Text Box 4"/>
          <p:cNvSpPr txBox="1">
            <a:spLocks noChangeArrowheads="1"/>
          </p:cNvSpPr>
          <p:nvPr/>
        </p:nvSpPr>
        <p:spPr bwMode="auto">
          <a:xfrm>
            <a:off x="971600" y="836712"/>
            <a:ext cx="7332662" cy="400110"/>
          </a:xfrm>
          <a:prstGeom prst="rect">
            <a:avLst/>
          </a:prstGeom>
          <a:noFill/>
          <a:ln w="12700">
            <a:noFill/>
            <a:miter lim="800000"/>
            <a:headEnd/>
            <a:tailEnd/>
          </a:ln>
          <a:effectLst/>
        </p:spPr>
        <p:txBody>
          <a:bodyPr>
            <a:spAutoFit/>
          </a:bodyPr>
          <a:lstStyle/>
          <a:p>
            <a:pPr algn="ctr" defTabSz="762000"/>
            <a:r>
              <a:rPr lang="pl-PL" altLang="pl-PL" sz="2000" dirty="0">
                <a:latin typeface="Verdana" pitchFamily="34" charset="0"/>
              </a:rPr>
              <a:t>Diagram klas dla rozpatrywanego przykładu</a:t>
            </a:r>
          </a:p>
        </p:txBody>
      </p:sp>
      <p:graphicFrame>
        <p:nvGraphicFramePr>
          <p:cNvPr id="38917" name="Object 5"/>
          <p:cNvGraphicFramePr>
            <a:graphicFrameLocks noChangeAspect="1"/>
          </p:cNvGraphicFramePr>
          <p:nvPr/>
        </p:nvGraphicFramePr>
        <p:xfrm>
          <a:off x="395288" y="1773238"/>
          <a:ext cx="8269287" cy="4392612"/>
        </p:xfrm>
        <a:graphic>
          <a:graphicData uri="http://schemas.openxmlformats.org/presentationml/2006/ole">
            <mc:AlternateContent xmlns:mc="http://schemas.openxmlformats.org/markup-compatibility/2006">
              <mc:Choice xmlns:v="urn:schemas-microsoft-com:vml" Requires="v">
                <p:oleObj spid="_x0000_s38920" name="Visio" r:id="rId4" imgW="6349898" imgH="3690823" progId="Visio.Drawing.6">
                  <p:embed/>
                </p:oleObj>
              </mc:Choice>
              <mc:Fallback>
                <p:oleObj name="Visio" r:id="rId4" imgW="6349898" imgH="3690823" progId="Visio.Drawing.6">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5288" y="1773238"/>
                        <a:ext cx="8269287" cy="43926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ChangeArrowheads="1"/>
          </p:cNvSpPr>
          <p:nvPr/>
        </p:nvSpPr>
        <p:spPr bwMode="auto">
          <a:xfrm>
            <a:off x="611188" y="1620838"/>
            <a:ext cx="8243887" cy="4545012"/>
          </a:xfrm>
          <a:prstGeom prst="rect">
            <a:avLst/>
          </a:prstGeom>
          <a:solidFill>
            <a:schemeClr val="bg1">
              <a:alpha val="89803"/>
            </a:schemeClr>
          </a:solidFill>
          <a:ln w="9525" algn="ctr">
            <a:solidFill>
              <a:srgbClr val="006600"/>
            </a:solidFill>
            <a:miter lim="800000"/>
            <a:headEnd/>
            <a:tailEnd/>
          </a:ln>
          <a:effectLst/>
        </p:spPr>
        <p:txBody>
          <a:bodyPr wrap="none"/>
          <a:lstStyle/>
          <a:p>
            <a:pPr eaLnBrk="1" hangingPunct="1">
              <a:spcBef>
                <a:spcPct val="20000"/>
              </a:spcBef>
            </a:pPr>
            <a:endParaRPr lang="pl-PL" altLang="pl-PL" sz="1200">
              <a:latin typeface="Verdana" pitchFamily="34" charset="0"/>
            </a:endParaRPr>
          </a:p>
        </p:txBody>
      </p:sp>
      <p:sp>
        <p:nvSpPr>
          <p:cNvPr id="40963" name="Rectangle 3"/>
          <p:cNvSpPr>
            <a:spLocks noGrp="1" noChangeArrowheads="1"/>
          </p:cNvSpPr>
          <p:nvPr>
            <p:ph type="title"/>
          </p:nvPr>
        </p:nvSpPr>
        <p:spPr>
          <a:xfrm>
            <a:off x="179388" y="260350"/>
            <a:ext cx="8964612" cy="531813"/>
          </a:xfrm>
        </p:spPr>
        <p:txBody>
          <a:bodyPr/>
          <a:lstStyle/>
          <a:p>
            <a:pPr eaLnBrk="1" hangingPunct="1"/>
            <a:r>
              <a:rPr lang="pl-PL" altLang="pl-PL" sz="4000"/>
              <a:t>Notacja (na przykładzie)</a:t>
            </a:r>
            <a:endParaRPr lang="pl-PL" altLang="pl-PL" sz="2800"/>
          </a:p>
        </p:txBody>
      </p:sp>
      <p:sp>
        <p:nvSpPr>
          <p:cNvPr id="40964" name="Text Box 4"/>
          <p:cNvSpPr txBox="1">
            <a:spLocks noChangeArrowheads="1"/>
          </p:cNvSpPr>
          <p:nvPr/>
        </p:nvSpPr>
        <p:spPr bwMode="auto">
          <a:xfrm>
            <a:off x="683568" y="836712"/>
            <a:ext cx="7332662" cy="400110"/>
          </a:xfrm>
          <a:prstGeom prst="rect">
            <a:avLst/>
          </a:prstGeom>
          <a:noFill/>
          <a:ln w="12700">
            <a:noFill/>
            <a:miter lim="800000"/>
            <a:headEnd/>
            <a:tailEnd/>
          </a:ln>
          <a:effectLst/>
        </p:spPr>
        <p:txBody>
          <a:bodyPr>
            <a:spAutoFit/>
          </a:bodyPr>
          <a:lstStyle/>
          <a:p>
            <a:pPr algn="ctr" defTabSz="762000"/>
            <a:r>
              <a:rPr lang="pl-PL" altLang="pl-PL" sz="2000">
                <a:latin typeface="Verdana" pitchFamily="34" charset="0"/>
              </a:rPr>
              <a:t>Diagram przebiegu</a:t>
            </a:r>
          </a:p>
        </p:txBody>
      </p:sp>
      <p:graphicFrame>
        <p:nvGraphicFramePr>
          <p:cNvPr id="40965" name="Object 5"/>
          <p:cNvGraphicFramePr>
            <a:graphicFrameLocks noChangeAspect="1"/>
          </p:cNvGraphicFramePr>
          <p:nvPr>
            <p:extLst>
              <p:ext uri="{D42A27DB-BD31-4B8C-83A1-F6EECF244321}">
                <p14:modId xmlns:p14="http://schemas.microsoft.com/office/powerpoint/2010/main" val="3697012896"/>
              </p:ext>
            </p:extLst>
          </p:nvPr>
        </p:nvGraphicFramePr>
        <p:xfrm>
          <a:off x="1187624" y="1974726"/>
          <a:ext cx="7418387" cy="3486150"/>
        </p:xfrm>
        <a:graphic>
          <a:graphicData uri="http://schemas.openxmlformats.org/presentationml/2006/ole">
            <mc:AlternateContent xmlns:mc="http://schemas.openxmlformats.org/markup-compatibility/2006">
              <mc:Choice xmlns:v="urn:schemas-microsoft-com:vml" Requires="v">
                <p:oleObj spid="_x0000_s40969" name="Visio" r:id="rId4" imgW="6158789" imgH="2894381" progId="Visio.Drawing.6">
                  <p:embed/>
                </p:oleObj>
              </mc:Choice>
              <mc:Fallback>
                <p:oleObj name="Visio" r:id="rId4" imgW="6158789" imgH="2894381" progId="Visio.Drawing.6">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87624" y="1974726"/>
                        <a:ext cx="7418387" cy="3486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0967" name="Oval 7"/>
          <p:cNvSpPr>
            <a:spLocks noChangeArrowheads="1"/>
          </p:cNvSpPr>
          <p:nvPr/>
        </p:nvSpPr>
        <p:spPr bwMode="auto">
          <a:xfrm>
            <a:off x="4642247" y="3947954"/>
            <a:ext cx="215900" cy="144463"/>
          </a:xfrm>
          <a:prstGeom prst="ellipse">
            <a:avLst/>
          </a:prstGeom>
          <a:noFill/>
          <a:ln w="19050" algn="ctr">
            <a:solidFill>
              <a:srgbClr val="FF0000"/>
            </a:solidFill>
            <a:round/>
            <a:headEnd/>
            <a:tailEnd/>
          </a:ln>
          <a:effectLst/>
        </p:spPr>
        <p:txBody>
          <a:bodyPr wrap="none" anchor="ctr"/>
          <a:lstStyle/>
          <a:p>
            <a:pPr eaLnBrk="1" hangingPunct="1"/>
            <a:endParaRPr lang="pl-PL" altLang="pl-PL"/>
          </a:p>
        </p:txBody>
      </p:sp>
      <p:sp>
        <p:nvSpPr>
          <p:cNvPr id="40968" name="Oval 8"/>
          <p:cNvSpPr>
            <a:spLocks noChangeArrowheads="1"/>
          </p:cNvSpPr>
          <p:nvPr/>
        </p:nvSpPr>
        <p:spPr bwMode="auto">
          <a:xfrm>
            <a:off x="2627784" y="2780928"/>
            <a:ext cx="215900" cy="144463"/>
          </a:xfrm>
          <a:prstGeom prst="ellipse">
            <a:avLst/>
          </a:prstGeom>
          <a:noFill/>
          <a:ln w="19050" algn="ctr">
            <a:solidFill>
              <a:srgbClr val="FF0000"/>
            </a:solidFill>
            <a:round/>
            <a:headEnd/>
            <a:tailEnd/>
          </a:ln>
          <a:effectLst/>
        </p:spPr>
        <p:txBody>
          <a:bodyPr wrap="none" anchor="ctr"/>
          <a:lstStyle/>
          <a:p>
            <a:pPr eaLnBrk="1" hangingPunct="1"/>
            <a:endParaRPr lang="pl-PL" altLang="pl-PL"/>
          </a:p>
        </p:txBody>
      </p:sp>
      <p:sp>
        <p:nvSpPr>
          <p:cNvPr id="40969" name="Oval 9"/>
          <p:cNvSpPr>
            <a:spLocks noChangeArrowheads="1"/>
          </p:cNvSpPr>
          <p:nvPr/>
        </p:nvSpPr>
        <p:spPr bwMode="auto">
          <a:xfrm>
            <a:off x="4691409" y="2894806"/>
            <a:ext cx="215900" cy="144463"/>
          </a:xfrm>
          <a:prstGeom prst="ellipse">
            <a:avLst/>
          </a:prstGeom>
          <a:noFill/>
          <a:ln w="19050" algn="ctr">
            <a:solidFill>
              <a:srgbClr val="FF0000"/>
            </a:solidFill>
            <a:round/>
            <a:headEnd/>
            <a:tailEnd/>
          </a:ln>
          <a:effectLst/>
        </p:spPr>
        <p:txBody>
          <a:bodyPr wrap="none" anchor="ctr"/>
          <a:lstStyle/>
          <a:p>
            <a:pPr eaLnBrk="1" hangingPunct="1"/>
            <a:endParaRPr lang="pl-PL" altLang="pl-PL"/>
          </a:p>
        </p:txBody>
      </p:sp>
      <p:sp>
        <p:nvSpPr>
          <p:cNvPr id="40970" name="Oval 10"/>
          <p:cNvSpPr>
            <a:spLocks noChangeArrowheads="1"/>
          </p:cNvSpPr>
          <p:nvPr/>
        </p:nvSpPr>
        <p:spPr bwMode="auto">
          <a:xfrm>
            <a:off x="4625181" y="3423285"/>
            <a:ext cx="215900" cy="144463"/>
          </a:xfrm>
          <a:prstGeom prst="ellipse">
            <a:avLst/>
          </a:prstGeom>
          <a:noFill/>
          <a:ln w="19050" algn="ctr">
            <a:solidFill>
              <a:srgbClr val="FF0000"/>
            </a:solidFill>
            <a:round/>
            <a:headEnd/>
            <a:tailEnd/>
          </a:ln>
          <a:effectLst/>
        </p:spPr>
        <p:txBody>
          <a:bodyPr wrap="none" anchor="ctr"/>
          <a:lstStyle/>
          <a:p>
            <a:pPr eaLnBrk="1" hangingPunct="1"/>
            <a:endParaRPr lang="pl-PL" altLang="pl-PL"/>
          </a:p>
        </p:txBody>
      </p:sp>
      <p:sp>
        <p:nvSpPr>
          <p:cNvPr id="40971" name="Oval 11"/>
          <p:cNvSpPr>
            <a:spLocks noChangeArrowheads="1"/>
          </p:cNvSpPr>
          <p:nvPr/>
        </p:nvSpPr>
        <p:spPr bwMode="auto">
          <a:xfrm>
            <a:off x="6948264" y="4092417"/>
            <a:ext cx="215900" cy="144463"/>
          </a:xfrm>
          <a:prstGeom prst="ellipse">
            <a:avLst/>
          </a:prstGeom>
          <a:noFill/>
          <a:ln w="19050" algn="ctr">
            <a:solidFill>
              <a:srgbClr val="FF0000"/>
            </a:solidFill>
            <a:round/>
            <a:headEnd/>
            <a:tailEnd/>
          </a:ln>
          <a:effectLst/>
        </p:spPr>
        <p:txBody>
          <a:bodyPr wrap="none" anchor="ctr"/>
          <a:lstStyle/>
          <a:p>
            <a:pPr eaLnBrk="1" hangingPunct="1"/>
            <a:endParaRPr lang="pl-PL" altLang="pl-PL"/>
          </a:p>
        </p:txBody>
      </p:sp>
      <p:sp>
        <p:nvSpPr>
          <p:cNvPr id="40972" name="Oval 12"/>
          <p:cNvSpPr>
            <a:spLocks noChangeArrowheads="1"/>
          </p:cNvSpPr>
          <p:nvPr/>
        </p:nvSpPr>
        <p:spPr bwMode="auto">
          <a:xfrm>
            <a:off x="6948264" y="4618018"/>
            <a:ext cx="215900" cy="144463"/>
          </a:xfrm>
          <a:prstGeom prst="ellipse">
            <a:avLst/>
          </a:prstGeom>
          <a:noFill/>
          <a:ln w="19050" algn="ctr">
            <a:solidFill>
              <a:srgbClr val="FF0000"/>
            </a:solidFill>
            <a:round/>
            <a:headEnd/>
            <a:tailEnd/>
          </a:ln>
          <a:effectLst/>
        </p:spPr>
        <p:txBody>
          <a:bodyPr wrap="none" anchor="ctr"/>
          <a:lstStyle/>
          <a:p>
            <a:pPr eaLnBrk="1" hangingPunct="1"/>
            <a:endParaRPr lang="pl-PL" altLang="pl-PL"/>
          </a:p>
        </p:txBody>
      </p:sp>
      <p:sp>
        <p:nvSpPr>
          <p:cNvPr id="40973" name="Oval 13"/>
          <p:cNvSpPr>
            <a:spLocks noChangeArrowheads="1"/>
          </p:cNvSpPr>
          <p:nvPr/>
        </p:nvSpPr>
        <p:spPr bwMode="auto">
          <a:xfrm>
            <a:off x="1187624" y="5733926"/>
            <a:ext cx="215900" cy="144463"/>
          </a:xfrm>
          <a:prstGeom prst="ellipse">
            <a:avLst/>
          </a:prstGeom>
          <a:noFill/>
          <a:ln w="19050" algn="ctr">
            <a:solidFill>
              <a:srgbClr val="FF0000"/>
            </a:solidFill>
            <a:round/>
            <a:headEnd/>
            <a:tailEnd/>
          </a:ln>
          <a:effectLst/>
        </p:spPr>
        <p:txBody>
          <a:bodyPr wrap="none" anchor="ctr"/>
          <a:lstStyle/>
          <a:p>
            <a:pPr eaLnBrk="1" hangingPunct="1"/>
            <a:endParaRPr lang="pl-PL" altLang="pl-PL"/>
          </a:p>
        </p:txBody>
      </p:sp>
      <p:sp>
        <p:nvSpPr>
          <p:cNvPr id="40974" name="Text Box 14"/>
          <p:cNvSpPr txBox="1">
            <a:spLocks noChangeArrowheads="1"/>
          </p:cNvSpPr>
          <p:nvPr/>
        </p:nvSpPr>
        <p:spPr bwMode="auto">
          <a:xfrm>
            <a:off x="1562274" y="5706939"/>
            <a:ext cx="933450" cy="244475"/>
          </a:xfrm>
          <a:prstGeom prst="rect">
            <a:avLst/>
          </a:prstGeom>
          <a:noFill/>
          <a:ln w="19050" algn="ctr">
            <a:noFill/>
            <a:miter lim="800000"/>
            <a:headEnd/>
            <a:tailEnd/>
          </a:ln>
          <a:effectLst/>
        </p:spPr>
        <p:txBody>
          <a:bodyPr wrap="none">
            <a:spAutoFit/>
          </a:bodyPr>
          <a:lstStyle/>
          <a:p>
            <a:pPr algn="ctr" eaLnBrk="1" hangingPunct="1">
              <a:spcBef>
                <a:spcPct val="20000"/>
              </a:spcBef>
            </a:pPr>
            <a:r>
              <a:rPr lang="pl-PL" altLang="pl-PL" sz="1000" dirty="0">
                <a:solidFill>
                  <a:srgbClr val="FF0000"/>
                </a:solidFill>
                <a:latin typeface="Verdana" pitchFamily="34" charset="0"/>
              </a:rPr>
              <a:t>komunikaty</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0968"/>
                                        </p:tgtEl>
                                        <p:attrNameLst>
                                          <p:attrName>style.visibility</p:attrName>
                                        </p:attrNameLst>
                                      </p:cBhvr>
                                      <p:to>
                                        <p:strVal val="visible"/>
                                      </p:to>
                                    </p:set>
                                    <p:anim calcmode="lin" valueType="num">
                                      <p:cBhvr>
                                        <p:cTn id="7" dur="1000" fill="hold"/>
                                        <p:tgtEl>
                                          <p:spTgt spid="40968"/>
                                        </p:tgtEl>
                                        <p:attrNameLst>
                                          <p:attrName>ppt_w</p:attrName>
                                        </p:attrNameLst>
                                      </p:cBhvr>
                                      <p:tavLst>
                                        <p:tav tm="0">
                                          <p:val>
                                            <p:strVal val="#ppt_w*0.70"/>
                                          </p:val>
                                        </p:tav>
                                        <p:tav tm="100000">
                                          <p:val>
                                            <p:strVal val="#ppt_w"/>
                                          </p:val>
                                        </p:tav>
                                      </p:tavLst>
                                    </p:anim>
                                    <p:anim calcmode="lin" valueType="num">
                                      <p:cBhvr>
                                        <p:cTn id="8" dur="1000" fill="hold"/>
                                        <p:tgtEl>
                                          <p:spTgt spid="40968"/>
                                        </p:tgtEl>
                                        <p:attrNameLst>
                                          <p:attrName>ppt_h</p:attrName>
                                        </p:attrNameLst>
                                      </p:cBhvr>
                                      <p:tavLst>
                                        <p:tav tm="0">
                                          <p:val>
                                            <p:strVal val="#ppt_h"/>
                                          </p:val>
                                        </p:tav>
                                        <p:tav tm="100000">
                                          <p:val>
                                            <p:strVal val="#ppt_h"/>
                                          </p:val>
                                        </p:tav>
                                      </p:tavLst>
                                    </p:anim>
                                    <p:animEffect transition="in" filter="fade">
                                      <p:cBhvr>
                                        <p:cTn id="9" dur="1000"/>
                                        <p:tgtEl>
                                          <p:spTgt spid="40968"/>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40969"/>
                                        </p:tgtEl>
                                        <p:attrNameLst>
                                          <p:attrName>style.visibility</p:attrName>
                                        </p:attrNameLst>
                                      </p:cBhvr>
                                      <p:to>
                                        <p:strVal val="visible"/>
                                      </p:to>
                                    </p:set>
                                    <p:anim calcmode="lin" valueType="num">
                                      <p:cBhvr>
                                        <p:cTn id="14" dur="1000" fill="hold"/>
                                        <p:tgtEl>
                                          <p:spTgt spid="40969"/>
                                        </p:tgtEl>
                                        <p:attrNameLst>
                                          <p:attrName>ppt_w</p:attrName>
                                        </p:attrNameLst>
                                      </p:cBhvr>
                                      <p:tavLst>
                                        <p:tav tm="0">
                                          <p:val>
                                            <p:strVal val="#ppt_w*0.70"/>
                                          </p:val>
                                        </p:tav>
                                        <p:tav tm="100000">
                                          <p:val>
                                            <p:strVal val="#ppt_w"/>
                                          </p:val>
                                        </p:tav>
                                      </p:tavLst>
                                    </p:anim>
                                    <p:anim calcmode="lin" valueType="num">
                                      <p:cBhvr>
                                        <p:cTn id="15" dur="1000" fill="hold"/>
                                        <p:tgtEl>
                                          <p:spTgt spid="40969"/>
                                        </p:tgtEl>
                                        <p:attrNameLst>
                                          <p:attrName>ppt_h</p:attrName>
                                        </p:attrNameLst>
                                      </p:cBhvr>
                                      <p:tavLst>
                                        <p:tav tm="0">
                                          <p:val>
                                            <p:strVal val="#ppt_h"/>
                                          </p:val>
                                        </p:tav>
                                        <p:tav tm="100000">
                                          <p:val>
                                            <p:strVal val="#ppt_h"/>
                                          </p:val>
                                        </p:tav>
                                      </p:tavLst>
                                    </p:anim>
                                    <p:animEffect transition="in" filter="fade">
                                      <p:cBhvr>
                                        <p:cTn id="16" dur="1000"/>
                                        <p:tgtEl>
                                          <p:spTgt spid="40969"/>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40970"/>
                                        </p:tgtEl>
                                        <p:attrNameLst>
                                          <p:attrName>style.visibility</p:attrName>
                                        </p:attrNameLst>
                                      </p:cBhvr>
                                      <p:to>
                                        <p:strVal val="visible"/>
                                      </p:to>
                                    </p:set>
                                    <p:anim calcmode="lin" valueType="num">
                                      <p:cBhvr>
                                        <p:cTn id="21" dur="1000" fill="hold"/>
                                        <p:tgtEl>
                                          <p:spTgt spid="40970"/>
                                        </p:tgtEl>
                                        <p:attrNameLst>
                                          <p:attrName>ppt_w</p:attrName>
                                        </p:attrNameLst>
                                      </p:cBhvr>
                                      <p:tavLst>
                                        <p:tav tm="0">
                                          <p:val>
                                            <p:strVal val="#ppt_w*0.70"/>
                                          </p:val>
                                        </p:tav>
                                        <p:tav tm="100000">
                                          <p:val>
                                            <p:strVal val="#ppt_w"/>
                                          </p:val>
                                        </p:tav>
                                      </p:tavLst>
                                    </p:anim>
                                    <p:anim calcmode="lin" valueType="num">
                                      <p:cBhvr>
                                        <p:cTn id="22" dur="1000" fill="hold"/>
                                        <p:tgtEl>
                                          <p:spTgt spid="40970"/>
                                        </p:tgtEl>
                                        <p:attrNameLst>
                                          <p:attrName>ppt_h</p:attrName>
                                        </p:attrNameLst>
                                      </p:cBhvr>
                                      <p:tavLst>
                                        <p:tav tm="0">
                                          <p:val>
                                            <p:strVal val="#ppt_h"/>
                                          </p:val>
                                        </p:tav>
                                        <p:tav tm="100000">
                                          <p:val>
                                            <p:strVal val="#ppt_h"/>
                                          </p:val>
                                        </p:tav>
                                      </p:tavLst>
                                    </p:anim>
                                    <p:animEffect transition="in" filter="fade">
                                      <p:cBhvr>
                                        <p:cTn id="23" dur="1000"/>
                                        <p:tgtEl>
                                          <p:spTgt spid="40970"/>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40967"/>
                                        </p:tgtEl>
                                        <p:attrNameLst>
                                          <p:attrName>style.visibility</p:attrName>
                                        </p:attrNameLst>
                                      </p:cBhvr>
                                      <p:to>
                                        <p:strVal val="visible"/>
                                      </p:to>
                                    </p:set>
                                    <p:anim calcmode="lin" valueType="num">
                                      <p:cBhvr>
                                        <p:cTn id="28" dur="1000" fill="hold"/>
                                        <p:tgtEl>
                                          <p:spTgt spid="40967"/>
                                        </p:tgtEl>
                                        <p:attrNameLst>
                                          <p:attrName>ppt_w</p:attrName>
                                        </p:attrNameLst>
                                      </p:cBhvr>
                                      <p:tavLst>
                                        <p:tav tm="0">
                                          <p:val>
                                            <p:strVal val="#ppt_w*0.70"/>
                                          </p:val>
                                        </p:tav>
                                        <p:tav tm="100000">
                                          <p:val>
                                            <p:strVal val="#ppt_w"/>
                                          </p:val>
                                        </p:tav>
                                      </p:tavLst>
                                    </p:anim>
                                    <p:anim calcmode="lin" valueType="num">
                                      <p:cBhvr>
                                        <p:cTn id="29" dur="1000" fill="hold"/>
                                        <p:tgtEl>
                                          <p:spTgt spid="40967"/>
                                        </p:tgtEl>
                                        <p:attrNameLst>
                                          <p:attrName>ppt_h</p:attrName>
                                        </p:attrNameLst>
                                      </p:cBhvr>
                                      <p:tavLst>
                                        <p:tav tm="0">
                                          <p:val>
                                            <p:strVal val="#ppt_h"/>
                                          </p:val>
                                        </p:tav>
                                        <p:tav tm="100000">
                                          <p:val>
                                            <p:strVal val="#ppt_h"/>
                                          </p:val>
                                        </p:tav>
                                      </p:tavLst>
                                    </p:anim>
                                    <p:animEffect transition="in" filter="fade">
                                      <p:cBhvr>
                                        <p:cTn id="30" dur="1000"/>
                                        <p:tgtEl>
                                          <p:spTgt spid="40967"/>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40971"/>
                                        </p:tgtEl>
                                        <p:attrNameLst>
                                          <p:attrName>style.visibility</p:attrName>
                                        </p:attrNameLst>
                                      </p:cBhvr>
                                      <p:to>
                                        <p:strVal val="visible"/>
                                      </p:to>
                                    </p:set>
                                    <p:anim calcmode="lin" valueType="num">
                                      <p:cBhvr>
                                        <p:cTn id="35" dur="1000" fill="hold"/>
                                        <p:tgtEl>
                                          <p:spTgt spid="40971"/>
                                        </p:tgtEl>
                                        <p:attrNameLst>
                                          <p:attrName>ppt_w</p:attrName>
                                        </p:attrNameLst>
                                      </p:cBhvr>
                                      <p:tavLst>
                                        <p:tav tm="0">
                                          <p:val>
                                            <p:strVal val="#ppt_w*0.70"/>
                                          </p:val>
                                        </p:tav>
                                        <p:tav tm="100000">
                                          <p:val>
                                            <p:strVal val="#ppt_w"/>
                                          </p:val>
                                        </p:tav>
                                      </p:tavLst>
                                    </p:anim>
                                    <p:anim calcmode="lin" valueType="num">
                                      <p:cBhvr>
                                        <p:cTn id="36" dur="1000" fill="hold"/>
                                        <p:tgtEl>
                                          <p:spTgt spid="40971"/>
                                        </p:tgtEl>
                                        <p:attrNameLst>
                                          <p:attrName>ppt_h</p:attrName>
                                        </p:attrNameLst>
                                      </p:cBhvr>
                                      <p:tavLst>
                                        <p:tav tm="0">
                                          <p:val>
                                            <p:strVal val="#ppt_h"/>
                                          </p:val>
                                        </p:tav>
                                        <p:tav tm="100000">
                                          <p:val>
                                            <p:strVal val="#ppt_h"/>
                                          </p:val>
                                        </p:tav>
                                      </p:tavLst>
                                    </p:anim>
                                    <p:animEffect transition="in" filter="fade">
                                      <p:cBhvr>
                                        <p:cTn id="37" dur="1000"/>
                                        <p:tgtEl>
                                          <p:spTgt spid="40971"/>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40972"/>
                                        </p:tgtEl>
                                        <p:attrNameLst>
                                          <p:attrName>style.visibility</p:attrName>
                                        </p:attrNameLst>
                                      </p:cBhvr>
                                      <p:to>
                                        <p:strVal val="visible"/>
                                      </p:to>
                                    </p:set>
                                    <p:anim calcmode="lin" valueType="num">
                                      <p:cBhvr>
                                        <p:cTn id="42" dur="1000" fill="hold"/>
                                        <p:tgtEl>
                                          <p:spTgt spid="40972"/>
                                        </p:tgtEl>
                                        <p:attrNameLst>
                                          <p:attrName>ppt_w</p:attrName>
                                        </p:attrNameLst>
                                      </p:cBhvr>
                                      <p:tavLst>
                                        <p:tav tm="0">
                                          <p:val>
                                            <p:strVal val="#ppt_w*0.70"/>
                                          </p:val>
                                        </p:tav>
                                        <p:tav tm="100000">
                                          <p:val>
                                            <p:strVal val="#ppt_w"/>
                                          </p:val>
                                        </p:tav>
                                      </p:tavLst>
                                    </p:anim>
                                    <p:anim calcmode="lin" valueType="num">
                                      <p:cBhvr>
                                        <p:cTn id="43" dur="1000" fill="hold"/>
                                        <p:tgtEl>
                                          <p:spTgt spid="40972"/>
                                        </p:tgtEl>
                                        <p:attrNameLst>
                                          <p:attrName>ppt_h</p:attrName>
                                        </p:attrNameLst>
                                      </p:cBhvr>
                                      <p:tavLst>
                                        <p:tav tm="0">
                                          <p:val>
                                            <p:strVal val="#ppt_h"/>
                                          </p:val>
                                        </p:tav>
                                        <p:tav tm="100000">
                                          <p:val>
                                            <p:strVal val="#ppt_h"/>
                                          </p:val>
                                        </p:tav>
                                      </p:tavLst>
                                    </p:anim>
                                    <p:animEffect transition="in" filter="fade">
                                      <p:cBhvr>
                                        <p:cTn id="44" dur="1000"/>
                                        <p:tgtEl>
                                          <p:spTgt spid="409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7" grpId="0" animBg="1"/>
      <p:bldP spid="40968" grpId="0" animBg="1"/>
      <p:bldP spid="40969" grpId="0" animBg="1"/>
      <p:bldP spid="40970" grpId="0" animBg="1"/>
      <p:bldP spid="40971" grpId="0" animBg="1"/>
      <p:bldP spid="40972"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ChangeArrowheads="1"/>
          </p:cNvSpPr>
          <p:nvPr/>
        </p:nvSpPr>
        <p:spPr bwMode="auto">
          <a:xfrm>
            <a:off x="179388" y="2069355"/>
            <a:ext cx="8785225" cy="4672013"/>
          </a:xfrm>
          <a:prstGeom prst="rect">
            <a:avLst/>
          </a:prstGeom>
          <a:solidFill>
            <a:schemeClr val="bg1">
              <a:alpha val="89803"/>
            </a:schemeClr>
          </a:solidFill>
          <a:ln w="9525" algn="ctr">
            <a:solidFill>
              <a:srgbClr val="006600"/>
            </a:solidFill>
            <a:miter lim="800000"/>
            <a:headEnd/>
            <a:tailEnd/>
          </a:ln>
          <a:effectLst/>
        </p:spPr>
        <p:txBody>
          <a:bodyPr wrap="none"/>
          <a:lstStyle/>
          <a:p>
            <a:pPr eaLnBrk="1" hangingPunct="1">
              <a:spcBef>
                <a:spcPct val="20000"/>
              </a:spcBef>
            </a:pPr>
            <a:endParaRPr lang="pl-PL" altLang="pl-PL" sz="1200">
              <a:latin typeface="Verdana" pitchFamily="34" charset="0"/>
            </a:endParaRPr>
          </a:p>
        </p:txBody>
      </p:sp>
      <p:sp>
        <p:nvSpPr>
          <p:cNvPr id="43011" name="Rectangle 3"/>
          <p:cNvSpPr>
            <a:spLocks noGrp="1" noChangeArrowheads="1"/>
          </p:cNvSpPr>
          <p:nvPr>
            <p:ph type="title"/>
          </p:nvPr>
        </p:nvSpPr>
        <p:spPr>
          <a:xfrm>
            <a:off x="179388" y="260350"/>
            <a:ext cx="8964612" cy="531813"/>
          </a:xfrm>
        </p:spPr>
        <p:txBody>
          <a:bodyPr/>
          <a:lstStyle/>
          <a:p>
            <a:pPr eaLnBrk="1" hangingPunct="1"/>
            <a:r>
              <a:rPr lang="pl-PL" altLang="pl-PL" sz="4000"/>
              <a:t>Notacja (na przykładzie)</a:t>
            </a:r>
            <a:endParaRPr lang="pl-PL" altLang="pl-PL" sz="2800"/>
          </a:p>
        </p:txBody>
      </p:sp>
      <p:sp>
        <p:nvSpPr>
          <p:cNvPr id="43012" name="Text Box 4"/>
          <p:cNvSpPr txBox="1">
            <a:spLocks noChangeArrowheads="1"/>
          </p:cNvSpPr>
          <p:nvPr/>
        </p:nvSpPr>
        <p:spPr bwMode="auto">
          <a:xfrm>
            <a:off x="899592" y="908720"/>
            <a:ext cx="7332662" cy="400110"/>
          </a:xfrm>
          <a:prstGeom prst="rect">
            <a:avLst/>
          </a:prstGeom>
          <a:noFill/>
          <a:ln w="12700">
            <a:noFill/>
            <a:miter lim="800000"/>
            <a:headEnd/>
            <a:tailEnd/>
          </a:ln>
          <a:effectLst/>
        </p:spPr>
        <p:txBody>
          <a:bodyPr>
            <a:spAutoFit/>
          </a:bodyPr>
          <a:lstStyle/>
          <a:p>
            <a:pPr algn="ctr" defTabSz="762000"/>
            <a:r>
              <a:rPr lang="pl-PL" altLang="pl-PL" sz="2000">
                <a:latin typeface="Verdana" pitchFamily="34" charset="0"/>
              </a:rPr>
              <a:t>Diagram kooperacji</a:t>
            </a:r>
          </a:p>
        </p:txBody>
      </p:sp>
      <p:graphicFrame>
        <p:nvGraphicFramePr>
          <p:cNvPr id="43013" name="Object 5"/>
          <p:cNvGraphicFramePr>
            <a:graphicFrameLocks noChangeAspect="1"/>
          </p:cNvGraphicFramePr>
          <p:nvPr/>
        </p:nvGraphicFramePr>
        <p:xfrm>
          <a:off x="819150" y="2627313"/>
          <a:ext cx="7519988" cy="3538537"/>
        </p:xfrm>
        <a:graphic>
          <a:graphicData uri="http://schemas.openxmlformats.org/presentationml/2006/ole">
            <mc:AlternateContent xmlns:mc="http://schemas.openxmlformats.org/markup-compatibility/2006">
              <mc:Choice xmlns:v="urn:schemas-microsoft-com:vml" Requires="v">
                <p:oleObj spid="_x0000_s43017" name="Visio" r:id="rId4" imgW="5640324" imgH="1757782" progId="Visio.Drawing.6">
                  <p:embed/>
                </p:oleObj>
              </mc:Choice>
              <mc:Fallback>
                <p:oleObj name="Visio" r:id="rId4" imgW="5640324" imgH="1757782" progId="Visio.Drawing.6">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19150" y="2627313"/>
                        <a:ext cx="7519988" cy="35385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3015" name="Oval 7"/>
          <p:cNvSpPr>
            <a:spLocks noChangeArrowheads="1"/>
          </p:cNvSpPr>
          <p:nvPr/>
        </p:nvSpPr>
        <p:spPr bwMode="auto">
          <a:xfrm>
            <a:off x="4139952" y="2924944"/>
            <a:ext cx="576064" cy="288032"/>
          </a:xfrm>
          <a:prstGeom prst="ellipse">
            <a:avLst/>
          </a:prstGeom>
          <a:noFill/>
          <a:ln w="19050" algn="ctr">
            <a:solidFill>
              <a:srgbClr val="FF0000"/>
            </a:solidFill>
            <a:round/>
            <a:headEnd/>
            <a:tailEnd/>
          </a:ln>
          <a:effectLst/>
        </p:spPr>
        <p:txBody>
          <a:bodyPr wrap="none" anchor="ctr"/>
          <a:lstStyle/>
          <a:p>
            <a:pPr algn="ctr" eaLnBrk="1" hangingPunct="1">
              <a:spcBef>
                <a:spcPct val="20000"/>
              </a:spcBef>
            </a:pPr>
            <a:endParaRPr lang="pl-PL" altLang="pl-PL" sz="1400" i="1">
              <a:solidFill>
                <a:srgbClr val="FF0000"/>
              </a:solidFill>
              <a:latin typeface="Verdana" pitchFamily="34" charset="0"/>
            </a:endParaRPr>
          </a:p>
        </p:txBody>
      </p:sp>
      <p:sp>
        <p:nvSpPr>
          <p:cNvPr id="43016" name="Oval 8"/>
          <p:cNvSpPr>
            <a:spLocks noChangeArrowheads="1"/>
          </p:cNvSpPr>
          <p:nvPr/>
        </p:nvSpPr>
        <p:spPr bwMode="auto">
          <a:xfrm>
            <a:off x="7884368" y="4797152"/>
            <a:ext cx="589707" cy="288032"/>
          </a:xfrm>
          <a:prstGeom prst="ellipse">
            <a:avLst/>
          </a:prstGeom>
          <a:noFill/>
          <a:ln w="19050" algn="ctr">
            <a:solidFill>
              <a:srgbClr val="FF0000"/>
            </a:solidFill>
            <a:round/>
            <a:headEnd/>
            <a:tailEnd/>
          </a:ln>
          <a:effectLst/>
        </p:spPr>
        <p:txBody>
          <a:bodyPr wrap="none" anchor="ctr"/>
          <a:lstStyle/>
          <a:p>
            <a:pPr algn="ctr" eaLnBrk="1" hangingPunct="1">
              <a:spcBef>
                <a:spcPct val="20000"/>
              </a:spcBef>
            </a:pPr>
            <a:endParaRPr lang="pl-PL" altLang="pl-PL" sz="1400" i="1">
              <a:solidFill>
                <a:srgbClr val="FF0000"/>
              </a:solidFill>
              <a:latin typeface="Verdana" pitchFamily="34" charset="0"/>
            </a:endParaRPr>
          </a:p>
        </p:txBody>
      </p:sp>
      <p:sp>
        <p:nvSpPr>
          <p:cNvPr id="43017" name="Oval 9"/>
          <p:cNvSpPr>
            <a:spLocks noChangeArrowheads="1"/>
          </p:cNvSpPr>
          <p:nvPr/>
        </p:nvSpPr>
        <p:spPr bwMode="auto">
          <a:xfrm>
            <a:off x="684213" y="5949280"/>
            <a:ext cx="575419" cy="369332"/>
          </a:xfrm>
          <a:prstGeom prst="ellipse">
            <a:avLst/>
          </a:prstGeom>
          <a:noFill/>
          <a:ln w="19050" algn="ctr">
            <a:solidFill>
              <a:srgbClr val="FF0000"/>
            </a:solidFill>
            <a:round/>
            <a:headEnd/>
            <a:tailEnd/>
          </a:ln>
          <a:effectLst/>
        </p:spPr>
        <p:txBody>
          <a:bodyPr wrap="none" anchor="ctr"/>
          <a:lstStyle/>
          <a:p>
            <a:pPr algn="ctr" eaLnBrk="1" hangingPunct="1">
              <a:spcBef>
                <a:spcPct val="20000"/>
              </a:spcBef>
            </a:pPr>
            <a:endParaRPr lang="pl-PL" altLang="pl-PL" sz="1400" i="1">
              <a:solidFill>
                <a:srgbClr val="FF0000"/>
              </a:solidFill>
              <a:latin typeface="Verdana" pitchFamily="34" charset="0"/>
            </a:endParaRPr>
          </a:p>
        </p:txBody>
      </p:sp>
      <p:sp>
        <p:nvSpPr>
          <p:cNvPr id="43018" name="Text Box 10"/>
          <p:cNvSpPr txBox="1">
            <a:spLocks noChangeArrowheads="1"/>
          </p:cNvSpPr>
          <p:nvPr/>
        </p:nvSpPr>
        <p:spPr bwMode="auto">
          <a:xfrm>
            <a:off x="1503766" y="5949280"/>
            <a:ext cx="1539012" cy="369332"/>
          </a:xfrm>
          <a:prstGeom prst="rect">
            <a:avLst/>
          </a:prstGeom>
          <a:noFill/>
          <a:ln w="19050" algn="ctr">
            <a:noFill/>
            <a:miter lim="800000"/>
            <a:headEnd/>
            <a:tailEnd/>
          </a:ln>
          <a:effectLst/>
        </p:spPr>
        <p:txBody>
          <a:bodyPr wrap="none">
            <a:spAutoFit/>
          </a:bodyPr>
          <a:lstStyle/>
          <a:p>
            <a:pPr algn="ctr" eaLnBrk="1" hangingPunct="1">
              <a:spcBef>
                <a:spcPct val="20000"/>
              </a:spcBef>
            </a:pPr>
            <a:r>
              <a:rPr lang="pl-PL" altLang="pl-PL" dirty="0">
                <a:solidFill>
                  <a:srgbClr val="FF0000"/>
                </a:solidFill>
                <a:latin typeface="Verdana" pitchFamily="34" charset="0"/>
              </a:rPr>
              <a:t>komunikaty</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3015"/>
                                        </p:tgtEl>
                                        <p:attrNameLst>
                                          <p:attrName>style.visibility</p:attrName>
                                        </p:attrNameLst>
                                      </p:cBhvr>
                                      <p:to>
                                        <p:strVal val="visible"/>
                                      </p:to>
                                    </p:set>
                                    <p:anim calcmode="lin" valueType="num">
                                      <p:cBhvr>
                                        <p:cTn id="7" dur="1000" fill="hold"/>
                                        <p:tgtEl>
                                          <p:spTgt spid="43015"/>
                                        </p:tgtEl>
                                        <p:attrNameLst>
                                          <p:attrName>ppt_w</p:attrName>
                                        </p:attrNameLst>
                                      </p:cBhvr>
                                      <p:tavLst>
                                        <p:tav tm="0">
                                          <p:val>
                                            <p:strVal val="#ppt_w*0.70"/>
                                          </p:val>
                                        </p:tav>
                                        <p:tav tm="100000">
                                          <p:val>
                                            <p:strVal val="#ppt_w"/>
                                          </p:val>
                                        </p:tav>
                                      </p:tavLst>
                                    </p:anim>
                                    <p:anim calcmode="lin" valueType="num">
                                      <p:cBhvr>
                                        <p:cTn id="8" dur="1000" fill="hold"/>
                                        <p:tgtEl>
                                          <p:spTgt spid="43015"/>
                                        </p:tgtEl>
                                        <p:attrNameLst>
                                          <p:attrName>ppt_h</p:attrName>
                                        </p:attrNameLst>
                                      </p:cBhvr>
                                      <p:tavLst>
                                        <p:tav tm="0">
                                          <p:val>
                                            <p:strVal val="#ppt_h"/>
                                          </p:val>
                                        </p:tav>
                                        <p:tav tm="100000">
                                          <p:val>
                                            <p:strVal val="#ppt_h"/>
                                          </p:val>
                                        </p:tav>
                                      </p:tavLst>
                                    </p:anim>
                                    <p:animEffect transition="in" filter="fade">
                                      <p:cBhvr>
                                        <p:cTn id="9" dur="1000"/>
                                        <p:tgtEl>
                                          <p:spTgt spid="43015"/>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43016"/>
                                        </p:tgtEl>
                                        <p:attrNameLst>
                                          <p:attrName>style.visibility</p:attrName>
                                        </p:attrNameLst>
                                      </p:cBhvr>
                                      <p:to>
                                        <p:strVal val="visible"/>
                                      </p:to>
                                    </p:set>
                                    <p:anim calcmode="lin" valueType="num">
                                      <p:cBhvr>
                                        <p:cTn id="14" dur="1000" fill="hold"/>
                                        <p:tgtEl>
                                          <p:spTgt spid="43016"/>
                                        </p:tgtEl>
                                        <p:attrNameLst>
                                          <p:attrName>ppt_w</p:attrName>
                                        </p:attrNameLst>
                                      </p:cBhvr>
                                      <p:tavLst>
                                        <p:tav tm="0">
                                          <p:val>
                                            <p:strVal val="#ppt_w*0.70"/>
                                          </p:val>
                                        </p:tav>
                                        <p:tav tm="100000">
                                          <p:val>
                                            <p:strVal val="#ppt_w"/>
                                          </p:val>
                                        </p:tav>
                                      </p:tavLst>
                                    </p:anim>
                                    <p:anim calcmode="lin" valueType="num">
                                      <p:cBhvr>
                                        <p:cTn id="15" dur="1000" fill="hold"/>
                                        <p:tgtEl>
                                          <p:spTgt spid="43016"/>
                                        </p:tgtEl>
                                        <p:attrNameLst>
                                          <p:attrName>ppt_h</p:attrName>
                                        </p:attrNameLst>
                                      </p:cBhvr>
                                      <p:tavLst>
                                        <p:tav tm="0">
                                          <p:val>
                                            <p:strVal val="#ppt_h"/>
                                          </p:val>
                                        </p:tav>
                                        <p:tav tm="100000">
                                          <p:val>
                                            <p:strVal val="#ppt_h"/>
                                          </p:val>
                                        </p:tav>
                                      </p:tavLst>
                                    </p:anim>
                                    <p:animEffect transition="in" filter="fade">
                                      <p:cBhvr>
                                        <p:cTn id="16" dur="1000"/>
                                        <p:tgtEl>
                                          <p:spTgt spid="430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5" grpId="0" animBg="1"/>
      <p:bldP spid="43016"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198438" y="115888"/>
            <a:ext cx="8964612" cy="531812"/>
          </a:xfrm>
        </p:spPr>
        <p:txBody>
          <a:bodyPr/>
          <a:lstStyle/>
          <a:p>
            <a:pPr eaLnBrk="1" hangingPunct="1"/>
            <a:r>
              <a:rPr lang="pl-PL" altLang="pl-PL" sz="4000"/>
              <a:t>Rodzaje komunikatów</a:t>
            </a:r>
            <a:endParaRPr lang="pl-PL" altLang="pl-PL" sz="2800"/>
          </a:p>
        </p:txBody>
      </p:sp>
      <p:sp>
        <p:nvSpPr>
          <p:cNvPr id="45059" name="Text Box 3"/>
          <p:cNvSpPr txBox="1">
            <a:spLocks noChangeArrowheads="1"/>
          </p:cNvSpPr>
          <p:nvPr/>
        </p:nvSpPr>
        <p:spPr bwMode="auto">
          <a:xfrm>
            <a:off x="611436" y="980729"/>
            <a:ext cx="8209036" cy="5521512"/>
          </a:xfrm>
          <a:prstGeom prst="rect">
            <a:avLst/>
          </a:prstGeom>
          <a:noFill/>
          <a:ln w="12700">
            <a:noFill/>
            <a:miter lim="800000"/>
            <a:headEnd/>
            <a:tailEnd/>
          </a:ln>
          <a:effectLst/>
        </p:spPr>
        <p:txBody>
          <a:bodyPr wrap="square">
            <a:spAutoFit/>
          </a:bodyPr>
          <a:lstStyle/>
          <a:p>
            <a:pPr marL="265113" indent="-265113">
              <a:spcAft>
                <a:spcPct val="30000"/>
              </a:spcAft>
              <a:buFont typeface="Wingdings" pitchFamily="2" charset="2"/>
              <a:buChar char="§"/>
            </a:pPr>
            <a:r>
              <a:rPr lang="pl-PL" altLang="pl-PL" sz="2400" dirty="0">
                <a:latin typeface="Verdana" pitchFamily="34" charset="0"/>
              </a:rPr>
              <a:t>Znaczenie słowa "komunikat" należy traktować umownie</a:t>
            </a:r>
          </a:p>
          <a:p>
            <a:pPr marL="265113" indent="-265113">
              <a:spcAft>
                <a:spcPct val="30000"/>
              </a:spcAft>
              <a:buFont typeface="Wingdings" pitchFamily="2" charset="2"/>
              <a:buChar char="§"/>
            </a:pPr>
            <a:endParaRPr lang="pl-PL" altLang="pl-PL" sz="2400" dirty="0">
              <a:latin typeface="Verdana" pitchFamily="34" charset="0"/>
            </a:endParaRPr>
          </a:p>
          <a:p>
            <a:pPr marL="265113" indent="-265113">
              <a:spcAft>
                <a:spcPct val="30000"/>
              </a:spcAft>
              <a:buFont typeface="Wingdings" pitchFamily="2" charset="2"/>
              <a:buChar char="§"/>
            </a:pPr>
            <a:r>
              <a:rPr lang="pl-PL" altLang="pl-PL" sz="2400" dirty="0">
                <a:latin typeface="Verdana" pitchFamily="34" charset="0"/>
              </a:rPr>
              <a:t>Komunikat jako forma oddziaływania może przybierać różne formy</a:t>
            </a:r>
          </a:p>
          <a:p>
            <a:pPr marL="265113" indent="-265113">
              <a:spcAft>
                <a:spcPct val="30000"/>
              </a:spcAft>
              <a:buFont typeface="Wingdings" pitchFamily="2" charset="2"/>
              <a:buChar char="§"/>
            </a:pPr>
            <a:endParaRPr lang="pl-PL" altLang="pl-PL" sz="2400" dirty="0">
              <a:latin typeface="Verdana" pitchFamily="34" charset="0"/>
            </a:endParaRPr>
          </a:p>
          <a:p>
            <a:pPr marL="265113" indent="-265113">
              <a:spcAft>
                <a:spcPct val="30000"/>
              </a:spcAft>
              <a:buFont typeface="Wingdings" pitchFamily="2" charset="2"/>
              <a:buChar char="§"/>
            </a:pPr>
            <a:r>
              <a:rPr lang="pl-PL" altLang="pl-PL" sz="2400" dirty="0">
                <a:latin typeface="Verdana" pitchFamily="34" charset="0"/>
              </a:rPr>
              <a:t>Do podstawowych form komunikacji należą:</a:t>
            </a:r>
          </a:p>
          <a:p>
            <a:pPr marL="811213" lvl="1" indent="-274638">
              <a:spcAft>
                <a:spcPct val="30000"/>
              </a:spcAft>
              <a:buFont typeface="Wingdings" pitchFamily="2" charset="2"/>
              <a:buChar char="§"/>
            </a:pPr>
            <a:r>
              <a:rPr lang="pl-PL" altLang="pl-PL" sz="2400" dirty="0">
                <a:latin typeface="Verdana" pitchFamily="34" charset="0"/>
              </a:rPr>
              <a:t>Wywołanie operacji (</a:t>
            </a:r>
            <a:r>
              <a:rPr lang="pl-PL" altLang="pl-PL" sz="2400" dirty="0" err="1">
                <a:latin typeface="Verdana" pitchFamily="34" charset="0"/>
              </a:rPr>
              <a:t>Call</a:t>
            </a:r>
            <a:r>
              <a:rPr lang="pl-PL" altLang="pl-PL" sz="2400" dirty="0">
                <a:latin typeface="Verdana" pitchFamily="34" charset="0"/>
              </a:rPr>
              <a:t>)</a:t>
            </a:r>
          </a:p>
          <a:p>
            <a:pPr marL="811213" lvl="1" indent="-274638">
              <a:spcAft>
                <a:spcPct val="30000"/>
              </a:spcAft>
              <a:buFont typeface="Wingdings" pitchFamily="2" charset="2"/>
              <a:buChar char="§"/>
            </a:pPr>
            <a:r>
              <a:rPr lang="pl-PL" altLang="pl-PL" sz="2400" dirty="0">
                <a:latin typeface="Verdana" pitchFamily="34" charset="0"/>
              </a:rPr>
              <a:t>Przekazanie wartości (Return)</a:t>
            </a:r>
          </a:p>
          <a:p>
            <a:pPr marL="811213" lvl="1" indent="-274638">
              <a:spcAft>
                <a:spcPct val="30000"/>
              </a:spcAft>
              <a:buFont typeface="Wingdings" pitchFamily="2" charset="2"/>
              <a:buChar char="§"/>
            </a:pPr>
            <a:r>
              <a:rPr lang="pl-PL" altLang="pl-PL" sz="2400" dirty="0">
                <a:latin typeface="Verdana" pitchFamily="34" charset="0"/>
              </a:rPr>
              <a:t>Przesłanie sygnału (</a:t>
            </a:r>
            <a:r>
              <a:rPr lang="pl-PL" altLang="pl-PL" sz="2400" dirty="0" err="1">
                <a:latin typeface="Verdana" pitchFamily="34" charset="0"/>
              </a:rPr>
              <a:t>Send</a:t>
            </a:r>
            <a:r>
              <a:rPr lang="pl-PL" altLang="pl-PL" sz="2400" dirty="0">
                <a:latin typeface="Verdana" pitchFamily="34" charset="0"/>
              </a:rPr>
              <a:t>)</a:t>
            </a:r>
          </a:p>
          <a:p>
            <a:pPr marL="811213" lvl="1" indent="-274638">
              <a:spcAft>
                <a:spcPct val="30000"/>
              </a:spcAft>
              <a:buFont typeface="Wingdings" pitchFamily="2" charset="2"/>
              <a:buChar char="§"/>
            </a:pPr>
            <a:r>
              <a:rPr lang="pl-PL" altLang="pl-PL" sz="2400" dirty="0">
                <a:latin typeface="Verdana" pitchFamily="34" charset="0"/>
              </a:rPr>
              <a:t>Utworzenia obiektu (</a:t>
            </a:r>
            <a:r>
              <a:rPr lang="pl-PL" altLang="pl-PL" sz="2400" dirty="0" err="1">
                <a:latin typeface="Verdana" pitchFamily="34" charset="0"/>
              </a:rPr>
              <a:t>Create</a:t>
            </a:r>
            <a:r>
              <a:rPr lang="pl-PL" altLang="pl-PL" sz="2400" dirty="0">
                <a:latin typeface="Verdana" pitchFamily="34" charset="0"/>
              </a:rPr>
              <a:t>)</a:t>
            </a:r>
          </a:p>
          <a:p>
            <a:pPr marL="811213" lvl="1" indent="-274638">
              <a:spcAft>
                <a:spcPct val="30000"/>
              </a:spcAft>
              <a:buFont typeface="Wingdings" pitchFamily="2" charset="2"/>
              <a:buChar char="§"/>
            </a:pPr>
            <a:r>
              <a:rPr lang="pl-PL" altLang="pl-PL" sz="2400" dirty="0">
                <a:latin typeface="Verdana" pitchFamily="34" charset="0"/>
              </a:rPr>
              <a:t>Zniszczenia obiektu (</a:t>
            </a:r>
            <a:r>
              <a:rPr lang="pl-PL" altLang="pl-PL" sz="2400" dirty="0" err="1">
                <a:latin typeface="Verdana" pitchFamily="34" charset="0"/>
              </a:rPr>
              <a:t>Destroy</a:t>
            </a:r>
            <a:r>
              <a:rPr lang="pl-PL" altLang="pl-PL" sz="2400" dirty="0">
                <a:latin typeface="Verdana" pitchFamily="34" charset="0"/>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anim calcmode="lin" valueType="num">
                                      <p:cBhvr>
                                        <p:cTn id="7" dur="1000" fill="hold"/>
                                        <p:tgtEl>
                                          <p:spTgt spid="45059">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45059">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4505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45059">
                                            <p:txEl>
                                              <p:pRg st="2" end="2"/>
                                            </p:txEl>
                                          </p:spTgt>
                                        </p:tgtEl>
                                        <p:attrNameLst>
                                          <p:attrName>style.visibility</p:attrName>
                                        </p:attrNameLst>
                                      </p:cBhvr>
                                      <p:to>
                                        <p:strVal val="visible"/>
                                      </p:to>
                                    </p:set>
                                    <p:anim calcmode="lin" valueType="num">
                                      <p:cBhvr>
                                        <p:cTn id="14" dur="1000" fill="hold"/>
                                        <p:tgtEl>
                                          <p:spTgt spid="45059">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45059">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45059">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45059">
                                            <p:txEl>
                                              <p:pRg st="4" end="4"/>
                                            </p:txEl>
                                          </p:spTgt>
                                        </p:tgtEl>
                                        <p:attrNameLst>
                                          <p:attrName>style.visibility</p:attrName>
                                        </p:attrNameLst>
                                      </p:cBhvr>
                                      <p:to>
                                        <p:strVal val="visible"/>
                                      </p:to>
                                    </p:set>
                                    <p:anim calcmode="lin" valueType="num">
                                      <p:cBhvr>
                                        <p:cTn id="21" dur="1000" fill="hold"/>
                                        <p:tgtEl>
                                          <p:spTgt spid="45059">
                                            <p:txEl>
                                              <p:pRg st="4" end="4"/>
                                            </p:txEl>
                                          </p:spTgt>
                                        </p:tgtEl>
                                        <p:attrNameLst>
                                          <p:attrName>ppt_w</p:attrName>
                                        </p:attrNameLst>
                                      </p:cBhvr>
                                      <p:tavLst>
                                        <p:tav tm="0">
                                          <p:val>
                                            <p:strVal val="#ppt_w*0.70"/>
                                          </p:val>
                                        </p:tav>
                                        <p:tav tm="100000">
                                          <p:val>
                                            <p:strVal val="#ppt_w"/>
                                          </p:val>
                                        </p:tav>
                                      </p:tavLst>
                                    </p:anim>
                                    <p:anim calcmode="lin" valueType="num">
                                      <p:cBhvr>
                                        <p:cTn id="22" dur="1000" fill="hold"/>
                                        <p:tgtEl>
                                          <p:spTgt spid="45059">
                                            <p:txEl>
                                              <p:pRg st="4" end="4"/>
                                            </p:txEl>
                                          </p:spTgt>
                                        </p:tgtEl>
                                        <p:attrNameLst>
                                          <p:attrName>ppt_h</p:attrName>
                                        </p:attrNameLst>
                                      </p:cBhvr>
                                      <p:tavLst>
                                        <p:tav tm="0">
                                          <p:val>
                                            <p:strVal val="#ppt_h"/>
                                          </p:val>
                                        </p:tav>
                                        <p:tav tm="100000">
                                          <p:val>
                                            <p:strVal val="#ppt_h"/>
                                          </p:val>
                                        </p:tav>
                                      </p:tavLst>
                                    </p:anim>
                                    <p:animEffect transition="in" filter="fade">
                                      <p:cBhvr>
                                        <p:cTn id="23" dur="1000"/>
                                        <p:tgtEl>
                                          <p:spTgt spid="45059">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45059">
                                            <p:txEl>
                                              <p:pRg st="5" end="5"/>
                                            </p:txEl>
                                          </p:spTgt>
                                        </p:tgtEl>
                                        <p:attrNameLst>
                                          <p:attrName>style.visibility</p:attrName>
                                        </p:attrNameLst>
                                      </p:cBhvr>
                                      <p:to>
                                        <p:strVal val="visible"/>
                                      </p:to>
                                    </p:set>
                                    <p:anim calcmode="lin" valueType="num">
                                      <p:cBhvr>
                                        <p:cTn id="28" dur="1000" fill="hold"/>
                                        <p:tgtEl>
                                          <p:spTgt spid="45059">
                                            <p:txEl>
                                              <p:pRg st="5" end="5"/>
                                            </p:txEl>
                                          </p:spTgt>
                                        </p:tgtEl>
                                        <p:attrNameLst>
                                          <p:attrName>ppt_w</p:attrName>
                                        </p:attrNameLst>
                                      </p:cBhvr>
                                      <p:tavLst>
                                        <p:tav tm="0">
                                          <p:val>
                                            <p:strVal val="#ppt_w*0.70"/>
                                          </p:val>
                                        </p:tav>
                                        <p:tav tm="100000">
                                          <p:val>
                                            <p:strVal val="#ppt_w"/>
                                          </p:val>
                                        </p:tav>
                                      </p:tavLst>
                                    </p:anim>
                                    <p:anim calcmode="lin" valueType="num">
                                      <p:cBhvr>
                                        <p:cTn id="29" dur="1000" fill="hold"/>
                                        <p:tgtEl>
                                          <p:spTgt spid="45059">
                                            <p:txEl>
                                              <p:pRg st="5" end="5"/>
                                            </p:txEl>
                                          </p:spTgt>
                                        </p:tgtEl>
                                        <p:attrNameLst>
                                          <p:attrName>ppt_h</p:attrName>
                                        </p:attrNameLst>
                                      </p:cBhvr>
                                      <p:tavLst>
                                        <p:tav tm="0">
                                          <p:val>
                                            <p:strVal val="#ppt_h"/>
                                          </p:val>
                                        </p:tav>
                                        <p:tav tm="100000">
                                          <p:val>
                                            <p:strVal val="#ppt_h"/>
                                          </p:val>
                                        </p:tav>
                                      </p:tavLst>
                                    </p:anim>
                                    <p:animEffect transition="in" filter="fade">
                                      <p:cBhvr>
                                        <p:cTn id="30" dur="1000"/>
                                        <p:tgtEl>
                                          <p:spTgt spid="45059">
                                            <p:txEl>
                                              <p:pRg st="5" end="5"/>
                                            </p:txEl>
                                          </p:spTgt>
                                        </p:tgtEl>
                                      </p:cBhvr>
                                    </p:animEffect>
                                  </p:childTnLst>
                                </p:cTn>
                              </p:par>
                            </p:childTnLst>
                          </p:cTn>
                        </p:par>
                        <p:par>
                          <p:cTn id="31" fill="hold">
                            <p:stCondLst>
                              <p:cond delay="1000"/>
                            </p:stCondLst>
                            <p:childTnLst>
                              <p:par>
                                <p:cTn id="32" presetID="55" presetClass="entr" presetSubtype="0" fill="hold" grpId="0" nodeType="afterEffect">
                                  <p:stCondLst>
                                    <p:cond delay="0"/>
                                  </p:stCondLst>
                                  <p:childTnLst>
                                    <p:set>
                                      <p:cBhvr>
                                        <p:cTn id="33" dur="1" fill="hold">
                                          <p:stCondLst>
                                            <p:cond delay="0"/>
                                          </p:stCondLst>
                                        </p:cTn>
                                        <p:tgtEl>
                                          <p:spTgt spid="45059">
                                            <p:txEl>
                                              <p:pRg st="6" end="6"/>
                                            </p:txEl>
                                          </p:spTgt>
                                        </p:tgtEl>
                                        <p:attrNameLst>
                                          <p:attrName>style.visibility</p:attrName>
                                        </p:attrNameLst>
                                      </p:cBhvr>
                                      <p:to>
                                        <p:strVal val="visible"/>
                                      </p:to>
                                    </p:set>
                                    <p:anim calcmode="lin" valueType="num">
                                      <p:cBhvr>
                                        <p:cTn id="34" dur="1000" fill="hold"/>
                                        <p:tgtEl>
                                          <p:spTgt spid="45059">
                                            <p:txEl>
                                              <p:pRg st="6" end="6"/>
                                            </p:txEl>
                                          </p:spTgt>
                                        </p:tgtEl>
                                        <p:attrNameLst>
                                          <p:attrName>ppt_w</p:attrName>
                                        </p:attrNameLst>
                                      </p:cBhvr>
                                      <p:tavLst>
                                        <p:tav tm="0">
                                          <p:val>
                                            <p:strVal val="#ppt_w*0.70"/>
                                          </p:val>
                                        </p:tav>
                                        <p:tav tm="100000">
                                          <p:val>
                                            <p:strVal val="#ppt_w"/>
                                          </p:val>
                                        </p:tav>
                                      </p:tavLst>
                                    </p:anim>
                                    <p:anim calcmode="lin" valueType="num">
                                      <p:cBhvr>
                                        <p:cTn id="35" dur="1000" fill="hold"/>
                                        <p:tgtEl>
                                          <p:spTgt spid="45059">
                                            <p:txEl>
                                              <p:pRg st="6" end="6"/>
                                            </p:txEl>
                                          </p:spTgt>
                                        </p:tgtEl>
                                        <p:attrNameLst>
                                          <p:attrName>ppt_h</p:attrName>
                                        </p:attrNameLst>
                                      </p:cBhvr>
                                      <p:tavLst>
                                        <p:tav tm="0">
                                          <p:val>
                                            <p:strVal val="#ppt_h"/>
                                          </p:val>
                                        </p:tav>
                                        <p:tav tm="100000">
                                          <p:val>
                                            <p:strVal val="#ppt_h"/>
                                          </p:val>
                                        </p:tav>
                                      </p:tavLst>
                                    </p:anim>
                                    <p:animEffect transition="in" filter="fade">
                                      <p:cBhvr>
                                        <p:cTn id="36" dur="1000"/>
                                        <p:tgtEl>
                                          <p:spTgt spid="45059">
                                            <p:txEl>
                                              <p:pRg st="6" end="6"/>
                                            </p:txEl>
                                          </p:spTgt>
                                        </p:tgtEl>
                                      </p:cBhvr>
                                    </p:animEffect>
                                  </p:childTnLst>
                                </p:cTn>
                              </p:par>
                            </p:childTnLst>
                          </p:cTn>
                        </p:par>
                        <p:par>
                          <p:cTn id="37" fill="hold">
                            <p:stCondLst>
                              <p:cond delay="2000"/>
                            </p:stCondLst>
                            <p:childTnLst>
                              <p:par>
                                <p:cTn id="38" presetID="55" presetClass="entr" presetSubtype="0" fill="hold" grpId="0" nodeType="afterEffect">
                                  <p:stCondLst>
                                    <p:cond delay="0"/>
                                  </p:stCondLst>
                                  <p:childTnLst>
                                    <p:set>
                                      <p:cBhvr>
                                        <p:cTn id="39" dur="1" fill="hold">
                                          <p:stCondLst>
                                            <p:cond delay="0"/>
                                          </p:stCondLst>
                                        </p:cTn>
                                        <p:tgtEl>
                                          <p:spTgt spid="45059">
                                            <p:txEl>
                                              <p:pRg st="7" end="7"/>
                                            </p:txEl>
                                          </p:spTgt>
                                        </p:tgtEl>
                                        <p:attrNameLst>
                                          <p:attrName>style.visibility</p:attrName>
                                        </p:attrNameLst>
                                      </p:cBhvr>
                                      <p:to>
                                        <p:strVal val="visible"/>
                                      </p:to>
                                    </p:set>
                                    <p:anim calcmode="lin" valueType="num">
                                      <p:cBhvr>
                                        <p:cTn id="40" dur="1000" fill="hold"/>
                                        <p:tgtEl>
                                          <p:spTgt spid="45059">
                                            <p:txEl>
                                              <p:pRg st="7" end="7"/>
                                            </p:txEl>
                                          </p:spTgt>
                                        </p:tgtEl>
                                        <p:attrNameLst>
                                          <p:attrName>ppt_w</p:attrName>
                                        </p:attrNameLst>
                                      </p:cBhvr>
                                      <p:tavLst>
                                        <p:tav tm="0">
                                          <p:val>
                                            <p:strVal val="#ppt_w*0.70"/>
                                          </p:val>
                                        </p:tav>
                                        <p:tav tm="100000">
                                          <p:val>
                                            <p:strVal val="#ppt_w"/>
                                          </p:val>
                                        </p:tav>
                                      </p:tavLst>
                                    </p:anim>
                                    <p:anim calcmode="lin" valueType="num">
                                      <p:cBhvr>
                                        <p:cTn id="41" dur="1000" fill="hold"/>
                                        <p:tgtEl>
                                          <p:spTgt spid="45059">
                                            <p:txEl>
                                              <p:pRg st="7" end="7"/>
                                            </p:txEl>
                                          </p:spTgt>
                                        </p:tgtEl>
                                        <p:attrNameLst>
                                          <p:attrName>ppt_h</p:attrName>
                                        </p:attrNameLst>
                                      </p:cBhvr>
                                      <p:tavLst>
                                        <p:tav tm="0">
                                          <p:val>
                                            <p:strVal val="#ppt_h"/>
                                          </p:val>
                                        </p:tav>
                                        <p:tav tm="100000">
                                          <p:val>
                                            <p:strVal val="#ppt_h"/>
                                          </p:val>
                                        </p:tav>
                                      </p:tavLst>
                                    </p:anim>
                                    <p:animEffect transition="in" filter="fade">
                                      <p:cBhvr>
                                        <p:cTn id="42" dur="1000"/>
                                        <p:tgtEl>
                                          <p:spTgt spid="45059">
                                            <p:txEl>
                                              <p:pRg st="7" end="7"/>
                                            </p:txEl>
                                          </p:spTgt>
                                        </p:tgtEl>
                                      </p:cBhvr>
                                    </p:animEffect>
                                  </p:childTnLst>
                                </p:cTn>
                              </p:par>
                            </p:childTnLst>
                          </p:cTn>
                        </p:par>
                        <p:par>
                          <p:cTn id="43" fill="hold">
                            <p:stCondLst>
                              <p:cond delay="3000"/>
                            </p:stCondLst>
                            <p:childTnLst>
                              <p:par>
                                <p:cTn id="44" presetID="55" presetClass="entr" presetSubtype="0" fill="hold" grpId="0" nodeType="afterEffect">
                                  <p:stCondLst>
                                    <p:cond delay="0"/>
                                  </p:stCondLst>
                                  <p:childTnLst>
                                    <p:set>
                                      <p:cBhvr>
                                        <p:cTn id="45" dur="1" fill="hold">
                                          <p:stCondLst>
                                            <p:cond delay="0"/>
                                          </p:stCondLst>
                                        </p:cTn>
                                        <p:tgtEl>
                                          <p:spTgt spid="45059">
                                            <p:txEl>
                                              <p:pRg st="8" end="8"/>
                                            </p:txEl>
                                          </p:spTgt>
                                        </p:tgtEl>
                                        <p:attrNameLst>
                                          <p:attrName>style.visibility</p:attrName>
                                        </p:attrNameLst>
                                      </p:cBhvr>
                                      <p:to>
                                        <p:strVal val="visible"/>
                                      </p:to>
                                    </p:set>
                                    <p:anim calcmode="lin" valueType="num">
                                      <p:cBhvr>
                                        <p:cTn id="46" dur="1000" fill="hold"/>
                                        <p:tgtEl>
                                          <p:spTgt spid="45059">
                                            <p:txEl>
                                              <p:pRg st="8" end="8"/>
                                            </p:txEl>
                                          </p:spTgt>
                                        </p:tgtEl>
                                        <p:attrNameLst>
                                          <p:attrName>ppt_w</p:attrName>
                                        </p:attrNameLst>
                                      </p:cBhvr>
                                      <p:tavLst>
                                        <p:tav tm="0">
                                          <p:val>
                                            <p:strVal val="#ppt_w*0.70"/>
                                          </p:val>
                                        </p:tav>
                                        <p:tav tm="100000">
                                          <p:val>
                                            <p:strVal val="#ppt_w"/>
                                          </p:val>
                                        </p:tav>
                                      </p:tavLst>
                                    </p:anim>
                                    <p:anim calcmode="lin" valueType="num">
                                      <p:cBhvr>
                                        <p:cTn id="47" dur="1000" fill="hold"/>
                                        <p:tgtEl>
                                          <p:spTgt spid="45059">
                                            <p:txEl>
                                              <p:pRg st="8" end="8"/>
                                            </p:txEl>
                                          </p:spTgt>
                                        </p:tgtEl>
                                        <p:attrNameLst>
                                          <p:attrName>ppt_h</p:attrName>
                                        </p:attrNameLst>
                                      </p:cBhvr>
                                      <p:tavLst>
                                        <p:tav tm="0">
                                          <p:val>
                                            <p:strVal val="#ppt_h"/>
                                          </p:val>
                                        </p:tav>
                                        <p:tav tm="100000">
                                          <p:val>
                                            <p:strVal val="#ppt_h"/>
                                          </p:val>
                                        </p:tav>
                                      </p:tavLst>
                                    </p:anim>
                                    <p:animEffect transition="in" filter="fade">
                                      <p:cBhvr>
                                        <p:cTn id="48" dur="1000"/>
                                        <p:tgtEl>
                                          <p:spTgt spid="45059">
                                            <p:txEl>
                                              <p:pRg st="8" end="8"/>
                                            </p:txEl>
                                          </p:spTgt>
                                        </p:tgtEl>
                                      </p:cBhvr>
                                    </p:animEffect>
                                  </p:childTnLst>
                                </p:cTn>
                              </p:par>
                            </p:childTnLst>
                          </p:cTn>
                        </p:par>
                        <p:par>
                          <p:cTn id="49" fill="hold">
                            <p:stCondLst>
                              <p:cond delay="4000"/>
                            </p:stCondLst>
                            <p:childTnLst>
                              <p:par>
                                <p:cTn id="50" presetID="55" presetClass="entr" presetSubtype="0" fill="hold" grpId="0" nodeType="afterEffect">
                                  <p:stCondLst>
                                    <p:cond delay="0"/>
                                  </p:stCondLst>
                                  <p:childTnLst>
                                    <p:set>
                                      <p:cBhvr>
                                        <p:cTn id="51" dur="1" fill="hold">
                                          <p:stCondLst>
                                            <p:cond delay="0"/>
                                          </p:stCondLst>
                                        </p:cTn>
                                        <p:tgtEl>
                                          <p:spTgt spid="45059">
                                            <p:txEl>
                                              <p:pRg st="9" end="9"/>
                                            </p:txEl>
                                          </p:spTgt>
                                        </p:tgtEl>
                                        <p:attrNameLst>
                                          <p:attrName>style.visibility</p:attrName>
                                        </p:attrNameLst>
                                      </p:cBhvr>
                                      <p:to>
                                        <p:strVal val="visible"/>
                                      </p:to>
                                    </p:set>
                                    <p:anim calcmode="lin" valueType="num">
                                      <p:cBhvr>
                                        <p:cTn id="52" dur="1000" fill="hold"/>
                                        <p:tgtEl>
                                          <p:spTgt spid="45059">
                                            <p:txEl>
                                              <p:pRg st="9" end="9"/>
                                            </p:txEl>
                                          </p:spTgt>
                                        </p:tgtEl>
                                        <p:attrNameLst>
                                          <p:attrName>ppt_w</p:attrName>
                                        </p:attrNameLst>
                                      </p:cBhvr>
                                      <p:tavLst>
                                        <p:tav tm="0">
                                          <p:val>
                                            <p:strVal val="#ppt_w*0.70"/>
                                          </p:val>
                                        </p:tav>
                                        <p:tav tm="100000">
                                          <p:val>
                                            <p:strVal val="#ppt_w"/>
                                          </p:val>
                                        </p:tav>
                                      </p:tavLst>
                                    </p:anim>
                                    <p:anim calcmode="lin" valueType="num">
                                      <p:cBhvr>
                                        <p:cTn id="53" dur="1000" fill="hold"/>
                                        <p:tgtEl>
                                          <p:spTgt spid="45059">
                                            <p:txEl>
                                              <p:pRg st="9" end="9"/>
                                            </p:txEl>
                                          </p:spTgt>
                                        </p:tgtEl>
                                        <p:attrNameLst>
                                          <p:attrName>ppt_h</p:attrName>
                                        </p:attrNameLst>
                                      </p:cBhvr>
                                      <p:tavLst>
                                        <p:tav tm="0">
                                          <p:val>
                                            <p:strVal val="#ppt_h"/>
                                          </p:val>
                                        </p:tav>
                                        <p:tav tm="100000">
                                          <p:val>
                                            <p:strVal val="#ppt_h"/>
                                          </p:val>
                                        </p:tav>
                                      </p:tavLst>
                                    </p:anim>
                                    <p:animEffect transition="in" filter="fade">
                                      <p:cBhvr>
                                        <p:cTn id="54" dur="1000"/>
                                        <p:tgtEl>
                                          <p:spTgt spid="4505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uiExpand="1" build="p" bldLvl="2"/>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174625" y="3175"/>
            <a:ext cx="8964613" cy="531813"/>
          </a:xfrm>
        </p:spPr>
        <p:txBody>
          <a:bodyPr/>
          <a:lstStyle/>
          <a:p>
            <a:pPr eaLnBrk="1" hangingPunct="1"/>
            <a:r>
              <a:rPr lang="pl-PL" altLang="pl-PL" sz="4000"/>
              <a:t>Rodzaje komunikatów</a:t>
            </a:r>
            <a:endParaRPr lang="pl-PL" altLang="pl-PL" sz="2800"/>
          </a:p>
        </p:txBody>
      </p:sp>
      <p:sp>
        <p:nvSpPr>
          <p:cNvPr id="47107" name="Text Box 3"/>
          <p:cNvSpPr txBox="1">
            <a:spLocks noChangeArrowheads="1"/>
          </p:cNvSpPr>
          <p:nvPr/>
        </p:nvSpPr>
        <p:spPr bwMode="auto">
          <a:xfrm>
            <a:off x="144016" y="764704"/>
            <a:ext cx="8964488" cy="5940088"/>
          </a:xfrm>
          <a:prstGeom prst="rect">
            <a:avLst/>
          </a:prstGeom>
          <a:noFill/>
          <a:ln w="12700">
            <a:noFill/>
            <a:miter lim="800000"/>
            <a:headEnd/>
            <a:tailEnd/>
          </a:ln>
          <a:effectLst/>
        </p:spPr>
        <p:txBody>
          <a:bodyPr wrap="square">
            <a:spAutoFit/>
          </a:bodyPr>
          <a:lstStyle/>
          <a:p>
            <a:pPr marL="265113" indent="-265113">
              <a:spcAft>
                <a:spcPct val="30000"/>
              </a:spcAft>
              <a:buFont typeface="Wingdings" pitchFamily="2" charset="2"/>
              <a:buChar char="§"/>
            </a:pPr>
            <a:r>
              <a:rPr lang="pl-PL" altLang="pl-PL" sz="2000" dirty="0">
                <a:latin typeface="Verdana" pitchFamily="34" charset="0"/>
              </a:rPr>
              <a:t>Wywołanie operacji (</a:t>
            </a:r>
            <a:r>
              <a:rPr lang="pl-PL" altLang="pl-PL" sz="2000" b="1" dirty="0" err="1">
                <a:latin typeface="Verdana" pitchFamily="34" charset="0"/>
              </a:rPr>
              <a:t>Call</a:t>
            </a:r>
            <a:r>
              <a:rPr lang="pl-PL" altLang="pl-PL" sz="2000" dirty="0">
                <a:latin typeface="Verdana" pitchFamily="34" charset="0"/>
              </a:rPr>
              <a:t>)</a:t>
            </a:r>
          </a:p>
          <a:p>
            <a:pPr marL="536575" lvl="1">
              <a:spcAft>
                <a:spcPct val="30000"/>
              </a:spcAft>
              <a:buFont typeface="Wingdings" pitchFamily="2" charset="2"/>
              <a:buNone/>
            </a:pPr>
            <a:r>
              <a:rPr lang="pl-PL" altLang="pl-PL" sz="2000" dirty="0">
                <a:latin typeface="Verdana" pitchFamily="34" charset="0"/>
              </a:rPr>
              <a:t>Następuje wywołanie operacji na obiekcie docelowym.</a:t>
            </a:r>
          </a:p>
          <a:p>
            <a:pPr marL="536575" lvl="1">
              <a:spcAft>
                <a:spcPct val="30000"/>
              </a:spcAft>
              <a:buFont typeface="Wingdings" pitchFamily="2" charset="2"/>
              <a:buNone/>
            </a:pPr>
            <a:r>
              <a:rPr lang="pl-PL" altLang="pl-PL" sz="2000" dirty="0">
                <a:latin typeface="Verdana" pitchFamily="34" charset="0"/>
              </a:rPr>
              <a:t>Obiekt może wysłać komunikat sam do siebie, wówczas ma miejsce wywołanie lokalne.</a:t>
            </a:r>
          </a:p>
          <a:p>
            <a:pPr marL="265113" indent="-265113">
              <a:spcAft>
                <a:spcPct val="30000"/>
              </a:spcAft>
              <a:buFont typeface="Wingdings" pitchFamily="2" charset="2"/>
              <a:buChar char="§"/>
            </a:pPr>
            <a:r>
              <a:rPr lang="pl-PL" altLang="pl-PL" sz="2000" dirty="0">
                <a:latin typeface="Verdana" pitchFamily="34" charset="0"/>
              </a:rPr>
              <a:t>Przekazanie wartości (</a:t>
            </a:r>
            <a:r>
              <a:rPr lang="pl-PL" altLang="pl-PL" sz="2000" b="1" dirty="0">
                <a:latin typeface="Verdana" pitchFamily="34" charset="0"/>
              </a:rPr>
              <a:t>Return</a:t>
            </a:r>
            <a:r>
              <a:rPr lang="pl-PL" altLang="pl-PL" sz="2000" dirty="0">
                <a:latin typeface="Verdana" pitchFamily="34" charset="0"/>
              </a:rPr>
              <a:t>)</a:t>
            </a:r>
          </a:p>
          <a:p>
            <a:pPr marL="536575" lvl="1">
              <a:spcAft>
                <a:spcPct val="30000"/>
              </a:spcAft>
              <a:buFont typeface="Wingdings" pitchFamily="2" charset="2"/>
              <a:buNone/>
            </a:pPr>
            <a:r>
              <a:rPr lang="pl-PL" altLang="pl-PL" sz="2000" dirty="0">
                <a:latin typeface="Verdana" pitchFamily="34" charset="0"/>
              </a:rPr>
              <a:t>Podczas tej akcji dochodzi do przekazania wartości do obiektu wywołującego.</a:t>
            </a:r>
          </a:p>
          <a:p>
            <a:pPr marL="265113" indent="-265113">
              <a:spcAft>
                <a:spcPct val="30000"/>
              </a:spcAft>
              <a:buFont typeface="Wingdings" pitchFamily="2" charset="2"/>
              <a:buChar char="§"/>
            </a:pPr>
            <a:r>
              <a:rPr lang="pl-PL" altLang="pl-PL" sz="2000" dirty="0">
                <a:latin typeface="Verdana" pitchFamily="34" charset="0"/>
              </a:rPr>
              <a:t>Przesłanie sygnału (</a:t>
            </a:r>
            <a:r>
              <a:rPr lang="pl-PL" altLang="pl-PL" sz="2000" b="1" dirty="0" err="1">
                <a:latin typeface="Verdana" pitchFamily="34" charset="0"/>
              </a:rPr>
              <a:t>Send</a:t>
            </a:r>
            <a:r>
              <a:rPr lang="pl-PL" altLang="pl-PL" sz="2000" dirty="0">
                <a:latin typeface="Verdana" pitchFamily="34" charset="0"/>
              </a:rPr>
              <a:t>)</a:t>
            </a:r>
          </a:p>
          <a:p>
            <a:pPr marL="536575" lvl="1">
              <a:spcAft>
                <a:spcPct val="30000"/>
              </a:spcAft>
              <a:buFont typeface="Wingdings" pitchFamily="2" charset="2"/>
              <a:buNone/>
            </a:pPr>
            <a:r>
              <a:rPr lang="pl-PL" altLang="pl-PL" sz="2000" dirty="0">
                <a:latin typeface="Verdana" pitchFamily="34" charset="0"/>
              </a:rPr>
              <a:t>Ma miejsce przekazanie sygnału do obiektu. Sygnał jest dowolnym asynchronicznym bytem przekazywanym między obiektami.</a:t>
            </a:r>
          </a:p>
          <a:p>
            <a:pPr marL="265113" indent="-265113">
              <a:spcAft>
                <a:spcPct val="30000"/>
              </a:spcAft>
              <a:buFont typeface="Wingdings" pitchFamily="2" charset="2"/>
              <a:buChar char="§"/>
            </a:pPr>
            <a:r>
              <a:rPr lang="pl-PL" altLang="pl-PL" sz="2000" dirty="0">
                <a:latin typeface="Verdana" pitchFamily="34" charset="0"/>
              </a:rPr>
              <a:t>Utworzenia obiektu (</a:t>
            </a:r>
            <a:r>
              <a:rPr lang="pl-PL" altLang="pl-PL" sz="2000" b="1" dirty="0" err="1">
                <a:latin typeface="Verdana" pitchFamily="34" charset="0"/>
              </a:rPr>
              <a:t>Create</a:t>
            </a:r>
            <a:r>
              <a:rPr lang="pl-PL" altLang="pl-PL" sz="2000" dirty="0">
                <a:latin typeface="Verdana" pitchFamily="34" charset="0"/>
              </a:rPr>
              <a:t>)</a:t>
            </a:r>
          </a:p>
          <a:p>
            <a:pPr marL="536575" lvl="1">
              <a:spcAft>
                <a:spcPct val="30000"/>
              </a:spcAft>
              <a:buFont typeface="Wingdings" pitchFamily="2" charset="2"/>
              <a:buNone/>
            </a:pPr>
            <a:r>
              <a:rPr lang="pl-PL" altLang="pl-PL" sz="2000" dirty="0">
                <a:latin typeface="Verdana" pitchFamily="34" charset="0"/>
              </a:rPr>
              <a:t>W trakcie tej interakcji dochodzi do utworzenia nowego obiektu.</a:t>
            </a:r>
          </a:p>
          <a:p>
            <a:pPr marL="265113" indent="-265113">
              <a:spcAft>
                <a:spcPct val="30000"/>
              </a:spcAft>
              <a:buFont typeface="Wingdings" pitchFamily="2" charset="2"/>
              <a:buChar char="§"/>
            </a:pPr>
            <a:r>
              <a:rPr lang="pl-PL" altLang="pl-PL" sz="2000" dirty="0">
                <a:latin typeface="Verdana" pitchFamily="34" charset="0"/>
              </a:rPr>
              <a:t>Zniszczenia obiektu (</a:t>
            </a:r>
            <a:r>
              <a:rPr lang="pl-PL" altLang="pl-PL" sz="2000" b="1" dirty="0" err="1">
                <a:latin typeface="Verdana" pitchFamily="34" charset="0"/>
              </a:rPr>
              <a:t>Destroy</a:t>
            </a:r>
            <a:r>
              <a:rPr lang="pl-PL" altLang="pl-PL" sz="2000" dirty="0">
                <a:latin typeface="Verdana" pitchFamily="34" charset="0"/>
              </a:rPr>
              <a:t>)</a:t>
            </a:r>
          </a:p>
          <a:p>
            <a:pPr marL="536575" lvl="1">
              <a:spcAft>
                <a:spcPct val="30000"/>
              </a:spcAft>
              <a:buFont typeface="Wingdings" pitchFamily="2" charset="2"/>
              <a:buNone/>
            </a:pPr>
            <a:r>
              <a:rPr lang="pl-PL" altLang="pl-PL" sz="2000" dirty="0">
                <a:latin typeface="Verdana" pitchFamily="34" charset="0"/>
              </a:rPr>
              <a:t>Interakcja polega na zniszczeniu obiektu. Obiekt też może zniszczyć się sam.</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 calcmode="lin" valueType="num">
                                      <p:cBhvr>
                                        <p:cTn id="7" dur="1000" fill="hold"/>
                                        <p:tgtEl>
                                          <p:spTgt spid="47107">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47107">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47107">
                                            <p:txEl>
                                              <p:pRg st="0" end="0"/>
                                            </p:txEl>
                                          </p:spTgt>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47107">
                                            <p:txEl>
                                              <p:pRg st="1" end="1"/>
                                            </p:txEl>
                                          </p:spTgt>
                                        </p:tgtEl>
                                        <p:attrNameLst>
                                          <p:attrName>style.visibility</p:attrName>
                                        </p:attrNameLst>
                                      </p:cBhvr>
                                      <p:to>
                                        <p:strVal val="visible"/>
                                      </p:to>
                                    </p:set>
                                    <p:anim calcmode="lin" valueType="num">
                                      <p:cBhvr>
                                        <p:cTn id="12" dur="1000" fill="hold"/>
                                        <p:tgtEl>
                                          <p:spTgt spid="47107">
                                            <p:txEl>
                                              <p:pRg st="1" end="1"/>
                                            </p:txEl>
                                          </p:spTgt>
                                        </p:tgtEl>
                                        <p:attrNameLst>
                                          <p:attrName>ppt_w</p:attrName>
                                        </p:attrNameLst>
                                      </p:cBhvr>
                                      <p:tavLst>
                                        <p:tav tm="0">
                                          <p:val>
                                            <p:strVal val="#ppt_w*0.70"/>
                                          </p:val>
                                        </p:tav>
                                        <p:tav tm="100000">
                                          <p:val>
                                            <p:strVal val="#ppt_w"/>
                                          </p:val>
                                        </p:tav>
                                      </p:tavLst>
                                    </p:anim>
                                    <p:anim calcmode="lin" valueType="num">
                                      <p:cBhvr>
                                        <p:cTn id="13" dur="1000" fill="hold"/>
                                        <p:tgtEl>
                                          <p:spTgt spid="47107">
                                            <p:txEl>
                                              <p:pRg st="1" end="1"/>
                                            </p:txEl>
                                          </p:spTgt>
                                        </p:tgtEl>
                                        <p:attrNameLst>
                                          <p:attrName>ppt_h</p:attrName>
                                        </p:attrNameLst>
                                      </p:cBhvr>
                                      <p:tavLst>
                                        <p:tav tm="0">
                                          <p:val>
                                            <p:strVal val="#ppt_h"/>
                                          </p:val>
                                        </p:tav>
                                        <p:tav tm="100000">
                                          <p:val>
                                            <p:strVal val="#ppt_h"/>
                                          </p:val>
                                        </p:tav>
                                      </p:tavLst>
                                    </p:anim>
                                    <p:animEffect transition="in" filter="fade">
                                      <p:cBhvr>
                                        <p:cTn id="14" dur="1000"/>
                                        <p:tgtEl>
                                          <p:spTgt spid="47107">
                                            <p:txEl>
                                              <p:pRg st="1" end="1"/>
                                            </p:txEl>
                                          </p:spTgt>
                                        </p:tgtEl>
                                      </p:cBhvr>
                                    </p:animEffect>
                                  </p:childTnLst>
                                </p:cTn>
                              </p:par>
                              <p:par>
                                <p:cTn id="15" presetID="55" presetClass="entr" presetSubtype="0" fill="hold" grpId="0" nodeType="withEffect">
                                  <p:stCondLst>
                                    <p:cond delay="0"/>
                                  </p:stCondLst>
                                  <p:childTnLst>
                                    <p:set>
                                      <p:cBhvr>
                                        <p:cTn id="16" dur="1" fill="hold">
                                          <p:stCondLst>
                                            <p:cond delay="0"/>
                                          </p:stCondLst>
                                        </p:cTn>
                                        <p:tgtEl>
                                          <p:spTgt spid="47107">
                                            <p:txEl>
                                              <p:pRg st="2" end="2"/>
                                            </p:txEl>
                                          </p:spTgt>
                                        </p:tgtEl>
                                        <p:attrNameLst>
                                          <p:attrName>style.visibility</p:attrName>
                                        </p:attrNameLst>
                                      </p:cBhvr>
                                      <p:to>
                                        <p:strVal val="visible"/>
                                      </p:to>
                                    </p:set>
                                    <p:anim calcmode="lin" valueType="num">
                                      <p:cBhvr>
                                        <p:cTn id="17" dur="1000" fill="hold"/>
                                        <p:tgtEl>
                                          <p:spTgt spid="47107">
                                            <p:txEl>
                                              <p:pRg st="2" end="2"/>
                                            </p:txEl>
                                          </p:spTgt>
                                        </p:tgtEl>
                                        <p:attrNameLst>
                                          <p:attrName>ppt_w</p:attrName>
                                        </p:attrNameLst>
                                      </p:cBhvr>
                                      <p:tavLst>
                                        <p:tav tm="0">
                                          <p:val>
                                            <p:strVal val="#ppt_w*0.70"/>
                                          </p:val>
                                        </p:tav>
                                        <p:tav tm="100000">
                                          <p:val>
                                            <p:strVal val="#ppt_w"/>
                                          </p:val>
                                        </p:tav>
                                      </p:tavLst>
                                    </p:anim>
                                    <p:anim calcmode="lin" valueType="num">
                                      <p:cBhvr>
                                        <p:cTn id="18" dur="1000" fill="hold"/>
                                        <p:tgtEl>
                                          <p:spTgt spid="47107">
                                            <p:txEl>
                                              <p:pRg st="2" end="2"/>
                                            </p:txEl>
                                          </p:spTgt>
                                        </p:tgtEl>
                                        <p:attrNameLst>
                                          <p:attrName>ppt_h</p:attrName>
                                        </p:attrNameLst>
                                      </p:cBhvr>
                                      <p:tavLst>
                                        <p:tav tm="0">
                                          <p:val>
                                            <p:strVal val="#ppt_h"/>
                                          </p:val>
                                        </p:tav>
                                        <p:tav tm="100000">
                                          <p:val>
                                            <p:strVal val="#ppt_h"/>
                                          </p:val>
                                        </p:tav>
                                      </p:tavLst>
                                    </p:anim>
                                    <p:animEffect transition="in" filter="fade">
                                      <p:cBhvr>
                                        <p:cTn id="19" dur="1000"/>
                                        <p:tgtEl>
                                          <p:spTgt spid="47107">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5" presetClass="entr" presetSubtype="0" fill="hold" grpId="0" nodeType="clickEffect">
                                  <p:stCondLst>
                                    <p:cond delay="0"/>
                                  </p:stCondLst>
                                  <p:childTnLst>
                                    <p:set>
                                      <p:cBhvr>
                                        <p:cTn id="23" dur="1" fill="hold">
                                          <p:stCondLst>
                                            <p:cond delay="0"/>
                                          </p:stCondLst>
                                        </p:cTn>
                                        <p:tgtEl>
                                          <p:spTgt spid="47107">
                                            <p:txEl>
                                              <p:pRg st="3" end="3"/>
                                            </p:txEl>
                                          </p:spTgt>
                                        </p:tgtEl>
                                        <p:attrNameLst>
                                          <p:attrName>style.visibility</p:attrName>
                                        </p:attrNameLst>
                                      </p:cBhvr>
                                      <p:to>
                                        <p:strVal val="visible"/>
                                      </p:to>
                                    </p:set>
                                    <p:anim calcmode="lin" valueType="num">
                                      <p:cBhvr>
                                        <p:cTn id="24" dur="1000" fill="hold"/>
                                        <p:tgtEl>
                                          <p:spTgt spid="47107">
                                            <p:txEl>
                                              <p:pRg st="3" end="3"/>
                                            </p:txEl>
                                          </p:spTgt>
                                        </p:tgtEl>
                                        <p:attrNameLst>
                                          <p:attrName>ppt_w</p:attrName>
                                        </p:attrNameLst>
                                      </p:cBhvr>
                                      <p:tavLst>
                                        <p:tav tm="0">
                                          <p:val>
                                            <p:strVal val="#ppt_w*0.70"/>
                                          </p:val>
                                        </p:tav>
                                        <p:tav tm="100000">
                                          <p:val>
                                            <p:strVal val="#ppt_w"/>
                                          </p:val>
                                        </p:tav>
                                      </p:tavLst>
                                    </p:anim>
                                    <p:anim calcmode="lin" valueType="num">
                                      <p:cBhvr>
                                        <p:cTn id="25" dur="1000" fill="hold"/>
                                        <p:tgtEl>
                                          <p:spTgt spid="47107">
                                            <p:txEl>
                                              <p:pRg st="3" end="3"/>
                                            </p:txEl>
                                          </p:spTgt>
                                        </p:tgtEl>
                                        <p:attrNameLst>
                                          <p:attrName>ppt_h</p:attrName>
                                        </p:attrNameLst>
                                      </p:cBhvr>
                                      <p:tavLst>
                                        <p:tav tm="0">
                                          <p:val>
                                            <p:strVal val="#ppt_h"/>
                                          </p:val>
                                        </p:tav>
                                        <p:tav tm="100000">
                                          <p:val>
                                            <p:strVal val="#ppt_h"/>
                                          </p:val>
                                        </p:tav>
                                      </p:tavLst>
                                    </p:anim>
                                    <p:animEffect transition="in" filter="fade">
                                      <p:cBhvr>
                                        <p:cTn id="26" dur="1000"/>
                                        <p:tgtEl>
                                          <p:spTgt spid="47107">
                                            <p:txEl>
                                              <p:pRg st="3" end="3"/>
                                            </p:txEl>
                                          </p:spTgt>
                                        </p:tgtEl>
                                      </p:cBhvr>
                                    </p:animEffect>
                                  </p:childTnLst>
                                </p:cTn>
                              </p:par>
                              <p:par>
                                <p:cTn id="27" presetID="55" presetClass="entr" presetSubtype="0" fill="hold" grpId="0" nodeType="withEffect">
                                  <p:stCondLst>
                                    <p:cond delay="0"/>
                                  </p:stCondLst>
                                  <p:childTnLst>
                                    <p:set>
                                      <p:cBhvr>
                                        <p:cTn id="28" dur="1" fill="hold">
                                          <p:stCondLst>
                                            <p:cond delay="0"/>
                                          </p:stCondLst>
                                        </p:cTn>
                                        <p:tgtEl>
                                          <p:spTgt spid="47107">
                                            <p:txEl>
                                              <p:pRg st="4" end="4"/>
                                            </p:txEl>
                                          </p:spTgt>
                                        </p:tgtEl>
                                        <p:attrNameLst>
                                          <p:attrName>style.visibility</p:attrName>
                                        </p:attrNameLst>
                                      </p:cBhvr>
                                      <p:to>
                                        <p:strVal val="visible"/>
                                      </p:to>
                                    </p:set>
                                    <p:anim calcmode="lin" valueType="num">
                                      <p:cBhvr>
                                        <p:cTn id="29" dur="1000" fill="hold"/>
                                        <p:tgtEl>
                                          <p:spTgt spid="47107">
                                            <p:txEl>
                                              <p:pRg st="4" end="4"/>
                                            </p:txEl>
                                          </p:spTgt>
                                        </p:tgtEl>
                                        <p:attrNameLst>
                                          <p:attrName>ppt_w</p:attrName>
                                        </p:attrNameLst>
                                      </p:cBhvr>
                                      <p:tavLst>
                                        <p:tav tm="0">
                                          <p:val>
                                            <p:strVal val="#ppt_w*0.70"/>
                                          </p:val>
                                        </p:tav>
                                        <p:tav tm="100000">
                                          <p:val>
                                            <p:strVal val="#ppt_w"/>
                                          </p:val>
                                        </p:tav>
                                      </p:tavLst>
                                    </p:anim>
                                    <p:anim calcmode="lin" valueType="num">
                                      <p:cBhvr>
                                        <p:cTn id="30" dur="1000" fill="hold"/>
                                        <p:tgtEl>
                                          <p:spTgt spid="47107">
                                            <p:txEl>
                                              <p:pRg st="4" end="4"/>
                                            </p:txEl>
                                          </p:spTgt>
                                        </p:tgtEl>
                                        <p:attrNameLst>
                                          <p:attrName>ppt_h</p:attrName>
                                        </p:attrNameLst>
                                      </p:cBhvr>
                                      <p:tavLst>
                                        <p:tav tm="0">
                                          <p:val>
                                            <p:strVal val="#ppt_h"/>
                                          </p:val>
                                        </p:tav>
                                        <p:tav tm="100000">
                                          <p:val>
                                            <p:strVal val="#ppt_h"/>
                                          </p:val>
                                        </p:tav>
                                      </p:tavLst>
                                    </p:anim>
                                    <p:animEffect transition="in" filter="fade">
                                      <p:cBhvr>
                                        <p:cTn id="31" dur="1000"/>
                                        <p:tgtEl>
                                          <p:spTgt spid="47107">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55" presetClass="entr" presetSubtype="0" fill="hold" grpId="0" nodeType="clickEffect">
                                  <p:stCondLst>
                                    <p:cond delay="0"/>
                                  </p:stCondLst>
                                  <p:childTnLst>
                                    <p:set>
                                      <p:cBhvr>
                                        <p:cTn id="35" dur="1" fill="hold">
                                          <p:stCondLst>
                                            <p:cond delay="0"/>
                                          </p:stCondLst>
                                        </p:cTn>
                                        <p:tgtEl>
                                          <p:spTgt spid="47107">
                                            <p:txEl>
                                              <p:pRg st="5" end="5"/>
                                            </p:txEl>
                                          </p:spTgt>
                                        </p:tgtEl>
                                        <p:attrNameLst>
                                          <p:attrName>style.visibility</p:attrName>
                                        </p:attrNameLst>
                                      </p:cBhvr>
                                      <p:to>
                                        <p:strVal val="visible"/>
                                      </p:to>
                                    </p:set>
                                    <p:anim calcmode="lin" valueType="num">
                                      <p:cBhvr>
                                        <p:cTn id="36" dur="1000" fill="hold"/>
                                        <p:tgtEl>
                                          <p:spTgt spid="47107">
                                            <p:txEl>
                                              <p:pRg st="5" end="5"/>
                                            </p:txEl>
                                          </p:spTgt>
                                        </p:tgtEl>
                                        <p:attrNameLst>
                                          <p:attrName>ppt_w</p:attrName>
                                        </p:attrNameLst>
                                      </p:cBhvr>
                                      <p:tavLst>
                                        <p:tav tm="0">
                                          <p:val>
                                            <p:strVal val="#ppt_w*0.70"/>
                                          </p:val>
                                        </p:tav>
                                        <p:tav tm="100000">
                                          <p:val>
                                            <p:strVal val="#ppt_w"/>
                                          </p:val>
                                        </p:tav>
                                      </p:tavLst>
                                    </p:anim>
                                    <p:anim calcmode="lin" valueType="num">
                                      <p:cBhvr>
                                        <p:cTn id="37" dur="1000" fill="hold"/>
                                        <p:tgtEl>
                                          <p:spTgt spid="47107">
                                            <p:txEl>
                                              <p:pRg st="5" end="5"/>
                                            </p:txEl>
                                          </p:spTgt>
                                        </p:tgtEl>
                                        <p:attrNameLst>
                                          <p:attrName>ppt_h</p:attrName>
                                        </p:attrNameLst>
                                      </p:cBhvr>
                                      <p:tavLst>
                                        <p:tav tm="0">
                                          <p:val>
                                            <p:strVal val="#ppt_h"/>
                                          </p:val>
                                        </p:tav>
                                        <p:tav tm="100000">
                                          <p:val>
                                            <p:strVal val="#ppt_h"/>
                                          </p:val>
                                        </p:tav>
                                      </p:tavLst>
                                    </p:anim>
                                    <p:animEffect transition="in" filter="fade">
                                      <p:cBhvr>
                                        <p:cTn id="38" dur="1000"/>
                                        <p:tgtEl>
                                          <p:spTgt spid="47107">
                                            <p:txEl>
                                              <p:pRg st="5" end="5"/>
                                            </p:txEl>
                                          </p:spTgt>
                                        </p:tgtEl>
                                      </p:cBhvr>
                                    </p:animEffect>
                                  </p:childTnLst>
                                </p:cTn>
                              </p:par>
                              <p:par>
                                <p:cTn id="39" presetID="55" presetClass="entr" presetSubtype="0" fill="hold" grpId="0" nodeType="withEffect">
                                  <p:stCondLst>
                                    <p:cond delay="0"/>
                                  </p:stCondLst>
                                  <p:childTnLst>
                                    <p:set>
                                      <p:cBhvr>
                                        <p:cTn id="40" dur="1" fill="hold">
                                          <p:stCondLst>
                                            <p:cond delay="0"/>
                                          </p:stCondLst>
                                        </p:cTn>
                                        <p:tgtEl>
                                          <p:spTgt spid="47107">
                                            <p:txEl>
                                              <p:pRg st="6" end="6"/>
                                            </p:txEl>
                                          </p:spTgt>
                                        </p:tgtEl>
                                        <p:attrNameLst>
                                          <p:attrName>style.visibility</p:attrName>
                                        </p:attrNameLst>
                                      </p:cBhvr>
                                      <p:to>
                                        <p:strVal val="visible"/>
                                      </p:to>
                                    </p:set>
                                    <p:anim calcmode="lin" valueType="num">
                                      <p:cBhvr>
                                        <p:cTn id="41" dur="1000" fill="hold"/>
                                        <p:tgtEl>
                                          <p:spTgt spid="47107">
                                            <p:txEl>
                                              <p:pRg st="6" end="6"/>
                                            </p:txEl>
                                          </p:spTgt>
                                        </p:tgtEl>
                                        <p:attrNameLst>
                                          <p:attrName>ppt_w</p:attrName>
                                        </p:attrNameLst>
                                      </p:cBhvr>
                                      <p:tavLst>
                                        <p:tav tm="0">
                                          <p:val>
                                            <p:strVal val="#ppt_w*0.70"/>
                                          </p:val>
                                        </p:tav>
                                        <p:tav tm="100000">
                                          <p:val>
                                            <p:strVal val="#ppt_w"/>
                                          </p:val>
                                        </p:tav>
                                      </p:tavLst>
                                    </p:anim>
                                    <p:anim calcmode="lin" valueType="num">
                                      <p:cBhvr>
                                        <p:cTn id="42" dur="1000" fill="hold"/>
                                        <p:tgtEl>
                                          <p:spTgt spid="47107">
                                            <p:txEl>
                                              <p:pRg st="6" end="6"/>
                                            </p:txEl>
                                          </p:spTgt>
                                        </p:tgtEl>
                                        <p:attrNameLst>
                                          <p:attrName>ppt_h</p:attrName>
                                        </p:attrNameLst>
                                      </p:cBhvr>
                                      <p:tavLst>
                                        <p:tav tm="0">
                                          <p:val>
                                            <p:strVal val="#ppt_h"/>
                                          </p:val>
                                        </p:tav>
                                        <p:tav tm="100000">
                                          <p:val>
                                            <p:strVal val="#ppt_h"/>
                                          </p:val>
                                        </p:tav>
                                      </p:tavLst>
                                    </p:anim>
                                    <p:animEffect transition="in" filter="fade">
                                      <p:cBhvr>
                                        <p:cTn id="43" dur="1000"/>
                                        <p:tgtEl>
                                          <p:spTgt spid="47107">
                                            <p:txEl>
                                              <p:pRg st="6" end="6"/>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55" presetClass="entr" presetSubtype="0" fill="hold" grpId="0" nodeType="clickEffect">
                                  <p:stCondLst>
                                    <p:cond delay="0"/>
                                  </p:stCondLst>
                                  <p:childTnLst>
                                    <p:set>
                                      <p:cBhvr>
                                        <p:cTn id="47" dur="1" fill="hold">
                                          <p:stCondLst>
                                            <p:cond delay="0"/>
                                          </p:stCondLst>
                                        </p:cTn>
                                        <p:tgtEl>
                                          <p:spTgt spid="47107">
                                            <p:txEl>
                                              <p:pRg st="7" end="7"/>
                                            </p:txEl>
                                          </p:spTgt>
                                        </p:tgtEl>
                                        <p:attrNameLst>
                                          <p:attrName>style.visibility</p:attrName>
                                        </p:attrNameLst>
                                      </p:cBhvr>
                                      <p:to>
                                        <p:strVal val="visible"/>
                                      </p:to>
                                    </p:set>
                                    <p:anim calcmode="lin" valueType="num">
                                      <p:cBhvr>
                                        <p:cTn id="48" dur="1000" fill="hold"/>
                                        <p:tgtEl>
                                          <p:spTgt spid="47107">
                                            <p:txEl>
                                              <p:pRg st="7" end="7"/>
                                            </p:txEl>
                                          </p:spTgt>
                                        </p:tgtEl>
                                        <p:attrNameLst>
                                          <p:attrName>ppt_w</p:attrName>
                                        </p:attrNameLst>
                                      </p:cBhvr>
                                      <p:tavLst>
                                        <p:tav tm="0">
                                          <p:val>
                                            <p:strVal val="#ppt_w*0.70"/>
                                          </p:val>
                                        </p:tav>
                                        <p:tav tm="100000">
                                          <p:val>
                                            <p:strVal val="#ppt_w"/>
                                          </p:val>
                                        </p:tav>
                                      </p:tavLst>
                                    </p:anim>
                                    <p:anim calcmode="lin" valueType="num">
                                      <p:cBhvr>
                                        <p:cTn id="49" dur="1000" fill="hold"/>
                                        <p:tgtEl>
                                          <p:spTgt spid="47107">
                                            <p:txEl>
                                              <p:pRg st="7" end="7"/>
                                            </p:txEl>
                                          </p:spTgt>
                                        </p:tgtEl>
                                        <p:attrNameLst>
                                          <p:attrName>ppt_h</p:attrName>
                                        </p:attrNameLst>
                                      </p:cBhvr>
                                      <p:tavLst>
                                        <p:tav tm="0">
                                          <p:val>
                                            <p:strVal val="#ppt_h"/>
                                          </p:val>
                                        </p:tav>
                                        <p:tav tm="100000">
                                          <p:val>
                                            <p:strVal val="#ppt_h"/>
                                          </p:val>
                                        </p:tav>
                                      </p:tavLst>
                                    </p:anim>
                                    <p:animEffect transition="in" filter="fade">
                                      <p:cBhvr>
                                        <p:cTn id="50" dur="1000"/>
                                        <p:tgtEl>
                                          <p:spTgt spid="47107">
                                            <p:txEl>
                                              <p:pRg st="7" end="7"/>
                                            </p:txEl>
                                          </p:spTgt>
                                        </p:tgtEl>
                                      </p:cBhvr>
                                    </p:animEffect>
                                  </p:childTnLst>
                                </p:cTn>
                              </p:par>
                              <p:par>
                                <p:cTn id="51" presetID="55" presetClass="entr" presetSubtype="0" fill="hold" grpId="0" nodeType="withEffect">
                                  <p:stCondLst>
                                    <p:cond delay="0"/>
                                  </p:stCondLst>
                                  <p:childTnLst>
                                    <p:set>
                                      <p:cBhvr>
                                        <p:cTn id="52" dur="1" fill="hold">
                                          <p:stCondLst>
                                            <p:cond delay="0"/>
                                          </p:stCondLst>
                                        </p:cTn>
                                        <p:tgtEl>
                                          <p:spTgt spid="47107">
                                            <p:txEl>
                                              <p:pRg st="8" end="8"/>
                                            </p:txEl>
                                          </p:spTgt>
                                        </p:tgtEl>
                                        <p:attrNameLst>
                                          <p:attrName>style.visibility</p:attrName>
                                        </p:attrNameLst>
                                      </p:cBhvr>
                                      <p:to>
                                        <p:strVal val="visible"/>
                                      </p:to>
                                    </p:set>
                                    <p:anim calcmode="lin" valueType="num">
                                      <p:cBhvr>
                                        <p:cTn id="53" dur="1000" fill="hold"/>
                                        <p:tgtEl>
                                          <p:spTgt spid="47107">
                                            <p:txEl>
                                              <p:pRg st="8" end="8"/>
                                            </p:txEl>
                                          </p:spTgt>
                                        </p:tgtEl>
                                        <p:attrNameLst>
                                          <p:attrName>ppt_w</p:attrName>
                                        </p:attrNameLst>
                                      </p:cBhvr>
                                      <p:tavLst>
                                        <p:tav tm="0">
                                          <p:val>
                                            <p:strVal val="#ppt_w*0.70"/>
                                          </p:val>
                                        </p:tav>
                                        <p:tav tm="100000">
                                          <p:val>
                                            <p:strVal val="#ppt_w"/>
                                          </p:val>
                                        </p:tav>
                                      </p:tavLst>
                                    </p:anim>
                                    <p:anim calcmode="lin" valueType="num">
                                      <p:cBhvr>
                                        <p:cTn id="54" dur="1000" fill="hold"/>
                                        <p:tgtEl>
                                          <p:spTgt spid="47107">
                                            <p:txEl>
                                              <p:pRg st="8" end="8"/>
                                            </p:txEl>
                                          </p:spTgt>
                                        </p:tgtEl>
                                        <p:attrNameLst>
                                          <p:attrName>ppt_h</p:attrName>
                                        </p:attrNameLst>
                                      </p:cBhvr>
                                      <p:tavLst>
                                        <p:tav tm="0">
                                          <p:val>
                                            <p:strVal val="#ppt_h"/>
                                          </p:val>
                                        </p:tav>
                                        <p:tav tm="100000">
                                          <p:val>
                                            <p:strVal val="#ppt_h"/>
                                          </p:val>
                                        </p:tav>
                                      </p:tavLst>
                                    </p:anim>
                                    <p:animEffect transition="in" filter="fade">
                                      <p:cBhvr>
                                        <p:cTn id="55" dur="1000"/>
                                        <p:tgtEl>
                                          <p:spTgt spid="47107">
                                            <p:txEl>
                                              <p:pRg st="8" end="8"/>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55" presetClass="entr" presetSubtype="0" fill="hold" grpId="0" nodeType="clickEffect">
                                  <p:stCondLst>
                                    <p:cond delay="0"/>
                                  </p:stCondLst>
                                  <p:childTnLst>
                                    <p:set>
                                      <p:cBhvr>
                                        <p:cTn id="59" dur="1" fill="hold">
                                          <p:stCondLst>
                                            <p:cond delay="0"/>
                                          </p:stCondLst>
                                        </p:cTn>
                                        <p:tgtEl>
                                          <p:spTgt spid="47107">
                                            <p:txEl>
                                              <p:pRg st="9" end="9"/>
                                            </p:txEl>
                                          </p:spTgt>
                                        </p:tgtEl>
                                        <p:attrNameLst>
                                          <p:attrName>style.visibility</p:attrName>
                                        </p:attrNameLst>
                                      </p:cBhvr>
                                      <p:to>
                                        <p:strVal val="visible"/>
                                      </p:to>
                                    </p:set>
                                    <p:anim calcmode="lin" valueType="num">
                                      <p:cBhvr>
                                        <p:cTn id="60" dur="1000" fill="hold"/>
                                        <p:tgtEl>
                                          <p:spTgt spid="47107">
                                            <p:txEl>
                                              <p:pRg st="9" end="9"/>
                                            </p:txEl>
                                          </p:spTgt>
                                        </p:tgtEl>
                                        <p:attrNameLst>
                                          <p:attrName>ppt_w</p:attrName>
                                        </p:attrNameLst>
                                      </p:cBhvr>
                                      <p:tavLst>
                                        <p:tav tm="0">
                                          <p:val>
                                            <p:strVal val="#ppt_w*0.70"/>
                                          </p:val>
                                        </p:tav>
                                        <p:tav tm="100000">
                                          <p:val>
                                            <p:strVal val="#ppt_w"/>
                                          </p:val>
                                        </p:tav>
                                      </p:tavLst>
                                    </p:anim>
                                    <p:anim calcmode="lin" valueType="num">
                                      <p:cBhvr>
                                        <p:cTn id="61" dur="1000" fill="hold"/>
                                        <p:tgtEl>
                                          <p:spTgt spid="47107">
                                            <p:txEl>
                                              <p:pRg st="9" end="9"/>
                                            </p:txEl>
                                          </p:spTgt>
                                        </p:tgtEl>
                                        <p:attrNameLst>
                                          <p:attrName>ppt_h</p:attrName>
                                        </p:attrNameLst>
                                      </p:cBhvr>
                                      <p:tavLst>
                                        <p:tav tm="0">
                                          <p:val>
                                            <p:strVal val="#ppt_h"/>
                                          </p:val>
                                        </p:tav>
                                        <p:tav tm="100000">
                                          <p:val>
                                            <p:strVal val="#ppt_h"/>
                                          </p:val>
                                        </p:tav>
                                      </p:tavLst>
                                    </p:anim>
                                    <p:animEffect transition="in" filter="fade">
                                      <p:cBhvr>
                                        <p:cTn id="62" dur="1000"/>
                                        <p:tgtEl>
                                          <p:spTgt spid="47107">
                                            <p:txEl>
                                              <p:pRg st="9" end="9"/>
                                            </p:txEl>
                                          </p:spTgt>
                                        </p:tgtEl>
                                      </p:cBhvr>
                                    </p:animEffect>
                                  </p:childTnLst>
                                </p:cTn>
                              </p:par>
                              <p:par>
                                <p:cTn id="63" presetID="55" presetClass="entr" presetSubtype="0" fill="hold" grpId="0" nodeType="withEffect">
                                  <p:stCondLst>
                                    <p:cond delay="0"/>
                                  </p:stCondLst>
                                  <p:childTnLst>
                                    <p:set>
                                      <p:cBhvr>
                                        <p:cTn id="64" dur="1" fill="hold">
                                          <p:stCondLst>
                                            <p:cond delay="0"/>
                                          </p:stCondLst>
                                        </p:cTn>
                                        <p:tgtEl>
                                          <p:spTgt spid="47107">
                                            <p:txEl>
                                              <p:pRg st="10" end="10"/>
                                            </p:txEl>
                                          </p:spTgt>
                                        </p:tgtEl>
                                        <p:attrNameLst>
                                          <p:attrName>style.visibility</p:attrName>
                                        </p:attrNameLst>
                                      </p:cBhvr>
                                      <p:to>
                                        <p:strVal val="visible"/>
                                      </p:to>
                                    </p:set>
                                    <p:anim calcmode="lin" valueType="num">
                                      <p:cBhvr>
                                        <p:cTn id="65" dur="1000" fill="hold"/>
                                        <p:tgtEl>
                                          <p:spTgt spid="47107">
                                            <p:txEl>
                                              <p:pRg st="10" end="10"/>
                                            </p:txEl>
                                          </p:spTgt>
                                        </p:tgtEl>
                                        <p:attrNameLst>
                                          <p:attrName>ppt_w</p:attrName>
                                        </p:attrNameLst>
                                      </p:cBhvr>
                                      <p:tavLst>
                                        <p:tav tm="0">
                                          <p:val>
                                            <p:strVal val="#ppt_w*0.70"/>
                                          </p:val>
                                        </p:tav>
                                        <p:tav tm="100000">
                                          <p:val>
                                            <p:strVal val="#ppt_w"/>
                                          </p:val>
                                        </p:tav>
                                      </p:tavLst>
                                    </p:anim>
                                    <p:anim calcmode="lin" valueType="num">
                                      <p:cBhvr>
                                        <p:cTn id="66" dur="1000" fill="hold"/>
                                        <p:tgtEl>
                                          <p:spTgt spid="47107">
                                            <p:txEl>
                                              <p:pRg st="10" end="10"/>
                                            </p:txEl>
                                          </p:spTgt>
                                        </p:tgtEl>
                                        <p:attrNameLst>
                                          <p:attrName>ppt_h</p:attrName>
                                        </p:attrNameLst>
                                      </p:cBhvr>
                                      <p:tavLst>
                                        <p:tav tm="0">
                                          <p:val>
                                            <p:strVal val="#ppt_h"/>
                                          </p:val>
                                        </p:tav>
                                        <p:tav tm="100000">
                                          <p:val>
                                            <p:strVal val="#ppt_h"/>
                                          </p:val>
                                        </p:tav>
                                      </p:tavLst>
                                    </p:anim>
                                    <p:animEffect transition="in" filter="fade">
                                      <p:cBhvr>
                                        <p:cTn id="67" dur="1000"/>
                                        <p:tgtEl>
                                          <p:spTgt spid="47107">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ChangeArrowheads="1"/>
          </p:cNvSpPr>
          <p:nvPr/>
        </p:nvSpPr>
        <p:spPr bwMode="auto">
          <a:xfrm>
            <a:off x="395288" y="1628775"/>
            <a:ext cx="8569325" cy="4608513"/>
          </a:xfrm>
          <a:prstGeom prst="rect">
            <a:avLst/>
          </a:prstGeom>
          <a:solidFill>
            <a:schemeClr val="bg1">
              <a:alpha val="89803"/>
            </a:schemeClr>
          </a:solidFill>
          <a:ln w="9525" algn="ctr">
            <a:solidFill>
              <a:srgbClr val="006600"/>
            </a:solidFill>
            <a:miter lim="800000"/>
            <a:headEnd/>
            <a:tailEnd/>
          </a:ln>
          <a:effectLst/>
        </p:spPr>
        <p:txBody>
          <a:bodyPr wrap="none"/>
          <a:lstStyle/>
          <a:p>
            <a:pPr eaLnBrk="1" hangingPunct="1">
              <a:spcBef>
                <a:spcPct val="20000"/>
              </a:spcBef>
            </a:pPr>
            <a:endParaRPr lang="pl-PL" altLang="pl-PL" sz="1200">
              <a:latin typeface="Verdana" pitchFamily="34" charset="0"/>
            </a:endParaRPr>
          </a:p>
        </p:txBody>
      </p:sp>
      <p:sp>
        <p:nvSpPr>
          <p:cNvPr id="49155" name="Rectangle 3"/>
          <p:cNvSpPr>
            <a:spLocks noGrp="1" noChangeArrowheads="1"/>
          </p:cNvSpPr>
          <p:nvPr>
            <p:ph type="title"/>
          </p:nvPr>
        </p:nvSpPr>
        <p:spPr>
          <a:xfrm>
            <a:off x="179388" y="260350"/>
            <a:ext cx="8964612" cy="531813"/>
          </a:xfrm>
        </p:spPr>
        <p:txBody>
          <a:bodyPr/>
          <a:lstStyle/>
          <a:p>
            <a:pPr eaLnBrk="1" hangingPunct="1"/>
            <a:r>
              <a:rPr lang="pl-PL" altLang="pl-PL" sz="4000"/>
              <a:t>Notacja (na przykładzie)</a:t>
            </a:r>
            <a:endParaRPr lang="pl-PL" altLang="pl-PL" sz="2800"/>
          </a:p>
        </p:txBody>
      </p:sp>
      <p:sp>
        <p:nvSpPr>
          <p:cNvPr id="49156" name="Text Box 4"/>
          <p:cNvSpPr txBox="1">
            <a:spLocks noChangeArrowheads="1"/>
          </p:cNvSpPr>
          <p:nvPr/>
        </p:nvSpPr>
        <p:spPr bwMode="auto">
          <a:xfrm>
            <a:off x="1331913" y="1054100"/>
            <a:ext cx="7332662" cy="304800"/>
          </a:xfrm>
          <a:prstGeom prst="rect">
            <a:avLst/>
          </a:prstGeom>
          <a:noFill/>
          <a:ln w="12700">
            <a:noFill/>
            <a:miter lim="800000"/>
            <a:headEnd/>
            <a:tailEnd/>
          </a:ln>
          <a:effectLst/>
        </p:spPr>
        <p:txBody>
          <a:bodyPr>
            <a:spAutoFit/>
          </a:bodyPr>
          <a:lstStyle/>
          <a:p>
            <a:pPr defTabSz="762000"/>
            <a:r>
              <a:rPr lang="pl-PL" altLang="pl-PL" sz="1400">
                <a:latin typeface="Verdana" pitchFamily="34" charset="0"/>
              </a:rPr>
              <a:t>Diagram przebiegu uwzględniający różne znaczenia komunikatów</a:t>
            </a:r>
          </a:p>
        </p:txBody>
      </p:sp>
      <p:graphicFrame>
        <p:nvGraphicFramePr>
          <p:cNvPr id="49157" name="Object 5"/>
          <p:cNvGraphicFramePr>
            <a:graphicFrameLocks noChangeAspect="1"/>
          </p:cNvGraphicFramePr>
          <p:nvPr/>
        </p:nvGraphicFramePr>
        <p:xfrm>
          <a:off x="755650" y="1916113"/>
          <a:ext cx="7940675" cy="4027487"/>
        </p:xfrm>
        <a:graphic>
          <a:graphicData uri="http://schemas.openxmlformats.org/presentationml/2006/ole">
            <mc:AlternateContent xmlns:mc="http://schemas.openxmlformats.org/markup-compatibility/2006">
              <mc:Choice xmlns:v="urn:schemas-microsoft-com:vml" Requires="v">
                <p:oleObj spid="_x0000_s49160" name="Visio" r:id="rId4" imgW="6128309" imgH="4026713" progId="Visio.Drawing.6">
                  <p:embed/>
                </p:oleObj>
              </mc:Choice>
              <mc:Fallback>
                <p:oleObj name="Visio" r:id="rId4" imgW="6128309" imgH="4026713" progId="Visio.Drawing.6">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5650" y="1916113"/>
                        <a:ext cx="7940675" cy="40274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179388" y="260350"/>
            <a:ext cx="8964612" cy="531813"/>
          </a:xfrm>
        </p:spPr>
        <p:txBody>
          <a:bodyPr/>
          <a:lstStyle/>
          <a:p>
            <a:pPr eaLnBrk="1" hangingPunct="1"/>
            <a:r>
              <a:rPr lang="pl-PL" altLang="pl-PL" sz="4000"/>
              <a:t>Sygnały</a:t>
            </a:r>
            <a:endParaRPr lang="pl-PL" altLang="pl-PL" sz="2800"/>
          </a:p>
        </p:txBody>
      </p:sp>
      <p:sp>
        <p:nvSpPr>
          <p:cNvPr id="36867" name="Text Box 3"/>
          <p:cNvSpPr txBox="1">
            <a:spLocks noChangeArrowheads="1"/>
          </p:cNvSpPr>
          <p:nvPr/>
        </p:nvSpPr>
        <p:spPr bwMode="auto">
          <a:xfrm>
            <a:off x="323279" y="1322611"/>
            <a:ext cx="8785225" cy="4338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charset="0"/>
              </a:defRPr>
            </a:lvl1pPr>
            <a:lvl2pPr marL="811213" indent="-274638">
              <a:defRPr>
                <a:solidFill>
                  <a:schemeClr val="tx1"/>
                </a:solidFill>
                <a:latin typeface="Arial" charset="0"/>
              </a:defRPr>
            </a:lvl2pPr>
            <a:lvl3pPr marL="990600">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Aft>
                <a:spcPct val="30000"/>
              </a:spcAft>
              <a:buFont typeface="Wingdings" pitchFamily="2" charset="2"/>
              <a:buChar char="§"/>
              <a:defRPr/>
            </a:pPr>
            <a:r>
              <a:rPr lang="pl-PL" sz="2400" dirty="0">
                <a:latin typeface="Verdana" pitchFamily="34" charset="0"/>
              </a:rPr>
              <a:t>Specyficznym rodzajem komunikatu jest sygnał</a:t>
            </a:r>
          </a:p>
          <a:p>
            <a:pPr>
              <a:spcAft>
                <a:spcPct val="30000"/>
              </a:spcAft>
              <a:buFont typeface="Wingdings" pitchFamily="2" charset="2"/>
              <a:buChar char="§"/>
              <a:defRPr/>
            </a:pPr>
            <a:r>
              <a:rPr lang="pl-PL" sz="2400" dirty="0">
                <a:solidFill>
                  <a:srgbClr val="006600"/>
                </a:solidFill>
                <a:effectLst>
                  <a:outerShdw blurRad="38100" dist="38100" dir="2700000" algn="tl">
                    <a:srgbClr val="C0C0C0"/>
                  </a:outerShdw>
                </a:effectLst>
                <a:latin typeface="Verdana" pitchFamily="34" charset="0"/>
              </a:rPr>
              <a:t>Sygnał</a:t>
            </a:r>
            <a:r>
              <a:rPr lang="pl-PL" sz="2400" dirty="0">
                <a:latin typeface="Verdana" pitchFamily="34" charset="0"/>
              </a:rPr>
              <a:t> to asynchroniczny bodziec przekazywany pomiędzy obiektami</a:t>
            </a:r>
          </a:p>
          <a:p>
            <a:pPr>
              <a:spcAft>
                <a:spcPct val="30000"/>
              </a:spcAft>
              <a:buFont typeface="Wingdings" pitchFamily="2" charset="2"/>
              <a:buChar char="§"/>
              <a:defRPr/>
            </a:pPr>
            <a:r>
              <a:rPr lang="pl-PL" sz="2400" dirty="0">
                <a:solidFill>
                  <a:srgbClr val="006600"/>
                </a:solidFill>
                <a:effectLst>
                  <a:outerShdw blurRad="38100" dist="38100" dir="2700000" algn="tl">
                    <a:srgbClr val="C0C0C0"/>
                  </a:outerShdw>
                </a:effectLst>
                <a:latin typeface="Verdana" pitchFamily="34" charset="0"/>
              </a:rPr>
              <a:t>Sygnał </a:t>
            </a:r>
            <a:r>
              <a:rPr lang="pl-PL" sz="2400" dirty="0">
                <a:latin typeface="Verdana" pitchFamily="34" charset="0"/>
              </a:rPr>
              <a:t>jest nazwanym obiektem, który jest asynchronicznie wysyłany (rzucany) i asynchronicznie odbierany (wychwytywany) przez inny obiekt</a:t>
            </a:r>
          </a:p>
          <a:p>
            <a:pPr>
              <a:spcAft>
                <a:spcPct val="30000"/>
              </a:spcAft>
              <a:buFont typeface="Wingdings" pitchFamily="2" charset="2"/>
              <a:buChar char="§"/>
              <a:defRPr/>
            </a:pPr>
            <a:r>
              <a:rPr lang="pl-PL" sz="2400" dirty="0">
                <a:latin typeface="Verdana" pitchFamily="34" charset="0"/>
              </a:rPr>
              <a:t>Przykłady:</a:t>
            </a:r>
          </a:p>
          <a:p>
            <a:pPr lvl="1">
              <a:spcAft>
                <a:spcPct val="30000"/>
              </a:spcAft>
              <a:buFont typeface="Wingdings" pitchFamily="2" charset="2"/>
              <a:buChar char="§"/>
              <a:defRPr/>
            </a:pPr>
            <a:r>
              <a:rPr lang="pl-PL" sz="2400" dirty="0">
                <a:latin typeface="Verdana" pitchFamily="34" charset="0"/>
              </a:rPr>
              <a:t>Umieszczenie w kolejce komunikatów systemu Windows skierowanego do określonego okna</a:t>
            </a:r>
          </a:p>
          <a:p>
            <a:pPr lvl="1">
              <a:spcAft>
                <a:spcPct val="30000"/>
              </a:spcAft>
              <a:buFont typeface="Wingdings" pitchFamily="2" charset="2"/>
              <a:buChar char="§"/>
              <a:defRPr/>
            </a:pPr>
            <a:r>
              <a:rPr lang="pl-PL" sz="2400" dirty="0">
                <a:latin typeface="Verdana" pitchFamily="34" charset="0"/>
              </a:rPr>
              <a:t>Uruchomienie obsługi wyjątku w języku c++</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 calcmode="lin" valueType="num">
                                      <p:cBhvr>
                                        <p:cTn id="7" dur="1000" fill="hold"/>
                                        <p:tgtEl>
                                          <p:spTgt spid="36867">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6867">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6867">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6867">
                                            <p:txEl>
                                              <p:pRg st="1" end="1"/>
                                            </p:txEl>
                                          </p:spTgt>
                                        </p:tgtEl>
                                        <p:attrNameLst>
                                          <p:attrName>style.visibility</p:attrName>
                                        </p:attrNameLst>
                                      </p:cBhvr>
                                      <p:to>
                                        <p:strVal val="visible"/>
                                      </p:to>
                                    </p:set>
                                    <p:anim calcmode="lin" valueType="num">
                                      <p:cBhvr>
                                        <p:cTn id="14" dur="1000" fill="hold"/>
                                        <p:tgtEl>
                                          <p:spTgt spid="36867">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6867">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6867">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6867">
                                            <p:txEl>
                                              <p:pRg st="2" end="2"/>
                                            </p:txEl>
                                          </p:spTgt>
                                        </p:tgtEl>
                                        <p:attrNameLst>
                                          <p:attrName>style.visibility</p:attrName>
                                        </p:attrNameLst>
                                      </p:cBhvr>
                                      <p:to>
                                        <p:strVal val="visible"/>
                                      </p:to>
                                    </p:set>
                                    <p:anim calcmode="lin" valueType="num">
                                      <p:cBhvr>
                                        <p:cTn id="21" dur="1000" fill="hold"/>
                                        <p:tgtEl>
                                          <p:spTgt spid="36867">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36867">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6867">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36867">
                                            <p:txEl>
                                              <p:pRg st="3" end="3"/>
                                            </p:txEl>
                                          </p:spTgt>
                                        </p:tgtEl>
                                        <p:attrNameLst>
                                          <p:attrName>style.visibility</p:attrName>
                                        </p:attrNameLst>
                                      </p:cBhvr>
                                      <p:to>
                                        <p:strVal val="visible"/>
                                      </p:to>
                                    </p:set>
                                    <p:anim calcmode="lin" valueType="num">
                                      <p:cBhvr>
                                        <p:cTn id="28" dur="1000" fill="hold"/>
                                        <p:tgtEl>
                                          <p:spTgt spid="36867">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36867">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36867">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36867">
                                            <p:txEl>
                                              <p:pRg st="4" end="4"/>
                                            </p:txEl>
                                          </p:spTgt>
                                        </p:tgtEl>
                                        <p:attrNameLst>
                                          <p:attrName>style.visibility</p:attrName>
                                        </p:attrNameLst>
                                      </p:cBhvr>
                                      <p:to>
                                        <p:strVal val="visible"/>
                                      </p:to>
                                    </p:set>
                                    <p:anim calcmode="lin" valueType="num">
                                      <p:cBhvr>
                                        <p:cTn id="35" dur="1000" fill="hold"/>
                                        <p:tgtEl>
                                          <p:spTgt spid="36867">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36867">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36867">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36867">
                                            <p:txEl>
                                              <p:pRg st="5" end="5"/>
                                            </p:txEl>
                                          </p:spTgt>
                                        </p:tgtEl>
                                        <p:attrNameLst>
                                          <p:attrName>style.visibility</p:attrName>
                                        </p:attrNameLst>
                                      </p:cBhvr>
                                      <p:to>
                                        <p:strVal val="visible"/>
                                      </p:to>
                                    </p:set>
                                    <p:anim calcmode="lin" valueType="num">
                                      <p:cBhvr>
                                        <p:cTn id="42" dur="1000" fill="hold"/>
                                        <p:tgtEl>
                                          <p:spTgt spid="36867">
                                            <p:txEl>
                                              <p:pRg st="5" end="5"/>
                                            </p:txEl>
                                          </p:spTgt>
                                        </p:tgtEl>
                                        <p:attrNameLst>
                                          <p:attrName>ppt_w</p:attrName>
                                        </p:attrNameLst>
                                      </p:cBhvr>
                                      <p:tavLst>
                                        <p:tav tm="0">
                                          <p:val>
                                            <p:strVal val="#ppt_w*0.70"/>
                                          </p:val>
                                        </p:tav>
                                        <p:tav tm="100000">
                                          <p:val>
                                            <p:strVal val="#ppt_w"/>
                                          </p:val>
                                        </p:tav>
                                      </p:tavLst>
                                    </p:anim>
                                    <p:anim calcmode="lin" valueType="num">
                                      <p:cBhvr>
                                        <p:cTn id="43" dur="1000" fill="hold"/>
                                        <p:tgtEl>
                                          <p:spTgt spid="36867">
                                            <p:txEl>
                                              <p:pRg st="5" end="5"/>
                                            </p:txEl>
                                          </p:spTgt>
                                        </p:tgtEl>
                                        <p:attrNameLst>
                                          <p:attrName>ppt_h</p:attrName>
                                        </p:attrNameLst>
                                      </p:cBhvr>
                                      <p:tavLst>
                                        <p:tav tm="0">
                                          <p:val>
                                            <p:strVal val="#ppt_h"/>
                                          </p:val>
                                        </p:tav>
                                        <p:tav tm="100000">
                                          <p:val>
                                            <p:strVal val="#ppt_h"/>
                                          </p:val>
                                        </p:tav>
                                      </p:tavLst>
                                    </p:anim>
                                    <p:animEffect transition="in" filter="fade">
                                      <p:cBhvr>
                                        <p:cTn id="44" dur="1000"/>
                                        <p:tgtEl>
                                          <p:spTgt spid="3686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uiExpand="1" build="p" bldLvl="2"/>
    </p:bldLst>
  </p:timing>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395288" y="0"/>
            <a:ext cx="8229600" cy="1143000"/>
          </a:xfrm>
        </p:spPr>
        <p:txBody>
          <a:bodyPr/>
          <a:lstStyle/>
          <a:p>
            <a:pPr eaLnBrk="1" hangingPunct="1"/>
            <a:r>
              <a:rPr lang="pl-PL" altLang="pl-PL"/>
              <a:t>Przykład </a:t>
            </a:r>
          </a:p>
        </p:txBody>
      </p:sp>
      <p:sp>
        <p:nvSpPr>
          <p:cNvPr id="53251" name="Rectangle 3"/>
          <p:cNvSpPr>
            <a:spLocks noGrp="1" noChangeArrowheads="1"/>
          </p:cNvSpPr>
          <p:nvPr>
            <p:ph type="body" idx="1"/>
          </p:nvPr>
        </p:nvSpPr>
        <p:spPr>
          <a:xfrm>
            <a:off x="179388" y="1163215"/>
            <a:ext cx="8713787" cy="5218113"/>
          </a:xfrm>
        </p:spPr>
        <p:txBody>
          <a:bodyPr/>
          <a:lstStyle/>
          <a:p>
            <a:pPr eaLnBrk="1" hangingPunct="1">
              <a:lnSpc>
                <a:spcPct val="80000"/>
              </a:lnSpc>
            </a:pPr>
            <a:r>
              <a:rPr lang="pl-PL" altLang="pl-PL" sz="2000" dirty="0"/>
              <a:t>W sytuacji przedstawionej na rysunku klasa Rysunek nie wyśle komunikatu do klasy Figura, jeżeli rysunek jest pusty. Diagram interakcji nie zawiera też informacji o tym czy dany komunikat jest wysłany tylko raz czy wielokrotnie.</a:t>
            </a:r>
          </a:p>
          <a:p>
            <a:pPr eaLnBrk="1" hangingPunct="1">
              <a:lnSpc>
                <a:spcPct val="80000"/>
              </a:lnSpc>
            </a:pPr>
            <a:endParaRPr lang="pl-PL" altLang="pl-PL" sz="2000" dirty="0"/>
          </a:p>
          <a:p>
            <a:pPr eaLnBrk="1" hangingPunct="1">
              <a:lnSpc>
                <a:spcPct val="80000"/>
              </a:lnSpc>
            </a:pPr>
            <a:r>
              <a:rPr lang="pl-PL" altLang="pl-PL" sz="2000" dirty="0"/>
              <a:t>Warto zwrócić uwagę na dwa podstawowe błędy popełniane przy tworzeniu diagramów interakcji. </a:t>
            </a:r>
          </a:p>
          <a:p>
            <a:pPr lvl="1" eaLnBrk="1" hangingPunct="1">
              <a:lnSpc>
                <a:spcPct val="80000"/>
              </a:lnSpc>
            </a:pPr>
            <a:r>
              <a:rPr lang="pl-PL" altLang="pl-PL" sz="1800" dirty="0"/>
              <a:t>Pierwszy z tych błędów polega na traktowaniu komunikatu jako przepływu danych (Egzaminator po przeprowadzeniu egzaminu zwraca wyniki egzaminu. Są to jednak dane wyjściowe metody Egzaminuj).</a:t>
            </a:r>
          </a:p>
          <a:p>
            <a:pPr lvl="1" eaLnBrk="1" hangingPunct="1">
              <a:lnSpc>
                <a:spcPct val="80000"/>
              </a:lnSpc>
            </a:pPr>
            <a:r>
              <a:rPr lang="pl-PL" altLang="pl-PL" sz="1800" dirty="0"/>
              <a:t>Przykład kolejnego błędu, który może pojawić się w tej samej sytuacji, pokazany jest na rys. (Komunikat </a:t>
            </a:r>
          </a:p>
          <a:p>
            <a:pPr eaLnBrk="1" hangingPunct="1">
              <a:lnSpc>
                <a:spcPct val="80000"/>
              </a:lnSpc>
            </a:pPr>
            <a:r>
              <a:rPr lang="pl-PL" altLang="pl-PL" sz="2000" dirty="0"/>
              <a:t>Koniec egzaminu został błędnie wprowadzony po to, aby zobrazować fakt, że po zakończeniu metody Egzaminuj klasy Egzaminator dalsze operacje wykonywane są przez klasę Uczelnia. Symbol komunikatu użyto więc dla przedstawienia zdarzenia polegającego na </a:t>
            </a:r>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107504" y="376907"/>
            <a:ext cx="8964612" cy="531813"/>
          </a:xfrm>
        </p:spPr>
        <p:txBody>
          <a:bodyPr/>
          <a:lstStyle/>
          <a:p>
            <a:pPr eaLnBrk="1" hangingPunct="1"/>
            <a:r>
              <a:rPr lang="pl-PL" altLang="pl-PL" sz="4000" dirty="0"/>
              <a:t>Znaczenie diagramów interakcji</a:t>
            </a:r>
            <a:endParaRPr lang="pl-PL" altLang="pl-PL" sz="2800" dirty="0"/>
          </a:p>
        </p:txBody>
      </p:sp>
      <p:sp>
        <p:nvSpPr>
          <p:cNvPr id="7171" name="Text Box 3"/>
          <p:cNvSpPr txBox="1">
            <a:spLocks noChangeArrowheads="1"/>
          </p:cNvSpPr>
          <p:nvPr/>
        </p:nvSpPr>
        <p:spPr bwMode="auto">
          <a:xfrm>
            <a:off x="143891" y="1268413"/>
            <a:ext cx="8964613" cy="54353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charset="0"/>
              </a:defRPr>
            </a:lvl1pPr>
            <a:lvl2pPr marL="811213" indent="-274638">
              <a:defRPr>
                <a:solidFill>
                  <a:schemeClr val="tx1"/>
                </a:solidFill>
                <a:latin typeface="Arial" charset="0"/>
              </a:defRPr>
            </a:lvl2pPr>
            <a:lvl3pPr marL="990600">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Aft>
                <a:spcPct val="30000"/>
              </a:spcAft>
              <a:buFont typeface="Wingdings" pitchFamily="2" charset="2"/>
              <a:buChar char="§"/>
              <a:defRPr/>
            </a:pPr>
            <a:r>
              <a:rPr lang="pl-PL" sz="2400" dirty="0">
                <a:solidFill>
                  <a:srgbClr val="006600"/>
                </a:solidFill>
                <a:effectLst>
                  <a:outerShdw blurRad="38100" dist="38100" dir="2700000" algn="tl">
                    <a:srgbClr val="C0C0C0"/>
                  </a:outerShdw>
                </a:effectLst>
                <a:latin typeface="Verdana" pitchFamily="34" charset="0"/>
              </a:rPr>
              <a:t>Diagramy interakcji</a:t>
            </a:r>
            <a:r>
              <a:rPr lang="pl-PL" sz="2400" dirty="0">
                <a:latin typeface="Verdana" pitchFamily="34" charset="0"/>
              </a:rPr>
              <a:t> przedstawiają interakcję jako zbiór obiektów i związków między nimi oraz komunikatów, jakie obiekty przekazują między sobą.</a:t>
            </a:r>
          </a:p>
          <a:p>
            <a:pPr>
              <a:spcAft>
                <a:spcPct val="30000"/>
              </a:spcAft>
              <a:buFont typeface="Wingdings" pitchFamily="2" charset="2"/>
              <a:buChar char="§"/>
              <a:defRPr/>
            </a:pPr>
            <a:r>
              <a:rPr lang="pl-PL" sz="2400" dirty="0">
                <a:latin typeface="Verdana" pitchFamily="34" charset="0"/>
              </a:rPr>
              <a:t>Do diagramów interakcji należą (przedstawione już we wcześniejszych przykładach):</a:t>
            </a:r>
          </a:p>
          <a:p>
            <a:pPr lvl="1">
              <a:spcAft>
                <a:spcPct val="30000"/>
              </a:spcAft>
              <a:buFont typeface="Wingdings" pitchFamily="2" charset="2"/>
              <a:buChar char="§"/>
              <a:defRPr/>
            </a:pPr>
            <a:r>
              <a:rPr lang="pl-PL" sz="2400" dirty="0">
                <a:latin typeface="Verdana" pitchFamily="34" charset="0"/>
              </a:rPr>
              <a:t>diagramy sekwencji (przebiegu),</a:t>
            </a:r>
          </a:p>
          <a:p>
            <a:pPr lvl="1">
              <a:spcAft>
                <a:spcPct val="30000"/>
              </a:spcAft>
              <a:buFont typeface="Wingdings" pitchFamily="2" charset="2"/>
              <a:buChar char="§"/>
              <a:defRPr/>
            </a:pPr>
            <a:r>
              <a:rPr lang="pl-PL" sz="2400" dirty="0">
                <a:latin typeface="Verdana" pitchFamily="34" charset="0"/>
              </a:rPr>
              <a:t>diagramy komunikacji (kooperacji).</a:t>
            </a:r>
          </a:p>
          <a:p>
            <a:pPr>
              <a:spcAft>
                <a:spcPct val="30000"/>
              </a:spcAft>
              <a:buFont typeface="Wingdings" pitchFamily="2" charset="2"/>
              <a:buChar char="§"/>
              <a:defRPr/>
            </a:pPr>
            <a:r>
              <a:rPr lang="pl-PL" sz="2400" dirty="0">
                <a:latin typeface="Verdana" pitchFamily="34" charset="0"/>
              </a:rPr>
              <a:t>Diagram sekwencji (przebiegu) uwypukla kolejność komunikatów w czasie</a:t>
            </a:r>
          </a:p>
          <a:p>
            <a:pPr>
              <a:spcAft>
                <a:spcPct val="30000"/>
              </a:spcAft>
              <a:buFont typeface="Wingdings" pitchFamily="2" charset="2"/>
              <a:buChar char="§"/>
              <a:defRPr/>
            </a:pPr>
            <a:r>
              <a:rPr lang="pl-PL" sz="2400" dirty="0">
                <a:latin typeface="Verdana" pitchFamily="34" charset="0"/>
              </a:rPr>
              <a:t>Diagram Komunikacji (kooperacji) uwypukla organizację strukturalną obiektów wymieniających komunikaty. </a:t>
            </a:r>
          </a:p>
          <a:p>
            <a:pPr lvl="1">
              <a:spcAft>
                <a:spcPct val="30000"/>
              </a:spcAft>
              <a:buFont typeface="Wingdings" pitchFamily="2" charset="2"/>
              <a:buChar char="§"/>
              <a:defRPr/>
            </a:pPr>
            <a:endParaRPr lang="pl-PL" sz="1600" dirty="0">
              <a:latin typeface="Verdan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p:cTn id="7" dur="1000" fill="hold"/>
                                        <p:tgtEl>
                                          <p:spTgt spid="7171">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7171">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7171">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 calcmode="lin" valueType="num">
                                      <p:cBhvr>
                                        <p:cTn id="14" dur="1000" fill="hold"/>
                                        <p:tgtEl>
                                          <p:spTgt spid="7171">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7171">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7171">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 calcmode="lin" valueType="num">
                                      <p:cBhvr>
                                        <p:cTn id="21" dur="1000" fill="hold"/>
                                        <p:tgtEl>
                                          <p:spTgt spid="7171">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7171">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7171">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7171">
                                            <p:txEl>
                                              <p:pRg st="3" end="3"/>
                                            </p:txEl>
                                          </p:spTgt>
                                        </p:tgtEl>
                                        <p:attrNameLst>
                                          <p:attrName>style.visibility</p:attrName>
                                        </p:attrNameLst>
                                      </p:cBhvr>
                                      <p:to>
                                        <p:strVal val="visible"/>
                                      </p:to>
                                    </p:set>
                                    <p:anim calcmode="lin" valueType="num">
                                      <p:cBhvr>
                                        <p:cTn id="28" dur="1000" fill="hold"/>
                                        <p:tgtEl>
                                          <p:spTgt spid="7171">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7171">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7171">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7171">
                                            <p:txEl>
                                              <p:pRg st="4" end="4"/>
                                            </p:txEl>
                                          </p:spTgt>
                                        </p:tgtEl>
                                        <p:attrNameLst>
                                          <p:attrName>style.visibility</p:attrName>
                                        </p:attrNameLst>
                                      </p:cBhvr>
                                      <p:to>
                                        <p:strVal val="visible"/>
                                      </p:to>
                                    </p:set>
                                    <p:anim calcmode="lin" valueType="num">
                                      <p:cBhvr>
                                        <p:cTn id="35" dur="1000" fill="hold"/>
                                        <p:tgtEl>
                                          <p:spTgt spid="7171">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7171">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7171">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7171">
                                            <p:txEl>
                                              <p:pRg st="5" end="5"/>
                                            </p:txEl>
                                          </p:spTgt>
                                        </p:tgtEl>
                                        <p:attrNameLst>
                                          <p:attrName>style.visibility</p:attrName>
                                        </p:attrNameLst>
                                      </p:cBhvr>
                                      <p:to>
                                        <p:strVal val="visible"/>
                                      </p:to>
                                    </p:set>
                                    <p:anim calcmode="lin" valueType="num">
                                      <p:cBhvr>
                                        <p:cTn id="42" dur="1000" fill="hold"/>
                                        <p:tgtEl>
                                          <p:spTgt spid="7171">
                                            <p:txEl>
                                              <p:pRg st="5" end="5"/>
                                            </p:txEl>
                                          </p:spTgt>
                                        </p:tgtEl>
                                        <p:attrNameLst>
                                          <p:attrName>ppt_w</p:attrName>
                                        </p:attrNameLst>
                                      </p:cBhvr>
                                      <p:tavLst>
                                        <p:tav tm="0">
                                          <p:val>
                                            <p:strVal val="#ppt_w*0.70"/>
                                          </p:val>
                                        </p:tav>
                                        <p:tav tm="100000">
                                          <p:val>
                                            <p:strVal val="#ppt_w"/>
                                          </p:val>
                                        </p:tav>
                                      </p:tavLst>
                                    </p:anim>
                                    <p:anim calcmode="lin" valueType="num">
                                      <p:cBhvr>
                                        <p:cTn id="43" dur="1000" fill="hold"/>
                                        <p:tgtEl>
                                          <p:spTgt spid="7171">
                                            <p:txEl>
                                              <p:pRg st="5" end="5"/>
                                            </p:txEl>
                                          </p:spTgt>
                                        </p:tgtEl>
                                        <p:attrNameLst>
                                          <p:attrName>ppt_h</p:attrName>
                                        </p:attrNameLst>
                                      </p:cBhvr>
                                      <p:tavLst>
                                        <p:tav tm="0">
                                          <p:val>
                                            <p:strVal val="#ppt_h"/>
                                          </p:val>
                                        </p:tav>
                                        <p:tav tm="100000">
                                          <p:val>
                                            <p:strVal val="#ppt_h"/>
                                          </p:val>
                                        </p:tav>
                                      </p:tavLst>
                                    </p:anim>
                                    <p:animEffect transition="in" filter="fade">
                                      <p:cBhvr>
                                        <p:cTn id="44" dur="1000"/>
                                        <p:tgtEl>
                                          <p:spTgt spid="717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bldLvl="2"/>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r>
              <a:rPr lang="pl-PL" altLang="pl-PL"/>
              <a:t>Modelowanie dynamiki systemu</a:t>
            </a:r>
          </a:p>
        </p:txBody>
      </p:sp>
      <p:sp>
        <p:nvSpPr>
          <p:cNvPr id="56323" name="Rectangle 3"/>
          <p:cNvSpPr>
            <a:spLocks noGrp="1" noChangeArrowheads="1"/>
          </p:cNvSpPr>
          <p:nvPr>
            <p:ph type="body" idx="1"/>
          </p:nvPr>
        </p:nvSpPr>
        <p:spPr/>
        <p:txBody>
          <a:bodyPr/>
          <a:lstStyle/>
          <a:p>
            <a:pPr eaLnBrk="1" hangingPunct="1">
              <a:lnSpc>
                <a:spcPct val="90000"/>
              </a:lnSpc>
            </a:pPr>
            <a:r>
              <a:rPr lang="pl-PL" altLang="pl-PL" sz="2400"/>
              <a:t>Model przypadków użycia wymienia różne sposoby zachowania się systemu w stosunku do jego użytkowników.</a:t>
            </a:r>
          </a:p>
          <a:p>
            <a:pPr eaLnBrk="1" hangingPunct="1">
              <a:lnSpc>
                <a:spcPct val="90000"/>
              </a:lnSpc>
            </a:pPr>
            <a:r>
              <a:rPr lang="pl-PL" altLang="pl-PL" sz="2400"/>
              <a:t>Model klas lub model komponentów  określa statyczne zależności między elementami całego systemu lub jednego z podsystemów.</a:t>
            </a:r>
          </a:p>
          <a:p>
            <a:pPr eaLnBrk="1" hangingPunct="1">
              <a:lnSpc>
                <a:spcPct val="90000"/>
              </a:lnSpc>
            </a:pPr>
            <a:r>
              <a:rPr lang="pl-PL" altLang="pl-PL" sz="2400"/>
              <a:t>Elementem łączącym obydwa modele jest model interakcji.</a:t>
            </a:r>
          </a:p>
          <a:p>
            <a:pPr eaLnBrk="1" hangingPunct="1">
              <a:lnSpc>
                <a:spcPct val="90000"/>
              </a:lnSpc>
            </a:pPr>
            <a:r>
              <a:rPr lang="pl-PL" altLang="pl-PL" sz="2400"/>
              <a:t>Dzięki diagramom interakcji można zachować ścisłą relację między dwoma podstawowymi modelami. Są one spoiwem, dzięki któremu możliwy jest stopniowa, równoległa rozbudowa modelu systemu.</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6323">
                                            <p:txEl>
                                              <p:pRg st="0" end="0"/>
                                            </p:txEl>
                                          </p:spTgt>
                                        </p:tgtEl>
                                        <p:attrNameLst>
                                          <p:attrName>style.visibility</p:attrName>
                                        </p:attrNameLst>
                                      </p:cBhvr>
                                      <p:to>
                                        <p:strVal val="visible"/>
                                      </p:to>
                                    </p:set>
                                    <p:anim calcmode="lin" valueType="num">
                                      <p:cBhvr>
                                        <p:cTn id="7" dur="1000" fill="hold"/>
                                        <p:tgtEl>
                                          <p:spTgt spid="5632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5632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5632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56323">
                                            <p:txEl>
                                              <p:pRg st="1" end="1"/>
                                            </p:txEl>
                                          </p:spTgt>
                                        </p:tgtEl>
                                        <p:attrNameLst>
                                          <p:attrName>style.visibility</p:attrName>
                                        </p:attrNameLst>
                                      </p:cBhvr>
                                      <p:to>
                                        <p:strVal val="visible"/>
                                      </p:to>
                                    </p:set>
                                    <p:anim calcmode="lin" valueType="num">
                                      <p:cBhvr>
                                        <p:cTn id="14" dur="1000" fill="hold"/>
                                        <p:tgtEl>
                                          <p:spTgt spid="5632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5632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5632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56323">
                                            <p:txEl>
                                              <p:pRg st="2" end="2"/>
                                            </p:txEl>
                                          </p:spTgt>
                                        </p:tgtEl>
                                        <p:attrNameLst>
                                          <p:attrName>style.visibility</p:attrName>
                                        </p:attrNameLst>
                                      </p:cBhvr>
                                      <p:to>
                                        <p:strVal val="visible"/>
                                      </p:to>
                                    </p:set>
                                    <p:anim calcmode="lin" valueType="num">
                                      <p:cBhvr>
                                        <p:cTn id="21" dur="1000" fill="hold"/>
                                        <p:tgtEl>
                                          <p:spTgt spid="56323">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5632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5632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56323">
                                            <p:txEl>
                                              <p:pRg st="3" end="3"/>
                                            </p:txEl>
                                          </p:spTgt>
                                        </p:tgtEl>
                                        <p:attrNameLst>
                                          <p:attrName>style.visibility</p:attrName>
                                        </p:attrNameLst>
                                      </p:cBhvr>
                                      <p:to>
                                        <p:strVal val="visible"/>
                                      </p:to>
                                    </p:set>
                                    <p:anim calcmode="lin" valueType="num">
                                      <p:cBhvr>
                                        <p:cTn id="28" dur="1000" fill="hold"/>
                                        <p:tgtEl>
                                          <p:spTgt spid="56323">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56323">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5632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33338"/>
            <a:ext cx="8229600" cy="777875"/>
          </a:xfrm>
        </p:spPr>
        <p:txBody>
          <a:bodyPr/>
          <a:lstStyle/>
          <a:p>
            <a:pPr eaLnBrk="1" hangingPunct="1"/>
            <a:r>
              <a:rPr lang="pl-PL" altLang="pl-PL" dirty="0"/>
              <a:t>Diagramy interakcji (cd)</a:t>
            </a:r>
          </a:p>
        </p:txBody>
      </p:sp>
      <p:sp>
        <p:nvSpPr>
          <p:cNvPr id="5123" name="Rectangle 3"/>
          <p:cNvSpPr>
            <a:spLocks noGrp="1" noChangeArrowheads="1"/>
          </p:cNvSpPr>
          <p:nvPr>
            <p:ph type="body" idx="1"/>
          </p:nvPr>
        </p:nvSpPr>
        <p:spPr>
          <a:xfrm>
            <a:off x="107950" y="811213"/>
            <a:ext cx="8928100" cy="5786437"/>
          </a:xfrm>
        </p:spPr>
        <p:txBody>
          <a:bodyPr/>
          <a:lstStyle/>
          <a:p>
            <a:pPr eaLnBrk="1" hangingPunct="1">
              <a:lnSpc>
                <a:spcPct val="80000"/>
              </a:lnSpc>
            </a:pPr>
            <a:endParaRPr lang="pl-PL" altLang="pl-PL" sz="2400"/>
          </a:p>
          <a:p>
            <a:pPr eaLnBrk="1" hangingPunct="1">
              <a:lnSpc>
                <a:spcPct val="80000"/>
              </a:lnSpc>
            </a:pPr>
            <a:r>
              <a:rPr lang="pl-PL" altLang="pl-PL" sz="2400"/>
              <a:t>Diagramy interakcji służą do modelowania dynamicznych aspektów systemu. </a:t>
            </a:r>
            <a:r>
              <a:rPr lang="pl-PL" altLang="pl-PL" sz="2400" i="1">
                <a:solidFill>
                  <a:srgbClr val="0000CC"/>
                </a:solidFill>
              </a:rPr>
              <a:t>Uwzględnia się na nich konkretne prototypowe egzemplarze klas, interfejsów, komponentów i węzłów, a także komunikaty przekazywane między nimi</a:t>
            </a:r>
            <a:r>
              <a:rPr lang="pl-PL" altLang="pl-PL" sz="2400"/>
              <a:t>. Te wszystkie byty są rozpatrywane w kontekście pewnego scenariusza ilustrującego zachowanie systemu. </a:t>
            </a:r>
          </a:p>
          <a:p>
            <a:pPr eaLnBrk="1" hangingPunct="1">
              <a:lnSpc>
                <a:spcPct val="80000"/>
              </a:lnSpc>
            </a:pPr>
            <a:endParaRPr lang="pl-PL" altLang="pl-PL" sz="2400"/>
          </a:p>
          <a:p>
            <a:pPr eaLnBrk="1" hangingPunct="1">
              <a:lnSpc>
                <a:spcPct val="80000"/>
              </a:lnSpc>
            </a:pPr>
            <a:r>
              <a:rPr lang="pl-PL" altLang="pl-PL" sz="2400"/>
              <a:t>Diagramy interakcji mogą występować samodzielnie; wtedy służą do obrazowania, specyfikowania, tworzenia i dokumentowania dynamicznych aspektów ustalonego zestawu obiektów. Mogą także być użyte do modelowania jednego specyficznego przepływu sterowania w przypadku użycia.</a:t>
            </a:r>
          </a:p>
          <a:p>
            <a:pPr eaLnBrk="1" hangingPunct="1">
              <a:lnSpc>
                <a:spcPct val="80000"/>
              </a:lnSpc>
            </a:pPr>
            <a:endParaRPr lang="pl-PL" altLang="pl-PL" sz="2400"/>
          </a:p>
          <a:p>
            <a:pPr eaLnBrk="1" hangingPunct="1">
              <a:lnSpc>
                <a:spcPct val="80000"/>
              </a:lnSpc>
            </a:pPr>
            <a:r>
              <a:rPr lang="pl-PL" altLang="pl-PL" sz="2400"/>
              <a:t>Diagramy interakcji nadają się także do wspomagania tworzenia systemu wykonywalnego z zastosowaniem inżynierii do przodu i inżynierii wstecz.</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23">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2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pl-PL" altLang="pl-PL" sz="4000"/>
              <a:t>Obiekty – elementy modelu dynamicznego</a:t>
            </a:r>
          </a:p>
        </p:txBody>
      </p:sp>
      <p:sp>
        <p:nvSpPr>
          <p:cNvPr id="57347" name="Rectangle 3"/>
          <p:cNvSpPr>
            <a:spLocks noGrp="1" noChangeArrowheads="1"/>
          </p:cNvSpPr>
          <p:nvPr>
            <p:ph type="body" idx="1"/>
          </p:nvPr>
        </p:nvSpPr>
        <p:spPr>
          <a:xfrm>
            <a:off x="590872" y="1888232"/>
            <a:ext cx="8229600" cy="2980928"/>
          </a:xfrm>
        </p:spPr>
        <p:txBody>
          <a:bodyPr/>
          <a:lstStyle/>
          <a:p>
            <a:pPr eaLnBrk="1" hangingPunct="1"/>
            <a:r>
              <a:rPr lang="pl-PL" altLang="pl-PL" sz="2800" dirty="0"/>
              <a:t>Obiekt jest elementem istniejącym podczas wykonywania się programu. Stan obiektu przechowywany jest w pamięci.</a:t>
            </a:r>
          </a:p>
          <a:p>
            <a:pPr eaLnBrk="1" hangingPunct="1"/>
            <a:r>
              <a:rPr lang="pl-PL" altLang="pl-PL" sz="2800" dirty="0"/>
              <a:t>Notacja obiektów: prostokąt z nazwą obiektu i nazwą klasy. Nazwa obiektu jest podkreślona dla odróżnienia od nazwy klasy.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anim calcmode="lin" valueType="num">
                                      <p:cBhvr>
                                        <p:cTn id="7" dur="1000" fill="hold"/>
                                        <p:tgtEl>
                                          <p:spTgt spid="57347">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57347">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57347">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57347">
                                            <p:txEl>
                                              <p:pRg st="1" end="1"/>
                                            </p:txEl>
                                          </p:spTgt>
                                        </p:tgtEl>
                                        <p:attrNameLst>
                                          <p:attrName>style.visibility</p:attrName>
                                        </p:attrNameLst>
                                      </p:cBhvr>
                                      <p:to>
                                        <p:strVal val="visible"/>
                                      </p:to>
                                    </p:set>
                                    <p:anim calcmode="lin" valueType="num">
                                      <p:cBhvr>
                                        <p:cTn id="14" dur="1000" fill="hold"/>
                                        <p:tgtEl>
                                          <p:spTgt spid="57347">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57347">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5734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r>
              <a:rPr lang="pl-PL" altLang="pl-PL"/>
              <a:t>Dynamika: konstrukcja obiektów</a:t>
            </a:r>
          </a:p>
        </p:txBody>
      </p:sp>
      <p:sp>
        <p:nvSpPr>
          <p:cNvPr id="58371" name="Rectangle 3"/>
          <p:cNvSpPr>
            <a:spLocks noGrp="1" noChangeArrowheads="1"/>
          </p:cNvSpPr>
          <p:nvPr>
            <p:ph type="body" idx="1"/>
          </p:nvPr>
        </p:nvSpPr>
        <p:spPr>
          <a:xfrm>
            <a:off x="590872" y="1600200"/>
            <a:ext cx="8229600" cy="4525963"/>
          </a:xfrm>
        </p:spPr>
        <p:txBody>
          <a:bodyPr/>
          <a:lstStyle/>
          <a:p>
            <a:pPr eaLnBrk="1" hangingPunct="1">
              <a:lnSpc>
                <a:spcPct val="90000"/>
              </a:lnSpc>
            </a:pPr>
            <a:r>
              <a:rPr lang="pl-PL" altLang="pl-PL" sz="2800" dirty="0"/>
              <a:t>Konstrukcja obiektu wykonywana jest podczas jego tworzenia.</a:t>
            </a:r>
          </a:p>
          <a:p>
            <a:pPr eaLnBrk="1" hangingPunct="1">
              <a:lnSpc>
                <a:spcPct val="90000"/>
              </a:lnSpc>
            </a:pPr>
            <a:r>
              <a:rPr lang="pl-PL" altLang="pl-PL" sz="2800" dirty="0"/>
              <a:t>Konstrukcja polega na nadaniu wartości atrybutom obiektu, na utworzeniu obiektów agregowanych oraz na powiązaniu obiektu z innymi obiektami.</a:t>
            </a:r>
          </a:p>
          <a:p>
            <a:pPr eaLnBrk="1" hangingPunct="1">
              <a:lnSpc>
                <a:spcPct val="90000"/>
              </a:lnSpc>
            </a:pPr>
            <a:r>
              <a:rPr lang="pl-PL" altLang="pl-PL" sz="2800" dirty="0"/>
              <a:t>Konstrukcja obiektu może przebiegać na różne sposoby – w zależności od życzenia klienta. Klasa może zatem dostarczać kilku różnych metod konstrukcji.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8371">
                                            <p:txEl>
                                              <p:pRg st="0" end="0"/>
                                            </p:txEl>
                                          </p:spTgt>
                                        </p:tgtEl>
                                        <p:attrNameLst>
                                          <p:attrName>style.visibility</p:attrName>
                                        </p:attrNameLst>
                                      </p:cBhvr>
                                      <p:to>
                                        <p:strVal val="visible"/>
                                      </p:to>
                                    </p:set>
                                    <p:anim calcmode="lin" valueType="num">
                                      <p:cBhvr>
                                        <p:cTn id="7" dur="1000" fill="hold"/>
                                        <p:tgtEl>
                                          <p:spTgt spid="58371">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58371">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58371">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58371">
                                            <p:txEl>
                                              <p:pRg st="1" end="1"/>
                                            </p:txEl>
                                          </p:spTgt>
                                        </p:tgtEl>
                                        <p:attrNameLst>
                                          <p:attrName>style.visibility</p:attrName>
                                        </p:attrNameLst>
                                      </p:cBhvr>
                                      <p:to>
                                        <p:strVal val="visible"/>
                                      </p:to>
                                    </p:set>
                                    <p:anim calcmode="lin" valueType="num">
                                      <p:cBhvr>
                                        <p:cTn id="14" dur="1000" fill="hold"/>
                                        <p:tgtEl>
                                          <p:spTgt spid="58371">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58371">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58371">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58371">
                                            <p:txEl>
                                              <p:pRg st="2" end="2"/>
                                            </p:txEl>
                                          </p:spTgt>
                                        </p:tgtEl>
                                        <p:attrNameLst>
                                          <p:attrName>style.visibility</p:attrName>
                                        </p:attrNameLst>
                                      </p:cBhvr>
                                      <p:to>
                                        <p:strVal val="visible"/>
                                      </p:to>
                                    </p:set>
                                    <p:anim calcmode="lin" valueType="num">
                                      <p:cBhvr>
                                        <p:cTn id="21" dur="1000" fill="hold"/>
                                        <p:tgtEl>
                                          <p:spTgt spid="58371">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58371">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5837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r>
              <a:rPr lang="pl-PL" altLang="pl-PL" sz="4000"/>
              <a:t>Dynamika zmiany stanu podczas życia obiektu</a:t>
            </a:r>
          </a:p>
        </p:txBody>
      </p:sp>
      <p:sp>
        <p:nvSpPr>
          <p:cNvPr id="59395" name="Rectangle 3"/>
          <p:cNvSpPr>
            <a:spLocks noGrp="1" noChangeArrowheads="1"/>
          </p:cNvSpPr>
          <p:nvPr>
            <p:ph type="body" idx="1"/>
          </p:nvPr>
        </p:nvSpPr>
        <p:spPr/>
        <p:txBody>
          <a:bodyPr/>
          <a:lstStyle/>
          <a:p>
            <a:pPr eaLnBrk="1" hangingPunct="1">
              <a:lnSpc>
                <a:spcPct val="80000"/>
              </a:lnSpc>
            </a:pPr>
            <a:r>
              <a:rPr lang="pl-PL" altLang="pl-PL" sz="2800" dirty="0"/>
              <a:t>Po wyprodukowaniu, obiekt ma zainicjowaną strukturę danych – znajduje się w stanie początkowym.</a:t>
            </a:r>
          </a:p>
          <a:p>
            <a:pPr eaLnBrk="1" hangingPunct="1">
              <a:lnSpc>
                <a:spcPct val="80000"/>
              </a:lnSpc>
            </a:pPr>
            <a:r>
              <a:rPr lang="pl-PL" altLang="pl-PL" sz="2800" dirty="0"/>
              <a:t>Podczas swego życia, obiekt podlega zmianom stanu. Zmieniają się wartości atrybutów oraz powiązania z innymi obiektami. Elementy składowe obiektu (agregowane) mogą być tworzone i niszczone.</a:t>
            </a:r>
          </a:p>
          <a:p>
            <a:pPr eaLnBrk="1" hangingPunct="1">
              <a:lnSpc>
                <a:spcPct val="80000"/>
              </a:lnSpc>
            </a:pPr>
            <a:r>
              <a:rPr lang="pl-PL" altLang="pl-PL" sz="2800" dirty="0"/>
              <a:t>Wszystkie możliwe zmiany stanu obiektu określają jego dynamikę.</a:t>
            </a:r>
          </a:p>
          <a:p>
            <a:pPr eaLnBrk="1" hangingPunct="1">
              <a:lnSpc>
                <a:spcPct val="80000"/>
              </a:lnSpc>
            </a:pPr>
            <a:r>
              <a:rPr lang="pl-PL" altLang="pl-PL" sz="2800" dirty="0"/>
              <a:t>Zmiany stanu obiektu powinny być realizowane przez wąski interfejs.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anim calcmode="lin" valueType="num">
                                      <p:cBhvr>
                                        <p:cTn id="7" dur="1000" fill="hold"/>
                                        <p:tgtEl>
                                          <p:spTgt spid="59395">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59395">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5939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59395">
                                            <p:txEl>
                                              <p:pRg st="1" end="1"/>
                                            </p:txEl>
                                          </p:spTgt>
                                        </p:tgtEl>
                                        <p:attrNameLst>
                                          <p:attrName>style.visibility</p:attrName>
                                        </p:attrNameLst>
                                      </p:cBhvr>
                                      <p:to>
                                        <p:strVal val="visible"/>
                                      </p:to>
                                    </p:set>
                                    <p:anim calcmode="lin" valueType="num">
                                      <p:cBhvr>
                                        <p:cTn id="14" dur="1000" fill="hold"/>
                                        <p:tgtEl>
                                          <p:spTgt spid="59395">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59395">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5939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59395">
                                            <p:txEl>
                                              <p:pRg st="2" end="2"/>
                                            </p:txEl>
                                          </p:spTgt>
                                        </p:tgtEl>
                                        <p:attrNameLst>
                                          <p:attrName>style.visibility</p:attrName>
                                        </p:attrNameLst>
                                      </p:cBhvr>
                                      <p:to>
                                        <p:strVal val="visible"/>
                                      </p:to>
                                    </p:set>
                                    <p:anim calcmode="lin" valueType="num">
                                      <p:cBhvr>
                                        <p:cTn id="21" dur="1000" fill="hold"/>
                                        <p:tgtEl>
                                          <p:spTgt spid="59395">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59395">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5939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59395">
                                            <p:txEl>
                                              <p:pRg st="3" end="3"/>
                                            </p:txEl>
                                          </p:spTgt>
                                        </p:tgtEl>
                                        <p:attrNameLst>
                                          <p:attrName>style.visibility</p:attrName>
                                        </p:attrNameLst>
                                      </p:cBhvr>
                                      <p:to>
                                        <p:strVal val="visible"/>
                                      </p:to>
                                    </p:set>
                                    <p:anim calcmode="lin" valueType="num">
                                      <p:cBhvr>
                                        <p:cTn id="28" dur="1000" fill="hold"/>
                                        <p:tgtEl>
                                          <p:spTgt spid="59395">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59395">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5939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eaLnBrk="1" hangingPunct="1"/>
            <a:r>
              <a:rPr lang="pl-PL" altLang="pl-PL" sz="4000"/>
              <a:t>Dynamika: zmiana związków z innymi obiektami</a:t>
            </a:r>
          </a:p>
        </p:txBody>
      </p:sp>
      <p:sp>
        <p:nvSpPr>
          <p:cNvPr id="60419" name="Rectangle 3"/>
          <p:cNvSpPr>
            <a:spLocks noGrp="1" noChangeArrowheads="1"/>
          </p:cNvSpPr>
          <p:nvPr>
            <p:ph type="body" idx="1"/>
          </p:nvPr>
        </p:nvSpPr>
        <p:spPr>
          <a:xfrm>
            <a:off x="590872" y="1783357"/>
            <a:ext cx="8229600" cy="3949899"/>
          </a:xfrm>
        </p:spPr>
        <p:txBody>
          <a:bodyPr/>
          <a:lstStyle/>
          <a:p>
            <a:pPr eaLnBrk="1" hangingPunct="1">
              <a:lnSpc>
                <a:spcPct val="90000"/>
              </a:lnSpc>
            </a:pPr>
            <a:r>
              <a:rPr lang="pl-PL" altLang="pl-PL" sz="2400"/>
              <a:t>Podczas swego życia, obiekt może mieć związek z różnymi obiektami. Wszystkie możliwe związki i ich krotności uwzględnione są na diagramie  klas.</a:t>
            </a:r>
          </a:p>
          <a:p>
            <a:pPr eaLnBrk="1" hangingPunct="1">
              <a:lnSpc>
                <a:spcPct val="90000"/>
              </a:lnSpc>
            </a:pPr>
            <a:r>
              <a:rPr lang="pl-PL" altLang="pl-PL" sz="2400"/>
              <a:t>Powiązania z innymi obiektami mogą się zmieniać w sposób dynamiczny. Obiekt w pewnym momencie może być np. związany z dwoma, a w innym momencie – z pięcioma obiektami składowymi.</a:t>
            </a:r>
          </a:p>
          <a:p>
            <a:pPr eaLnBrk="1" hangingPunct="1">
              <a:lnSpc>
                <a:spcPct val="90000"/>
              </a:lnSpc>
            </a:pPr>
            <a:r>
              <a:rPr lang="pl-PL" altLang="pl-PL" sz="2400"/>
              <a:t>Zmiana powiązania następuje w wyniku wywołania metody, która usuwa je lub tworzy powiązanie z obiektem podanym np. jako parametr.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60419">
                                            <p:txEl>
                                              <p:pRg st="0" end="0"/>
                                            </p:txEl>
                                          </p:spTgt>
                                        </p:tgtEl>
                                        <p:attrNameLst>
                                          <p:attrName>style.visibility</p:attrName>
                                        </p:attrNameLst>
                                      </p:cBhvr>
                                      <p:to>
                                        <p:strVal val="visible"/>
                                      </p:to>
                                    </p:set>
                                    <p:anim calcmode="lin" valueType="num">
                                      <p:cBhvr>
                                        <p:cTn id="7" dur="1000" fill="hold"/>
                                        <p:tgtEl>
                                          <p:spTgt spid="60419">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60419">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6041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60419">
                                            <p:txEl>
                                              <p:pRg st="1" end="1"/>
                                            </p:txEl>
                                          </p:spTgt>
                                        </p:tgtEl>
                                        <p:attrNameLst>
                                          <p:attrName>style.visibility</p:attrName>
                                        </p:attrNameLst>
                                      </p:cBhvr>
                                      <p:to>
                                        <p:strVal val="visible"/>
                                      </p:to>
                                    </p:set>
                                    <p:anim calcmode="lin" valueType="num">
                                      <p:cBhvr>
                                        <p:cTn id="14" dur="1000" fill="hold"/>
                                        <p:tgtEl>
                                          <p:spTgt spid="60419">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60419">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6041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60419">
                                            <p:txEl>
                                              <p:pRg st="2" end="2"/>
                                            </p:txEl>
                                          </p:spTgt>
                                        </p:tgtEl>
                                        <p:attrNameLst>
                                          <p:attrName>style.visibility</p:attrName>
                                        </p:attrNameLst>
                                      </p:cBhvr>
                                      <p:to>
                                        <p:strVal val="visible"/>
                                      </p:to>
                                    </p:set>
                                    <p:anim calcmode="lin" valueType="num">
                                      <p:cBhvr>
                                        <p:cTn id="21" dur="1000" fill="hold"/>
                                        <p:tgtEl>
                                          <p:spTgt spid="60419">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60419">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6041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r>
              <a:rPr lang="pl-PL" altLang="pl-PL" sz="4000"/>
              <a:t>Opis dynamiki systemu – diagramy interakcji</a:t>
            </a:r>
          </a:p>
        </p:txBody>
      </p:sp>
      <p:sp>
        <p:nvSpPr>
          <p:cNvPr id="61443" name="Rectangle 3"/>
          <p:cNvSpPr>
            <a:spLocks noGrp="1" noChangeArrowheads="1"/>
          </p:cNvSpPr>
          <p:nvPr>
            <p:ph type="body" idx="1"/>
          </p:nvPr>
        </p:nvSpPr>
        <p:spPr>
          <a:xfrm>
            <a:off x="457200" y="1888232"/>
            <a:ext cx="8435280" cy="3917032"/>
          </a:xfrm>
        </p:spPr>
        <p:txBody>
          <a:bodyPr/>
          <a:lstStyle/>
          <a:p>
            <a:pPr eaLnBrk="1" hangingPunct="1">
              <a:lnSpc>
                <a:spcPct val="90000"/>
              </a:lnSpc>
            </a:pPr>
            <a:r>
              <a:rPr lang="pl-PL" altLang="pl-PL" sz="2800" dirty="0"/>
              <a:t>Język UML umożliwia prezentację dynamiki działania systemu. Służą temu diagramy interakcji.</a:t>
            </a:r>
          </a:p>
          <a:p>
            <a:pPr eaLnBrk="1" hangingPunct="1">
              <a:lnSpc>
                <a:spcPct val="90000"/>
              </a:lnSpc>
            </a:pPr>
            <a:r>
              <a:rPr lang="pl-PL" altLang="pl-PL" sz="2800" dirty="0"/>
              <a:t>Diagramy sekwencji przedstawiają wprost kolejność przesyłania komunikatów między obiektami. Diagramy komunikacji (kooperacji, współpracy) większy nacisk niż na porządek komunikatów kładą na fakt ich wymiany pomiędzy obiektami.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61443">
                                            <p:txEl>
                                              <p:pRg st="0" end="0"/>
                                            </p:txEl>
                                          </p:spTgt>
                                        </p:tgtEl>
                                        <p:attrNameLst>
                                          <p:attrName>style.visibility</p:attrName>
                                        </p:attrNameLst>
                                      </p:cBhvr>
                                      <p:to>
                                        <p:strVal val="visible"/>
                                      </p:to>
                                    </p:set>
                                    <p:anim calcmode="lin" valueType="num">
                                      <p:cBhvr>
                                        <p:cTn id="7" dur="1000" fill="hold"/>
                                        <p:tgtEl>
                                          <p:spTgt spid="6144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6144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6144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61443">
                                            <p:txEl>
                                              <p:pRg st="1" end="1"/>
                                            </p:txEl>
                                          </p:spTgt>
                                        </p:tgtEl>
                                        <p:attrNameLst>
                                          <p:attrName>style.visibility</p:attrName>
                                        </p:attrNameLst>
                                      </p:cBhvr>
                                      <p:to>
                                        <p:strVal val="visible"/>
                                      </p:to>
                                    </p:set>
                                    <p:anim calcmode="lin" valueType="num">
                                      <p:cBhvr>
                                        <p:cTn id="14" dur="1000" fill="hold"/>
                                        <p:tgtEl>
                                          <p:spTgt spid="6144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6144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6144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466" name="Picture 4"/>
          <p:cNvPicPr>
            <a:picLocks noChangeAspect="1" noChangeArrowheads="1"/>
          </p:cNvPicPr>
          <p:nvPr/>
        </p:nvPicPr>
        <p:blipFill>
          <a:blip r:embed="rId2" cstate="print"/>
          <a:srcRect/>
          <a:stretch>
            <a:fillRect/>
          </a:stretch>
        </p:blipFill>
        <p:spPr bwMode="auto">
          <a:xfrm>
            <a:off x="396180" y="908720"/>
            <a:ext cx="8496300" cy="5256213"/>
          </a:xfrm>
          <a:prstGeom prst="rect">
            <a:avLst/>
          </a:prstGeom>
          <a:noFill/>
          <a:ln w="9525">
            <a:noFill/>
            <a:miter lim="800000"/>
            <a:headEnd/>
            <a:tailEnd/>
          </a:ln>
          <a:effectLst/>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490" name="Picture 4"/>
          <p:cNvPicPr>
            <a:picLocks noChangeAspect="1" noChangeArrowheads="1"/>
          </p:cNvPicPr>
          <p:nvPr/>
        </p:nvPicPr>
        <p:blipFill>
          <a:blip r:embed="rId2" cstate="print"/>
          <a:srcRect/>
          <a:stretch>
            <a:fillRect/>
          </a:stretch>
        </p:blipFill>
        <p:spPr bwMode="auto">
          <a:xfrm>
            <a:off x="121512" y="980728"/>
            <a:ext cx="8770968" cy="4896197"/>
          </a:xfrm>
          <a:prstGeom prst="rect">
            <a:avLst/>
          </a:prstGeom>
          <a:noFill/>
          <a:ln w="9525">
            <a:noFill/>
            <a:miter lim="800000"/>
            <a:headEnd/>
            <a:tailEnd/>
          </a:ln>
          <a:effectLst/>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457200" y="115888"/>
            <a:ext cx="8229600" cy="865187"/>
          </a:xfrm>
        </p:spPr>
        <p:txBody>
          <a:bodyPr/>
          <a:lstStyle/>
          <a:p>
            <a:pPr eaLnBrk="1" hangingPunct="1"/>
            <a:r>
              <a:rPr lang="pl-PL" altLang="pl-PL"/>
              <a:t>Co to jest diagram sekwencji?</a:t>
            </a:r>
          </a:p>
        </p:txBody>
      </p:sp>
      <p:sp>
        <p:nvSpPr>
          <p:cNvPr id="64515" name="Rectangle 3"/>
          <p:cNvSpPr>
            <a:spLocks noGrp="1" noChangeArrowheads="1"/>
          </p:cNvSpPr>
          <p:nvPr>
            <p:ph type="body" idx="1"/>
          </p:nvPr>
        </p:nvSpPr>
        <p:spPr>
          <a:xfrm>
            <a:off x="251841" y="1125538"/>
            <a:ext cx="8856663" cy="5543550"/>
          </a:xfrm>
        </p:spPr>
        <p:txBody>
          <a:bodyPr/>
          <a:lstStyle/>
          <a:p>
            <a:pPr eaLnBrk="1" hangingPunct="1">
              <a:lnSpc>
                <a:spcPct val="90000"/>
              </a:lnSpc>
            </a:pPr>
            <a:r>
              <a:rPr lang="pl-PL" altLang="pl-PL" sz="2400" dirty="0"/>
              <a:t>Prezentacja komunikacji pomiędzy obiektami klas współpracującymi przy realizacji przypadku użycia.</a:t>
            </a:r>
          </a:p>
          <a:p>
            <a:pPr eaLnBrk="1" hangingPunct="1">
              <a:lnSpc>
                <a:spcPct val="90000"/>
              </a:lnSpc>
            </a:pPr>
            <a:endParaRPr lang="pl-PL" altLang="pl-PL" sz="2400" dirty="0"/>
          </a:p>
          <a:p>
            <a:pPr eaLnBrk="1" hangingPunct="1">
              <a:lnSpc>
                <a:spcPct val="90000"/>
              </a:lnSpc>
            </a:pPr>
            <a:r>
              <a:rPr lang="pl-PL" altLang="pl-PL" sz="2400" dirty="0"/>
              <a:t>Komunikacja jest inicjowana przez aktora.</a:t>
            </a:r>
          </a:p>
          <a:p>
            <a:pPr eaLnBrk="1" hangingPunct="1">
              <a:lnSpc>
                <a:spcPct val="90000"/>
              </a:lnSpc>
            </a:pPr>
            <a:endParaRPr lang="pl-PL" altLang="pl-PL" sz="2400" dirty="0"/>
          </a:p>
          <a:p>
            <a:pPr eaLnBrk="1" hangingPunct="1">
              <a:lnSpc>
                <a:spcPct val="90000"/>
              </a:lnSpc>
            </a:pPr>
            <a:r>
              <a:rPr lang="pl-PL" altLang="pl-PL" sz="2400" dirty="0"/>
              <a:t>Na diagramie widać kolejność (z góry na dół) przekazywanych komunikatów rozpoczynających wykonywanie przez obiekty stosownych operacji.</a:t>
            </a:r>
          </a:p>
          <a:p>
            <a:pPr eaLnBrk="1" hangingPunct="1">
              <a:lnSpc>
                <a:spcPct val="90000"/>
              </a:lnSpc>
            </a:pPr>
            <a:endParaRPr lang="pl-PL" altLang="pl-PL" sz="2400" dirty="0"/>
          </a:p>
          <a:p>
            <a:pPr eaLnBrk="1" hangingPunct="1">
              <a:lnSpc>
                <a:spcPct val="90000"/>
              </a:lnSpc>
            </a:pPr>
            <a:r>
              <a:rPr lang="pl-PL" altLang="pl-PL" sz="2400" dirty="0"/>
              <a:t>Z reguły prezentowany jest tylko jeden scenariusz, ale standard notacji UML dopuszcza stosowanie warunków.</a:t>
            </a:r>
          </a:p>
          <a:p>
            <a:pPr eaLnBrk="1" hangingPunct="1">
              <a:lnSpc>
                <a:spcPct val="90000"/>
              </a:lnSpc>
            </a:pPr>
            <a:endParaRPr lang="pl-PL" altLang="pl-PL" sz="2400" dirty="0"/>
          </a:p>
          <a:p>
            <a:pPr eaLnBrk="1" hangingPunct="1">
              <a:lnSpc>
                <a:spcPct val="90000"/>
              </a:lnSpc>
            </a:pPr>
            <a:r>
              <a:rPr lang="pl-PL" altLang="pl-PL" sz="2400" dirty="0"/>
              <a:t>Diagram sekwencji ściśle wiąże się z konkretnym scenariuszem. Zazwyczaj tworzy się po jednym diagramie sekwencji dla każdego scenariusza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64515">
                                            <p:txEl>
                                              <p:pRg st="0" end="0"/>
                                            </p:txEl>
                                          </p:spTgt>
                                        </p:tgtEl>
                                        <p:attrNameLst>
                                          <p:attrName>style.visibility</p:attrName>
                                        </p:attrNameLst>
                                      </p:cBhvr>
                                      <p:to>
                                        <p:strVal val="visible"/>
                                      </p:to>
                                    </p:set>
                                    <p:anim calcmode="lin" valueType="num">
                                      <p:cBhvr>
                                        <p:cTn id="7" dur="1000" fill="hold"/>
                                        <p:tgtEl>
                                          <p:spTgt spid="64515">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64515">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6451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64515">
                                            <p:txEl>
                                              <p:pRg st="2" end="2"/>
                                            </p:txEl>
                                          </p:spTgt>
                                        </p:tgtEl>
                                        <p:attrNameLst>
                                          <p:attrName>style.visibility</p:attrName>
                                        </p:attrNameLst>
                                      </p:cBhvr>
                                      <p:to>
                                        <p:strVal val="visible"/>
                                      </p:to>
                                    </p:set>
                                    <p:anim calcmode="lin" valueType="num">
                                      <p:cBhvr>
                                        <p:cTn id="14" dur="1000" fill="hold"/>
                                        <p:tgtEl>
                                          <p:spTgt spid="64515">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64515">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6451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64515">
                                            <p:txEl>
                                              <p:pRg st="4" end="4"/>
                                            </p:txEl>
                                          </p:spTgt>
                                        </p:tgtEl>
                                        <p:attrNameLst>
                                          <p:attrName>style.visibility</p:attrName>
                                        </p:attrNameLst>
                                      </p:cBhvr>
                                      <p:to>
                                        <p:strVal val="visible"/>
                                      </p:to>
                                    </p:set>
                                    <p:anim calcmode="lin" valueType="num">
                                      <p:cBhvr>
                                        <p:cTn id="21" dur="1000" fill="hold"/>
                                        <p:tgtEl>
                                          <p:spTgt spid="64515">
                                            <p:txEl>
                                              <p:pRg st="4" end="4"/>
                                            </p:txEl>
                                          </p:spTgt>
                                        </p:tgtEl>
                                        <p:attrNameLst>
                                          <p:attrName>ppt_w</p:attrName>
                                        </p:attrNameLst>
                                      </p:cBhvr>
                                      <p:tavLst>
                                        <p:tav tm="0">
                                          <p:val>
                                            <p:strVal val="#ppt_w*0.70"/>
                                          </p:val>
                                        </p:tav>
                                        <p:tav tm="100000">
                                          <p:val>
                                            <p:strVal val="#ppt_w"/>
                                          </p:val>
                                        </p:tav>
                                      </p:tavLst>
                                    </p:anim>
                                    <p:anim calcmode="lin" valueType="num">
                                      <p:cBhvr>
                                        <p:cTn id="22" dur="1000" fill="hold"/>
                                        <p:tgtEl>
                                          <p:spTgt spid="64515">
                                            <p:txEl>
                                              <p:pRg st="4" end="4"/>
                                            </p:txEl>
                                          </p:spTgt>
                                        </p:tgtEl>
                                        <p:attrNameLst>
                                          <p:attrName>ppt_h</p:attrName>
                                        </p:attrNameLst>
                                      </p:cBhvr>
                                      <p:tavLst>
                                        <p:tav tm="0">
                                          <p:val>
                                            <p:strVal val="#ppt_h"/>
                                          </p:val>
                                        </p:tav>
                                        <p:tav tm="100000">
                                          <p:val>
                                            <p:strVal val="#ppt_h"/>
                                          </p:val>
                                        </p:tav>
                                      </p:tavLst>
                                    </p:anim>
                                    <p:animEffect transition="in" filter="fade">
                                      <p:cBhvr>
                                        <p:cTn id="23" dur="1000"/>
                                        <p:tgtEl>
                                          <p:spTgt spid="64515">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64515">
                                            <p:txEl>
                                              <p:pRg st="6" end="6"/>
                                            </p:txEl>
                                          </p:spTgt>
                                        </p:tgtEl>
                                        <p:attrNameLst>
                                          <p:attrName>style.visibility</p:attrName>
                                        </p:attrNameLst>
                                      </p:cBhvr>
                                      <p:to>
                                        <p:strVal val="visible"/>
                                      </p:to>
                                    </p:set>
                                    <p:anim calcmode="lin" valueType="num">
                                      <p:cBhvr>
                                        <p:cTn id="28" dur="1000" fill="hold"/>
                                        <p:tgtEl>
                                          <p:spTgt spid="64515">
                                            <p:txEl>
                                              <p:pRg st="6" end="6"/>
                                            </p:txEl>
                                          </p:spTgt>
                                        </p:tgtEl>
                                        <p:attrNameLst>
                                          <p:attrName>ppt_w</p:attrName>
                                        </p:attrNameLst>
                                      </p:cBhvr>
                                      <p:tavLst>
                                        <p:tav tm="0">
                                          <p:val>
                                            <p:strVal val="#ppt_w*0.70"/>
                                          </p:val>
                                        </p:tav>
                                        <p:tav tm="100000">
                                          <p:val>
                                            <p:strVal val="#ppt_w"/>
                                          </p:val>
                                        </p:tav>
                                      </p:tavLst>
                                    </p:anim>
                                    <p:anim calcmode="lin" valueType="num">
                                      <p:cBhvr>
                                        <p:cTn id="29" dur="1000" fill="hold"/>
                                        <p:tgtEl>
                                          <p:spTgt spid="64515">
                                            <p:txEl>
                                              <p:pRg st="6" end="6"/>
                                            </p:txEl>
                                          </p:spTgt>
                                        </p:tgtEl>
                                        <p:attrNameLst>
                                          <p:attrName>ppt_h</p:attrName>
                                        </p:attrNameLst>
                                      </p:cBhvr>
                                      <p:tavLst>
                                        <p:tav tm="0">
                                          <p:val>
                                            <p:strVal val="#ppt_h"/>
                                          </p:val>
                                        </p:tav>
                                        <p:tav tm="100000">
                                          <p:val>
                                            <p:strVal val="#ppt_h"/>
                                          </p:val>
                                        </p:tav>
                                      </p:tavLst>
                                    </p:anim>
                                    <p:animEffect transition="in" filter="fade">
                                      <p:cBhvr>
                                        <p:cTn id="30" dur="1000"/>
                                        <p:tgtEl>
                                          <p:spTgt spid="64515">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64515">
                                            <p:txEl>
                                              <p:pRg st="8" end="8"/>
                                            </p:txEl>
                                          </p:spTgt>
                                        </p:tgtEl>
                                        <p:attrNameLst>
                                          <p:attrName>style.visibility</p:attrName>
                                        </p:attrNameLst>
                                      </p:cBhvr>
                                      <p:to>
                                        <p:strVal val="visible"/>
                                      </p:to>
                                    </p:set>
                                    <p:anim calcmode="lin" valueType="num">
                                      <p:cBhvr>
                                        <p:cTn id="35" dur="1000" fill="hold"/>
                                        <p:tgtEl>
                                          <p:spTgt spid="64515">
                                            <p:txEl>
                                              <p:pRg st="8" end="8"/>
                                            </p:txEl>
                                          </p:spTgt>
                                        </p:tgtEl>
                                        <p:attrNameLst>
                                          <p:attrName>ppt_w</p:attrName>
                                        </p:attrNameLst>
                                      </p:cBhvr>
                                      <p:tavLst>
                                        <p:tav tm="0">
                                          <p:val>
                                            <p:strVal val="#ppt_w*0.70"/>
                                          </p:val>
                                        </p:tav>
                                        <p:tav tm="100000">
                                          <p:val>
                                            <p:strVal val="#ppt_w"/>
                                          </p:val>
                                        </p:tav>
                                      </p:tavLst>
                                    </p:anim>
                                    <p:anim calcmode="lin" valueType="num">
                                      <p:cBhvr>
                                        <p:cTn id="36" dur="1000" fill="hold"/>
                                        <p:tgtEl>
                                          <p:spTgt spid="64515">
                                            <p:txEl>
                                              <p:pRg st="8" end="8"/>
                                            </p:txEl>
                                          </p:spTgt>
                                        </p:tgtEl>
                                        <p:attrNameLst>
                                          <p:attrName>ppt_h</p:attrName>
                                        </p:attrNameLst>
                                      </p:cBhvr>
                                      <p:tavLst>
                                        <p:tav tm="0">
                                          <p:val>
                                            <p:strVal val="#ppt_h"/>
                                          </p:val>
                                        </p:tav>
                                        <p:tav tm="100000">
                                          <p:val>
                                            <p:strVal val="#ppt_h"/>
                                          </p:val>
                                        </p:tav>
                                      </p:tavLst>
                                    </p:anim>
                                    <p:animEffect transition="in" filter="fade">
                                      <p:cBhvr>
                                        <p:cTn id="37" dur="1000"/>
                                        <p:tgtEl>
                                          <p:spTgt spid="6451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5"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0" y="274638"/>
            <a:ext cx="9144000" cy="1143000"/>
          </a:xfrm>
        </p:spPr>
        <p:txBody>
          <a:bodyPr/>
          <a:lstStyle/>
          <a:p>
            <a:pPr eaLnBrk="1" hangingPunct="1"/>
            <a:r>
              <a:rPr lang="pl-PL" altLang="pl-PL" sz="4000"/>
              <a:t>Utrzymywanie spójności modelu i kodu</a:t>
            </a:r>
          </a:p>
        </p:txBody>
      </p:sp>
      <p:sp>
        <p:nvSpPr>
          <p:cNvPr id="65539" name="Rectangle 3"/>
          <p:cNvSpPr>
            <a:spLocks noGrp="1" noChangeArrowheads="1"/>
          </p:cNvSpPr>
          <p:nvPr>
            <p:ph type="body" idx="1"/>
          </p:nvPr>
        </p:nvSpPr>
        <p:spPr>
          <a:xfrm>
            <a:off x="179833" y="1600200"/>
            <a:ext cx="8856663" cy="5068888"/>
          </a:xfrm>
        </p:spPr>
        <p:txBody>
          <a:bodyPr/>
          <a:lstStyle/>
          <a:p>
            <a:pPr eaLnBrk="1" hangingPunct="1">
              <a:lnSpc>
                <a:spcPct val="90000"/>
              </a:lnSpc>
            </a:pPr>
            <a:r>
              <a:rPr lang="pl-PL" altLang="pl-PL" sz="2800" dirty="0"/>
              <a:t>Dobra zasada: wszelkie modyfikacje atrybutów, nazw i sygnatur metod dokonywane są tylko w modelu graficznym, nie w kodzie.</a:t>
            </a:r>
          </a:p>
          <a:p>
            <a:pPr eaLnBrk="1" hangingPunct="1">
              <a:lnSpc>
                <a:spcPct val="90000"/>
              </a:lnSpc>
            </a:pPr>
            <a:endParaRPr lang="pl-PL" altLang="pl-PL" sz="2800" dirty="0"/>
          </a:p>
          <a:p>
            <a:pPr eaLnBrk="1" hangingPunct="1">
              <a:lnSpc>
                <a:spcPct val="90000"/>
              </a:lnSpc>
            </a:pPr>
            <a:r>
              <a:rPr lang="pl-PL" altLang="pl-PL" sz="2800" dirty="0"/>
              <a:t>Po zmianie jednego z elementów opisu klasy generowany jest kod. Współczesne narzędzia CASE umożliwiają zachowanie kodu pisanego w ramach środowiska deweloperskiego.</a:t>
            </a:r>
          </a:p>
          <a:p>
            <a:pPr eaLnBrk="1" hangingPunct="1">
              <a:lnSpc>
                <a:spcPct val="90000"/>
              </a:lnSpc>
            </a:pPr>
            <a:endParaRPr lang="pl-PL" altLang="pl-PL" sz="2800" dirty="0"/>
          </a:p>
          <a:p>
            <a:pPr eaLnBrk="1" hangingPunct="1">
              <a:lnSpc>
                <a:spcPct val="90000"/>
              </a:lnSpc>
            </a:pPr>
            <a:r>
              <a:rPr lang="pl-PL" altLang="pl-PL" sz="2800" dirty="0"/>
              <a:t>Praca programisty-projektanta: jednoczesna budowa modelu klas, modelu interakcji i pisanie kodu.</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65539">
                                            <p:txEl>
                                              <p:pRg st="0" end="0"/>
                                            </p:txEl>
                                          </p:spTgt>
                                        </p:tgtEl>
                                        <p:attrNameLst>
                                          <p:attrName>style.visibility</p:attrName>
                                        </p:attrNameLst>
                                      </p:cBhvr>
                                      <p:to>
                                        <p:strVal val="visible"/>
                                      </p:to>
                                    </p:set>
                                    <p:anim calcmode="lin" valueType="num">
                                      <p:cBhvr>
                                        <p:cTn id="7" dur="1000" fill="hold"/>
                                        <p:tgtEl>
                                          <p:spTgt spid="65539">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65539">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6553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65539">
                                            <p:txEl>
                                              <p:pRg st="2" end="2"/>
                                            </p:txEl>
                                          </p:spTgt>
                                        </p:tgtEl>
                                        <p:attrNameLst>
                                          <p:attrName>style.visibility</p:attrName>
                                        </p:attrNameLst>
                                      </p:cBhvr>
                                      <p:to>
                                        <p:strVal val="visible"/>
                                      </p:to>
                                    </p:set>
                                    <p:anim calcmode="lin" valueType="num">
                                      <p:cBhvr>
                                        <p:cTn id="14" dur="1000" fill="hold"/>
                                        <p:tgtEl>
                                          <p:spTgt spid="65539">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65539">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65539">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65539">
                                            <p:txEl>
                                              <p:pRg st="4" end="4"/>
                                            </p:txEl>
                                          </p:spTgt>
                                        </p:tgtEl>
                                        <p:attrNameLst>
                                          <p:attrName>style.visibility</p:attrName>
                                        </p:attrNameLst>
                                      </p:cBhvr>
                                      <p:to>
                                        <p:strVal val="visible"/>
                                      </p:to>
                                    </p:set>
                                    <p:anim calcmode="lin" valueType="num">
                                      <p:cBhvr>
                                        <p:cTn id="21" dur="1000" fill="hold"/>
                                        <p:tgtEl>
                                          <p:spTgt spid="65539">
                                            <p:txEl>
                                              <p:pRg st="4" end="4"/>
                                            </p:txEl>
                                          </p:spTgt>
                                        </p:tgtEl>
                                        <p:attrNameLst>
                                          <p:attrName>ppt_w</p:attrName>
                                        </p:attrNameLst>
                                      </p:cBhvr>
                                      <p:tavLst>
                                        <p:tav tm="0">
                                          <p:val>
                                            <p:strVal val="#ppt_w*0.70"/>
                                          </p:val>
                                        </p:tav>
                                        <p:tav tm="100000">
                                          <p:val>
                                            <p:strVal val="#ppt_w"/>
                                          </p:val>
                                        </p:tav>
                                      </p:tavLst>
                                    </p:anim>
                                    <p:anim calcmode="lin" valueType="num">
                                      <p:cBhvr>
                                        <p:cTn id="22" dur="1000" fill="hold"/>
                                        <p:tgtEl>
                                          <p:spTgt spid="65539">
                                            <p:txEl>
                                              <p:pRg st="4" end="4"/>
                                            </p:txEl>
                                          </p:spTgt>
                                        </p:tgtEl>
                                        <p:attrNameLst>
                                          <p:attrName>ppt_h</p:attrName>
                                        </p:attrNameLst>
                                      </p:cBhvr>
                                      <p:tavLst>
                                        <p:tav tm="0">
                                          <p:val>
                                            <p:strVal val="#ppt_h"/>
                                          </p:val>
                                        </p:tav>
                                        <p:tav tm="100000">
                                          <p:val>
                                            <p:strVal val="#ppt_h"/>
                                          </p:val>
                                        </p:tav>
                                      </p:tavLst>
                                    </p:anim>
                                    <p:animEffect transition="in" filter="fade">
                                      <p:cBhvr>
                                        <p:cTn id="23" dur="1000"/>
                                        <p:tgtEl>
                                          <p:spTgt spid="6553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9"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eaLnBrk="1" hangingPunct="1"/>
            <a:r>
              <a:rPr lang="pl-PL" altLang="pl-PL" sz="4000"/>
              <a:t>Klasy, obiekty, komunikaty – jak wyprodukować kod?</a:t>
            </a:r>
          </a:p>
        </p:txBody>
      </p:sp>
      <p:sp>
        <p:nvSpPr>
          <p:cNvPr id="66563" name="Rectangle 3"/>
          <p:cNvSpPr>
            <a:spLocks noGrp="1" noChangeArrowheads="1"/>
          </p:cNvSpPr>
          <p:nvPr>
            <p:ph type="body" idx="1"/>
          </p:nvPr>
        </p:nvSpPr>
        <p:spPr>
          <a:xfrm>
            <a:off x="179388" y="1600200"/>
            <a:ext cx="8964612" cy="5068888"/>
          </a:xfrm>
        </p:spPr>
        <p:txBody>
          <a:bodyPr/>
          <a:lstStyle/>
          <a:p>
            <a:pPr eaLnBrk="1" hangingPunct="1">
              <a:lnSpc>
                <a:spcPct val="90000"/>
              </a:lnSpc>
            </a:pPr>
            <a:r>
              <a:rPr lang="pl-PL" altLang="pl-PL" sz="2400" dirty="0"/>
              <a:t>Na projekt systemu składają się model klas i model interakcji (diagramy sekwencji). Wszystkie elementy tych modeli mogą być bezpośrednio lub pośrednio przełożone na kod.</a:t>
            </a:r>
          </a:p>
          <a:p>
            <a:pPr eaLnBrk="1" hangingPunct="1">
              <a:lnSpc>
                <a:spcPct val="90000"/>
              </a:lnSpc>
            </a:pPr>
            <a:endParaRPr lang="pl-PL" altLang="pl-PL" sz="2400" dirty="0"/>
          </a:p>
          <a:p>
            <a:pPr eaLnBrk="1" hangingPunct="1">
              <a:lnSpc>
                <a:spcPct val="90000"/>
              </a:lnSpc>
            </a:pPr>
            <a:r>
              <a:rPr lang="pl-PL" altLang="pl-PL" sz="2400" dirty="0"/>
              <a:t>Klasa projektowa </a:t>
            </a:r>
            <a:r>
              <a:rPr lang="pl-PL" altLang="pl-PL" sz="2400" dirty="0">
                <a:sym typeface="Symbol" pitchFamily="18" charset="2"/>
              </a:rPr>
              <a:t> szkielet kodu klasy</a:t>
            </a:r>
          </a:p>
          <a:p>
            <a:pPr lvl="1" eaLnBrk="1" hangingPunct="1">
              <a:lnSpc>
                <a:spcPct val="90000"/>
              </a:lnSpc>
            </a:pPr>
            <a:r>
              <a:rPr lang="pl-PL" altLang="pl-PL" sz="2000" dirty="0">
                <a:sym typeface="Symbol" pitchFamily="18" charset="2"/>
              </a:rPr>
              <a:t>Wszystkie atrybuty, operacje, sygnatury operacji są bezpośrednio realizowane w kodzie.</a:t>
            </a:r>
          </a:p>
          <a:p>
            <a:pPr eaLnBrk="1" hangingPunct="1">
              <a:lnSpc>
                <a:spcPct val="90000"/>
              </a:lnSpc>
            </a:pPr>
            <a:r>
              <a:rPr lang="pl-PL" altLang="pl-PL" sz="2400" dirty="0">
                <a:sym typeface="Symbol" pitchFamily="18" charset="2"/>
              </a:rPr>
              <a:t>Obiekt  zmienna lokalna operacji lub atrybut klasy</a:t>
            </a:r>
          </a:p>
          <a:p>
            <a:pPr lvl="1" eaLnBrk="1" hangingPunct="1">
              <a:lnSpc>
                <a:spcPct val="90000"/>
              </a:lnSpc>
            </a:pPr>
            <a:r>
              <a:rPr lang="pl-PL" altLang="pl-PL" sz="2000" dirty="0">
                <a:sym typeface="Symbol" pitchFamily="18" charset="2"/>
              </a:rPr>
              <a:t>Każdy nazwany obiekt na diagramie sekwencji może być zadeklarowany w kodzie operacji jako zmienna lokalna</a:t>
            </a:r>
          </a:p>
          <a:p>
            <a:pPr eaLnBrk="1" hangingPunct="1">
              <a:lnSpc>
                <a:spcPct val="90000"/>
              </a:lnSpc>
            </a:pPr>
            <a:r>
              <a:rPr lang="pl-PL" altLang="pl-PL" sz="2400" dirty="0">
                <a:sym typeface="Symbol" pitchFamily="18" charset="2"/>
              </a:rPr>
              <a:t>Komunikat  zawsze odpowiada operacji klasy obiektu</a:t>
            </a:r>
          </a:p>
          <a:p>
            <a:pPr lvl="1" eaLnBrk="1" hangingPunct="1">
              <a:lnSpc>
                <a:spcPct val="90000"/>
              </a:lnSpc>
            </a:pPr>
            <a:r>
              <a:rPr lang="pl-PL" altLang="pl-PL" sz="2000" dirty="0">
                <a:sym typeface="Symbol" pitchFamily="18" charset="2"/>
              </a:rPr>
              <a:t>Wykonanie operacji w wyniku przesłania komunikatu znajduje odzwierciedlenie w kodzie tej operacji dla odpowiedniej klasy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anim calcmode="lin" valueType="num">
                                      <p:cBhvr>
                                        <p:cTn id="7" dur="1000" fill="hold"/>
                                        <p:tgtEl>
                                          <p:spTgt spid="6656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6656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6656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66563">
                                            <p:txEl>
                                              <p:pRg st="2" end="2"/>
                                            </p:txEl>
                                          </p:spTgt>
                                        </p:tgtEl>
                                        <p:attrNameLst>
                                          <p:attrName>style.visibility</p:attrName>
                                        </p:attrNameLst>
                                      </p:cBhvr>
                                      <p:to>
                                        <p:strVal val="visible"/>
                                      </p:to>
                                    </p:set>
                                    <p:anim calcmode="lin" valueType="num">
                                      <p:cBhvr>
                                        <p:cTn id="14" dur="1000" fill="hold"/>
                                        <p:tgtEl>
                                          <p:spTgt spid="66563">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66563">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6656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66563">
                                            <p:txEl>
                                              <p:pRg st="3" end="3"/>
                                            </p:txEl>
                                          </p:spTgt>
                                        </p:tgtEl>
                                        <p:attrNameLst>
                                          <p:attrName>style.visibility</p:attrName>
                                        </p:attrNameLst>
                                      </p:cBhvr>
                                      <p:to>
                                        <p:strVal val="visible"/>
                                      </p:to>
                                    </p:set>
                                    <p:anim calcmode="lin" valueType="num">
                                      <p:cBhvr>
                                        <p:cTn id="21" dur="1000" fill="hold"/>
                                        <p:tgtEl>
                                          <p:spTgt spid="66563">
                                            <p:txEl>
                                              <p:pRg st="3" end="3"/>
                                            </p:txEl>
                                          </p:spTgt>
                                        </p:tgtEl>
                                        <p:attrNameLst>
                                          <p:attrName>ppt_w</p:attrName>
                                        </p:attrNameLst>
                                      </p:cBhvr>
                                      <p:tavLst>
                                        <p:tav tm="0">
                                          <p:val>
                                            <p:strVal val="#ppt_w*0.70"/>
                                          </p:val>
                                        </p:tav>
                                        <p:tav tm="100000">
                                          <p:val>
                                            <p:strVal val="#ppt_w"/>
                                          </p:val>
                                        </p:tav>
                                      </p:tavLst>
                                    </p:anim>
                                    <p:anim calcmode="lin" valueType="num">
                                      <p:cBhvr>
                                        <p:cTn id="22" dur="1000" fill="hold"/>
                                        <p:tgtEl>
                                          <p:spTgt spid="66563">
                                            <p:txEl>
                                              <p:pRg st="3" end="3"/>
                                            </p:txEl>
                                          </p:spTgt>
                                        </p:tgtEl>
                                        <p:attrNameLst>
                                          <p:attrName>ppt_h</p:attrName>
                                        </p:attrNameLst>
                                      </p:cBhvr>
                                      <p:tavLst>
                                        <p:tav tm="0">
                                          <p:val>
                                            <p:strVal val="#ppt_h"/>
                                          </p:val>
                                        </p:tav>
                                        <p:tav tm="100000">
                                          <p:val>
                                            <p:strVal val="#ppt_h"/>
                                          </p:val>
                                        </p:tav>
                                      </p:tavLst>
                                    </p:anim>
                                    <p:animEffect transition="in" filter="fade">
                                      <p:cBhvr>
                                        <p:cTn id="23" dur="1000"/>
                                        <p:tgtEl>
                                          <p:spTgt spid="6656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66563">
                                            <p:txEl>
                                              <p:pRg st="4" end="4"/>
                                            </p:txEl>
                                          </p:spTgt>
                                        </p:tgtEl>
                                        <p:attrNameLst>
                                          <p:attrName>style.visibility</p:attrName>
                                        </p:attrNameLst>
                                      </p:cBhvr>
                                      <p:to>
                                        <p:strVal val="visible"/>
                                      </p:to>
                                    </p:set>
                                    <p:anim calcmode="lin" valueType="num">
                                      <p:cBhvr>
                                        <p:cTn id="28" dur="1000" fill="hold"/>
                                        <p:tgtEl>
                                          <p:spTgt spid="66563">
                                            <p:txEl>
                                              <p:pRg st="4" end="4"/>
                                            </p:txEl>
                                          </p:spTgt>
                                        </p:tgtEl>
                                        <p:attrNameLst>
                                          <p:attrName>ppt_w</p:attrName>
                                        </p:attrNameLst>
                                      </p:cBhvr>
                                      <p:tavLst>
                                        <p:tav tm="0">
                                          <p:val>
                                            <p:strVal val="#ppt_w*0.70"/>
                                          </p:val>
                                        </p:tav>
                                        <p:tav tm="100000">
                                          <p:val>
                                            <p:strVal val="#ppt_w"/>
                                          </p:val>
                                        </p:tav>
                                      </p:tavLst>
                                    </p:anim>
                                    <p:anim calcmode="lin" valueType="num">
                                      <p:cBhvr>
                                        <p:cTn id="29" dur="1000" fill="hold"/>
                                        <p:tgtEl>
                                          <p:spTgt spid="66563">
                                            <p:txEl>
                                              <p:pRg st="4" end="4"/>
                                            </p:txEl>
                                          </p:spTgt>
                                        </p:tgtEl>
                                        <p:attrNameLst>
                                          <p:attrName>ppt_h</p:attrName>
                                        </p:attrNameLst>
                                      </p:cBhvr>
                                      <p:tavLst>
                                        <p:tav tm="0">
                                          <p:val>
                                            <p:strVal val="#ppt_h"/>
                                          </p:val>
                                        </p:tav>
                                        <p:tav tm="100000">
                                          <p:val>
                                            <p:strVal val="#ppt_h"/>
                                          </p:val>
                                        </p:tav>
                                      </p:tavLst>
                                    </p:anim>
                                    <p:animEffect transition="in" filter="fade">
                                      <p:cBhvr>
                                        <p:cTn id="30" dur="1000"/>
                                        <p:tgtEl>
                                          <p:spTgt spid="6656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66563">
                                            <p:txEl>
                                              <p:pRg st="5" end="5"/>
                                            </p:txEl>
                                          </p:spTgt>
                                        </p:tgtEl>
                                        <p:attrNameLst>
                                          <p:attrName>style.visibility</p:attrName>
                                        </p:attrNameLst>
                                      </p:cBhvr>
                                      <p:to>
                                        <p:strVal val="visible"/>
                                      </p:to>
                                    </p:set>
                                    <p:anim calcmode="lin" valueType="num">
                                      <p:cBhvr>
                                        <p:cTn id="35" dur="1000" fill="hold"/>
                                        <p:tgtEl>
                                          <p:spTgt spid="66563">
                                            <p:txEl>
                                              <p:pRg st="5" end="5"/>
                                            </p:txEl>
                                          </p:spTgt>
                                        </p:tgtEl>
                                        <p:attrNameLst>
                                          <p:attrName>ppt_w</p:attrName>
                                        </p:attrNameLst>
                                      </p:cBhvr>
                                      <p:tavLst>
                                        <p:tav tm="0">
                                          <p:val>
                                            <p:strVal val="#ppt_w*0.70"/>
                                          </p:val>
                                        </p:tav>
                                        <p:tav tm="100000">
                                          <p:val>
                                            <p:strVal val="#ppt_w"/>
                                          </p:val>
                                        </p:tav>
                                      </p:tavLst>
                                    </p:anim>
                                    <p:anim calcmode="lin" valueType="num">
                                      <p:cBhvr>
                                        <p:cTn id="36" dur="1000" fill="hold"/>
                                        <p:tgtEl>
                                          <p:spTgt spid="66563">
                                            <p:txEl>
                                              <p:pRg st="5" end="5"/>
                                            </p:txEl>
                                          </p:spTgt>
                                        </p:tgtEl>
                                        <p:attrNameLst>
                                          <p:attrName>ppt_h</p:attrName>
                                        </p:attrNameLst>
                                      </p:cBhvr>
                                      <p:tavLst>
                                        <p:tav tm="0">
                                          <p:val>
                                            <p:strVal val="#ppt_h"/>
                                          </p:val>
                                        </p:tav>
                                        <p:tav tm="100000">
                                          <p:val>
                                            <p:strVal val="#ppt_h"/>
                                          </p:val>
                                        </p:tav>
                                      </p:tavLst>
                                    </p:anim>
                                    <p:animEffect transition="in" filter="fade">
                                      <p:cBhvr>
                                        <p:cTn id="37" dur="1000"/>
                                        <p:tgtEl>
                                          <p:spTgt spid="6656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66563">
                                            <p:txEl>
                                              <p:pRg st="6" end="6"/>
                                            </p:txEl>
                                          </p:spTgt>
                                        </p:tgtEl>
                                        <p:attrNameLst>
                                          <p:attrName>style.visibility</p:attrName>
                                        </p:attrNameLst>
                                      </p:cBhvr>
                                      <p:to>
                                        <p:strVal val="visible"/>
                                      </p:to>
                                    </p:set>
                                    <p:anim calcmode="lin" valueType="num">
                                      <p:cBhvr>
                                        <p:cTn id="42" dur="1000" fill="hold"/>
                                        <p:tgtEl>
                                          <p:spTgt spid="66563">
                                            <p:txEl>
                                              <p:pRg st="6" end="6"/>
                                            </p:txEl>
                                          </p:spTgt>
                                        </p:tgtEl>
                                        <p:attrNameLst>
                                          <p:attrName>ppt_w</p:attrName>
                                        </p:attrNameLst>
                                      </p:cBhvr>
                                      <p:tavLst>
                                        <p:tav tm="0">
                                          <p:val>
                                            <p:strVal val="#ppt_w*0.70"/>
                                          </p:val>
                                        </p:tav>
                                        <p:tav tm="100000">
                                          <p:val>
                                            <p:strVal val="#ppt_w"/>
                                          </p:val>
                                        </p:tav>
                                      </p:tavLst>
                                    </p:anim>
                                    <p:anim calcmode="lin" valueType="num">
                                      <p:cBhvr>
                                        <p:cTn id="43" dur="1000" fill="hold"/>
                                        <p:tgtEl>
                                          <p:spTgt spid="66563">
                                            <p:txEl>
                                              <p:pRg st="6" end="6"/>
                                            </p:txEl>
                                          </p:spTgt>
                                        </p:tgtEl>
                                        <p:attrNameLst>
                                          <p:attrName>ppt_h</p:attrName>
                                        </p:attrNameLst>
                                      </p:cBhvr>
                                      <p:tavLst>
                                        <p:tav tm="0">
                                          <p:val>
                                            <p:strVal val="#ppt_h"/>
                                          </p:val>
                                        </p:tav>
                                        <p:tav tm="100000">
                                          <p:val>
                                            <p:strVal val="#ppt_h"/>
                                          </p:val>
                                        </p:tav>
                                      </p:tavLst>
                                    </p:anim>
                                    <p:animEffect transition="in" filter="fade">
                                      <p:cBhvr>
                                        <p:cTn id="44" dur="1000"/>
                                        <p:tgtEl>
                                          <p:spTgt spid="6656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66563">
                                            <p:txEl>
                                              <p:pRg st="7" end="7"/>
                                            </p:txEl>
                                          </p:spTgt>
                                        </p:tgtEl>
                                        <p:attrNameLst>
                                          <p:attrName>style.visibility</p:attrName>
                                        </p:attrNameLst>
                                      </p:cBhvr>
                                      <p:to>
                                        <p:strVal val="visible"/>
                                      </p:to>
                                    </p:set>
                                    <p:anim calcmode="lin" valueType="num">
                                      <p:cBhvr>
                                        <p:cTn id="49" dur="1000" fill="hold"/>
                                        <p:tgtEl>
                                          <p:spTgt spid="66563">
                                            <p:txEl>
                                              <p:pRg st="7" end="7"/>
                                            </p:txEl>
                                          </p:spTgt>
                                        </p:tgtEl>
                                        <p:attrNameLst>
                                          <p:attrName>ppt_w</p:attrName>
                                        </p:attrNameLst>
                                      </p:cBhvr>
                                      <p:tavLst>
                                        <p:tav tm="0">
                                          <p:val>
                                            <p:strVal val="#ppt_w*0.70"/>
                                          </p:val>
                                        </p:tav>
                                        <p:tav tm="100000">
                                          <p:val>
                                            <p:strVal val="#ppt_w"/>
                                          </p:val>
                                        </p:tav>
                                      </p:tavLst>
                                    </p:anim>
                                    <p:anim calcmode="lin" valueType="num">
                                      <p:cBhvr>
                                        <p:cTn id="50" dur="1000" fill="hold"/>
                                        <p:tgtEl>
                                          <p:spTgt spid="66563">
                                            <p:txEl>
                                              <p:pRg st="7" end="7"/>
                                            </p:txEl>
                                          </p:spTgt>
                                        </p:tgtEl>
                                        <p:attrNameLst>
                                          <p:attrName>ppt_h</p:attrName>
                                        </p:attrNameLst>
                                      </p:cBhvr>
                                      <p:tavLst>
                                        <p:tav tm="0">
                                          <p:val>
                                            <p:strVal val="#ppt_h"/>
                                          </p:val>
                                        </p:tav>
                                        <p:tav tm="100000">
                                          <p:val>
                                            <p:strVal val="#ppt_h"/>
                                          </p:val>
                                        </p:tav>
                                      </p:tavLst>
                                    </p:anim>
                                    <p:animEffect transition="in" filter="fade">
                                      <p:cBhvr>
                                        <p:cTn id="51" dur="1000"/>
                                        <p:tgtEl>
                                          <p:spTgt spid="6656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bldLvl="2"/>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115888"/>
            <a:ext cx="8229600" cy="779462"/>
          </a:xfrm>
        </p:spPr>
        <p:txBody>
          <a:bodyPr/>
          <a:lstStyle/>
          <a:p>
            <a:pPr eaLnBrk="1" hangingPunct="1"/>
            <a:r>
              <a:rPr lang="pl-PL" altLang="pl-PL" dirty="0"/>
              <a:t>Diagramy interakcji (cd)</a:t>
            </a:r>
          </a:p>
        </p:txBody>
      </p:sp>
      <p:sp>
        <p:nvSpPr>
          <p:cNvPr id="6147" name="Rectangle 3"/>
          <p:cNvSpPr>
            <a:spLocks noGrp="1" noChangeArrowheads="1"/>
          </p:cNvSpPr>
          <p:nvPr>
            <p:ph type="body" idx="1"/>
          </p:nvPr>
        </p:nvSpPr>
        <p:spPr>
          <a:xfrm>
            <a:off x="107950" y="895350"/>
            <a:ext cx="8928100" cy="5230813"/>
          </a:xfrm>
        </p:spPr>
        <p:txBody>
          <a:bodyPr/>
          <a:lstStyle/>
          <a:p>
            <a:pPr eaLnBrk="1" hangingPunct="1">
              <a:lnSpc>
                <a:spcPct val="90000"/>
              </a:lnSpc>
            </a:pPr>
            <a:endParaRPr lang="pl-PL" altLang="pl-PL" sz="2400" dirty="0"/>
          </a:p>
          <a:p>
            <a:pPr eaLnBrk="1" hangingPunct="1">
              <a:lnSpc>
                <a:spcPct val="90000"/>
              </a:lnSpc>
            </a:pPr>
            <a:r>
              <a:rPr lang="pl-PL" altLang="pl-PL" sz="2400" dirty="0"/>
              <a:t>Diagramy interakcji obrazuje interakcję jako zbiór obiektów i związków między nimi, w tym też komunikaty, jakie obiekty przekazują między sobą.</a:t>
            </a:r>
          </a:p>
          <a:p>
            <a:pPr eaLnBrk="1" hangingPunct="1">
              <a:lnSpc>
                <a:spcPct val="90000"/>
              </a:lnSpc>
            </a:pPr>
            <a:endParaRPr lang="pl-PL" altLang="pl-PL" sz="2400" dirty="0"/>
          </a:p>
          <a:p>
            <a:pPr eaLnBrk="1" hangingPunct="1">
              <a:lnSpc>
                <a:spcPct val="90000"/>
              </a:lnSpc>
            </a:pPr>
            <a:r>
              <a:rPr lang="pl-PL" altLang="pl-PL" sz="2400" dirty="0"/>
              <a:t>Diagram sekwencji (przebiegu) jest diagramem interakcji, na którym </a:t>
            </a:r>
            <a:r>
              <a:rPr lang="pl-PL" altLang="pl-PL" sz="2400" dirty="0">
                <a:solidFill>
                  <a:srgbClr val="0000CC"/>
                </a:solidFill>
              </a:rPr>
              <a:t>uwypukla się kolejność komunikatów w czasie. Ma postać tabeli, w której obiekty ułożone są wzdłuż osi X, a komunikaty wzdłuż osi Y, uporządkowane według czasu ich wysyłania</a:t>
            </a:r>
            <a:r>
              <a:rPr lang="pl-PL" altLang="pl-PL" sz="2400" dirty="0"/>
              <a:t>.</a:t>
            </a:r>
          </a:p>
          <a:p>
            <a:pPr eaLnBrk="1" hangingPunct="1">
              <a:lnSpc>
                <a:spcPct val="90000"/>
              </a:lnSpc>
            </a:pPr>
            <a:endParaRPr lang="pl-PL" altLang="pl-PL" sz="2400" dirty="0"/>
          </a:p>
          <a:p>
            <a:pPr eaLnBrk="1" hangingPunct="1">
              <a:lnSpc>
                <a:spcPct val="90000"/>
              </a:lnSpc>
            </a:pPr>
            <a:r>
              <a:rPr lang="pl-PL" altLang="pl-PL" sz="2400" dirty="0"/>
              <a:t>Diagram komunikacji (kooperacji) jest diagramem interakcji, na którym </a:t>
            </a:r>
            <a:r>
              <a:rPr lang="pl-PL" altLang="pl-PL" sz="2400" dirty="0">
                <a:solidFill>
                  <a:srgbClr val="0000CC"/>
                </a:solidFill>
              </a:rPr>
              <a:t>uwypukla się związki strukturalne między obiektami wysyłającymi i odbierającymi komunikaty. Graficznie jest to zestaw wierzchołków i krawędzi</a:t>
            </a:r>
            <a:r>
              <a:rPr lang="pl-PL" altLang="pl-PL" sz="2400" dirty="0"/>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7">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147">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14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eaLnBrk="1" hangingPunct="1"/>
            <a:r>
              <a:rPr lang="pl-PL" altLang="pl-PL"/>
              <a:t>Realizacja usług i metod klas</a:t>
            </a:r>
          </a:p>
        </p:txBody>
      </p:sp>
      <p:sp>
        <p:nvSpPr>
          <p:cNvPr id="67587" name="Rectangle 3"/>
          <p:cNvSpPr>
            <a:spLocks noGrp="1" noChangeArrowheads="1"/>
          </p:cNvSpPr>
          <p:nvPr>
            <p:ph type="body" idx="1"/>
          </p:nvPr>
        </p:nvSpPr>
        <p:spPr>
          <a:xfrm>
            <a:off x="1115616" y="1628800"/>
            <a:ext cx="7344370" cy="4525963"/>
          </a:xfrm>
        </p:spPr>
        <p:txBody>
          <a:bodyPr/>
          <a:lstStyle/>
          <a:p>
            <a:pPr eaLnBrk="1" hangingPunct="1"/>
            <a:r>
              <a:rPr lang="pl-PL" altLang="pl-PL" sz="2800" dirty="0"/>
              <a:t>Zestaw diagramów interakcji jest podstawą do określenia struktury komunikacji (wywołań metod) między obiektami. </a:t>
            </a:r>
          </a:p>
          <a:p>
            <a:pPr eaLnBrk="1" hangingPunct="1"/>
            <a:endParaRPr lang="pl-PL" altLang="pl-PL" sz="2800" dirty="0"/>
          </a:p>
          <a:p>
            <a:pPr eaLnBrk="1" hangingPunct="1"/>
            <a:r>
              <a:rPr lang="pl-PL" altLang="pl-PL" sz="2800" dirty="0"/>
              <a:t>Struktura ta powinna być odzwierciedlona w kodzie metod. Zadanie to należy do programisty.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67587">
                                            <p:txEl>
                                              <p:pRg st="0" end="0"/>
                                            </p:txEl>
                                          </p:spTgt>
                                        </p:tgtEl>
                                        <p:attrNameLst>
                                          <p:attrName>style.visibility</p:attrName>
                                        </p:attrNameLst>
                                      </p:cBhvr>
                                      <p:to>
                                        <p:strVal val="visible"/>
                                      </p:to>
                                    </p:set>
                                    <p:anim calcmode="lin" valueType="num">
                                      <p:cBhvr>
                                        <p:cTn id="7" dur="1000" fill="hold"/>
                                        <p:tgtEl>
                                          <p:spTgt spid="67587">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67587">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67587">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67587">
                                            <p:txEl>
                                              <p:pRg st="2" end="2"/>
                                            </p:txEl>
                                          </p:spTgt>
                                        </p:tgtEl>
                                        <p:attrNameLst>
                                          <p:attrName>style.visibility</p:attrName>
                                        </p:attrNameLst>
                                      </p:cBhvr>
                                      <p:to>
                                        <p:strVal val="visible"/>
                                      </p:to>
                                    </p:set>
                                    <p:anim calcmode="lin" valueType="num">
                                      <p:cBhvr>
                                        <p:cTn id="14" dur="1000" fill="hold"/>
                                        <p:tgtEl>
                                          <p:spTgt spid="67587">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67587">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6758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7"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457200" y="274638"/>
            <a:ext cx="8229600" cy="850900"/>
          </a:xfrm>
        </p:spPr>
        <p:txBody>
          <a:bodyPr/>
          <a:lstStyle/>
          <a:p>
            <a:pPr eaLnBrk="1" hangingPunct="1"/>
            <a:r>
              <a:rPr lang="pl-PL" altLang="pl-PL"/>
              <a:t>Diagramy sekwencji (przebiegu)</a:t>
            </a:r>
          </a:p>
        </p:txBody>
      </p:sp>
      <p:sp>
        <p:nvSpPr>
          <p:cNvPr id="68611" name="Rectangle 3"/>
          <p:cNvSpPr>
            <a:spLocks noGrp="1" noChangeArrowheads="1"/>
          </p:cNvSpPr>
          <p:nvPr>
            <p:ph type="body" idx="1"/>
          </p:nvPr>
        </p:nvSpPr>
        <p:spPr>
          <a:xfrm>
            <a:off x="216024" y="1600200"/>
            <a:ext cx="8892480" cy="4525963"/>
          </a:xfrm>
        </p:spPr>
        <p:txBody>
          <a:bodyPr/>
          <a:lstStyle/>
          <a:p>
            <a:pPr eaLnBrk="1" hangingPunct="1"/>
            <a:r>
              <a:rPr lang="pl-PL" altLang="pl-PL" sz="2800" dirty="0"/>
              <a:t>Diagramy sekwencji ułatwiają tworzenie kodu operacji. Kod operacji stanowi podsumowanie treści wszystkich diagramów sekwencji, na których występuje odpowiedni komunikat.</a:t>
            </a:r>
          </a:p>
          <a:p>
            <a:pPr eaLnBrk="1" hangingPunct="1"/>
            <a:endParaRPr lang="pl-PL" altLang="pl-PL" sz="2800" dirty="0"/>
          </a:p>
          <a:p>
            <a:pPr eaLnBrk="1" hangingPunct="1"/>
            <a:r>
              <a:rPr lang="pl-PL" altLang="pl-PL" sz="2800" dirty="0"/>
              <a:t>Rolą programisty jest umiejętne połączenie w kodzie wszystkich możliwych wywołań operacji.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68611">
                                            <p:txEl>
                                              <p:pRg st="0" end="0"/>
                                            </p:txEl>
                                          </p:spTgt>
                                        </p:tgtEl>
                                        <p:attrNameLst>
                                          <p:attrName>style.visibility</p:attrName>
                                        </p:attrNameLst>
                                      </p:cBhvr>
                                      <p:to>
                                        <p:strVal val="visible"/>
                                      </p:to>
                                    </p:set>
                                    <p:anim calcmode="lin" valueType="num">
                                      <p:cBhvr>
                                        <p:cTn id="7" dur="1000" fill="hold"/>
                                        <p:tgtEl>
                                          <p:spTgt spid="68611">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68611">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68611">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68611">
                                            <p:txEl>
                                              <p:pRg st="2" end="2"/>
                                            </p:txEl>
                                          </p:spTgt>
                                        </p:tgtEl>
                                        <p:attrNameLst>
                                          <p:attrName>style.visibility</p:attrName>
                                        </p:attrNameLst>
                                      </p:cBhvr>
                                      <p:to>
                                        <p:strVal val="visible"/>
                                      </p:to>
                                    </p:set>
                                    <p:anim calcmode="lin" valueType="num">
                                      <p:cBhvr>
                                        <p:cTn id="14" dur="1000" fill="hold"/>
                                        <p:tgtEl>
                                          <p:spTgt spid="68611">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68611">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686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457200" y="33338"/>
            <a:ext cx="8229600" cy="633412"/>
          </a:xfrm>
        </p:spPr>
        <p:txBody>
          <a:bodyPr/>
          <a:lstStyle/>
          <a:p>
            <a:pPr eaLnBrk="1" hangingPunct="1"/>
            <a:r>
              <a:rPr lang="pl-PL" altLang="pl-PL"/>
              <a:t>Diagramy interakcji</a:t>
            </a:r>
          </a:p>
        </p:txBody>
      </p:sp>
      <p:sp>
        <p:nvSpPr>
          <p:cNvPr id="69635" name="Rectangle 3"/>
          <p:cNvSpPr>
            <a:spLocks noGrp="1" noChangeArrowheads="1"/>
          </p:cNvSpPr>
          <p:nvPr>
            <p:ph type="body" idx="1"/>
          </p:nvPr>
        </p:nvSpPr>
        <p:spPr>
          <a:xfrm>
            <a:off x="179388" y="1235794"/>
            <a:ext cx="8785225" cy="4929510"/>
          </a:xfrm>
        </p:spPr>
        <p:txBody>
          <a:bodyPr/>
          <a:lstStyle/>
          <a:p>
            <a:pPr eaLnBrk="1" hangingPunct="1">
              <a:lnSpc>
                <a:spcPct val="90000"/>
              </a:lnSpc>
            </a:pPr>
            <a:r>
              <a:rPr lang="pl-PL" altLang="pl-PL" sz="2400" dirty="0"/>
              <a:t>Oprócz modelowania struktury systemu, bardzo ważne jest pokazanie systemu w działaniu (jego dynamiki).</a:t>
            </a:r>
          </a:p>
          <a:p>
            <a:pPr eaLnBrk="1" hangingPunct="1">
              <a:lnSpc>
                <a:spcPct val="90000"/>
              </a:lnSpc>
            </a:pPr>
            <a:endParaRPr lang="pl-PL" altLang="pl-PL" sz="2400" dirty="0"/>
          </a:p>
          <a:p>
            <a:pPr eaLnBrk="1" hangingPunct="1">
              <a:lnSpc>
                <a:spcPct val="90000"/>
              </a:lnSpc>
            </a:pPr>
            <a:r>
              <a:rPr lang="pl-PL" altLang="pl-PL" sz="2400" dirty="0"/>
              <a:t>Każdy scenariusz i każda usługa (operacja) mogą być zrealizowane przy pomocy graficznego zapisu interakcji między obiektami w działającym systemie.</a:t>
            </a:r>
          </a:p>
          <a:p>
            <a:pPr eaLnBrk="1" hangingPunct="1">
              <a:lnSpc>
                <a:spcPct val="90000"/>
              </a:lnSpc>
            </a:pPr>
            <a:r>
              <a:rPr lang="pl-PL" altLang="pl-PL" sz="2400" dirty="0"/>
              <a:t>Język UML dostarcza dwóch rodzajów diagramów do modelowania dynamiki systemów – diagramy sekwencji i diagramy współpracy.</a:t>
            </a:r>
          </a:p>
          <a:p>
            <a:pPr eaLnBrk="1" hangingPunct="1">
              <a:lnSpc>
                <a:spcPct val="90000"/>
              </a:lnSpc>
            </a:pPr>
            <a:endParaRPr lang="pl-PL" altLang="pl-PL" sz="2400" dirty="0"/>
          </a:p>
          <a:p>
            <a:pPr eaLnBrk="1" hangingPunct="1">
              <a:lnSpc>
                <a:spcPct val="90000"/>
              </a:lnSpc>
            </a:pPr>
            <a:r>
              <a:rPr lang="pl-PL" altLang="pl-PL" sz="2400" dirty="0"/>
              <a:t>Diagramy interakcji stanowią ogniwo pośrednie na drodze od przypadków użycia do interfejsów oraz od definicji usług do klas.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69635">
                                            <p:txEl>
                                              <p:pRg st="0" end="0"/>
                                            </p:txEl>
                                          </p:spTgt>
                                        </p:tgtEl>
                                        <p:attrNameLst>
                                          <p:attrName>style.visibility</p:attrName>
                                        </p:attrNameLst>
                                      </p:cBhvr>
                                      <p:to>
                                        <p:strVal val="visible"/>
                                      </p:to>
                                    </p:set>
                                    <p:anim calcmode="lin" valueType="num">
                                      <p:cBhvr>
                                        <p:cTn id="7" dur="1000" fill="hold"/>
                                        <p:tgtEl>
                                          <p:spTgt spid="69635">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69635">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6963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69635">
                                            <p:txEl>
                                              <p:pRg st="2" end="2"/>
                                            </p:txEl>
                                          </p:spTgt>
                                        </p:tgtEl>
                                        <p:attrNameLst>
                                          <p:attrName>style.visibility</p:attrName>
                                        </p:attrNameLst>
                                      </p:cBhvr>
                                      <p:to>
                                        <p:strVal val="visible"/>
                                      </p:to>
                                    </p:set>
                                    <p:anim calcmode="lin" valueType="num">
                                      <p:cBhvr>
                                        <p:cTn id="14" dur="1000" fill="hold"/>
                                        <p:tgtEl>
                                          <p:spTgt spid="69635">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69635">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6963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69635">
                                            <p:txEl>
                                              <p:pRg st="3" end="3"/>
                                            </p:txEl>
                                          </p:spTgt>
                                        </p:tgtEl>
                                        <p:attrNameLst>
                                          <p:attrName>style.visibility</p:attrName>
                                        </p:attrNameLst>
                                      </p:cBhvr>
                                      <p:to>
                                        <p:strVal val="visible"/>
                                      </p:to>
                                    </p:set>
                                    <p:anim calcmode="lin" valueType="num">
                                      <p:cBhvr>
                                        <p:cTn id="21" dur="1000" fill="hold"/>
                                        <p:tgtEl>
                                          <p:spTgt spid="69635">
                                            <p:txEl>
                                              <p:pRg st="3" end="3"/>
                                            </p:txEl>
                                          </p:spTgt>
                                        </p:tgtEl>
                                        <p:attrNameLst>
                                          <p:attrName>ppt_w</p:attrName>
                                        </p:attrNameLst>
                                      </p:cBhvr>
                                      <p:tavLst>
                                        <p:tav tm="0">
                                          <p:val>
                                            <p:strVal val="#ppt_w*0.70"/>
                                          </p:val>
                                        </p:tav>
                                        <p:tav tm="100000">
                                          <p:val>
                                            <p:strVal val="#ppt_w"/>
                                          </p:val>
                                        </p:tav>
                                      </p:tavLst>
                                    </p:anim>
                                    <p:anim calcmode="lin" valueType="num">
                                      <p:cBhvr>
                                        <p:cTn id="22" dur="1000" fill="hold"/>
                                        <p:tgtEl>
                                          <p:spTgt spid="69635">
                                            <p:txEl>
                                              <p:pRg st="3" end="3"/>
                                            </p:txEl>
                                          </p:spTgt>
                                        </p:tgtEl>
                                        <p:attrNameLst>
                                          <p:attrName>ppt_h</p:attrName>
                                        </p:attrNameLst>
                                      </p:cBhvr>
                                      <p:tavLst>
                                        <p:tav tm="0">
                                          <p:val>
                                            <p:strVal val="#ppt_h"/>
                                          </p:val>
                                        </p:tav>
                                        <p:tav tm="100000">
                                          <p:val>
                                            <p:strVal val="#ppt_h"/>
                                          </p:val>
                                        </p:tav>
                                      </p:tavLst>
                                    </p:anim>
                                    <p:animEffect transition="in" filter="fade">
                                      <p:cBhvr>
                                        <p:cTn id="23" dur="1000"/>
                                        <p:tgtEl>
                                          <p:spTgt spid="6963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69635">
                                            <p:txEl>
                                              <p:pRg st="5" end="5"/>
                                            </p:txEl>
                                          </p:spTgt>
                                        </p:tgtEl>
                                        <p:attrNameLst>
                                          <p:attrName>style.visibility</p:attrName>
                                        </p:attrNameLst>
                                      </p:cBhvr>
                                      <p:to>
                                        <p:strVal val="visible"/>
                                      </p:to>
                                    </p:set>
                                    <p:anim calcmode="lin" valueType="num">
                                      <p:cBhvr>
                                        <p:cTn id="28" dur="1000" fill="hold"/>
                                        <p:tgtEl>
                                          <p:spTgt spid="69635">
                                            <p:txEl>
                                              <p:pRg st="5" end="5"/>
                                            </p:txEl>
                                          </p:spTgt>
                                        </p:tgtEl>
                                        <p:attrNameLst>
                                          <p:attrName>ppt_w</p:attrName>
                                        </p:attrNameLst>
                                      </p:cBhvr>
                                      <p:tavLst>
                                        <p:tav tm="0">
                                          <p:val>
                                            <p:strVal val="#ppt_w*0.70"/>
                                          </p:val>
                                        </p:tav>
                                        <p:tav tm="100000">
                                          <p:val>
                                            <p:strVal val="#ppt_w"/>
                                          </p:val>
                                        </p:tav>
                                      </p:tavLst>
                                    </p:anim>
                                    <p:anim calcmode="lin" valueType="num">
                                      <p:cBhvr>
                                        <p:cTn id="29" dur="1000" fill="hold"/>
                                        <p:tgtEl>
                                          <p:spTgt spid="69635">
                                            <p:txEl>
                                              <p:pRg st="5" end="5"/>
                                            </p:txEl>
                                          </p:spTgt>
                                        </p:tgtEl>
                                        <p:attrNameLst>
                                          <p:attrName>ppt_h</p:attrName>
                                        </p:attrNameLst>
                                      </p:cBhvr>
                                      <p:tavLst>
                                        <p:tav tm="0">
                                          <p:val>
                                            <p:strVal val="#ppt_h"/>
                                          </p:val>
                                        </p:tav>
                                        <p:tav tm="100000">
                                          <p:val>
                                            <p:strVal val="#ppt_h"/>
                                          </p:val>
                                        </p:tav>
                                      </p:tavLst>
                                    </p:anim>
                                    <p:animEffect transition="in" filter="fade">
                                      <p:cBhvr>
                                        <p:cTn id="30" dur="1000"/>
                                        <p:tgtEl>
                                          <p:spTgt spid="6963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469900" y="31750"/>
            <a:ext cx="8229600" cy="777875"/>
          </a:xfrm>
        </p:spPr>
        <p:txBody>
          <a:bodyPr/>
          <a:lstStyle/>
          <a:p>
            <a:pPr eaLnBrk="1" hangingPunct="1"/>
            <a:r>
              <a:rPr lang="pl-PL" altLang="pl-PL"/>
              <a:t>Rady i wskazówki</a:t>
            </a:r>
          </a:p>
        </p:txBody>
      </p:sp>
      <p:sp>
        <p:nvSpPr>
          <p:cNvPr id="70659" name="Rectangle 3"/>
          <p:cNvSpPr>
            <a:spLocks noGrp="1" noChangeArrowheads="1"/>
          </p:cNvSpPr>
          <p:nvPr>
            <p:ph type="body" idx="1"/>
          </p:nvPr>
        </p:nvSpPr>
        <p:spPr>
          <a:xfrm>
            <a:off x="107950" y="981075"/>
            <a:ext cx="9036050" cy="5616277"/>
          </a:xfrm>
        </p:spPr>
        <p:txBody>
          <a:bodyPr/>
          <a:lstStyle/>
          <a:p>
            <a:pPr eaLnBrk="1" hangingPunct="1">
              <a:lnSpc>
                <a:spcPct val="80000"/>
              </a:lnSpc>
            </a:pPr>
            <a:r>
              <a:rPr lang="pl-PL" altLang="pl-PL" sz="2400" dirty="0"/>
              <a:t>Dobrze zbudowany diagram interakcji:</a:t>
            </a:r>
          </a:p>
          <a:p>
            <a:pPr lvl="1" eaLnBrk="1" hangingPunct="1">
              <a:lnSpc>
                <a:spcPct val="80000"/>
              </a:lnSpc>
            </a:pPr>
            <a:r>
              <a:rPr lang="pl-PL" altLang="pl-PL" sz="2000" dirty="0"/>
              <a:t>Uwypukla jeden dynamiczny aspekt systemu</a:t>
            </a:r>
          </a:p>
          <a:p>
            <a:pPr lvl="1" eaLnBrk="1" hangingPunct="1">
              <a:lnSpc>
                <a:spcPct val="80000"/>
              </a:lnSpc>
            </a:pPr>
            <a:r>
              <a:rPr lang="pl-PL" altLang="pl-PL" sz="2000" dirty="0"/>
              <a:t>Obrazuje tylko te byty, które są niezbędne do zrozumienia tego aspektu</a:t>
            </a:r>
          </a:p>
          <a:p>
            <a:pPr lvl="1" eaLnBrk="1" hangingPunct="1">
              <a:lnSpc>
                <a:spcPct val="80000"/>
              </a:lnSpc>
            </a:pPr>
            <a:r>
              <a:rPr lang="pl-PL" altLang="pl-PL" sz="2000" dirty="0"/>
              <a:t>Uwzględnia szczegóły odpowiednie do przyjętego poziomu abstrakcji, z dodatkami, które są niezbędne do zrozumienia tego, na czym Ci zależy</a:t>
            </a:r>
          </a:p>
          <a:p>
            <a:pPr lvl="1" eaLnBrk="1" hangingPunct="1">
              <a:lnSpc>
                <a:spcPct val="80000"/>
              </a:lnSpc>
            </a:pPr>
            <a:r>
              <a:rPr lang="pl-PL" altLang="pl-PL" sz="2000" dirty="0"/>
              <a:t>Nie jest zbyt ogólny, a zatem czytelnik nie zostanie wprowadzony w błąd co do istotnego znaczenia</a:t>
            </a:r>
          </a:p>
          <a:p>
            <a:pPr lvl="1" eaLnBrk="1" hangingPunct="1">
              <a:lnSpc>
                <a:spcPct val="80000"/>
              </a:lnSpc>
            </a:pPr>
            <a:endParaRPr lang="pl-PL" altLang="pl-PL" sz="1600" dirty="0"/>
          </a:p>
          <a:p>
            <a:pPr eaLnBrk="1" hangingPunct="1">
              <a:lnSpc>
                <a:spcPct val="80000"/>
              </a:lnSpc>
            </a:pPr>
            <a:r>
              <a:rPr lang="pl-PL" altLang="pl-PL" sz="2400" dirty="0"/>
              <a:t>Gdy rysujesz diagram interakcji</a:t>
            </a:r>
          </a:p>
          <a:p>
            <a:pPr lvl="1" eaLnBrk="1" hangingPunct="1">
              <a:lnSpc>
                <a:spcPct val="80000"/>
              </a:lnSpc>
            </a:pPr>
            <a:r>
              <a:rPr lang="pl-PL" altLang="pl-PL" sz="2000" dirty="0"/>
              <a:t>Nadaj mu nazwę, która określa jego przeznaczenie</a:t>
            </a:r>
          </a:p>
          <a:p>
            <a:pPr lvl="1" eaLnBrk="1" hangingPunct="1">
              <a:lnSpc>
                <a:spcPct val="80000"/>
              </a:lnSpc>
            </a:pPr>
            <a:r>
              <a:rPr lang="pl-PL" altLang="pl-PL" sz="2000" dirty="0"/>
              <a:t>Wybierz diagram przebiegu, jeśli chcesz uwypuklić kolejność komunikatów w czasie, a diagram kooperacji, jeśli chcesz zaakcentować związki strukturalne między obiektami uczestniczącymi w interakcji</a:t>
            </a:r>
          </a:p>
          <a:p>
            <a:pPr lvl="1" eaLnBrk="1" hangingPunct="1">
              <a:lnSpc>
                <a:spcPct val="80000"/>
              </a:lnSpc>
            </a:pPr>
            <a:r>
              <a:rPr lang="pl-PL" altLang="pl-PL" sz="2000" dirty="0"/>
              <a:t>Tak ułóż elementy, żeby zminimalizować liczbę przecinających się linii </a:t>
            </a:r>
          </a:p>
          <a:p>
            <a:pPr lvl="1" eaLnBrk="1" hangingPunct="1">
              <a:lnSpc>
                <a:spcPct val="80000"/>
              </a:lnSpc>
            </a:pPr>
            <a:r>
              <a:rPr lang="pl-PL" altLang="pl-PL" sz="2000" dirty="0"/>
              <a:t>Skorzystaj z notatek i kolorów, żeby zwrócić uwagę czytelnika na to na czym Ci zależy</a:t>
            </a:r>
          </a:p>
          <a:p>
            <a:pPr lvl="1" eaLnBrk="1" hangingPunct="1">
              <a:lnSpc>
                <a:spcPct val="80000"/>
              </a:lnSpc>
            </a:pPr>
            <a:r>
              <a:rPr lang="pl-PL" altLang="pl-PL" sz="2000" dirty="0"/>
              <a:t>Rozważnie korzystaj z rozgałęzień; w wypadku złożonych rozgałęzień lepiej użyj diagramu czynności.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0659">
                                            <p:txEl>
                                              <p:pRg st="0" end="0"/>
                                            </p:txEl>
                                          </p:spTgt>
                                        </p:tgtEl>
                                        <p:attrNameLst>
                                          <p:attrName>style.visibility</p:attrName>
                                        </p:attrNameLst>
                                      </p:cBhvr>
                                      <p:to>
                                        <p:strVal val="visible"/>
                                      </p:to>
                                    </p:set>
                                    <p:anim calcmode="lin" valueType="num">
                                      <p:cBhvr>
                                        <p:cTn id="7" dur="1000" fill="hold"/>
                                        <p:tgtEl>
                                          <p:spTgt spid="70659">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70659">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7065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70659">
                                            <p:txEl>
                                              <p:pRg st="1" end="1"/>
                                            </p:txEl>
                                          </p:spTgt>
                                        </p:tgtEl>
                                        <p:attrNameLst>
                                          <p:attrName>style.visibility</p:attrName>
                                        </p:attrNameLst>
                                      </p:cBhvr>
                                      <p:to>
                                        <p:strVal val="visible"/>
                                      </p:to>
                                    </p:set>
                                    <p:anim calcmode="lin" valueType="num">
                                      <p:cBhvr>
                                        <p:cTn id="14" dur="1000" fill="hold"/>
                                        <p:tgtEl>
                                          <p:spTgt spid="70659">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70659">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7065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70659">
                                            <p:txEl>
                                              <p:pRg st="2" end="2"/>
                                            </p:txEl>
                                          </p:spTgt>
                                        </p:tgtEl>
                                        <p:attrNameLst>
                                          <p:attrName>style.visibility</p:attrName>
                                        </p:attrNameLst>
                                      </p:cBhvr>
                                      <p:to>
                                        <p:strVal val="visible"/>
                                      </p:to>
                                    </p:set>
                                    <p:anim calcmode="lin" valueType="num">
                                      <p:cBhvr>
                                        <p:cTn id="21" dur="1000" fill="hold"/>
                                        <p:tgtEl>
                                          <p:spTgt spid="70659">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70659">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70659">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70659">
                                            <p:txEl>
                                              <p:pRg st="3" end="3"/>
                                            </p:txEl>
                                          </p:spTgt>
                                        </p:tgtEl>
                                        <p:attrNameLst>
                                          <p:attrName>style.visibility</p:attrName>
                                        </p:attrNameLst>
                                      </p:cBhvr>
                                      <p:to>
                                        <p:strVal val="visible"/>
                                      </p:to>
                                    </p:set>
                                    <p:anim calcmode="lin" valueType="num">
                                      <p:cBhvr>
                                        <p:cTn id="28" dur="1000" fill="hold"/>
                                        <p:tgtEl>
                                          <p:spTgt spid="70659">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70659">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70659">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70659">
                                            <p:txEl>
                                              <p:pRg st="4" end="4"/>
                                            </p:txEl>
                                          </p:spTgt>
                                        </p:tgtEl>
                                        <p:attrNameLst>
                                          <p:attrName>style.visibility</p:attrName>
                                        </p:attrNameLst>
                                      </p:cBhvr>
                                      <p:to>
                                        <p:strVal val="visible"/>
                                      </p:to>
                                    </p:set>
                                    <p:anim calcmode="lin" valueType="num">
                                      <p:cBhvr>
                                        <p:cTn id="35" dur="1000" fill="hold"/>
                                        <p:tgtEl>
                                          <p:spTgt spid="70659">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70659">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70659">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70659">
                                            <p:txEl>
                                              <p:pRg st="6" end="6"/>
                                            </p:txEl>
                                          </p:spTgt>
                                        </p:tgtEl>
                                        <p:attrNameLst>
                                          <p:attrName>style.visibility</p:attrName>
                                        </p:attrNameLst>
                                      </p:cBhvr>
                                      <p:to>
                                        <p:strVal val="visible"/>
                                      </p:to>
                                    </p:set>
                                    <p:anim calcmode="lin" valueType="num">
                                      <p:cBhvr>
                                        <p:cTn id="42" dur="1000" fill="hold"/>
                                        <p:tgtEl>
                                          <p:spTgt spid="70659">
                                            <p:txEl>
                                              <p:pRg st="6" end="6"/>
                                            </p:txEl>
                                          </p:spTgt>
                                        </p:tgtEl>
                                        <p:attrNameLst>
                                          <p:attrName>ppt_w</p:attrName>
                                        </p:attrNameLst>
                                      </p:cBhvr>
                                      <p:tavLst>
                                        <p:tav tm="0">
                                          <p:val>
                                            <p:strVal val="#ppt_w*0.70"/>
                                          </p:val>
                                        </p:tav>
                                        <p:tav tm="100000">
                                          <p:val>
                                            <p:strVal val="#ppt_w"/>
                                          </p:val>
                                        </p:tav>
                                      </p:tavLst>
                                    </p:anim>
                                    <p:anim calcmode="lin" valueType="num">
                                      <p:cBhvr>
                                        <p:cTn id="43" dur="1000" fill="hold"/>
                                        <p:tgtEl>
                                          <p:spTgt spid="70659">
                                            <p:txEl>
                                              <p:pRg st="6" end="6"/>
                                            </p:txEl>
                                          </p:spTgt>
                                        </p:tgtEl>
                                        <p:attrNameLst>
                                          <p:attrName>ppt_h</p:attrName>
                                        </p:attrNameLst>
                                      </p:cBhvr>
                                      <p:tavLst>
                                        <p:tav tm="0">
                                          <p:val>
                                            <p:strVal val="#ppt_h"/>
                                          </p:val>
                                        </p:tav>
                                        <p:tav tm="100000">
                                          <p:val>
                                            <p:strVal val="#ppt_h"/>
                                          </p:val>
                                        </p:tav>
                                      </p:tavLst>
                                    </p:anim>
                                    <p:animEffect transition="in" filter="fade">
                                      <p:cBhvr>
                                        <p:cTn id="44" dur="1000"/>
                                        <p:tgtEl>
                                          <p:spTgt spid="70659">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70659">
                                            <p:txEl>
                                              <p:pRg st="7" end="7"/>
                                            </p:txEl>
                                          </p:spTgt>
                                        </p:tgtEl>
                                        <p:attrNameLst>
                                          <p:attrName>style.visibility</p:attrName>
                                        </p:attrNameLst>
                                      </p:cBhvr>
                                      <p:to>
                                        <p:strVal val="visible"/>
                                      </p:to>
                                    </p:set>
                                    <p:anim calcmode="lin" valueType="num">
                                      <p:cBhvr>
                                        <p:cTn id="49" dur="1000" fill="hold"/>
                                        <p:tgtEl>
                                          <p:spTgt spid="70659">
                                            <p:txEl>
                                              <p:pRg st="7" end="7"/>
                                            </p:txEl>
                                          </p:spTgt>
                                        </p:tgtEl>
                                        <p:attrNameLst>
                                          <p:attrName>ppt_w</p:attrName>
                                        </p:attrNameLst>
                                      </p:cBhvr>
                                      <p:tavLst>
                                        <p:tav tm="0">
                                          <p:val>
                                            <p:strVal val="#ppt_w*0.70"/>
                                          </p:val>
                                        </p:tav>
                                        <p:tav tm="100000">
                                          <p:val>
                                            <p:strVal val="#ppt_w"/>
                                          </p:val>
                                        </p:tav>
                                      </p:tavLst>
                                    </p:anim>
                                    <p:anim calcmode="lin" valueType="num">
                                      <p:cBhvr>
                                        <p:cTn id="50" dur="1000" fill="hold"/>
                                        <p:tgtEl>
                                          <p:spTgt spid="70659">
                                            <p:txEl>
                                              <p:pRg st="7" end="7"/>
                                            </p:txEl>
                                          </p:spTgt>
                                        </p:tgtEl>
                                        <p:attrNameLst>
                                          <p:attrName>ppt_h</p:attrName>
                                        </p:attrNameLst>
                                      </p:cBhvr>
                                      <p:tavLst>
                                        <p:tav tm="0">
                                          <p:val>
                                            <p:strVal val="#ppt_h"/>
                                          </p:val>
                                        </p:tav>
                                        <p:tav tm="100000">
                                          <p:val>
                                            <p:strVal val="#ppt_h"/>
                                          </p:val>
                                        </p:tav>
                                      </p:tavLst>
                                    </p:anim>
                                    <p:animEffect transition="in" filter="fade">
                                      <p:cBhvr>
                                        <p:cTn id="51" dur="1000"/>
                                        <p:tgtEl>
                                          <p:spTgt spid="70659">
                                            <p:txEl>
                                              <p:pRg st="7" end="7"/>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70659">
                                            <p:txEl>
                                              <p:pRg st="8" end="8"/>
                                            </p:txEl>
                                          </p:spTgt>
                                        </p:tgtEl>
                                        <p:attrNameLst>
                                          <p:attrName>style.visibility</p:attrName>
                                        </p:attrNameLst>
                                      </p:cBhvr>
                                      <p:to>
                                        <p:strVal val="visible"/>
                                      </p:to>
                                    </p:set>
                                    <p:anim calcmode="lin" valueType="num">
                                      <p:cBhvr>
                                        <p:cTn id="56" dur="1000" fill="hold"/>
                                        <p:tgtEl>
                                          <p:spTgt spid="70659">
                                            <p:txEl>
                                              <p:pRg st="8" end="8"/>
                                            </p:txEl>
                                          </p:spTgt>
                                        </p:tgtEl>
                                        <p:attrNameLst>
                                          <p:attrName>ppt_w</p:attrName>
                                        </p:attrNameLst>
                                      </p:cBhvr>
                                      <p:tavLst>
                                        <p:tav tm="0">
                                          <p:val>
                                            <p:strVal val="#ppt_w*0.70"/>
                                          </p:val>
                                        </p:tav>
                                        <p:tav tm="100000">
                                          <p:val>
                                            <p:strVal val="#ppt_w"/>
                                          </p:val>
                                        </p:tav>
                                      </p:tavLst>
                                    </p:anim>
                                    <p:anim calcmode="lin" valueType="num">
                                      <p:cBhvr>
                                        <p:cTn id="57" dur="1000" fill="hold"/>
                                        <p:tgtEl>
                                          <p:spTgt spid="70659">
                                            <p:txEl>
                                              <p:pRg st="8" end="8"/>
                                            </p:txEl>
                                          </p:spTgt>
                                        </p:tgtEl>
                                        <p:attrNameLst>
                                          <p:attrName>ppt_h</p:attrName>
                                        </p:attrNameLst>
                                      </p:cBhvr>
                                      <p:tavLst>
                                        <p:tav tm="0">
                                          <p:val>
                                            <p:strVal val="#ppt_h"/>
                                          </p:val>
                                        </p:tav>
                                        <p:tav tm="100000">
                                          <p:val>
                                            <p:strVal val="#ppt_h"/>
                                          </p:val>
                                        </p:tav>
                                      </p:tavLst>
                                    </p:anim>
                                    <p:animEffect transition="in" filter="fade">
                                      <p:cBhvr>
                                        <p:cTn id="58" dur="1000"/>
                                        <p:tgtEl>
                                          <p:spTgt spid="70659">
                                            <p:txEl>
                                              <p:pRg st="8" end="8"/>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5" presetClass="entr" presetSubtype="0" fill="hold" grpId="0" nodeType="clickEffect">
                                  <p:stCondLst>
                                    <p:cond delay="0"/>
                                  </p:stCondLst>
                                  <p:childTnLst>
                                    <p:set>
                                      <p:cBhvr>
                                        <p:cTn id="62" dur="1" fill="hold">
                                          <p:stCondLst>
                                            <p:cond delay="0"/>
                                          </p:stCondLst>
                                        </p:cTn>
                                        <p:tgtEl>
                                          <p:spTgt spid="70659">
                                            <p:txEl>
                                              <p:pRg st="9" end="9"/>
                                            </p:txEl>
                                          </p:spTgt>
                                        </p:tgtEl>
                                        <p:attrNameLst>
                                          <p:attrName>style.visibility</p:attrName>
                                        </p:attrNameLst>
                                      </p:cBhvr>
                                      <p:to>
                                        <p:strVal val="visible"/>
                                      </p:to>
                                    </p:set>
                                    <p:anim calcmode="lin" valueType="num">
                                      <p:cBhvr>
                                        <p:cTn id="63" dur="1000" fill="hold"/>
                                        <p:tgtEl>
                                          <p:spTgt spid="70659">
                                            <p:txEl>
                                              <p:pRg st="9" end="9"/>
                                            </p:txEl>
                                          </p:spTgt>
                                        </p:tgtEl>
                                        <p:attrNameLst>
                                          <p:attrName>ppt_w</p:attrName>
                                        </p:attrNameLst>
                                      </p:cBhvr>
                                      <p:tavLst>
                                        <p:tav tm="0">
                                          <p:val>
                                            <p:strVal val="#ppt_w*0.70"/>
                                          </p:val>
                                        </p:tav>
                                        <p:tav tm="100000">
                                          <p:val>
                                            <p:strVal val="#ppt_w"/>
                                          </p:val>
                                        </p:tav>
                                      </p:tavLst>
                                    </p:anim>
                                    <p:anim calcmode="lin" valueType="num">
                                      <p:cBhvr>
                                        <p:cTn id="64" dur="1000" fill="hold"/>
                                        <p:tgtEl>
                                          <p:spTgt spid="70659">
                                            <p:txEl>
                                              <p:pRg st="9" end="9"/>
                                            </p:txEl>
                                          </p:spTgt>
                                        </p:tgtEl>
                                        <p:attrNameLst>
                                          <p:attrName>ppt_h</p:attrName>
                                        </p:attrNameLst>
                                      </p:cBhvr>
                                      <p:tavLst>
                                        <p:tav tm="0">
                                          <p:val>
                                            <p:strVal val="#ppt_h"/>
                                          </p:val>
                                        </p:tav>
                                        <p:tav tm="100000">
                                          <p:val>
                                            <p:strVal val="#ppt_h"/>
                                          </p:val>
                                        </p:tav>
                                      </p:tavLst>
                                    </p:anim>
                                    <p:animEffect transition="in" filter="fade">
                                      <p:cBhvr>
                                        <p:cTn id="65" dur="1000"/>
                                        <p:tgtEl>
                                          <p:spTgt spid="70659">
                                            <p:txEl>
                                              <p:pRg st="9" end="9"/>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5" presetClass="entr" presetSubtype="0" fill="hold" grpId="0" nodeType="clickEffect">
                                  <p:stCondLst>
                                    <p:cond delay="0"/>
                                  </p:stCondLst>
                                  <p:childTnLst>
                                    <p:set>
                                      <p:cBhvr>
                                        <p:cTn id="69" dur="1" fill="hold">
                                          <p:stCondLst>
                                            <p:cond delay="0"/>
                                          </p:stCondLst>
                                        </p:cTn>
                                        <p:tgtEl>
                                          <p:spTgt spid="70659">
                                            <p:txEl>
                                              <p:pRg st="10" end="10"/>
                                            </p:txEl>
                                          </p:spTgt>
                                        </p:tgtEl>
                                        <p:attrNameLst>
                                          <p:attrName>style.visibility</p:attrName>
                                        </p:attrNameLst>
                                      </p:cBhvr>
                                      <p:to>
                                        <p:strVal val="visible"/>
                                      </p:to>
                                    </p:set>
                                    <p:anim calcmode="lin" valueType="num">
                                      <p:cBhvr>
                                        <p:cTn id="70" dur="1000" fill="hold"/>
                                        <p:tgtEl>
                                          <p:spTgt spid="70659">
                                            <p:txEl>
                                              <p:pRg st="10" end="10"/>
                                            </p:txEl>
                                          </p:spTgt>
                                        </p:tgtEl>
                                        <p:attrNameLst>
                                          <p:attrName>ppt_w</p:attrName>
                                        </p:attrNameLst>
                                      </p:cBhvr>
                                      <p:tavLst>
                                        <p:tav tm="0">
                                          <p:val>
                                            <p:strVal val="#ppt_w*0.70"/>
                                          </p:val>
                                        </p:tav>
                                        <p:tav tm="100000">
                                          <p:val>
                                            <p:strVal val="#ppt_w"/>
                                          </p:val>
                                        </p:tav>
                                      </p:tavLst>
                                    </p:anim>
                                    <p:anim calcmode="lin" valueType="num">
                                      <p:cBhvr>
                                        <p:cTn id="71" dur="1000" fill="hold"/>
                                        <p:tgtEl>
                                          <p:spTgt spid="70659">
                                            <p:txEl>
                                              <p:pRg st="10" end="10"/>
                                            </p:txEl>
                                          </p:spTgt>
                                        </p:tgtEl>
                                        <p:attrNameLst>
                                          <p:attrName>ppt_h</p:attrName>
                                        </p:attrNameLst>
                                      </p:cBhvr>
                                      <p:tavLst>
                                        <p:tav tm="0">
                                          <p:val>
                                            <p:strVal val="#ppt_h"/>
                                          </p:val>
                                        </p:tav>
                                        <p:tav tm="100000">
                                          <p:val>
                                            <p:strVal val="#ppt_h"/>
                                          </p:val>
                                        </p:tav>
                                      </p:tavLst>
                                    </p:anim>
                                    <p:animEffect transition="in" filter="fade">
                                      <p:cBhvr>
                                        <p:cTn id="72" dur="1000"/>
                                        <p:tgtEl>
                                          <p:spTgt spid="70659">
                                            <p:txEl>
                                              <p:pRg st="10" end="10"/>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5" presetClass="entr" presetSubtype="0" fill="hold" grpId="0" nodeType="clickEffect">
                                  <p:stCondLst>
                                    <p:cond delay="0"/>
                                  </p:stCondLst>
                                  <p:childTnLst>
                                    <p:set>
                                      <p:cBhvr>
                                        <p:cTn id="76" dur="1" fill="hold">
                                          <p:stCondLst>
                                            <p:cond delay="0"/>
                                          </p:stCondLst>
                                        </p:cTn>
                                        <p:tgtEl>
                                          <p:spTgt spid="70659">
                                            <p:txEl>
                                              <p:pRg st="11" end="11"/>
                                            </p:txEl>
                                          </p:spTgt>
                                        </p:tgtEl>
                                        <p:attrNameLst>
                                          <p:attrName>style.visibility</p:attrName>
                                        </p:attrNameLst>
                                      </p:cBhvr>
                                      <p:to>
                                        <p:strVal val="visible"/>
                                      </p:to>
                                    </p:set>
                                    <p:anim calcmode="lin" valueType="num">
                                      <p:cBhvr>
                                        <p:cTn id="77" dur="1000" fill="hold"/>
                                        <p:tgtEl>
                                          <p:spTgt spid="70659">
                                            <p:txEl>
                                              <p:pRg st="11" end="11"/>
                                            </p:txEl>
                                          </p:spTgt>
                                        </p:tgtEl>
                                        <p:attrNameLst>
                                          <p:attrName>ppt_w</p:attrName>
                                        </p:attrNameLst>
                                      </p:cBhvr>
                                      <p:tavLst>
                                        <p:tav tm="0">
                                          <p:val>
                                            <p:strVal val="#ppt_w*0.70"/>
                                          </p:val>
                                        </p:tav>
                                        <p:tav tm="100000">
                                          <p:val>
                                            <p:strVal val="#ppt_w"/>
                                          </p:val>
                                        </p:tav>
                                      </p:tavLst>
                                    </p:anim>
                                    <p:anim calcmode="lin" valueType="num">
                                      <p:cBhvr>
                                        <p:cTn id="78" dur="1000" fill="hold"/>
                                        <p:tgtEl>
                                          <p:spTgt spid="70659">
                                            <p:txEl>
                                              <p:pRg st="11" end="11"/>
                                            </p:txEl>
                                          </p:spTgt>
                                        </p:tgtEl>
                                        <p:attrNameLst>
                                          <p:attrName>ppt_h</p:attrName>
                                        </p:attrNameLst>
                                      </p:cBhvr>
                                      <p:tavLst>
                                        <p:tav tm="0">
                                          <p:val>
                                            <p:strVal val="#ppt_h"/>
                                          </p:val>
                                        </p:tav>
                                        <p:tav tm="100000">
                                          <p:val>
                                            <p:strVal val="#ppt_h"/>
                                          </p:val>
                                        </p:tav>
                                      </p:tavLst>
                                    </p:anim>
                                    <p:animEffect transition="in" filter="fade">
                                      <p:cBhvr>
                                        <p:cTn id="79" dur="1000"/>
                                        <p:tgtEl>
                                          <p:spTgt spid="70659">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9" grpId="0" build="p" bldLvl="2"/>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4"/>
          <p:cNvPicPr>
            <a:picLocks noChangeAspect="1" noChangeArrowheads="1"/>
          </p:cNvPicPr>
          <p:nvPr/>
        </p:nvPicPr>
        <p:blipFill>
          <a:blip r:embed="rId2" cstate="print"/>
          <a:srcRect/>
          <a:stretch>
            <a:fillRect/>
          </a:stretch>
        </p:blipFill>
        <p:spPr bwMode="auto">
          <a:xfrm>
            <a:off x="323528" y="408084"/>
            <a:ext cx="8569647" cy="6041885"/>
          </a:xfrm>
          <a:prstGeom prst="rect">
            <a:avLst/>
          </a:prstGeom>
          <a:noFill/>
          <a:ln w="9525">
            <a:noFill/>
            <a:miter lim="800000"/>
            <a:headEnd/>
            <a:tailEnd/>
          </a:ln>
          <a:effectLst/>
        </p:spPr>
      </p:pic>
      <p:sp>
        <p:nvSpPr>
          <p:cNvPr id="2" name="TextBox 1"/>
          <p:cNvSpPr txBox="1"/>
          <p:nvPr/>
        </p:nvSpPr>
        <p:spPr>
          <a:xfrm>
            <a:off x="2699792" y="56512"/>
            <a:ext cx="3390672" cy="369332"/>
          </a:xfrm>
          <a:prstGeom prst="rect">
            <a:avLst/>
          </a:prstGeom>
          <a:noFill/>
        </p:spPr>
        <p:txBody>
          <a:bodyPr wrap="none" rtlCol="0">
            <a:spAutoFit/>
          </a:bodyPr>
          <a:lstStyle/>
          <a:p>
            <a:r>
              <a:rPr lang="pl-PL" b="1" dirty="0"/>
              <a:t>Przykład diagramu sekwencji</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115888"/>
            <a:ext cx="8229600" cy="720725"/>
          </a:xfrm>
        </p:spPr>
        <p:txBody>
          <a:bodyPr/>
          <a:lstStyle/>
          <a:p>
            <a:pPr eaLnBrk="1" hangingPunct="1"/>
            <a:r>
              <a:rPr lang="pl-PL" altLang="pl-PL" dirty="0"/>
              <a:t>Diagram sekwencji (przebiegu)</a:t>
            </a:r>
          </a:p>
        </p:txBody>
      </p:sp>
      <p:sp>
        <p:nvSpPr>
          <p:cNvPr id="8195" name="Rectangle 3"/>
          <p:cNvSpPr>
            <a:spLocks noGrp="1" noChangeArrowheads="1"/>
          </p:cNvSpPr>
          <p:nvPr>
            <p:ph type="body" idx="1"/>
          </p:nvPr>
        </p:nvSpPr>
        <p:spPr>
          <a:xfrm>
            <a:off x="107950" y="836613"/>
            <a:ext cx="8928100" cy="5761037"/>
          </a:xfrm>
        </p:spPr>
        <p:txBody>
          <a:bodyPr/>
          <a:lstStyle/>
          <a:p>
            <a:pPr eaLnBrk="1" hangingPunct="1">
              <a:buFontTx/>
              <a:buNone/>
            </a:pPr>
            <a:r>
              <a:rPr lang="pl-PL" altLang="pl-PL" dirty="0"/>
              <a:t>	</a:t>
            </a:r>
          </a:p>
          <a:p>
            <a:pPr eaLnBrk="1" hangingPunct="1">
              <a:buFontTx/>
              <a:buNone/>
            </a:pPr>
            <a:r>
              <a:rPr lang="pl-PL" altLang="pl-PL" dirty="0"/>
              <a:t>	Diagram sekwencji (przebiegu) pokazuje jak, w zależności od czasu, przebiega komunikowanie się danego obiektu z innymi. Perspektywa ta zawiera dodatkowy wymiar tj. </a:t>
            </a:r>
            <a:r>
              <a:rPr lang="pl-PL" altLang="pl-PL" b="1" dirty="0">
                <a:solidFill>
                  <a:srgbClr val="FF0000"/>
                </a:solidFill>
              </a:rPr>
              <a:t>czas</a:t>
            </a:r>
            <a:r>
              <a:rPr lang="pl-PL" altLang="pl-PL" dirty="0"/>
              <a:t>. </a:t>
            </a:r>
          </a:p>
          <a:p>
            <a:pPr eaLnBrk="1" hangingPunct="1">
              <a:buFontTx/>
              <a:buNone/>
            </a:pPr>
            <a:r>
              <a:rPr lang="pl-PL" altLang="pl-PL" dirty="0">
                <a:solidFill>
                  <a:srgbClr val="0000CC"/>
                </a:solidFill>
              </a:rPr>
              <a:t>	</a:t>
            </a:r>
          </a:p>
          <a:p>
            <a:pPr eaLnBrk="1" hangingPunct="1">
              <a:buFontTx/>
              <a:buNone/>
            </a:pPr>
            <a:r>
              <a:rPr lang="pl-PL" altLang="pl-PL" dirty="0">
                <a:solidFill>
                  <a:srgbClr val="0000CC"/>
                </a:solidFill>
              </a:rPr>
              <a:t>	Kluczowym elementem jest fakt, że interakcja jest ciągiem zdarzeń występujących w czasie w określonej kolejności</a:t>
            </a:r>
            <a:r>
              <a:rPr lang="pl-PL" altLang="pl-PL" dirty="0"/>
              <a:t> – </a:t>
            </a:r>
            <a:r>
              <a:rPr lang="pl-PL" altLang="pl-PL" b="1" dirty="0">
                <a:solidFill>
                  <a:srgbClr val="FF0000"/>
                </a:solidFill>
              </a:rPr>
              <a:t>od początku do końca</a:t>
            </a:r>
            <a:r>
              <a:rPr lang="pl-PL" altLang="pl-PL" dirty="0"/>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par>
                          <p:cTn id="11" fill="hold" nodeType="afterGroup">
                            <p:stCondLst>
                              <p:cond delay="0"/>
                            </p:stCondLst>
                            <p:childTnLst>
                              <p:par>
                                <p:cTn id="12" presetID="1" presetClass="entr" presetSubtype="0" fill="hold" grpId="0" nodeType="afterEffect">
                                  <p:stCondLst>
                                    <p:cond delay="0"/>
                                  </p:stCondLst>
                                  <p:childTnLst>
                                    <p:set>
                                      <p:cBhvr>
                                        <p:cTn id="13"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pl-PL" altLang="pl-PL" dirty="0"/>
              <a:t>Diagram sekwencji (przebiegu)</a:t>
            </a:r>
          </a:p>
        </p:txBody>
      </p:sp>
      <p:sp>
        <p:nvSpPr>
          <p:cNvPr id="9219" name="Rectangle 3"/>
          <p:cNvSpPr>
            <a:spLocks noGrp="1" noChangeArrowheads="1"/>
          </p:cNvSpPr>
          <p:nvPr>
            <p:ph type="body" idx="1"/>
          </p:nvPr>
        </p:nvSpPr>
        <p:spPr>
          <a:xfrm>
            <a:off x="251520" y="1600200"/>
            <a:ext cx="8712968" cy="4525963"/>
          </a:xfrm>
        </p:spPr>
        <p:txBody>
          <a:bodyPr/>
          <a:lstStyle/>
          <a:p>
            <a:pPr eaLnBrk="1" hangingPunct="1"/>
            <a:r>
              <a:rPr lang="pl-PL" altLang="pl-PL" dirty="0"/>
              <a:t>Diagram sekwencji (przebiegu) składa się z:</a:t>
            </a:r>
          </a:p>
          <a:p>
            <a:pPr lvl="1" eaLnBrk="1" hangingPunct="1"/>
            <a:r>
              <a:rPr lang="pl-PL" altLang="pl-PL" dirty="0">
                <a:solidFill>
                  <a:srgbClr val="FF0000"/>
                </a:solidFill>
              </a:rPr>
              <a:t>obiektów</a:t>
            </a:r>
            <a:r>
              <a:rPr lang="pl-PL" altLang="pl-PL" dirty="0"/>
              <a:t> przedstawionych w postaci standardowych prostokątnych ikon (z podkreślonymi nazwami), </a:t>
            </a:r>
          </a:p>
          <a:p>
            <a:pPr lvl="1" eaLnBrk="1" hangingPunct="1"/>
            <a:r>
              <a:rPr lang="pl-PL" altLang="pl-PL" dirty="0">
                <a:solidFill>
                  <a:srgbClr val="FF0000"/>
                </a:solidFill>
              </a:rPr>
              <a:t>komunikatów</a:t>
            </a:r>
            <a:r>
              <a:rPr lang="pl-PL" altLang="pl-PL" dirty="0"/>
              <a:t> (pokazanych jako linie ciągłe z grotami strzałek) </a:t>
            </a:r>
          </a:p>
          <a:p>
            <a:pPr lvl="1" eaLnBrk="1" hangingPunct="1"/>
            <a:r>
              <a:rPr lang="pl-PL" altLang="pl-PL" dirty="0">
                <a:solidFill>
                  <a:srgbClr val="FF0000"/>
                </a:solidFill>
              </a:rPr>
              <a:t>czasu</a:t>
            </a:r>
            <a:r>
              <a:rPr lang="pl-PL" altLang="pl-PL" dirty="0"/>
              <a:t> (pokazanego jako przesunięcie wzdłuż pionowej osi).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21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21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21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115888"/>
            <a:ext cx="8229600" cy="635000"/>
          </a:xfrm>
        </p:spPr>
        <p:txBody>
          <a:bodyPr/>
          <a:lstStyle/>
          <a:p>
            <a:pPr eaLnBrk="1" hangingPunct="1"/>
            <a:r>
              <a:rPr lang="pl-PL" altLang="pl-PL" dirty="0"/>
              <a:t>Diagram sekwencji (przebiegu)</a:t>
            </a:r>
          </a:p>
        </p:txBody>
      </p:sp>
      <p:sp>
        <p:nvSpPr>
          <p:cNvPr id="11267" name="Rectangle 3"/>
          <p:cNvSpPr>
            <a:spLocks noGrp="1" noChangeArrowheads="1"/>
          </p:cNvSpPr>
          <p:nvPr>
            <p:ph type="body" idx="1"/>
          </p:nvPr>
        </p:nvSpPr>
        <p:spPr>
          <a:xfrm>
            <a:off x="35496" y="1196801"/>
            <a:ext cx="8892480" cy="5616575"/>
          </a:xfrm>
        </p:spPr>
        <p:txBody>
          <a:bodyPr/>
          <a:lstStyle/>
          <a:p>
            <a:pPr marL="609600" indent="-609600" eaLnBrk="1" hangingPunct="1">
              <a:lnSpc>
                <a:spcPct val="80000"/>
              </a:lnSpc>
              <a:buFontTx/>
              <a:buAutoNum type="arabicPeriod"/>
            </a:pPr>
            <a:r>
              <a:rPr lang="pl-PL" altLang="pl-PL" sz="2200" dirty="0">
                <a:solidFill>
                  <a:srgbClr val="FF0000"/>
                </a:solidFill>
              </a:rPr>
              <a:t>Występują na nich linie życia obiektów </a:t>
            </a:r>
            <a:r>
              <a:rPr lang="pl-PL" altLang="pl-PL" sz="2200" dirty="0"/>
              <a:t>– pionowe przerywane kreski prezentujące czas istnienia obiektów. Większość obiektów z diagramu interakcji żyje przez cały czas trwania interakcji. Znajdują się one w górnej części diagramu, a ich linie życia biegną od góry do dołu. Podczas interakcji mogą powstawać nowe obiekty. Ich linie życia rozpoczynają się w chwili odebrania przez nie komunikatu stereotypowego </a:t>
            </a:r>
            <a:r>
              <a:rPr lang="pl-PL" altLang="pl-PL" sz="2200" dirty="0" err="1"/>
              <a:t>create</a:t>
            </a:r>
            <a:r>
              <a:rPr lang="pl-PL" altLang="pl-PL" sz="2200" dirty="0"/>
              <a:t>. Pewne obiekty są niszczone. Ich linie życia kończą się w chwili odebrania przez nie komunikatu stereotypowanego jako </a:t>
            </a:r>
            <a:r>
              <a:rPr lang="pl-PL" altLang="pl-PL" sz="2200" dirty="0" err="1"/>
              <a:t>destroy</a:t>
            </a:r>
            <a:r>
              <a:rPr lang="pl-PL" altLang="pl-PL" sz="2200" dirty="0"/>
              <a:t> (ich śmierć jest dodatkowo oznakowana wielką literą X).</a:t>
            </a:r>
          </a:p>
          <a:p>
            <a:pPr marL="609600" indent="-609600" eaLnBrk="1" hangingPunct="1">
              <a:lnSpc>
                <a:spcPct val="80000"/>
              </a:lnSpc>
              <a:buFontTx/>
              <a:buAutoNum type="arabicPeriod"/>
            </a:pPr>
            <a:r>
              <a:rPr lang="pl-PL" altLang="pl-PL" sz="2200" dirty="0">
                <a:solidFill>
                  <a:srgbClr val="FF0000"/>
                </a:solidFill>
              </a:rPr>
              <a:t>Na tych diagramach jest uwzględniony ośrodek sterowania </a:t>
            </a:r>
            <a:r>
              <a:rPr lang="pl-PL" altLang="pl-PL" sz="2200" dirty="0"/>
              <a:t>– podłużny, cienki prostokąt reprezentujący okres wykonywania jakiejś akcji osobiście albo z użyciem procedury podrzędnej. Górna krawędź tego prostokąta znajduje się na tej samej wysokości co początek akcji, a dolna – na wysokości zakończenia akcji. Zagnieżdżenie sterowania (wynikające np. z zastosowania rekurencji, wywołania własnej operacji, wywołania zwrotnego z innego obiektu) jest przedstawione za pomocą innego ośrodka sterowania, umieszczonego trochę na prawo od jego przodka (głębokość zagnieżdżenia nie jest ograniczona).</a:t>
            </a:r>
          </a:p>
        </p:txBody>
      </p:sp>
      <p:sp>
        <p:nvSpPr>
          <p:cNvPr id="4" name="Prostokąt 3"/>
          <p:cNvSpPr/>
          <p:nvPr/>
        </p:nvSpPr>
        <p:spPr>
          <a:xfrm>
            <a:off x="0" y="798501"/>
            <a:ext cx="9144000" cy="326243"/>
          </a:xfrm>
          <a:prstGeom prst="rect">
            <a:avLst/>
          </a:prstGeom>
        </p:spPr>
        <p:txBody>
          <a:bodyPr wrap="square">
            <a:spAutoFit/>
          </a:bodyPr>
          <a:lstStyle/>
          <a:p>
            <a:pPr marL="609600" lvl="0" indent="-609600" eaLnBrk="1" hangingPunct="1">
              <a:lnSpc>
                <a:spcPct val="80000"/>
              </a:lnSpc>
              <a:spcBef>
                <a:spcPct val="20000"/>
              </a:spcBef>
            </a:pPr>
            <a:r>
              <a:rPr lang="pl-PL" altLang="pl-PL" sz="1900" kern="0" dirty="0">
                <a:solidFill>
                  <a:srgbClr val="000000"/>
                </a:solidFill>
                <a:latin typeface="Arial"/>
              </a:rPr>
              <a:t>Diagramy przebiegu mają dwie cechy, które odróżniają je od diagramów kooperacji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p:cTn id="7" dur="1000" fill="hold"/>
                                        <p:tgtEl>
                                          <p:spTgt spid="11267">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1267">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1267">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1267">
                                            <p:txEl>
                                              <p:pRg st="1" end="1"/>
                                            </p:txEl>
                                          </p:spTgt>
                                        </p:tgtEl>
                                        <p:attrNameLst>
                                          <p:attrName>style.visibility</p:attrName>
                                        </p:attrNameLst>
                                      </p:cBhvr>
                                      <p:to>
                                        <p:strVal val="visible"/>
                                      </p:to>
                                    </p:set>
                                    <p:anim calcmode="lin" valueType="num">
                                      <p:cBhvr>
                                        <p:cTn id="14" dur="1000" fill="hold"/>
                                        <p:tgtEl>
                                          <p:spTgt spid="11267">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11267">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1126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theme/theme1.xml><?xml version="1.0" encoding="utf-8"?>
<a:theme xmlns:a="http://schemas.openxmlformats.org/drawingml/2006/main" name="Projekt domyślny">
  <a:themeElements>
    <a:clrScheme name="Projekt domyśln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ojekt domyślny">
      <a:majorFont>
        <a:latin typeface="Arial"/>
        <a:ea typeface=""/>
        <a:cs typeface=""/>
      </a:majorFont>
      <a:minorFont>
        <a:latin typeface="Arial"/>
        <a:ea typeface=""/>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jekt domyśln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ojekt domyśln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ojekt domyśln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ojekt domyśln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ojekt domyśln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ojekt domyśln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ojekt domyśln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ojekt domyśln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ojekt domyśln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ojekt domyśln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ojekt domyśln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ojekt domyśln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804</TotalTime>
  <Words>3326</Words>
  <Application>Microsoft Office PowerPoint</Application>
  <PresentationFormat>Pokaz na ekranie (4:3)</PresentationFormat>
  <Paragraphs>341</Paragraphs>
  <Slides>53</Slides>
  <Notes>14</Notes>
  <HiddenSlides>1</HiddenSlides>
  <MMClips>0</MMClips>
  <ScaleCrop>false</ScaleCrop>
  <HeadingPairs>
    <vt:vector size="8" baseType="variant">
      <vt:variant>
        <vt:lpstr>Używane czcionki</vt:lpstr>
      </vt:variant>
      <vt:variant>
        <vt:i4>4</vt:i4>
      </vt:variant>
      <vt:variant>
        <vt:lpstr>Motyw</vt:lpstr>
      </vt:variant>
      <vt:variant>
        <vt:i4>1</vt:i4>
      </vt:variant>
      <vt:variant>
        <vt:lpstr>Osadzone serwery OLE</vt:lpstr>
      </vt:variant>
      <vt:variant>
        <vt:i4>1</vt:i4>
      </vt:variant>
      <vt:variant>
        <vt:lpstr>Tytuły slajdów</vt:lpstr>
      </vt:variant>
      <vt:variant>
        <vt:i4>53</vt:i4>
      </vt:variant>
    </vt:vector>
  </HeadingPairs>
  <TitlesOfParts>
    <vt:vector size="59" baseType="lpstr">
      <vt:lpstr>Arial</vt:lpstr>
      <vt:lpstr>Times New Roman</vt:lpstr>
      <vt:lpstr>Verdana</vt:lpstr>
      <vt:lpstr>Wingdings</vt:lpstr>
      <vt:lpstr>Projekt domyślny</vt:lpstr>
      <vt:lpstr>Visio</vt:lpstr>
      <vt:lpstr>Diagramy interakcji: diagramy sekwencji i komunikacji</vt:lpstr>
      <vt:lpstr>Prezentacja programu PowerPoint</vt:lpstr>
      <vt:lpstr>Diagramy sekwencji – diagramy interakcji </vt:lpstr>
      <vt:lpstr>Diagramy interakcji (cd)</vt:lpstr>
      <vt:lpstr>Diagramy interakcji (cd)</vt:lpstr>
      <vt:lpstr>Prezentacja programu PowerPoint</vt:lpstr>
      <vt:lpstr>Diagram sekwencji (przebiegu)</vt:lpstr>
      <vt:lpstr>Diagram sekwencji (przebiegu)</vt:lpstr>
      <vt:lpstr>Diagram sekwencji (przebiegu)</vt:lpstr>
      <vt:lpstr>Linia życia</vt:lpstr>
      <vt:lpstr>Obiekty </vt:lpstr>
      <vt:lpstr>Komunikat</vt:lpstr>
      <vt:lpstr>Komunikat </vt:lpstr>
      <vt:lpstr>Komunikat </vt:lpstr>
      <vt:lpstr>Czas </vt:lpstr>
      <vt:lpstr>Fragment </vt:lpstr>
      <vt:lpstr>Fragment </vt:lpstr>
      <vt:lpstr>Fragment (cd.) </vt:lpstr>
      <vt:lpstr>Przykład – diagramu przebiegu</vt:lpstr>
      <vt:lpstr>Prezentacja programu PowerPoint</vt:lpstr>
      <vt:lpstr>Przykład – diagramu sekwencji</vt:lpstr>
      <vt:lpstr>Prezentacja programu PowerPoint</vt:lpstr>
      <vt:lpstr>Diagram interakcji</vt:lpstr>
      <vt:lpstr>Podstawy modelowania zachowania</vt:lpstr>
      <vt:lpstr>Interakcje</vt:lpstr>
      <vt:lpstr>Istota interakcji</vt:lpstr>
      <vt:lpstr>Podstawowe definicje</vt:lpstr>
      <vt:lpstr>Notacja</vt:lpstr>
      <vt:lpstr>Notacja (na przykładzie)</vt:lpstr>
      <vt:lpstr>Notacja (na przykładzie)</vt:lpstr>
      <vt:lpstr>Notacja (na przykładzie)</vt:lpstr>
      <vt:lpstr>Notacja (na przykładzie)</vt:lpstr>
      <vt:lpstr>Rodzaje komunikatów</vt:lpstr>
      <vt:lpstr>Rodzaje komunikatów</vt:lpstr>
      <vt:lpstr>Notacja (na przykładzie)</vt:lpstr>
      <vt:lpstr>Sygnały</vt:lpstr>
      <vt:lpstr>Przykład </vt:lpstr>
      <vt:lpstr>Znaczenie diagramów interakcji</vt:lpstr>
      <vt:lpstr>Modelowanie dynamiki systemu</vt:lpstr>
      <vt:lpstr>Obiekty – elementy modelu dynamicznego</vt:lpstr>
      <vt:lpstr>Dynamika: konstrukcja obiektów</vt:lpstr>
      <vt:lpstr>Dynamika zmiany stanu podczas życia obiektu</vt:lpstr>
      <vt:lpstr>Dynamika: zmiana związków z innymi obiektami</vt:lpstr>
      <vt:lpstr>Opis dynamiki systemu – diagramy interakcji</vt:lpstr>
      <vt:lpstr>Prezentacja programu PowerPoint</vt:lpstr>
      <vt:lpstr>Prezentacja programu PowerPoint</vt:lpstr>
      <vt:lpstr>Co to jest diagram sekwencji?</vt:lpstr>
      <vt:lpstr>Utrzymywanie spójności modelu i kodu</vt:lpstr>
      <vt:lpstr>Klasy, obiekty, komunikaty – jak wyprodukować kod?</vt:lpstr>
      <vt:lpstr>Realizacja usług i metod klas</vt:lpstr>
      <vt:lpstr>Diagramy sekwencji (przebiegu)</vt:lpstr>
      <vt:lpstr>Diagramy interakcji</vt:lpstr>
      <vt:lpstr>Rady i wskazówki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Diagramy interakcji</dc:title>
  <dc:creator>tanska</dc:creator>
  <cp:lastModifiedBy>Halina Tańska</cp:lastModifiedBy>
  <cp:revision>45</cp:revision>
  <dcterms:created xsi:type="dcterms:W3CDTF">2008-04-14T12:41:16Z</dcterms:created>
  <dcterms:modified xsi:type="dcterms:W3CDTF">2019-05-24T13:49:53Z</dcterms:modified>
</cp:coreProperties>
</file>