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94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ytuł, zawartość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6D4B7-8041-4D9D-8D70-0BD383DBB51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3C352-F340-4BAA-846D-712399CF4034}" type="datetimeFigureOut">
              <a:rPr lang="pl-PL" smtClean="0"/>
              <a:pPr/>
              <a:t>2018-10-02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59B3-D135-4F12-8496-4A53FA798B2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996952"/>
            <a:ext cx="7772400" cy="1656184"/>
          </a:xfrm>
        </p:spPr>
        <p:txBody>
          <a:bodyPr>
            <a:noAutofit/>
          </a:bodyPr>
          <a:lstStyle/>
          <a:p>
            <a:br>
              <a:rPr lang="pl-PL" sz="3600" dirty="0"/>
            </a:br>
            <a:r>
              <a:rPr lang="pl-PL" sz="3600" dirty="0"/>
              <a:t>Budowa i Zarządzanie Projektem Teleinformatycznym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pl-PL" dirty="0"/>
              <a:t>Halina  Tańska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l-PL" altLang="pl-PL" sz="4000"/>
              <a:t>Co to jest projekt? </a:t>
            </a:r>
            <a:br>
              <a:rPr lang="pl-PL" altLang="pl-PL" sz="4000"/>
            </a:br>
            <a:r>
              <a:rPr lang="pl-PL" altLang="pl-PL" sz="4000"/>
              <a:t>Parametry projektu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855788"/>
            <a:ext cx="4038600" cy="4525962"/>
          </a:xfrm>
        </p:spPr>
        <p:txBody>
          <a:bodyPr/>
          <a:lstStyle/>
          <a:p>
            <a:pPr eaLnBrk="1" hangingPunct="1"/>
            <a:r>
              <a:rPr lang="pl-PL" altLang="pl-PL" sz="2400" dirty="0"/>
              <a:t>Projekt to niepowtarzalny    i </a:t>
            </a:r>
            <a:r>
              <a:rPr lang="pl-PL" altLang="pl-PL" sz="2400" dirty="0" err="1"/>
              <a:t>nierutynowy</a:t>
            </a:r>
            <a:r>
              <a:rPr lang="pl-PL" altLang="pl-PL" sz="2400" dirty="0"/>
              <a:t> proces realizacji określonych celów, w określonym czasie i za pomocą określonych środków, który jest zdefiniowany przez:</a:t>
            </a:r>
          </a:p>
          <a:p>
            <a:pPr lvl="1" eaLnBrk="1" hangingPunct="1"/>
            <a:r>
              <a:rPr lang="pl-PL" altLang="pl-PL" sz="2000" dirty="0"/>
              <a:t>produkt końcowy (zakres)</a:t>
            </a:r>
          </a:p>
          <a:p>
            <a:pPr lvl="1" eaLnBrk="1" hangingPunct="1"/>
            <a:r>
              <a:rPr lang="pl-PL" altLang="pl-PL" sz="2000" dirty="0"/>
              <a:t>czas realizacji (terminy)</a:t>
            </a:r>
          </a:p>
          <a:p>
            <a:pPr lvl="1" eaLnBrk="1" hangingPunct="1"/>
            <a:r>
              <a:rPr lang="pl-PL" altLang="pl-PL" sz="2000" dirty="0"/>
              <a:t>koszty realizacji (budżet)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1908175" y="1773238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1908175" y="3860800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1258888" y="3860800"/>
            <a:ext cx="649287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908175" y="2565400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619250" y="3068638"/>
            <a:ext cx="1439863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l-PL" altLang="pl-PL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1619250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059113" y="2565400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3059113" y="38608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1619250" y="3068638"/>
            <a:ext cx="1439863" cy="129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1908175" y="2565400"/>
            <a:ext cx="1150938" cy="5032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 flipV="1">
            <a:off x="3059113" y="3068638"/>
            <a:ext cx="288925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492500" y="40767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koszt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900113" y="205422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zakres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619250" y="47244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czas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700338" y="26368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>
                <a:solidFill>
                  <a:schemeClr val="tx1"/>
                </a:solidFill>
                <a:latin typeface="Arial" pitchFamily="34" charset="0"/>
              </a:rPr>
              <a:t>cel projektu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763713" y="5373688"/>
            <a:ext cx="2736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2000">
                <a:solidFill>
                  <a:schemeClr val="tx1"/>
                </a:solidFill>
                <a:latin typeface="Arial" pitchFamily="34" charset="0"/>
              </a:rPr>
              <a:t>Parametry projektu</a:t>
            </a:r>
          </a:p>
        </p:txBody>
      </p:sp>
      <p:sp>
        <p:nvSpPr>
          <p:cNvPr id="20" name="Prostokąt zaokrąglony 3">
            <a:extLst>
              <a:ext uri="{FF2B5EF4-FFF2-40B4-BE49-F238E27FC236}">
                <a16:creationId xmlns:a16="http://schemas.microsoft.com/office/drawing/2014/main" id="{637DA5BA-D5A4-4126-8E19-46369FB6502A}"/>
              </a:ext>
            </a:extLst>
          </p:cNvPr>
          <p:cNvSpPr/>
          <p:nvPr/>
        </p:nvSpPr>
        <p:spPr>
          <a:xfrm>
            <a:off x="4942384" y="5752323"/>
            <a:ext cx="3744416" cy="10081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b="1" dirty="0">
                <a:solidFill>
                  <a:schemeClr val="tx1"/>
                </a:solidFill>
              </a:rPr>
              <a:t>Przypomnienie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4457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4000" dirty="0"/>
              <a:t>Co to jest projekt teleinformatyczny?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51520" y="1484784"/>
            <a:ext cx="8641655" cy="4525962"/>
          </a:xfrm>
        </p:spPr>
        <p:txBody>
          <a:bodyPr>
            <a:normAutofit fontScale="92500" lnSpcReduction="10000"/>
          </a:bodyPr>
          <a:lstStyle/>
          <a:p>
            <a:r>
              <a:rPr lang="pl-PL" altLang="pl-PL" sz="2400" b="1" i="1" dirty="0"/>
              <a:t>Projektowanie systemów teleinformatycznych </a:t>
            </a:r>
            <a:r>
              <a:rPr lang="pl-PL" altLang="pl-PL" sz="2400" dirty="0"/>
              <a:t>to przygotowanie wytycznych dla stworzenia takiego systemu teleinformatycznego w organizacji, aby spełniał jej zapotrzebowanie na korzystanie z sieci teleinformatycznej, jak i dopasowany był do możliwości organizacji w zakresie obsługi i ponoszonych kosztów związanych z jego implementacją. </a:t>
            </a:r>
          </a:p>
          <a:p>
            <a:r>
              <a:rPr lang="pl-PL" altLang="pl-PL" sz="2400" dirty="0"/>
              <a:t>Odpowiednie zaprojektowanie systemu teleinformatycznego w każdej organizacji jest kluczem do jej sukcesu, zapewnia bowiem optymalne wsparcie systemów w bieżącej pracy danej organizacji. </a:t>
            </a:r>
          </a:p>
          <a:p>
            <a:r>
              <a:rPr lang="pl-PL" altLang="pl-PL" sz="2400" dirty="0"/>
              <a:t>Projektowanie systemów teleinformatycznych to zarówno zaprojektowanie odpowiedniej sieci komputerowej, jak i telekomunikacyjnej, dobór odpowiedniego oprogramowania oraz przeszkolenie użytkowników z jego użytkowania, to także zapewnienie bezpieczeństwa posiadanych narzędzi teleinformatycznych.</a:t>
            </a:r>
            <a:endParaRPr lang="pl-PL" altLang="pl-PL" sz="2000" dirty="0"/>
          </a:p>
        </p:txBody>
      </p:sp>
    </p:spTree>
    <p:extLst>
      <p:ext uri="{BB962C8B-B14F-4D97-AF65-F5344CB8AC3E}">
        <p14:creationId xmlns:p14="http://schemas.microsoft.com/office/powerpoint/2010/main" val="162245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4BE2F0D3-D7C6-47E4-ACA1-5FA39EB8A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11" y="169763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dirty="0"/>
              <a:t>Kluczowe aspekty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FD3E1A-137A-4D5D-9461-A2D92B4A8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36712"/>
            <a:ext cx="8579296" cy="5289451"/>
          </a:xfrm>
        </p:spPr>
        <p:txBody>
          <a:bodyPr>
            <a:normAutofit fontScale="47500" lnSpcReduction="20000"/>
          </a:bodyPr>
          <a:lstStyle/>
          <a:p>
            <a:r>
              <a:rPr lang="pl-PL" dirty="0"/>
              <a:t>projektowanie systemów teleinformatycznych w organizacji, w tym audyt posiadanych zasobów, badanie potrzeb w zakresie narzędzi teleinformatycznych, dopasowanie potrzeb do posiadanych zasobów i możliwości finansowych i kadrowych organizacji, przygotowanie pełnego rozwiązania bądź rekomendacji dla doboru optymalnych komponentów systemu</a:t>
            </a:r>
          </a:p>
          <a:p>
            <a:r>
              <a:rPr lang="pl-PL" dirty="0"/>
              <a:t>wsparcie merytoryczne w aspekcie </a:t>
            </a:r>
            <a:r>
              <a:rPr lang="pl-PL" b="1" i="1" dirty="0"/>
              <a:t>tworzenia systemu komputerowego </a:t>
            </a:r>
            <a:r>
              <a:rPr lang="pl-PL" dirty="0"/>
              <a:t>w organizacji, w tym audyt obecnie działającej sieci komputerowej oraz badanie potrzeb komputerowych w organizacji, stworzenie propozycji modelu systemu komputerowego zgodnie z wynikami analizy, wskazanie optymalnych rozwiązań rynkowych zaspokajających potrzeby organizacji, pomoc w pozyskaniu i wdrożeniu systemu komputerowego w organizacji, w tym wsparcie w procesie przygotowania zapytań ofertowych i/lub wsadu merytorycznego do przetargów</a:t>
            </a:r>
          </a:p>
          <a:p>
            <a:r>
              <a:rPr lang="pl-PL" dirty="0"/>
              <a:t>wsparcie merytoryczne w aspekcie </a:t>
            </a:r>
            <a:r>
              <a:rPr lang="pl-PL" b="1" i="1" dirty="0"/>
              <a:t>tworzenia systemu telekomunikacyjnego </a:t>
            </a:r>
            <a:r>
              <a:rPr lang="pl-PL" dirty="0"/>
              <a:t>w organizacji, w tym audyt obecnego systemu telekomunikacyjnego oraz badanie potrzeb telekomunikacyjnych w organizacji, stworzenie propozycji modelu systemu telekomunikacyjnego zgodnie z wynikami analizy, wskazanie optymalnych rozwiązań rynkowych zaspokajających potrzeby organizacji, pomoc w pozyskaniu i wdrożeniu systemu telekomunikacyjnego w organizacji, w tym wsparcie w procesie przygotowania zapytań ofertowych i/lub wsadu merytorycznego do przetargów</a:t>
            </a:r>
          </a:p>
          <a:p>
            <a:r>
              <a:rPr lang="pl-PL" dirty="0"/>
              <a:t>wsparcie merytoryczne w aspekcie </a:t>
            </a:r>
            <a:r>
              <a:rPr lang="pl-PL" b="1" i="1" dirty="0"/>
              <a:t>wdrażania oprogramowania wspierającego procesy i projekty </a:t>
            </a:r>
            <a:r>
              <a:rPr lang="pl-PL" dirty="0"/>
              <a:t>w organizacji, takiego jak systemu wspomagania zarządzania ERP, CRM, HR, w tym audyt potrzeb i możliwości organizacji (finansowych i kadrowych), określenie stopnia zmian w organizacji pod kątem wdrożenia nowego oprogramowania, dobór lub rekomendacja oprogramowania najbardziej optymalnego dla organizacji, pomoc w pozyskaniu i wdrożeniu oprogramowania w organizacji, w tym wsparcie w procesie przygotowania zapytań ofertowych i/lub wsadu merytorycznego do przetargów</a:t>
            </a:r>
          </a:p>
        </p:txBody>
      </p:sp>
    </p:spTree>
    <p:extLst>
      <p:ext uri="{BB962C8B-B14F-4D97-AF65-F5344CB8AC3E}">
        <p14:creationId xmlns:p14="http://schemas.microsoft.com/office/powerpoint/2010/main" val="93538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03350" y="476250"/>
            <a:ext cx="64992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3300" b="1">
                <a:latin typeface="Arial" pitchFamily="34" charset="0"/>
              </a:rPr>
              <a:t>Podstawowe cele projektów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3771900" y="184467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722688" y="2019300"/>
            <a:ext cx="168433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Jakość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wyniku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(Performance)</a:t>
            </a:r>
            <a:endParaRPr lang="pl-PL" altLang="pl-PL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849313" y="443547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55663" y="4799013"/>
            <a:ext cx="156368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Czas i termin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realizacji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>
                <a:solidFill>
                  <a:schemeClr val="tx1"/>
                </a:solidFill>
              </a:rPr>
              <a:t>(Time)</a:t>
            </a:r>
            <a:endParaRPr lang="pl-PL" altLang="pl-PL">
              <a:solidFill>
                <a:schemeClr val="tx1"/>
              </a:solidFill>
            </a:endParaRP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6443663" y="4379913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638925" y="4799013"/>
            <a:ext cx="113188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Koszt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realizacji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(Cost)</a:t>
            </a:r>
            <a:endParaRPr lang="pl-PL" altLang="pl-PL" sz="2400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771900" y="3902075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081463" y="4381500"/>
            <a:ext cx="987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2000" b="1" dirty="0">
                <a:solidFill>
                  <a:schemeClr val="bg1"/>
                </a:solidFill>
              </a:rPr>
              <a:t>Zakres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2000" b="1" dirty="0">
                <a:solidFill>
                  <a:schemeClr val="bg1"/>
                </a:solidFill>
              </a:rPr>
              <a:t>(</a:t>
            </a:r>
            <a:r>
              <a:rPr lang="pl-PL" altLang="pl-PL" sz="2000" b="1" dirty="0" err="1">
                <a:solidFill>
                  <a:schemeClr val="bg1"/>
                </a:solidFill>
              </a:rPr>
              <a:t>Scope</a:t>
            </a:r>
            <a:r>
              <a:rPr lang="pl-PL" altLang="pl-PL" sz="2000" b="1" dirty="0">
                <a:solidFill>
                  <a:schemeClr val="bg1"/>
                </a:solidFill>
              </a:rPr>
              <a:t>)</a:t>
            </a:r>
            <a:endParaRPr lang="pl-PL" altLang="pl-PL" sz="2400" dirty="0">
              <a:solidFill>
                <a:schemeClr val="bg1"/>
              </a:solidFill>
            </a:endParaRPr>
          </a:p>
        </p:txBody>
      </p:sp>
      <p:cxnSp>
        <p:nvCxnSpPr>
          <p:cNvPr id="25611" name="AutoShape 11"/>
          <p:cNvCxnSpPr>
            <a:cxnSpLocks noChangeShapeType="1"/>
            <a:endCxn id="25607" idx="3"/>
          </p:cNvCxnSpPr>
          <p:nvPr/>
        </p:nvCxnSpPr>
        <p:spPr bwMode="auto">
          <a:xfrm flipV="1">
            <a:off x="2311400" y="5745163"/>
            <a:ext cx="4367213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2" name="AutoShape 12"/>
          <p:cNvCxnSpPr>
            <a:cxnSpLocks noChangeShapeType="1"/>
          </p:cNvCxnSpPr>
          <p:nvPr/>
        </p:nvCxnSpPr>
        <p:spPr bwMode="auto">
          <a:xfrm>
            <a:off x="5435600" y="4811713"/>
            <a:ext cx="1028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3" name="AutoShape 13"/>
          <p:cNvCxnSpPr>
            <a:cxnSpLocks noChangeShapeType="1"/>
          </p:cNvCxnSpPr>
          <p:nvPr/>
        </p:nvCxnSpPr>
        <p:spPr bwMode="auto">
          <a:xfrm flipH="1">
            <a:off x="2484438" y="4811713"/>
            <a:ext cx="11938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4" name="AutoShape 14"/>
          <p:cNvCxnSpPr>
            <a:cxnSpLocks noChangeShapeType="1"/>
          </p:cNvCxnSpPr>
          <p:nvPr/>
        </p:nvCxnSpPr>
        <p:spPr bwMode="auto">
          <a:xfrm flipV="1">
            <a:off x="4572000" y="3444875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5" name="AutoShape 15"/>
          <p:cNvCxnSpPr>
            <a:cxnSpLocks noChangeShapeType="1"/>
            <a:stCxn id="25605" idx="7"/>
            <a:endCxn id="25603" idx="3"/>
          </p:cNvCxnSpPr>
          <p:nvPr/>
        </p:nvCxnSpPr>
        <p:spPr bwMode="auto">
          <a:xfrm flipV="1">
            <a:off x="2214563" y="3209925"/>
            <a:ext cx="1792287" cy="146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5616" name="AutoShape 16"/>
          <p:cNvCxnSpPr>
            <a:cxnSpLocks noChangeShapeType="1"/>
            <a:stCxn id="25603" idx="5"/>
          </p:cNvCxnSpPr>
          <p:nvPr/>
        </p:nvCxnSpPr>
        <p:spPr bwMode="auto">
          <a:xfrm>
            <a:off x="5137150" y="3209925"/>
            <a:ext cx="1797050" cy="1190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68313" y="62071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3300" b="1">
                <a:latin typeface="Arial" pitchFamily="34" charset="0"/>
              </a:rPr>
              <a:t>Główni uczestnicy projektów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3600450" y="1773238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673475" y="1947863"/>
            <a:ext cx="1447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Sponsor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ponosi koszty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projektu)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849313" y="4365625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23925" y="4554538"/>
            <a:ext cx="15430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Użytkownik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 będzie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korzystał z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wyników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projektu)</a:t>
            </a: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6229350" y="4364038"/>
            <a:ext cx="1600200" cy="160020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305550" y="4627563"/>
            <a:ext cx="14589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/>
              <a:t>Wykonawca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(ten kto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realizuje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/>
              <a:t>projekt)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3600450" y="3830638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614569" y="3990975"/>
            <a:ext cx="1591013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b="1" dirty="0">
                <a:solidFill>
                  <a:schemeClr val="bg1"/>
                </a:solidFill>
              </a:rPr>
              <a:t>Kierownik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b="1" dirty="0">
                <a:solidFill>
                  <a:schemeClr val="bg1"/>
                </a:solidFill>
              </a:rPr>
              <a:t>projektu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(ten kto będzie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zarządzał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800" dirty="0">
                <a:solidFill>
                  <a:schemeClr val="bg1"/>
                </a:solidFill>
              </a:rPr>
              <a:t>projektem)</a:t>
            </a:r>
          </a:p>
        </p:txBody>
      </p:sp>
      <p:cxnSp>
        <p:nvCxnSpPr>
          <p:cNvPr id="26635" name="AutoShape 11"/>
          <p:cNvCxnSpPr>
            <a:cxnSpLocks noChangeShapeType="1"/>
            <a:endCxn id="26631" idx="3"/>
          </p:cNvCxnSpPr>
          <p:nvPr/>
        </p:nvCxnSpPr>
        <p:spPr bwMode="auto">
          <a:xfrm flipV="1">
            <a:off x="2268538" y="5729288"/>
            <a:ext cx="4195762" cy="22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6" name="AutoShape 12"/>
          <p:cNvCxnSpPr>
            <a:cxnSpLocks noChangeShapeType="1"/>
          </p:cNvCxnSpPr>
          <p:nvPr/>
        </p:nvCxnSpPr>
        <p:spPr bwMode="auto">
          <a:xfrm>
            <a:off x="5219700" y="4813300"/>
            <a:ext cx="1028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7" name="AutoShape 13"/>
          <p:cNvCxnSpPr>
            <a:cxnSpLocks noChangeShapeType="1"/>
          </p:cNvCxnSpPr>
          <p:nvPr/>
        </p:nvCxnSpPr>
        <p:spPr bwMode="auto">
          <a:xfrm flipH="1">
            <a:off x="2411413" y="4884738"/>
            <a:ext cx="1292225" cy="595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8" name="AutoShape 14"/>
          <p:cNvCxnSpPr>
            <a:cxnSpLocks noChangeShapeType="1"/>
          </p:cNvCxnSpPr>
          <p:nvPr/>
        </p:nvCxnSpPr>
        <p:spPr bwMode="auto">
          <a:xfrm flipV="1">
            <a:off x="4356100" y="3373438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39" name="AutoShape 15"/>
          <p:cNvCxnSpPr>
            <a:cxnSpLocks noChangeShapeType="1"/>
          </p:cNvCxnSpPr>
          <p:nvPr/>
        </p:nvCxnSpPr>
        <p:spPr bwMode="auto">
          <a:xfrm flipV="1">
            <a:off x="2051050" y="3013075"/>
            <a:ext cx="1754188" cy="1462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6640" name="AutoShape 16"/>
          <p:cNvCxnSpPr>
            <a:cxnSpLocks noChangeShapeType="1"/>
          </p:cNvCxnSpPr>
          <p:nvPr/>
        </p:nvCxnSpPr>
        <p:spPr bwMode="auto">
          <a:xfrm>
            <a:off x="5148263" y="3013075"/>
            <a:ext cx="1498600" cy="146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11188" y="549275"/>
            <a:ext cx="72151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pl-PL" altLang="pl-PL" sz="2600" b="1">
                <a:latin typeface="Arial" pitchFamily="34" charset="0"/>
              </a:rPr>
              <a:t>Schemat funkcjonalny realizacji projektu</a:t>
            </a:r>
            <a:endParaRPr lang="pl-PL" altLang="pl-PL" sz="2800">
              <a:latin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9388" y="1412875"/>
            <a:ext cx="8839200" cy="5029200"/>
            <a:chOff x="144" y="624"/>
            <a:chExt cx="5568" cy="316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72" y="624"/>
              <a:ext cx="5040" cy="3168"/>
              <a:chOff x="672" y="624"/>
              <a:chExt cx="5040" cy="3168"/>
            </a:xfrm>
          </p:grpSpPr>
          <p:sp>
            <p:nvSpPr>
              <p:cNvPr id="36906" name="Rectangle 5"/>
              <p:cNvSpPr>
                <a:spLocks noChangeArrowheads="1"/>
              </p:cNvSpPr>
              <p:nvPr/>
            </p:nvSpPr>
            <p:spPr bwMode="auto">
              <a:xfrm>
                <a:off x="672" y="196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7" name="Rectangle 6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8" name="Rectangle 7"/>
              <p:cNvSpPr>
                <a:spLocks noChangeArrowheads="1"/>
              </p:cNvSpPr>
              <p:nvPr/>
            </p:nvSpPr>
            <p:spPr bwMode="auto">
              <a:xfrm>
                <a:off x="672" y="1056"/>
                <a:ext cx="5040" cy="432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09" name="Rectangle 8"/>
              <p:cNvSpPr>
                <a:spLocks noChangeArrowheads="1"/>
              </p:cNvSpPr>
              <p:nvPr/>
            </p:nvSpPr>
            <p:spPr bwMode="auto">
              <a:xfrm>
                <a:off x="672" y="624"/>
                <a:ext cx="5040" cy="432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0" name="Rectangle 9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1" name="Rectangle 10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5040" cy="384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  <p:sp>
            <p:nvSpPr>
              <p:cNvPr id="36912" name="Rectangle 11"/>
              <p:cNvSpPr>
                <a:spLocks noChangeArrowheads="1"/>
              </p:cNvSpPr>
              <p:nvPr/>
            </p:nvSpPr>
            <p:spPr bwMode="auto">
              <a:xfrm>
                <a:off x="672" y="3312"/>
                <a:ext cx="5040" cy="480"/>
              </a:xfrm>
              <a:prstGeom prst="rect">
                <a:avLst/>
              </a:prstGeom>
              <a:solidFill>
                <a:srgbClr val="66CC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l-PL" altLang="pl-PL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44" y="624"/>
              <a:ext cx="528" cy="3168"/>
              <a:chOff x="144" y="624"/>
              <a:chExt cx="528" cy="3168"/>
            </a:xfrm>
          </p:grpSpPr>
          <p:sp>
            <p:nvSpPr>
              <p:cNvPr id="36903" name="Rectangle 13"/>
              <p:cNvSpPr>
                <a:spLocks noChangeArrowheads="1"/>
              </p:cNvSpPr>
              <p:nvPr/>
            </p:nvSpPr>
            <p:spPr bwMode="auto">
              <a:xfrm rot="-5400000">
                <a:off x="-744" y="1512"/>
                <a:ext cx="2304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Zarządzanie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projektem</a:t>
                </a:r>
              </a:p>
            </p:txBody>
          </p:sp>
          <p:sp>
            <p:nvSpPr>
              <p:cNvPr id="36904" name="Rectangle 14"/>
              <p:cNvSpPr>
                <a:spLocks noChangeArrowheads="1"/>
              </p:cNvSpPr>
              <p:nvPr/>
            </p:nvSpPr>
            <p:spPr bwMode="auto">
              <a:xfrm rot="5400000" flipV="1">
                <a:off x="216" y="2856"/>
                <a:ext cx="384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Wyko-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nawstwo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projektu</a:t>
                </a:r>
              </a:p>
            </p:txBody>
          </p:sp>
          <p:sp>
            <p:nvSpPr>
              <p:cNvPr id="36905" name="Rectangle 15"/>
              <p:cNvSpPr>
                <a:spLocks noChangeArrowheads="1"/>
              </p:cNvSpPr>
              <p:nvPr/>
            </p:nvSpPr>
            <p:spPr bwMode="auto">
              <a:xfrm rot="5400000" flipV="1">
                <a:off x="168" y="3288"/>
                <a:ext cx="480" cy="528"/>
              </a:xfrm>
              <a:prstGeom prst="rect">
                <a:avLst/>
              </a:prstGeom>
              <a:solidFill>
                <a:srgbClr val="FFA64D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Obsługa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realizacji</a:t>
                </a:r>
              </a:p>
              <a:p>
                <a:pPr algn="ctr" eaLnBrk="0" hangingPunct="0"/>
                <a:r>
                  <a:rPr lang="pl-PL" altLang="pl-PL" sz="1400">
                    <a:solidFill>
                      <a:schemeClr val="tx1"/>
                    </a:solidFill>
                  </a:rPr>
                  <a:t>projektu</a:t>
                </a:r>
              </a:p>
            </p:txBody>
          </p:sp>
        </p:grpSp>
      </p:grpSp>
      <p:sp>
        <p:nvSpPr>
          <p:cNvPr id="36868" name="Rectangle 16"/>
          <p:cNvSpPr>
            <a:spLocks noChangeArrowheads="1"/>
          </p:cNvSpPr>
          <p:nvPr/>
        </p:nvSpPr>
        <p:spPr bwMode="auto">
          <a:xfrm>
            <a:off x="12287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księgowo-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finansowa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69" name="Rectangle 17"/>
          <p:cNvSpPr>
            <a:spLocks noChangeArrowheads="1"/>
          </p:cNvSpPr>
          <p:nvPr/>
        </p:nvSpPr>
        <p:spPr bwMode="auto">
          <a:xfrm>
            <a:off x="28289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kadrowa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0" name="Rectangle 18"/>
          <p:cNvSpPr>
            <a:spLocks noChangeArrowheads="1"/>
          </p:cNvSpPr>
          <p:nvPr/>
        </p:nvSpPr>
        <p:spPr bwMode="auto">
          <a:xfrm>
            <a:off x="44291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prawna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1" name="Rectangle 19"/>
          <p:cNvSpPr>
            <a:spLocks noChangeArrowheads="1"/>
          </p:cNvSpPr>
          <p:nvPr/>
        </p:nvSpPr>
        <p:spPr bwMode="auto">
          <a:xfrm>
            <a:off x="60293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informatyczna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 techniczna</a:t>
            </a:r>
          </a:p>
        </p:txBody>
      </p:sp>
      <p:sp>
        <p:nvSpPr>
          <p:cNvPr id="36872" name="Rectangle 20"/>
          <p:cNvSpPr>
            <a:spLocks noChangeArrowheads="1"/>
          </p:cNvSpPr>
          <p:nvPr/>
        </p:nvSpPr>
        <p:spPr bwMode="auto">
          <a:xfrm>
            <a:off x="7629525" y="5783263"/>
            <a:ext cx="1295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Obsługa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administracyjno-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biurowa</a:t>
            </a:r>
            <a:endParaRPr lang="pl-PL" altLang="pl-PL" sz="1400" b="1">
              <a:solidFill>
                <a:schemeClr val="tx1"/>
              </a:solidFill>
            </a:endParaRPr>
          </a:p>
        </p:txBody>
      </p:sp>
      <p:sp>
        <p:nvSpPr>
          <p:cNvPr id="36873" name="Rectangle 21"/>
          <p:cNvSpPr>
            <a:spLocks noChangeArrowheads="1"/>
          </p:cNvSpPr>
          <p:nvPr/>
        </p:nvSpPr>
        <p:spPr bwMode="auto">
          <a:xfrm>
            <a:off x="6080125" y="5173663"/>
            <a:ext cx="2362200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Wykonawstwo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4" name="Rectangle 22"/>
          <p:cNvSpPr>
            <a:spLocks noChangeArrowheads="1"/>
          </p:cNvSpPr>
          <p:nvPr/>
        </p:nvSpPr>
        <p:spPr bwMode="auto">
          <a:xfrm>
            <a:off x="6878638" y="4410075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Koordynacja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5" name="Rectangle 23"/>
          <p:cNvSpPr>
            <a:spLocks noChangeArrowheads="1"/>
          </p:cNvSpPr>
          <p:nvPr/>
        </p:nvSpPr>
        <p:spPr bwMode="auto">
          <a:xfrm>
            <a:off x="6280150" y="3663950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Kontrola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6" name="Rectangle 24"/>
          <p:cNvSpPr>
            <a:spLocks noChangeArrowheads="1"/>
          </p:cNvSpPr>
          <p:nvPr/>
        </p:nvSpPr>
        <p:spPr bwMode="auto">
          <a:xfrm>
            <a:off x="8091488" y="3663950"/>
            <a:ext cx="9144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Zamknięcie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7" name="Rectangle 25"/>
          <p:cNvSpPr>
            <a:spLocks noChangeArrowheads="1"/>
          </p:cNvSpPr>
          <p:nvPr/>
        </p:nvSpPr>
        <p:spPr bwMode="auto">
          <a:xfrm>
            <a:off x="1914525" y="28876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zespołu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projektowego</a:t>
            </a:r>
          </a:p>
        </p:txBody>
      </p:sp>
      <p:sp>
        <p:nvSpPr>
          <p:cNvPr id="36878" name="Rectangle 26"/>
          <p:cNvSpPr>
            <a:spLocks noChangeArrowheads="1"/>
          </p:cNvSpPr>
          <p:nvPr/>
        </p:nvSpPr>
        <p:spPr bwMode="auto">
          <a:xfrm>
            <a:off x="5483225" y="28876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wykonawstwa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79" name="Rectangle 27"/>
          <p:cNvSpPr>
            <a:spLocks noChangeArrowheads="1"/>
          </p:cNvSpPr>
          <p:nvPr/>
        </p:nvSpPr>
        <p:spPr bwMode="auto">
          <a:xfrm>
            <a:off x="3289300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Określenie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struktury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0" name="Rectangle 28"/>
          <p:cNvSpPr>
            <a:spLocks noChangeArrowheads="1"/>
          </p:cNvSpPr>
          <p:nvPr/>
        </p:nvSpPr>
        <p:spPr bwMode="auto">
          <a:xfrm>
            <a:off x="4684713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przebiegu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1" name="Rectangle 29"/>
          <p:cNvSpPr>
            <a:spLocks noChangeArrowheads="1"/>
          </p:cNvSpPr>
          <p:nvPr/>
        </p:nvSpPr>
        <p:spPr bwMode="auto">
          <a:xfrm>
            <a:off x="6080125" y="2151063"/>
            <a:ext cx="1219200" cy="609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zasobów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2" name="Rectangle 30"/>
          <p:cNvSpPr>
            <a:spLocks noChangeArrowheads="1"/>
          </p:cNvSpPr>
          <p:nvPr/>
        </p:nvSpPr>
        <p:spPr bwMode="auto">
          <a:xfrm>
            <a:off x="1228725" y="1490663"/>
            <a:ext cx="12192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Inicjowanie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sp>
        <p:nvSpPr>
          <p:cNvPr id="36883" name="Rectangle 31"/>
          <p:cNvSpPr>
            <a:spLocks noChangeArrowheads="1"/>
          </p:cNvSpPr>
          <p:nvPr/>
        </p:nvSpPr>
        <p:spPr bwMode="auto">
          <a:xfrm>
            <a:off x="2625725" y="1490663"/>
            <a:ext cx="12192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Definiowanie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projektu</a:t>
            </a:r>
          </a:p>
        </p:txBody>
      </p:sp>
      <p:cxnSp>
        <p:nvCxnSpPr>
          <p:cNvPr id="36884" name="AutoShape 32"/>
          <p:cNvCxnSpPr>
            <a:cxnSpLocks noChangeShapeType="1"/>
          </p:cNvCxnSpPr>
          <p:nvPr/>
        </p:nvCxnSpPr>
        <p:spPr bwMode="auto">
          <a:xfrm rot="5400000">
            <a:off x="2396332" y="2128044"/>
            <a:ext cx="865187" cy="619125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85" name="AutoShape 33"/>
          <p:cNvCxnSpPr>
            <a:cxnSpLocks noChangeShapeType="1"/>
          </p:cNvCxnSpPr>
          <p:nvPr/>
        </p:nvCxnSpPr>
        <p:spPr bwMode="auto">
          <a:xfrm>
            <a:off x="2447925" y="1717675"/>
            <a:ext cx="192088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6" name="AutoShape 34"/>
          <p:cNvCxnSpPr>
            <a:cxnSpLocks noChangeShapeType="1"/>
          </p:cNvCxnSpPr>
          <p:nvPr/>
        </p:nvCxnSpPr>
        <p:spPr bwMode="auto">
          <a:xfrm flipV="1">
            <a:off x="3167063" y="2725738"/>
            <a:ext cx="784225" cy="433387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87" name="AutoShape 35"/>
          <p:cNvCxnSpPr>
            <a:cxnSpLocks noChangeShapeType="1"/>
          </p:cNvCxnSpPr>
          <p:nvPr/>
        </p:nvCxnSpPr>
        <p:spPr bwMode="auto">
          <a:xfrm>
            <a:off x="4535488" y="2436813"/>
            <a:ext cx="192087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8" name="AutoShape 36"/>
          <p:cNvCxnSpPr>
            <a:cxnSpLocks noChangeShapeType="1"/>
          </p:cNvCxnSpPr>
          <p:nvPr/>
        </p:nvCxnSpPr>
        <p:spPr bwMode="auto">
          <a:xfrm>
            <a:off x="5903913" y="2436813"/>
            <a:ext cx="19050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89" name="AutoShape 37"/>
          <p:cNvCxnSpPr>
            <a:cxnSpLocks noChangeShapeType="1"/>
          </p:cNvCxnSpPr>
          <p:nvPr/>
        </p:nvCxnSpPr>
        <p:spPr bwMode="auto">
          <a:xfrm rot="16200000" flipH="1">
            <a:off x="5088732" y="4331493"/>
            <a:ext cx="1905000" cy="13176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0" name="AutoShape 38"/>
          <p:cNvCxnSpPr>
            <a:cxnSpLocks noChangeShapeType="1"/>
          </p:cNvCxnSpPr>
          <p:nvPr/>
        </p:nvCxnSpPr>
        <p:spPr bwMode="auto">
          <a:xfrm>
            <a:off x="6696075" y="3228975"/>
            <a:ext cx="203200" cy="471488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1" name="AutoShape 39"/>
          <p:cNvCxnSpPr>
            <a:cxnSpLocks noChangeShapeType="1"/>
          </p:cNvCxnSpPr>
          <p:nvPr/>
        </p:nvCxnSpPr>
        <p:spPr bwMode="auto">
          <a:xfrm>
            <a:off x="7559675" y="3949700"/>
            <a:ext cx="288925" cy="44291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2" name="AutoShape 40"/>
          <p:cNvCxnSpPr>
            <a:cxnSpLocks noChangeShapeType="1"/>
          </p:cNvCxnSpPr>
          <p:nvPr/>
        </p:nvCxnSpPr>
        <p:spPr bwMode="auto">
          <a:xfrm>
            <a:off x="6696075" y="4308475"/>
            <a:ext cx="0" cy="9048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93" name="AutoShape 41"/>
          <p:cNvCxnSpPr>
            <a:cxnSpLocks noChangeShapeType="1"/>
          </p:cNvCxnSpPr>
          <p:nvPr/>
        </p:nvCxnSpPr>
        <p:spPr bwMode="auto">
          <a:xfrm>
            <a:off x="7559675" y="5029200"/>
            <a:ext cx="14288" cy="15398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6894" name="AutoShape 42"/>
          <p:cNvCxnSpPr>
            <a:cxnSpLocks noChangeShapeType="1"/>
          </p:cNvCxnSpPr>
          <p:nvPr/>
        </p:nvCxnSpPr>
        <p:spPr bwMode="auto">
          <a:xfrm flipV="1">
            <a:off x="8496300" y="4308475"/>
            <a:ext cx="114300" cy="1128713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36895" name="AutoShape 43"/>
          <p:cNvCxnSpPr>
            <a:cxnSpLocks noChangeShapeType="1"/>
          </p:cNvCxnSpPr>
          <p:nvPr/>
        </p:nvCxnSpPr>
        <p:spPr bwMode="auto">
          <a:xfrm rot="5400000">
            <a:off x="6651625" y="2841625"/>
            <a:ext cx="254000" cy="165100"/>
          </a:xfrm>
          <a:prstGeom prst="bentConnector2">
            <a:avLst/>
          </a:prstGeom>
          <a:noFill/>
          <a:ln w="9525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36896" name="Text Box 44"/>
          <p:cNvSpPr txBox="1">
            <a:spLocks noChangeArrowheads="1"/>
          </p:cNvSpPr>
          <p:nvPr/>
        </p:nvSpPr>
        <p:spPr bwMode="auto">
          <a:xfrm>
            <a:off x="7312025" y="1592263"/>
            <a:ext cx="1614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Wyznaczanie celów</a:t>
            </a:r>
          </a:p>
        </p:txBody>
      </p:sp>
      <p:sp>
        <p:nvSpPr>
          <p:cNvPr id="36897" name="Text Box 45"/>
          <p:cNvSpPr txBox="1">
            <a:spLocks noChangeArrowheads="1"/>
          </p:cNvSpPr>
          <p:nvPr/>
        </p:nvSpPr>
        <p:spPr bwMode="auto">
          <a:xfrm>
            <a:off x="7913688" y="2341563"/>
            <a:ext cx="1014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Planowanie</a:t>
            </a:r>
          </a:p>
        </p:txBody>
      </p:sp>
      <p:sp>
        <p:nvSpPr>
          <p:cNvPr id="36898" name="Text Box 46"/>
          <p:cNvSpPr txBox="1">
            <a:spLocks noChangeArrowheads="1"/>
          </p:cNvSpPr>
          <p:nvPr/>
        </p:nvSpPr>
        <p:spPr bwMode="auto">
          <a:xfrm>
            <a:off x="7654925" y="2913063"/>
            <a:ext cx="12715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Organizowanie</a:t>
            </a:r>
          </a:p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Motywowanie</a:t>
            </a:r>
          </a:p>
        </p:txBody>
      </p:sp>
      <p:sp>
        <p:nvSpPr>
          <p:cNvPr id="36899" name="Text Box 47"/>
          <p:cNvSpPr txBox="1">
            <a:spLocks noChangeArrowheads="1"/>
          </p:cNvSpPr>
          <p:nvPr/>
        </p:nvSpPr>
        <p:spPr bwMode="auto">
          <a:xfrm>
            <a:off x="1247775" y="3805238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Kontrolowanie</a:t>
            </a:r>
          </a:p>
        </p:txBody>
      </p:sp>
      <p:sp>
        <p:nvSpPr>
          <p:cNvPr id="36900" name="Text Box 48"/>
          <p:cNvSpPr txBox="1">
            <a:spLocks noChangeArrowheads="1"/>
          </p:cNvSpPr>
          <p:nvPr/>
        </p:nvSpPr>
        <p:spPr bwMode="auto">
          <a:xfrm>
            <a:off x="1319213" y="4564063"/>
            <a:ext cx="1330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pl-PL" altLang="pl-PL" sz="1400">
                <a:solidFill>
                  <a:schemeClr val="tx1"/>
                </a:solidFill>
              </a:rPr>
              <a:t>Koordynowanie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850" y="404813"/>
            <a:ext cx="84534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2500" b="1">
                <a:latin typeface="Arial" pitchFamily="34" charset="0"/>
              </a:rPr>
              <a:t>Obszary problemowe zarządzania</a:t>
            </a:r>
            <a:r>
              <a:rPr lang="pl-PL" altLang="pl-PL" sz="3300" b="1">
                <a:latin typeface="Arial" pitchFamily="34" charset="0"/>
              </a:rPr>
              <a:t> </a:t>
            </a:r>
            <a:r>
              <a:rPr lang="pl-PL" altLang="pl-PL" sz="2500" b="1">
                <a:latin typeface="Arial" pitchFamily="34" charset="0"/>
              </a:rPr>
              <a:t>projektami</a:t>
            </a: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544888" y="17002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686175" y="2108200"/>
            <a:ext cx="178593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Przebieg</a:t>
            </a:r>
            <a:r>
              <a:rPr lang="pl-PL" altLang="pl-PL" sz="1400" b="1" u="sng">
                <a:solidFill>
                  <a:schemeClr val="tx1"/>
                </a:solidFill>
              </a:rPr>
              <a:t> </a:t>
            </a:r>
            <a:endParaRPr lang="pl-PL" altLang="pl-PL" sz="1400">
              <a:solidFill>
                <a:schemeClr val="tx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funkcjonalne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powinna przebiegać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realizacja projektu)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915988" y="42910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66775" y="4546600"/>
            <a:ext cx="198913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endParaRPr lang="pl-PL" altLang="pl-PL" sz="1500" b="1" u="sng">
              <a:solidFill>
                <a:schemeClr val="bg2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Organizacja</a:t>
            </a:r>
            <a:r>
              <a:rPr lang="pl-PL" altLang="pl-PL" sz="1400">
                <a:solidFill>
                  <a:schemeClr val="tx1"/>
                </a:solidFill>
              </a:rPr>
              <a:t> 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instytucjonalne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powinna być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zorganizowana realizacja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projektu)</a:t>
            </a: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173788" y="4291013"/>
            <a:ext cx="1962150" cy="1962150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218238" y="4546600"/>
            <a:ext cx="187325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500" b="1" u="sng">
                <a:solidFill>
                  <a:schemeClr val="tx1"/>
                </a:solidFill>
              </a:rPr>
              <a:t>Wykonawcy </a:t>
            </a:r>
            <a:endParaRPr lang="pl-PL" altLang="pl-PL" sz="1400">
              <a:solidFill>
                <a:schemeClr val="tx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Problemy i rozwiązania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 b="1">
                <a:solidFill>
                  <a:schemeClr val="tx1"/>
                </a:solidFill>
              </a:rPr>
              <a:t>personalne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(jak należy kierować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zespołem ludzi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zaangażowanych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400">
                <a:solidFill>
                  <a:schemeClr val="tx1"/>
                </a:solidFill>
              </a:rPr>
              <a:t>w realizację projektu)</a:t>
            </a: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3717925" y="4105275"/>
            <a:ext cx="1600200" cy="1600200"/>
          </a:xfrm>
          <a:prstGeom prst="ellipse">
            <a:avLst/>
          </a:prstGeom>
          <a:solidFill>
            <a:schemeClr val="hlink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l-PL" altLang="pl-PL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652763" y="4470400"/>
            <a:ext cx="17113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l-PL" altLang="pl-PL" sz="1600" b="1" u="sng" dirty="0">
                <a:solidFill>
                  <a:schemeClr val="bg1"/>
                </a:solidFill>
              </a:rPr>
              <a:t>Środki </a:t>
            </a:r>
            <a:endParaRPr lang="pl-PL" altLang="pl-PL" sz="1600" b="1" dirty="0">
              <a:solidFill>
                <a:schemeClr val="bg1"/>
              </a:solidFill>
            </a:endParaRP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Metody i techniki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zarządzania</a:t>
            </a:r>
          </a:p>
          <a:p>
            <a:pPr algn="ctr" eaLnBrk="0" hangingPunct="0">
              <a:lnSpc>
                <a:spcPct val="90000"/>
              </a:lnSpc>
            </a:pPr>
            <a:r>
              <a:rPr lang="pl-PL" altLang="pl-PL" sz="1600" b="1" dirty="0">
                <a:solidFill>
                  <a:schemeClr val="bg1"/>
                </a:solidFill>
              </a:rPr>
              <a:t>projektami</a:t>
            </a:r>
          </a:p>
        </p:txBody>
      </p:sp>
      <p:cxnSp>
        <p:nvCxnSpPr>
          <p:cNvPr id="29707" name="AutoShape 11"/>
          <p:cNvCxnSpPr>
            <a:cxnSpLocks noChangeShapeType="1"/>
            <a:endCxn id="29703" idx="3"/>
          </p:cNvCxnSpPr>
          <p:nvPr/>
        </p:nvCxnSpPr>
        <p:spPr bwMode="auto">
          <a:xfrm>
            <a:off x="2627313" y="5964238"/>
            <a:ext cx="383381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08" name="AutoShape 12"/>
          <p:cNvCxnSpPr>
            <a:cxnSpLocks noChangeShapeType="1"/>
            <a:endCxn id="29703" idx="2"/>
          </p:cNvCxnSpPr>
          <p:nvPr/>
        </p:nvCxnSpPr>
        <p:spPr bwMode="auto">
          <a:xfrm>
            <a:off x="5364163" y="4884738"/>
            <a:ext cx="80962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09" name="AutoShape 13"/>
          <p:cNvCxnSpPr>
            <a:cxnSpLocks noChangeShapeType="1"/>
          </p:cNvCxnSpPr>
          <p:nvPr/>
        </p:nvCxnSpPr>
        <p:spPr bwMode="auto">
          <a:xfrm flipH="1">
            <a:off x="2843213" y="4956175"/>
            <a:ext cx="842962" cy="661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0" name="AutoShape 14"/>
          <p:cNvCxnSpPr>
            <a:cxnSpLocks noChangeShapeType="1"/>
          </p:cNvCxnSpPr>
          <p:nvPr/>
        </p:nvCxnSpPr>
        <p:spPr bwMode="auto">
          <a:xfrm flipV="1">
            <a:off x="4500563" y="3660775"/>
            <a:ext cx="7937" cy="442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1" name="AutoShape 15"/>
          <p:cNvCxnSpPr>
            <a:cxnSpLocks noChangeShapeType="1"/>
          </p:cNvCxnSpPr>
          <p:nvPr/>
        </p:nvCxnSpPr>
        <p:spPr bwMode="auto">
          <a:xfrm flipV="1">
            <a:off x="2484438" y="3227388"/>
            <a:ext cx="1241425" cy="1203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9712" name="AutoShape 16"/>
          <p:cNvCxnSpPr>
            <a:cxnSpLocks noChangeShapeType="1"/>
          </p:cNvCxnSpPr>
          <p:nvPr/>
        </p:nvCxnSpPr>
        <p:spPr bwMode="auto">
          <a:xfrm>
            <a:off x="5508625" y="3084513"/>
            <a:ext cx="1241425" cy="1203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586</Words>
  <Application>Microsoft Office PowerPoint</Application>
  <PresentationFormat>Pokaz na ekranie (4:3)</PresentationFormat>
  <Paragraphs>132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 Budowa i Zarządzanie Projektem Teleinformatycznym </vt:lpstr>
      <vt:lpstr>Co to jest projekt?  Parametry projektu</vt:lpstr>
      <vt:lpstr>Co to jest projekt teleinformatyczny? </vt:lpstr>
      <vt:lpstr>Kluczowe aspekty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Przypomnienie ZPI</dc:title>
  <dc:creator>Samsung n130</dc:creator>
  <cp:lastModifiedBy>Tanska</cp:lastModifiedBy>
  <cp:revision>10</cp:revision>
  <dcterms:created xsi:type="dcterms:W3CDTF">2017-10-01T20:04:21Z</dcterms:created>
  <dcterms:modified xsi:type="dcterms:W3CDTF">2018-10-02T12:06:10Z</dcterms:modified>
</cp:coreProperties>
</file>