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72" r:id="rId3"/>
    <p:sldId id="273" r:id="rId4"/>
    <p:sldId id="274" r:id="rId5"/>
    <p:sldId id="277" r:id="rId6"/>
    <p:sldId id="275" r:id="rId7"/>
    <p:sldId id="276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83" autoAdjust="0"/>
  </p:normalViewPr>
  <p:slideViewPr>
    <p:cSldViewPr>
      <p:cViewPr varScale="1">
        <p:scale>
          <a:sx n="107" d="100"/>
          <a:sy n="107" d="100"/>
        </p:scale>
        <p:origin x="1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8624C-80C2-4AEA-9371-3220221A9F21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75EF0-7E85-4E05-9A25-3C0BA596AC0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l-PL"/>
              <a:t>Rok IV ostatni – 10 tygodni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Tylko ćwiczenia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Po: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PSI</a:t>
            </a:r>
          </a:p>
          <a:p>
            <a:pPr eaLnBrk="1" hangingPunct="1">
              <a:spcBef>
                <a:spcPct val="0"/>
              </a:spcBef>
            </a:pPr>
            <a:r>
              <a:rPr lang="pl-PL"/>
              <a:t>Inżynierii oprogramowania</a:t>
            </a:r>
          </a:p>
        </p:txBody>
      </p:sp>
      <p:sp>
        <p:nvSpPr>
          <p:cNvPr id="809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0126EF-5EDA-47EF-9181-94B6922287CF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B3220-9715-43AA-B8C4-F3F03C2DAB45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F6A3-96DF-4E65-9F53-826D26D79D1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mii.uwm.edu.pl/~tansk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800" dirty="0"/>
              <a:t>Halina Tańska</a:t>
            </a:r>
          </a:p>
          <a:p>
            <a:endParaRPr lang="pl-PL" sz="2800" dirty="0"/>
          </a:p>
          <a:p>
            <a:endParaRPr lang="pl-PL" sz="2800" dirty="0"/>
          </a:p>
          <a:p>
            <a:r>
              <a:rPr lang="pl-PL" sz="2400" dirty="0"/>
              <a:t>Olsztyn 2018</a:t>
            </a:r>
          </a:p>
        </p:txBody>
      </p:sp>
      <p:pic>
        <p:nvPicPr>
          <p:cNvPr id="2051" name="Obraz 3" descr="logo-uw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0"/>
            <a:ext cx="1800225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16833"/>
            <a:ext cx="7772400" cy="19442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sz="3600" b="1" dirty="0"/>
              <a:t>Budowa i zarządzanie projektami teleinformatycznymi </a:t>
            </a:r>
            <a:br>
              <a:rPr lang="pl-PL" altLang="pl-PL" sz="3600" b="1" dirty="0"/>
            </a:br>
            <a:r>
              <a:rPr lang="pl-PL" altLang="pl-PL" sz="2800" b="1" dirty="0"/>
              <a:t>ćwiczenia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Plan 1</a:t>
            </a:r>
            <a:br>
              <a:rPr lang="pl-PL" dirty="0"/>
            </a:br>
            <a:r>
              <a:rPr lang="pl-PL" sz="4000" dirty="0"/>
              <a:t>syntetyczne tematy zadaniowe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8233"/>
            <a:ext cx="8229600" cy="319695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Pechowy (typowy) projekt - ekspertyza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Ścieżka krytyczna – obliczenia czasu trwania projektu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Metodyki zarządzania projektami – prezentacje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Założenia innowacyjnego projektu wraz z dokumentacją – MS Project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Sprawozdanie z przebiegu prac aplikacyjnych do pracy inżynierskiej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Metody oceny projektu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l-PL" dirty="0"/>
              <a:t>Harmonogram pracy i sprawozdań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51520" y="1979548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Pechowy projekt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51520" y="2843644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00"/>
                </a:solidFill>
              </a:rPr>
              <a:t>Ścieżka krytyczna</a:t>
            </a:r>
            <a:endParaRPr lang="pl-PL" sz="20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363573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00"/>
                </a:solidFill>
              </a:rPr>
              <a:t>Metodyki PSI</a:t>
            </a:r>
            <a:endParaRPr lang="pl-PL" sz="2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51520" y="428380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00"/>
                </a:solidFill>
              </a:rPr>
              <a:t>Założenia – MS Project</a:t>
            </a:r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508518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00"/>
                </a:solidFill>
              </a:rPr>
              <a:t>Praca inżynierska</a:t>
            </a:r>
            <a:endParaRPr lang="pl-PL" sz="20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51520" y="5795972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0000"/>
                </a:solidFill>
              </a:rPr>
              <a:t>Metody oceny</a:t>
            </a:r>
            <a:endParaRPr lang="pl-PL" sz="2000" dirty="0"/>
          </a:p>
        </p:txBody>
      </p:sp>
      <p:sp>
        <p:nvSpPr>
          <p:cNvPr id="10" name="Prostokąt 9"/>
          <p:cNvSpPr/>
          <p:nvPr/>
        </p:nvSpPr>
        <p:spPr>
          <a:xfrm>
            <a:off x="2915816" y="1916832"/>
            <a:ext cx="576064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3779912" y="1916832"/>
            <a:ext cx="576064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4644008" y="1916832"/>
            <a:ext cx="64807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2987824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3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3851920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4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716016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5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5508104" y="1916832"/>
            <a:ext cx="576064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372200" y="1916832"/>
            <a:ext cx="576064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21"/>
          <p:cNvSpPr/>
          <p:nvPr/>
        </p:nvSpPr>
        <p:spPr>
          <a:xfrm>
            <a:off x="7236296" y="1916832"/>
            <a:ext cx="64807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ole tekstowe 22"/>
          <p:cNvSpPr txBox="1"/>
          <p:nvPr/>
        </p:nvSpPr>
        <p:spPr>
          <a:xfrm>
            <a:off x="5580112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6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6444208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7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7308304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8</a:t>
            </a:r>
          </a:p>
        </p:txBody>
      </p:sp>
      <p:cxnSp>
        <p:nvCxnSpPr>
          <p:cNvPr id="26" name="Łącznik prosty ze strzałką 25"/>
          <p:cNvCxnSpPr/>
          <p:nvPr/>
        </p:nvCxnSpPr>
        <p:spPr>
          <a:xfrm>
            <a:off x="5580112" y="5877272"/>
            <a:ext cx="194421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3923928" y="5301208"/>
            <a:ext cx="3600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>
            <a:off x="3131840" y="2204864"/>
            <a:ext cx="108012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4860032" y="2996952"/>
            <a:ext cx="1800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4067944" y="4509120"/>
            <a:ext cx="194421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3059832" y="3789040"/>
            <a:ext cx="187220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Pechowy (typowy) projekt - ekspertyza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5257800"/>
          </a:xfrm>
        </p:spPr>
        <p:txBody>
          <a:bodyPr>
            <a:normAutofit/>
          </a:bodyPr>
          <a:lstStyle/>
          <a:p>
            <a:pPr marL="457200" indent="-457200"/>
            <a:r>
              <a:rPr lang="pl-PL" sz="2800" dirty="0"/>
              <a:t>Powołanie zespołów 2-4 osoby, </a:t>
            </a:r>
          </a:p>
          <a:p>
            <a:pPr marL="457200" indent="-457200"/>
            <a:r>
              <a:rPr lang="pl-PL" sz="2800" dirty="0"/>
              <a:t>Zapoznanie z tekstem pt. Pechowy (typowy) projekt – </a:t>
            </a:r>
            <a:r>
              <a:rPr lang="pl-PL" sz="2800" dirty="0" err="1">
                <a:hlinkClick r:id="rId2"/>
              </a:rPr>
              <a:t>www.wmii.uwm.edu.pl</a:t>
            </a:r>
            <a:r>
              <a:rPr lang="pl-PL" sz="2800" dirty="0">
                <a:hlinkClick r:id="rId2"/>
              </a:rPr>
              <a:t>/~</a:t>
            </a:r>
            <a:r>
              <a:rPr lang="pl-PL" sz="2800" dirty="0" err="1">
                <a:hlinkClick r:id="rId2"/>
              </a:rPr>
              <a:t>tanska</a:t>
            </a:r>
            <a:r>
              <a:rPr lang="pl-PL" sz="2800" dirty="0"/>
              <a:t> (PSI – przykład użycia)</a:t>
            </a:r>
          </a:p>
          <a:p>
            <a:pPr marL="457200" indent="-457200"/>
            <a:r>
              <a:rPr lang="pl-PL" sz="2800" dirty="0"/>
              <a:t>Ustnie omówić odpowiedzi </a:t>
            </a:r>
          </a:p>
          <a:p>
            <a:pPr marL="457200" indent="-457200"/>
            <a:r>
              <a:rPr lang="pl-PL" sz="2800" dirty="0"/>
              <a:t>Opracować </a:t>
            </a:r>
            <a:r>
              <a:rPr lang="pl-PL" sz="2800" b="1" dirty="0">
                <a:solidFill>
                  <a:srgbClr val="FF0000"/>
                </a:solidFill>
              </a:rPr>
              <a:t>sprawozdanie 4</a:t>
            </a:r>
            <a:r>
              <a:rPr lang="pl-PL" sz="2800" dirty="0"/>
              <a:t> – odpowiedzi pisemne</a:t>
            </a:r>
          </a:p>
          <a:p>
            <a:pPr marL="457200" indent="-457200"/>
            <a:r>
              <a:rPr lang="pl-PL" sz="2800" dirty="0"/>
              <a:t>Charakter ekspertyzy: </a:t>
            </a:r>
          </a:p>
          <a:p>
            <a:pPr marL="857250" lvl="1" indent="-457200"/>
            <a:r>
              <a:rPr lang="pl-PL" sz="2400" dirty="0"/>
              <a:t>Ile trwał projekt, a ile powinien trwać?, </a:t>
            </a:r>
          </a:p>
          <a:p>
            <a:pPr marL="857250" lvl="1" indent="-457200"/>
            <a:r>
              <a:rPr lang="pl-PL" sz="2400" dirty="0"/>
              <a:t>Co było przedmiotem  projektu – jaki zakres? </a:t>
            </a:r>
          </a:p>
          <a:p>
            <a:pPr marL="857250" lvl="1" indent="-457200"/>
            <a:r>
              <a:rPr lang="pl-PL" sz="2400" dirty="0"/>
              <a:t>Jakie koszty projektu? </a:t>
            </a:r>
          </a:p>
          <a:p>
            <a:pPr marL="857250" lvl="1" indent="-457200"/>
            <a:r>
              <a:rPr lang="pl-PL" sz="2400" dirty="0" err="1"/>
              <a:t>Interesariusze</a:t>
            </a:r>
            <a:r>
              <a:rPr lang="pl-PL" sz="2400" dirty="0"/>
              <a:t> i ich kompetencje …</a:t>
            </a:r>
          </a:p>
          <a:p>
            <a:pPr marL="857250" lvl="1" indent="-457200"/>
            <a:r>
              <a:rPr lang="pl-PL" sz="2400" dirty="0"/>
              <a:t>Etapy realizacji projektu …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000000"/>
                </a:solidFill>
              </a:rPr>
              <a:t>Metodyki zarządzania projektami prezentacje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Praca grupowa</a:t>
            </a:r>
          </a:p>
          <a:p>
            <a:r>
              <a:rPr lang="pl-PL" dirty="0"/>
              <a:t>Opracowanie prezentacji na spotkanie z nowym zespołem projektowym</a:t>
            </a:r>
          </a:p>
          <a:p>
            <a:r>
              <a:rPr lang="pl-PL" dirty="0"/>
              <a:t>Metodyki ZPI do wyboru:</a:t>
            </a:r>
          </a:p>
          <a:p>
            <a:pPr lvl="1"/>
            <a:r>
              <a:rPr lang="pl-PL" dirty="0"/>
              <a:t>Uzasadnienie wyboru charakterem projektu</a:t>
            </a:r>
          </a:p>
          <a:p>
            <a:pPr lvl="1"/>
            <a:r>
              <a:rPr lang="pl-PL" dirty="0"/>
              <a:t>PRICE2, </a:t>
            </a:r>
            <a:r>
              <a:rPr lang="pl-PL" dirty="0" err="1"/>
              <a:t>AgilePM</a:t>
            </a:r>
            <a:r>
              <a:rPr lang="pl-PL" dirty="0"/>
              <a:t>, </a:t>
            </a:r>
          </a:p>
          <a:p>
            <a:pPr lvl="1"/>
            <a:r>
              <a:rPr lang="pl-PL" dirty="0"/>
              <a:t>ITIL, RUP, </a:t>
            </a:r>
          </a:p>
          <a:p>
            <a:pPr lvl="1"/>
            <a:r>
              <a:rPr lang="pl-PL" dirty="0"/>
              <a:t>CMMI, PMBOK, </a:t>
            </a:r>
          </a:p>
          <a:p>
            <a:pPr lvl="1"/>
            <a:r>
              <a:rPr lang="pl-PL" dirty="0"/>
              <a:t>PMI, SCRUM, IIBA– BABOK, </a:t>
            </a:r>
          </a:p>
          <a:p>
            <a:pPr lvl="1"/>
            <a:r>
              <a:rPr lang="pl-PL" dirty="0" err="1"/>
              <a:t>eXtreme</a:t>
            </a:r>
            <a:r>
              <a:rPr lang="pl-PL" dirty="0"/>
              <a:t> </a:t>
            </a:r>
            <a:r>
              <a:rPr lang="pl-PL" dirty="0" err="1"/>
              <a:t>Programming</a:t>
            </a:r>
            <a:r>
              <a:rPr lang="pl-PL" dirty="0"/>
              <a:t> XP, </a:t>
            </a:r>
            <a:r>
              <a:rPr lang="pl-PL" dirty="0" err="1"/>
              <a:t>Six</a:t>
            </a:r>
            <a:r>
              <a:rPr lang="pl-PL" dirty="0"/>
              <a:t> Sigma</a:t>
            </a:r>
          </a:p>
          <a:p>
            <a:r>
              <a:rPr lang="pl-PL" dirty="0"/>
              <a:t>Część pisemna w formacie </a:t>
            </a:r>
            <a:r>
              <a:rPr lang="pl-PL" dirty="0" err="1"/>
              <a:t>ppt</a:t>
            </a:r>
            <a:r>
              <a:rPr lang="pl-PL" dirty="0"/>
              <a:t> + część ustna „na spotkaniu inicjującym nowy projekt”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aktywność </a:t>
            </a:r>
            <a:br>
              <a:rPr lang="pl-PL" dirty="0"/>
            </a:br>
            <a:r>
              <a:rPr lang="pl-PL" dirty="0"/>
              <a:t>na zajęciach</a:t>
            </a:r>
          </a:p>
        </p:txBody>
      </p:sp>
      <p:sp>
        <p:nvSpPr>
          <p:cNvPr id="8195" name="Podtytuł 4"/>
          <p:cNvSpPr>
            <a:spLocks noGrp="1"/>
          </p:cNvSpPr>
          <p:nvPr>
            <p:ph type="subTitle" idx="1"/>
          </p:nvPr>
        </p:nvSpPr>
        <p:spPr>
          <a:xfrm>
            <a:off x="971605" y="3886200"/>
            <a:ext cx="7056776" cy="1752600"/>
          </a:xfrm>
        </p:spPr>
        <p:txBody>
          <a:bodyPr>
            <a:normAutofit/>
          </a:bodyPr>
          <a:lstStyle/>
          <a:p>
            <a:r>
              <a:rPr lang="pl-PL" dirty="0"/>
              <a:t>Halina Tanska</a:t>
            </a:r>
          </a:p>
          <a:p>
            <a:r>
              <a:rPr lang="pl-PL" dirty="0"/>
              <a:t>tanska@uwm.edu.pl</a:t>
            </a:r>
          </a:p>
          <a:p>
            <a:r>
              <a:rPr lang="pl-PL" dirty="0"/>
              <a:t>Nazwa pliku: </a:t>
            </a:r>
            <a:r>
              <a:rPr lang="pl-PL" dirty="0" err="1"/>
              <a:t>HT_S_BZPT_Sprawozdanie</a:t>
            </a:r>
            <a:r>
              <a:rPr lang="pl-PL" dirty="0"/>
              <a:t> X </a:t>
            </a:r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7308304" y="55892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inicjały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7308304" y="6381328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numer </a:t>
            </a:r>
            <a:r>
              <a:rPr lang="pl-PL" dirty="0" err="1"/>
              <a:t>sprawozd</a:t>
            </a:r>
            <a:r>
              <a:rPr lang="pl-PL" dirty="0"/>
              <a:t>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308304" y="61653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przedmiot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308304" y="5877272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tryb studiów N/S</a:t>
            </a:r>
          </a:p>
        </p:txBody>
      </p:sp>
      <p:cxnSp>
        <p:nvCxnSpPr>
          <p:cNvPr id="9" name="Łącznik prosty 8"/>
          <p:cNvCxnSpPr/>
          <p:nvPr/>
        </p:nvCxnSpPr>
        <p:spPr>
          <a:xfrm>
            <a:off x="3563888" y="551723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>
            <a:cxnSpLocks/>
          </p:cNvCxnSpPr>
          <p:nvPr/>
        </p:nvCxnSpPr>
        <p:spPr>
          <a:xfrm>
            <a:off x="3563888" y="5877272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3995936" y="551723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88024" y="5517232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>
            <a:off x="7164288" y="5517232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/>
          <p:cNvCxnSpPr>
            <a:cxnSpLocks/>
          </p:cNvCxnSpPr>
          <p:nvPr/>
        </p:nvCxnSpPr>
        <p:spPr>
          <a:xfrm>
            <a:off x="3995936" y="6165304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>
            <a:off x="4788024" y="6453336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>
            <a:off x="7164288" y="666936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</TotalTime>
  <Words>267</Words>
  <Application>Microsoft Office PowerPoint</Application>
  <PresentationFormat>Pokaz na ekranie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Arial</vt:lpstr>
      <vt:lpstr>Calibri</vt:lpstr>
      <vt:lpstr>Motyw pakietu Office</vt:lpstr>
      <vt:lpstr>Budowa i zarządzanie projektami teleinformatycznymi  ćwiczenia 3</vt:lpstr>
      <vt:lpstr>Plan 1 syntetyczne tematy zadaniowe</vt:lpstr>
      <vt:lpstr>Harmonogram pracy i sprawozdań </vt:lpstr>
      <vt:lpstr>Pechowy (typowy) projekt - ekspertyza</vt:lpstr>
      <vt:lpstr>Prezentacja programu PowerPoint</vt:lpstr>
      <vt:lpstr>Metodyki zarządzania projektami prezentacje</vt:lpstr>
      <vt:lpstr>Dziękuję za aktywność  na zajęciach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Zarządzanie projektami informatycznymi  ćwiczenia 1</dc:title>
  <dc:creator>Admin</dc:creator>
  <cp:lastModifiedBy>Tanska</cp:lastModifiedBy>
  <cp:revision>10</cp:revision>
  <dcterms:created xsi:type="dcterms:W3CDTF">2017-10-14T20:32:48Z</dcterms:created>
  <dcterms:modified xsi:type="dcterms:W3CDTF">2018-10-02T10:30:05Z</dcterms:modified>
</cp:coreProperties>
</file>