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8624C-80C2-4AEA-9371-3220221A9F21}" type="datetimeFigureOut">
              <a:rPr lang="pl-PL" smtClean="0"/>
              <a:t>2018-10-02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75EF0-7E85-4E05-9A25-3C0BA596AC0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/>
              <a:t>Rok IV ostatni – 10 tygodni</a:t>
            </a:r>
          </a:p>
          <a:p>
            <a:pPr eaLnBrk="1" hangingPunct="1">
              <a:spcBef>
                <a:spcPct val="0"/>
              </a:spcBef>
            </a:pPr>
            <a:r>
              <a:rPr lang="pl-PL"/>
              <a:t>Tylko ćwiczenia</a:t>
            </a:r>
          </a:p>
          <a:p>
            <a:pPr eaLnBrk="1" hangingPunct="1">
              <a:spcBef>
                <a:spcPct val="0"/>
              </a:spcBef>
            </a:pPr>
            <a:r>
              <a:rPr lang="pl-PL"/>
              <a:t>Po:</a:t>
            </a:r>
          </a:p>
          <a:p>
            <a:pPr eaLnBrk="1" hangingPunct="1">
              <a:spcBef>
                <a:spcPct val="0"/>
              </a:spcBef>
            </a:pPr>
            <a:r>
              <a:rPr lang="pl-PL"/>
              <a:t>PSI</a:t>
            </a:r>
          </a:p>
          <a:p>
            <a:pPr eaLnBrk="1" hangingPunct="1">
              <a:spcBef>
                <a:spcPct val="0"/>
              </a:spcBef>
            </a:pPr>
            <a:r>
              <a:rPr lang="pl-PL"/>
              <a:t>Inżynierii oprogramowania</a:t>
            </a:r>
          </a:p>
        </p:txBody>
      </p:sp>
      <p:sp>
        <p:nvSpPr>
          <p:cNvPr id="809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0126EF-5EDA-47EF-9181-94B6922287CF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819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F3304E-ED78-4204-9A36-A3DECA130187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t>2018-10-02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t>2018-10-02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t>2018-10-02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t>2018-10-02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t>2018-10-02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t>2018-10-02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B3220-9715-43AA-B8C4-F3F03C2DAB45}" type="datetimeFigureOut">
              <a:rPr lang="pl-PL" smtClean="0"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6F6A3-96DF-4E65-9F53-826D26D79D1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00_Przypomnienie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800" dirty="0"/>
              <a:t>Halina Tańska</a:t>
            </a:r>
          </a:p>
          <a:p>
            <a:endParaRPr lang="pl-PL" sz="2800" dirty="0"/>
          </a:p>
          <a:p>
            <a:endParaRPr lang="pl-PL" sz="2800" dirty="0"/>
          </a:p>
          <a:p>
            <a:r>
              <a:rPr lang="pl-PL" sz="2400" dirty="0"/>
              <a:t>Olsztyn 2018</a:t>
            </a:r>
          </a:p>
        </p:txBody>
      </p:sp>
      <p:pic>
        <p:nvPicPr>
          <p:cNvPr id="2051" name="Obraz 3" descr="logo-uw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0"/>
            <a:ext cx="1800225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16833"/>
            <a:ext cx="7772400" cy="19442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600" b="1" dirty="0"/>
              <a:t>Budowa i zarządzanie projektami teleinformatycznymi </a:t>
            </a:r>
            <a:br>
              <a:rPr lang="pl-PL" altLang="pl-PL" sz="3600" b="1" dirty="0"/>
            </a:br>
            <a:r>
              <a:rPr lang="pl-PL" altLang="pl-PL" sz="3600" b="1" dirty="0"/>
              <a:t>ćwiczenia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600"/>
              <a:t>Literatura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pl-PL" altLang="pl-PL" sz="1800"/>
              <a:t>D. Lock, Podstawy zarządzania projektami, PWE, Warszawa 2009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pl-PL" altLang="pl-PL" sz="1800"/>
              <a:t>J. Philips, Zarządzanie projektami IT, Helion, Gliwice 2005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pl-PL" altLang="pl-PL" sz="1800"/>
              <a:t>M. Trocki, B. Grucza, K. Ogonek, Zarządzanie projektami, PWE, Warszawa 2009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pl-PL" altLang="pl-PL" sz="1800"/>
              <a:t>S. Barker, R. Cole, Zarządzanie projektami, PWE, Warszawa 2010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pl-PL" altLang="pl-PL" sz="1800"/>
              <a:t>PMBOK Guide 2000, Kompendium wiedzy o zarządzaniu projektami, Warszawa 2003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pl-PL" altLang="pl-PL" sz="1800"/>
              <a:t>Z. Szyjewski, Zarządzanie projektami informatycznymi, Placet, Warszawa 2000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pl-PL" altLang="pl-PL" sz="1800"/>
              <a:t>E. Yourdon, Marsz ku klęsce. Poradnik dla projektanta systemów, Wydawnictwo Naukowo-Techniczne, Warszawa 1999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pl-PL" altLang="pl-PL" sz="1800"/>
              <a:t>T. DeMarco, T. Lister, Czynnik ludzki. Skuteczne przedsięwzięcia i wydajne zespoły, Wydawnictwo Naukowo-Techniczne, Warszawa 2002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pl-PL" altLang="pl-PL" sz="1800"/>
              <a:t>N. Mingus, Zarządzanie projektami , PWN, Warszawa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pl-PL" altLang="pl-PL" sz="1800"/>
              <a:t>R. Wysocki, R. McGary, Efektywne zarządzanie projektami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pl-PL" altLang="pl-PL" sz="1800"/>
              <a:t>K. Frączkowski, Zarządzanie projektem informatycznym, Politechnika Wrocławska, Wrocław 2003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pl-PL" altLang="pl-PL" sz="1800"/>
          </a:p>
          <a:p>
            <a:pPr marL="609600" indent="-609600" eaLnBrk="1" hangingPunct="1">
              <a:lnSpc>
                <a:spcPct val="80000"/>
              </a:lnSpc>
            </a:pPr>
            <a:endParaRPr lang="pl-PL" altLang="pl-PL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600"/>
              <a:t>Cel przedmiotu </a:t>
            </a:r>
            <a:br>
              <a:rPr lang="pl-PL" altLang="pl-PL" sz="3600"/>
            </a:br>
            <a:r>
              <a:rPr lang="pl-PL" altLang="pl-PL" sz="2800"/>
              <a:t>Zarządzanie projektami informatycznymi - ZPI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773238"/>
            <a:ext cx="7704137" cy="36607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l-PL" altLang="pl-PL" sz="2800"/>
              <a:t>Zrozumienie potrzeby ZPI</a:t>
            </a:r>
          </a:p>
          <a:p>
            <a:pPr eaLnBrk="1" hangingPunct="1">
              <a:lnSpc>
                <a:spcPct val="150000"/>
              </a:lnSpc>
            </a:pPr>
            <a:r>
              <a:rPr lang="pl-PL" altLang="pl-PL" sz="2800"/>
              <a:t>Poznanie zagadnień składających się na zarządzanie projektami</a:t>
            </a:r>
          </a:p>
          <a:p>
            <a:pPr eaLnBrk="1" hangingPunct="1">
              <a:lnSpc>
                <a:spcPct val="150000"/>
              </a:lnSpc>
            </a:pPr>
            <a:r>
              <a:rPr lang="pl-PL" altLang="pl-PL" sz="2800"/>
              <a:t>Poznanie narzędzi i technik efektywnego zarządzania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/>
              <a:t>Formy i ocena zaliczenia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79613" y="1557338"/>
            <a:ext cx="5400675" cy="4525962"/>
          </a:xfrm>
        </p:spPr>
        <p:txBody>
          <a:bodyPr/>
          <a:lstStyle/>
          <a:p>
            <a:r>
              <a:rPr lang="pl-PL"/>
              <a:t>sprawozdania (10 - 15)</a:t>
            </a:r>
          </a:p>
          <a:p>
            <a:r>
              <a:rPr lang="pl-PL"/>
              <a:t>kolokwium (1 - 3)</a:t>
            </a:r>
          </a:p>
          <a:p>
            <a:endParaRPr lang="pl-PL"/>
          </a:p>
          <a:p>
            <a:pPr>
              <a:buFontTx/>
              <a:buNone/>
            </a:pPr>
            <a:r>
              <a:rPr lang="pl-PL" sz="2400" b="1">
                <a:solidFill>
                  <a:srgbClr val="FF0000"/>
                </a:solidFill>
              </a:rPr>
              <a:t>Kryteria oceny</a:t>
            </a:r>
          </a:p>
          <a:p>
            <a:r>
              <a:rPr lang="pl-PL" sz="2400"/>
              <a:t>kompletność ilościowa</a:t>
            </a:r>
          </a:p>
          <a:p>
            <a:r>
              <a:rPr lang="pl-PL" sz="2400"/>
              <a:t>bilans obecności</a:t>
            </a:r>
          </a:p>
          <a:p>
            <a:r>
              <a:rPr lang="pl-PL" sz="2400"/>
              <a:t>zakres merytoryczny</a:t>
            </a:r>
          </a:p>
          <a:p>
            <a:r>
              <a:rPr lang="pl-PL" sz="2400"/>
              <a:t>jakość biznesowa</a:t>
            </a:r>
          </a:p>
          <a:p>
            <a:r>
              <a:rPr lang="pl-PL" sz="2400"/>
              <a:t>średnia ocen częściowych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pl-PL" sz="3600"/>
              <a:t>Podstawowe zagadnienia</a:t>
            </a:r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>
          <a:xfrm>
            <a:off x="1117600" y="1484313"/>
            <a:ext cx="7775575" cy="4525962"/>
          </a:xfrm>
        </p:spPr>
        <p:txBody>
          <a:bodyPr/>
          <a:lstStyle/>
          <a:p>
            <a:pPr eaLnBrk="1" hangingPunct="1"/>
            <a:r>
              <a:rPr lang="pl-PL" altLang="pl-PL" sz="2800"/>
              <a:t>Podstawy zarządzania projektami</a:t>
            </a:r>
          </a:p>
          <a:p>
            <a:pPr eaLnBrk="1" hangingPunct="1"/>
            <a:r>
              <a:rPr lang="pl-PL" altLang="pl-PL" sz="2800"/>
              <a:t>Czynniki sukcesów i niepowodzeń projektów </a:t>
            </a:r>
          </a:p>
          <a:p>
            <a:pPr eaLnBrk="1" hangingPunct="1"/>
            <a:r>
              <a:rPr lang="pl-PL" altLang="pl-PL" sz="2800"/>
              <a:t>Planowanie projektu informatycznego</a:t>
            </a:r>
          </a:p>
          <a:p>
            <a:pPr eaLnBrk="1" hangingPunct="1"/>
            <a:r>
              <a:rPr lang="pl-PL" altLang="pl-PL" sz="2800"/>
              <a:t>Śledzenie i zarządzanie zmianami projektu</a:t>
            </a:r>
          </a:p>
          <a:p>
            <a:pPr eaLnBrk="1" hangingPunct="1"/>
            <a:r>
              <a:rPr lang="pl-PL" altLang="pl-PL" sz="2800"/>
              <a:t>Modele pracy i komunikacji</a:t>
            </a:r>
          </a:p>
          <a:p>
            <a:pPr eaLnBrk="1" hangingPunct="1"/>
            <a:r>
              <a:rPr lang="pl-PL" altLang="pl-PL" sz="2800"/>
              <a:t>Zarządzanie ryzykiem</a:t>
            </a:r>
          </a:p>
          <a:p>
            <a:pPr eaLnBrk="1" hangingPunct="1"/>
            <a:r>
              <a:rPr lang="pl-PL" altLang="pl-PL" sz="2800"/>
              <a:t>Projekty wdrożeniowe – outsourcing</a:t>
            </a:r>
          </a:p>
          <a:p>
            <a:pPr eaLnBrk="1" hangingPunct="1"/>
            <a:r>
              <a:rPr lang="pl-PL" altLang="pl-PL" sz="2800"/>
              <a:t>Rola  i zadania kierownika projektu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600"/>
              <a:t>Plan na dzisiaj</a:t>
            </a:r>
            <a:br>
              <a:rPr lang="pl-PL"/>
            </a:br>
            <a:r>
              <a:rPr lang="pl-PL" sz="3600"/>
              <a:t>diagnoza kompetencji zawodowych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97450"/>
          </a:xfrm>
        </p:spPr>
        <p:txBody>
          <a:bodyPr/>
          <a:lstStyle/>
          <a:p>
            <a:r>
              <a:rPr lang="pl-PL" sz="2800"/>
              <a:t>Przypomnienie podstaw</a:t>
            </a:r>
          </a:p>
          <a:p>
            <a:r>
              <a:rPr lang="pl-PL" sz="2800"/>
              <a:t>Przygotowanie stanowiska pracy – </a:t>
            </a:r>
            <a:r>
              <a:rPr lang="pl-PL" sz="2000"/>
              <a:t>założyć w katalogu folder ZPI 2017S2 </a:t>
            </a:r>
          </a:p>
          <a:p>
            <a:r>
              <a:rPr lang="pl-PL" sz="2800"/>
              <a:t>Omówienie doświadczenia z realizacji prac projektowych </a:t>
            </a:r>
            <a:r>
              <a:rPr lang="pl-PL" sz="2000"/>
              <a:t>(+ opracować CV zawodowe: </a:t>
            </a:r>
            <a:r>
              <a:rPr lang="pl-PL" sz="2000" b="1">
                <a:solidFill>
                  <a:srgbClr val="FF0000"/>
                </a:solidFill>
              </a:rPr>
              <a:t>sprawozdanie 1</a:t>
            </a:r>
            <a:r>
              <a:rPr lang="pl-PL"/>
              <a:t>)</a:t>
            </a:r>
          </a:p>
          <a:p>
            <a:r>
              <a:rPr lang="pl-PL" sz="2800"/>
              <a:t>Autodiagnoza kompetencji zawodowych </a:t>
            </a:r>
            <a:r>
              <a:rPr lang="pl-PL" sz="2000"/>
              <a:t>(opracować formularze i opracować ocenę zasadności i kompletności kompetencji według kategorii zadań – </a:t>
            </a:r>
            <a:r>
              <a:rPr lang="pl-PL" sz="2000" b="1">
                <a:solidFill>
                  <a:srgbClr val="FF0000"/>
                </a:solidFill>
              </a:rPr>
              <a:t>sprawozdanie 2</a:t>
            </a:r>
            <a:r>
              <a:rPr lang="pl-PL" sz="2000"/>
              <a:t>)</a:t>
            </a:r>
          </a:p>
          <a:p>
            <a:r>
              <a:rPr lang="pl-PL" sz="2800"/>
              <a:t>Style zachowania w grupie projektowej </a:t>
            </a:r>
            <a:r>
              <a:rPr lang="pl-PL" sz="2000"/>
              <a:t>(odpowiedzieć na pytania ankietowe i opracować </a:t>
            </a:r>
            <a:r>
              <a:rPr lang="pl-PL" sz="2000" b="1">
                <a:solidFill>
                  <a:srgbClr val="FF0000"/>
                </a:solidFill>
              </a:rPr>
              <a:t>sprawozdanie 3 </a:t>
            </a:r>
            <a:r>
              <a:rPr lang="pl-PL" sz="2000"/>
              <a:t>)</a:t>
            </a:r>
          </a:p>
        </p:txBody>
      </p:sp>
      <p:sp>
        <p:nvSpPr>
          <p:cNvPr id="4" name="Prostokąt zaokrąglony 3">
            <a:hlinkClick r:id="rId2" action="ppaction://hlinkpres?slideindex=1&amp;slidetitle="/>
          </p:cNvPr>
          <p:cNvSpPr/>
          <p:nvPr/>
        </p:nvSpPr>
        <p:spPr>
          <a:xfrm>
            <a:off x="6156176" y="1484784"/>
            <a:ext cx="2736304" cy="720080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kern="0" dirty="0">
                <a:solidFill>
                  <a:sysClr val="windowText" lastClr="000000"/>
                </a:solidFill>
                <a:latin typeface="Calibri"/>
              </a:rPr>
              <a:t>Przypomnienie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Życzmy sobie owocnej współpracy</a:t>
            </a:r>
          </a:p>
        </p:txBody>
      </p:sp>
      <p:sp>
        <p:nvSpPr>
          <p:cNvPr id="819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Halina  Tańska</a:t>
            </a:r>
          </a:p>
          <a:p>
            <a:r>
              <a:rPr lang="pl-PL" dirty="0" err="1"/>
              <a:t>tanska@</a:t>
            </a:r>
            <a:r>
              <a:rPr lang="pl-PL" err="1"/>
              <a:t>uwm</a:t>
            </a:r>
            <a:r>
              <a:rPr lang="pl-PL"/>
              <a:t>.edu.pl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339</Words>
  <Application>Microsoft Office PowerPoint</Application>
  <PresentationFormat>Pokaz na ekranie (4:3)</PresentationFormat>
  <Paragraphs>57</Paragraphs>
  <Slides>7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Arial</vt:lpstr>
      <vt:lpstr>Calibri</vt:lpstr>
      <vt:lpstr>Motyw pakietu Office</vt:lpstr>
      <vt:lpstr>Budowa i zarządzanie projektami teleinformatycznymi  ćwiczenia 1</vt:lpstr>
      <vt:lpstr>Literatura</vt:lpstr>
      <vt:lpstr>Cel przedmiotu  Zarządzanie projektami informatycznymi - ZPI</vt:lpstr>
      <vt:lpstr>Formy i ocena zaliczenia</vt:lpstr>
      <vt:lpstr>Podstawowe zagadnienia</vt:lpstr>
      <vt:lpstr>Plan na dzisiaj diagnoza kompetencji zawodowych</vt:lpstr>
      <vt:lpstr>Życzmy sobie owocnej współpracy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Zarządzanie projektami informatycznymi  ćwiczenia 1</dc:title>
  <dc:creator>Admin</dc:creator>
  <cp:lastModifiedBy>Tanska</cp:lastModifiedBy>
  <cp:revision>3</cp:revision>
  <dcterms:created xsi:type="dcterms:W3CDTF">2017-10-14T20:32:48Z</dcterms:created>
  <dcterms:modified xsi:type="dcterms:W3CDTF">2018-10-02T10:24:36Z</dcterms:modified>
</cp:coreProperties>
</file>