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  <p:sldMasterId id="2147483803" r:id="rId2"/>
  </p:sldMasterIdLst>
  <p:notesMasterIdLst>
    <p:notesMasterId r:id="rId38"/>
  </p:notes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otr Jast" initials="PJ" lastIdx="1" clrIdx="0">
    <p:extLst>
      <p:ext uri="{19B8F6BF-5375-455C-9EA6-DF929625EA0E}">
        <p15:presenceInfo xmlns:p15="http://schemas.microsoft.com/office/powerpoint/2012/main" userId="71380495f86fcb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A65D4-DA07-4ADD-AAD2-61DE9E272200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DD28E-B2AD-464B-AFFE-93B61DFC7E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593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95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973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1605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3871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231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212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3610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5485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630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4851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78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6514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2447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930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215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42529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7605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15469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9926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2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86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73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0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1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386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580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46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4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E5BF5-78BB-4BAC-81B8-F63D59141CA7}" type="datetimeFigureOut">
              <a:rPr lang="pl-PL" smtClean="0"/>
              <a:t>14.01.2017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90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mii.uwm.edu.pl/~piojas/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iotrekk85/Wyklad9Z" TargetMode="Externa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3600" dirty="0"/>
              <a:t>Programowanie Obiektowe</a:t>
            </a:r>
            <a:br>
              <a:rPr lang="pl-PL" sz="3600" dirty="0"/>
            </a:br>
            <a:r>
              <a:rPr lang="pl-PL" sz="3600" dirty="0"/>
              <a:t>– Wykład 9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2139901"/>
          </a:xfrm>
        </p:spPr>
        <p:txBody>
          <a:bodyPr>
            <a:normAutofit lnSpcReduction="10000"/>
          </a:bodyPr>
          <a:lstStyle/>
          <a:p>
            <a:r>
              <a:rPr lang="pl-PL" sz="2800" dirty="0">
                <a:solidFill>
                  <a:schemeClr val="tx1"/>
                </a:solidFill>
              </a:rPr>
              <a:t>dr Piotr Jastrzębski</a:t>
            </a:r>
          </a:p>
          <a:p>
            <a:r>
              <a:rPr lang="pl-PL" sz="2800" dirty="0">
                <a:solidFill>
                  <a:schemeClr val="tx1"/>
                </a:solidFill>
              </a:rPr>
              <a:t>Wydział Matematyki i Informatyki</a:t>
            </a:r>
          </a:p>
          <a:p>
            <a:r>
              <a:rPr lang="pl-PL" sz="2800" dirty="0">
                <a:solidFill>
                  <a:schemeClr val="tx1"/>
                </a:solidFill>
                <a:hlinkClick r:id="rId2"/>
              </a:rPr>
              <a:t>http://wmii.uwm.edu.pl/~piojas/</a:t>
            </a:r>
            <a:endParaRPr lang="pl-PL" sz="2800" dirty="0">
              <a:solidFill>
                <a:schemeClr val="tx1"/>
              </a:solidFill>
            </a:endParaRPr>
          </a:p>
          <a:p>
            <a:r>
              <a:rPr lang="pl-PL" sz="2800" dirty="0">
                <a:solidFill>
                  <a:schemeClr val="tx1"/>
                </a:solidFill>
              </a:rPr>
              <a:t>piojas@matman.uwm.edu.pl</a:t>
            </a:r>
          </a:p>
        </p:txBody>
      </p:sp>
    </p:spTree>
    <p:extLst>
      <p:ext uri="{BB962C8B-B14F-4D97-AF65-F5344CB8AC3E}">
        <p14:creationId xmlns:p14="http://schemas.microsoft.com/office/powerpoint/2010/main" val="3448737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Delegaty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Delegat to obiekt „wiedzący”, jak wywołać metodę.</a:t>
            </a:r>
          </a:p>
          <a:p>
            <a:r>
              <a:rPr lang="pl-PL" dirty="0"/>
              <a:t>Typ delegacyjny definiuje rodzaj metody, jaki mogą wywoływać egzemplarze </a:t>
            </a:r>
            <a:r>
              <a:rPr lang="pl-PL" dirty="0" err="1"/>
              <a:t>delegatu</a:t>
            </a:r>
            <a:r>
              <a:rPr lang="pl-PL" dirty="0"/>
              <a:t>. Dokładniej: określa typ zwrotny metody i typy jej parametrów.</a:t>
            </a:r>
          </a:p>
        </p:txBody>
      </p:sp>
    </p:spTree>
    <p:extLst>
      <p:ext uri="{BB962C8B-B14F-4D97-AF65-F5344CB8AC3E}">
        <p14:creationId xmlns:p14="http://schemas.microsoft.com/office/powerpoint/2010/main" val="10202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877330"/>
            <a:ext cx="6347714" cy="5164033"/>
          </a:xfrm>
        </p:spPr>
        <p:txBody>
          <a:bodyPr/>
          <a:lstStyle/>
          <a:p>
            <a:r>
              <a:rPr lang="pl-PL" dirty="0"/>
              <a:t>Definicja typu delegacyjnego o nazwie Transformer: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public </a:t>
            </a:r>
            <a:r>
              <a:rPr lang="pl-PL" dirty="0" err="1">
                <a:latin typeface="Consolas" panose="020B0609020204030204" pitchFamily="49" charset="0"/>
              </a:rPr>
              <a:t>delegate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Transformer (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x);</a:t>
            </a:r>
          </a:p>
          <a:p>
            <a:r>
              <a:rPr lang="pl-PL" dirty="0"/>
              <a:t>Typ Transformer jest zgodny z każdą metodą o typie zwrotnym </a:t>
            </a:r>
            <a:r>
              <a:rPr lang="pl-PL" dirty="0" err="1"/>
              <a:t>int</a:t>
            </a:r>
            <a:r>
              <a:rPr lang="pl-PL" dirty="0"/>
              <a:t> przyjmującą jeden parametr typu </a:t>
            </a:r>
            <a:r>
              <a:rPr lang="pl-PL" dirty="0" err="1"/>
              <a:t>int</a:t>
            </a:r>
            <a:r>
              <a:rPr lang="pl-PL" dirty="0"/>
              <a:t> np. taką: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static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Square (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x) { return x * x; }</a:t>
            </a:r>
            <a:endParaRPr lang="pl-PL" dirty="0">
              <a:latin typeface="Consolas" panose="020B0609020204030204" pitchFamily="49" charset="0"/>
            </a:endParaRPr>
          </a:p>
          <a:p>
            <a:r>
              <a:rPr lang="pl-PL" dirty="0"/>
              <a:t>Przypisanie metody do zmiennej typu delegacyjnego powoduje utworzenie egzemplarza </a:t>
            </a:r>
            <a:r>
              <a:rPr lang="pl-PL" dirty="0" err="1"/>
              <a:t>delegatu</a:t>
            </a:r>
            <a:r>
              <a:rPr lang="pl-PL" dirty="0"/>
              <a:t>: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Transformer t = </a:t>
            </a:r>
            <a:r>
              <a:rPr lang="pl-PL" dirty="0" err="1">
                <a:latin typeface="Consolas" panose="020B0609020204030204" pitchFamily="49" charset="0"/>
              </a:rPr>
              <a:t>Square</a:t>
            </a:r>
            <a:r>
              <a:rPr lang="pl-PL" dirty="0">
                <a:latin typeface="Consolas" panose="020B0609020204030204" pitchFamily="49" charset="0"/>
              </a:rPr>
              <a:t>;</a:t>
            </a:r>
          </a:p>
          <a:p>
            <a:r>
              <a:rPr lang="pl-PL" dirty="0"/>
              <a:t>Egzemplarz ten można wywoływać tak jak zwykłą metodę: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answer</a:t>
            </a:r>
            <a:r>
              <a:rPr lang="pl-PL" dirty="0">
                <a:latin typeface="Consolas" panose="020B0609020204030204" pitchFamily="49" charset="0"/>
              </a:rPr>
              <a:t> = t(3); </a:t>
            </a:r>
            <a:r>
              <a:rPr lang="pl-PL" i="1" dirty="0">
                <a:latin typeface="Consolas" panose="020B0609020204030204" pitchFamily="49" charset="0"/>
              </a:rPr>
              <a:t>// wynik to 9</a:t>
            </a:r>
            <a:endParaRPr lang="pl-PL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174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778476"/>
            <a:ext cx="6347714" cy="52628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delegate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Transformer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x);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Program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Square(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x) {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 * x;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Transformer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 =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Square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pl-PL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utworzenie egzemplarza </a:t>
            </a:r>
            <a:r>
              <a:rPr lang="pl-PL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delegatu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result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t(3); </a:t>
            </a:r>
            <a:r>
              <a:rPr lang="pl-PL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wywołanie </a:t>
            </a:r>
            <a:r>
              <a:rPr lang="pl-PL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delegatu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result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 </a:t>
            </a:r>
            <a:r>
              <a:rPr lang="pl-PL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9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8963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kod po staremu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Square(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x) {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 * x; }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result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Square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(3);</a:t>
            </a:r>
          </a:p>
          <a:p>
            <a:pPr marL="0" indent="0">
              <a:buNone/>
            </a:pP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result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 </a:t>
            </a:r>
            <a:r>
              <a:rPr lang="pl-PL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9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6479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Uwaga na zapisy skrócone!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Instrukcja: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Transformer t = </a:t>
            </a:r>
            <a:r>
              <a:rPr lang="pl-PL" dirty="0" err="1">
                <a:latin typeface="Consolas" panose="020B0609020204030204" pitchFamily="49" charset="0"/>
              </a:rPr>
              <a:t>Square</a:t>
            </a:r>
            <a:r>
              <a:rPr lang="pl-PL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/>
              <a:t>jest skróconą formą zapisu instrukcji: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Transformer t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Transformer (</a:t>
            </a:r>
            <a:r>
              <a:rPr lang="pl-PL" dirty="0" err="1">
                <a:latin typeface="Consolas" panose="020B0609020204030204" pitchFamily="49" charset="0"/>
              </a:rPr>
              <a:t>Square</a:t>
            </a:r>
            <a:r>
              <a:rPr lang="pl-PL" dirty="0">
                <a:latin typeface="Consolas" panose="020B0609020204030204" pitchFamily="49" charset="0"/>
              </a:rPr>
              <a:t>);</a:t>
            </a:r>
          </a:p>
          <a:p>
            <a:endParaRPr lang="pl-PL" dirty="0"/>
          </a:p>
          <a:p>
            <a:r>
              <a:rPr lang="pl-PL" dirty="0"/>
              <a:t>Wyrażenie: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t(3)</a:t>
            </a:r>
          </a:p>
          <a:p>
            <a:pPr marL="0" indent="0">
              <a:buNone/>
            </a:pPr>
            <a:r>
              <a:rPr lang="pl-PL" dirty="0"/>
              <a:t>jest skróconą formą zapisu: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t.Invoke</a:t>
            </a:r>
            <a:r>
              <a:rPr lang="pl-PL" dirty="0">
                <a:latin typeface="Consolas" panose="020B0609020204030204" pitchFamily="49" charset="0"/>
              </a:rPr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2552952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 co </a:t>
            </a:r>
            <a:r>
              <a:rPr lang="pl-PL" dirty="0" err="1"/>
              <a:t>delegaty</a:t>
            </a:r>
            <a:r>
              <a:rPr lang="pl-PL" dirty="0"/>
              <a:t>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Projektując różne rozbudowane systemy istniała potrzeba, aby funkcja wywoływana mogła komunikować się z funkcją wywołującą.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 err="1"/>
              <a:t>Delegaty</a:t>
            </a:r>
            <a:r>
              <a:rPr lang="pl-PL" dirty="0"/>
              <a:t> są obiektami dziedziczącymi bezpośrednio niejawnie z </a:t>
            </a:r>
            <a:r>
              <a:rPr lang="pl-PL" i="1" dirty="0" err="1"/>
              <a:t>MulticastDelegate</a:t>
            </a:r>
            <a:r>
              <a:rPr lang="pl-PL" dirty="0"/>
              <a:t>. Ta z kolei dziedziczy z klasy </a:t>
            </a:r>
            <a:r>
              <a:rPr lang="pl-PL" i="1" dirty="0" err="1"/>
              <a:t>Delegate</a:t>
            </a:r>
            <a:r>
              <a:rPr lang="pl-PL" dirty="0"/>
              <a:t> oraz </a:t>
            </a:r>
            <a:r>
              <a:rPr lang="pl-PL" i="1" dirty="0"/>
              <a:t>Object</a:t>
            </a:r>
            <a:r>
              <a:rPr lang="pl-PL" dirty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3347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Podpinanie metod do delegatów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Mając zadeklarowany delegat, możemy podpiąć do niego dowolną metodę. Ważne jest to, aby zgodne były argumenty oraz typ zwracany. </a:t>
            </a:r>
          </a:p>
          <a:p>
            <a:r>
              <a:rPr lang="pl-PL" dirty="0" err="1"/>
              <a:t>Delegaty</a:t>
            </a:r>
            <a:r>
              <a:rPr lang="pl-PL" dirty="0"/>
              <a:t> w C# obsługują tzw. </a:t>
            </a:r>
            <a:r>
              <a:rPr lang="pl-PL" dirty="0" err="1"/>
              <a:t>multicasting</a:t>
            </a:r>
            <a:r>
              <a:rPr lang="pl-PL" dirty="0"/>
              <a:t> tzn. możliwe jest podpięcie wielu metod do jednego delegata.</a:t>
            </a:r>
          </a:p>
          <a:p>
            <a:r>
              <a:rPr lang="pl-PL" dirty="0"/>
              <a:t>Podpinanie metod pod delegat odbywa się za pomocą:</a:t>
            </a:r>
          </a:p>
          <a:p>
            <a:pPr lvl="1"/>
            <a:r>
              <a:rPr lang="pl-PL" dirty="0"/>
              <a:t>pierwsza metoda podpinana jest poprzez konstruktor, podczas tworzenia instancji delegata</a:t>
            </a:r>
          </a:p>
          <a:p>
            <a:pPr lvl="1"/>
            <a:r>
              <a:rPr lang="pl-PL" dirty="0"/>
              <a:t>każdą następną metodę możemy dodać/usunąć za pomocą operatorów += oraz -=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2318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679622"/>
            <a:ext cx="6915666" cy="552347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delegate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Dzialanie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x,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y);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Matma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Dodaj(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l1,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l2) {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(l1 + l2);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Odejmij(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l1,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l2) {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(l1 - l2);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Program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Matma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matma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Matma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Dzialanie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dzialanie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Dzialanie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matma.Dodaj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dzialanie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(5,5);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dzialanie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+=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matma.Odejmij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dzialanie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(7, 4);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3881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Delegaty</a:t>
            </a:r>
            <a:r>
              <a:rPr lang="pl-PL" dirty="0"/>
              <a:t> jako funkcje </a:t>
            </a:r>
            <a:r>
              <a:rPr lang="pl-PL" dirty="0" err="1"/>
              <a:t>wywołań</a:t>
            </a:r>
            <a:r>
              <a:rPr lang="pl-PL" dirty="0"/>
              <a:t> zwrotnych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Delegaty</a:t>
            </a:r>
            <a:r>
              <a:rPr lang="pl-PL" dirty="0"/>
              <a:t> używane są do tworzenia funkcji zwrotnych tzw. </a:t>
            </a:r>
            <a:r>
              <a:rPr lang="pl-PL" dirty="0" err="1"/>
              <a:t>callbacków</a:t>
            </a:r>
            <a:r>
              <a:rPr lang="pl-PL" dirty="0"/>
              <a:t>. W tym celu deklarujemy delegat wewnątrz interesującej nas klasy.</a:t>
            </a:r>
          </a:p>
          <a:p>
            <a:r>
              <a:rPr lang="pl-PL" dirty="0" err="1"/>
              <a:t>Callback</a:t>
            </a:r>
            <a:r>
              <a:rPr lang="pl-PL" dirty="0"/>
              <a:t> - funkcja zwrotna, której </a:t>
            </a:r>
            <a:r>
              <a:rPr lang="pl-PL" b="1" dirty="0"/>
              <a:t>idea używania jest przeciwna</a:t>
            </a:r>
            <a:r>
              <a:rPr lang="pl-PL" dirty="0"/>
              <a:t> do standardowego używania funkcji. Zamiast wywoływać interesujące nas funkcje, nasz obiekt wywołuje delegat. To </a:t>
            </a:r>
            <a:r>
              <a:rPr lang="pl-PL" b="1" dirty="0"/>
              <a:t>na co będzie wskazywał delegat w przyszłości</a:t>
            </a:r>
            <a:r>
              <a:rPr lang="pl-PL" dirty="0"/>
              <a:t>, zależy już od innych obiektów i programistów pracujących na naszej klasie.</a:t>
            </a:r>
          </a:p>
          <a:p>
            <a:r>
              <a:rPr lang="pl-PL" dirty="0"/>
              <a:t>Dwie zasady:</a:t>
            </a:r>
          </a:p>
          <a:p>
            <a:pPr lvl="1"/>
            <a:r>
              <a:rPr lang="pl-PL" dirty="0"/>
              <a:t>modyfikator public</a:t>
            </a:r>
          </a:p>
          <a:p>
            <a:pPr lvl="1"/>
            <a:r>
              <a:rPr lang="pl-PL" dirty="0"/>
              <a:t>pamiętamy o hermetyzacji!</a:t>
            </a:r>
          </a:p>
        </p:txBody>
      </p:sp>
    </p:spTree>
    <p:extLst>
      <p:ext uri="{BB962C8B-B14F-4D97-AF65-F5344CB8AC3E}">
        <p14:creationId xmlns:p14="http://schemas.microsoft.com/office/powerpoint/2010/main" val="603968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704336"/>
            <a:ext cx="6347714" cy="533702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delegate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Logi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wiadomosc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private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Logi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wyslijLogi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DodajCallback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Logi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funkcja)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wyslijLogi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+= funkcja;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UsunCallback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Logi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funkcja)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wyslijLogi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+= funkcja;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Logowanie(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password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wyslijLogi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"Nastąpiła próba logowania użytkownika: "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2917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Tematyka wykładu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delegaty</a:t>
            </a:r>
            <a:r>
              <a:rPr lang="pl-PL" dirty="0"/>
              <a:t> (delegacje)</a:t>
            </a:r>
          </a:p>
          <a:p>
            <a:r>
              <a:rPr lang="pl-PL" dirty="0"/>
              <a:t>zdarzenia</a:t>
            </a:r>
          </a:p>
          <a:p>
            <a:r>
              <a:rPr lang="pl-PL" dirty="0"/>
              <a:t>egzamin – przypomnienie zasad</a:t>
            </a:r>
          </a:p>
        </p:txBody>
      </p:sp>
    </p:spTree>
    <p:extLst>
      <p:ext uri="{BB962C8B-B14F-4D97-AF65-F5344CB8AC3E}">
        <p14:creationId xmlns:p14="http://schemas.microsoft.com/office/powerpoint/2010/main" val="2137152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704336"/>
            <a:ext cx="6347714" cy="533702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Program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CallbackLogi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wiadomosc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wiadomosc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"Została wywołana funkcja zwrotna"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Main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system.DodajCallback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CallbackLogi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system.Logowanie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pl-PL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pl-PL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"pass"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  <a:endParaRPr lang="pl-PL" dirty="0"/>
          </a:p>
        </p:txBody>
      </p:sp>
      <p:pic>
        <p:nvPicPr>
          <p:cNvPr id="2" name="Obraz 1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423" y="241356"/>
            <a:ext cx="5052766" cy="92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245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Gotowe </a:t>
            </a:r>
            <a:r>
              <a:rPr lang="pl-PL" dirty="0" err="1"/>
              <a:t>delegaty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Func</a:t>
            </a:r>
            <a:endParaRPr lang="pl-PL" dirty="0"/>
          </a:p>
          <a:p>
            <a:r>
              <a:rPr lang="pl-PL" dirty="0"/>
              <a:t>Action</a:t>
            </a:r>
          </a:p>
          <a:p>
            <a:endParaRPr lang="pl-PL" dirty="0"/>
          </a:p>
          <a:p>
            <a:r>
              <a:rPr lang="pl-PL" dirty="0"/>
              <a:t>Od .net Framework 3.5(?)</a:t>
            </a:r>
          </a:p>
        </p:txBody>
      </p:sp>
    </p:spTree>
    <p:extLst>
      <p:ext uri="{BB962C8B-B14F-4D97-AF65-F5344CB8AC3E}">
        <p14:creationId xmlns:p14="http://schemas.microsoft.com/office/powerpoint/2010/main" val="9571993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Func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1828800"/>
            <a:ext cx="7416802" cy="4212563"/>
          </a:xfrm>
        </p:spPr>
        <p:txBody>
          <a:bodyPr>
            <a:normAutofit/>
          </a:bodyPr>
          <a:lstStyle/>
          <a:p>
            <a:r>
              <a:rPr lang="pl-PL" dirty="0"/>
              <a:t>Delegat </a:t>
            </a:r>
            <a:r>
              <a:rPr lang="pl-PL" dirty="0" err="1"/>
              <a:t>Func</a:t>
            </a:r>
            <a:r>
              <a:rPr lang="pl-PL" dirty="0"/>
              <a:t> jest delegatem generycznym. Podczas deklaracji trzeba określić typ zwracany oraz typ parametrów. Konstruktor został przeciążony aż 17 razy.</a:t>
            </a:r>
          </a:p>
          <a:p>
            <a:r>
              <a:rPr lang="pl-PL" dirty="0"/>
              <a:t>Należy pamiętać, że w kwadratowych dzióbkach końcowy parametr jest zawsze tym zwracanym. Wszystkie jakie dopiszemy wcześniej będą wejściowymi: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Func</a:t>
            </a:r>
            <a:r>
              <a:rPr lang="pl-PL" dirty="0">
                <a:latin typeface="Consolas" panose="020B0609020204030204" pitchFamily="49" charset="0"/>
              </a:rPr>
              <a:t>&lt;out&gt;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Func</a:t>
            </a:r>
            <a:r>
              <a:rPr lang="pl-PL" dirty="0">
                <a:latin typeface="Consolas" panose="020B0609020204030204" pitchFamily="49" charset="0"/>
              </a:rPr>
              <a:t>&lt;in, out&gt;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Func</a:t>
            </a:r>
            <a:r>
              <a:rPr lang="pl-PL" dirty="0">
                <a:latin typeface="Consolas" panose="020B0609020204030204" pitchFamily="49" charset="0"/>
              </a:rPr>
              <a:t>&lt;in, in, out&gt;</a:t>
            </a:r>
          </a:p>
          <a:p>
            <a:r>
              <a:rPr lang="pl-PL" dirty="0"/>
              <a:t>Formalna definicja delegata </a:t>
            </a:r>
            <a:r>
              <a:rPr lang="pl-PL" dirty="0" err="1"/>
              <a:t>Func</a:t>
            </a:r>
            <a:r>
              <a:rPr lang="pl-PL" dirty="0"/>
              <a:t> wygląda następująco: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public </a:t>
            </a:r>
            <a:r>
              <a:rPr lang="pl-PL" dirty="0" err="1">
                <a:latin typeface="Consolas" panose="020B0609020204030204" pitchFamily="49" charset="0"/>
              </a:rPr>
              <a:t>delegate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TResult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Func</a:t>
            </a:r>
            <a:r>
              <a:rPr lang="pl-PL" dirty="0">
                <a:latin typeface="Consolas" panose="020B0609020204030204" pitchFamily="49" charset="0"/>
              </a:rPr>
              <a:t>&lt;in T, out </a:t>
            </a:r>
            <a:r>
              <a:rPr lang="pl-PL" dirty="0" err="1">
                <a:latin typeface="Consolas" panose="020B0609020204030204" pitchFamily="49" charset="0"/>
              </a:rPr>
              <a:t>TResult</a:t>
            </a:r>
            <a:r>
              <a:rPr lang="pl-PL" dirty="0">
                <a:latin typeface="Consolas" panose="020B0609020204030204" pitchFamily="49" charset="0"/>
              </a:rPr>
              <a:t>&gt;(T </a:t>
            </a:r>
            <a:r>
              <a:rPr lang="pl-PL" dirty="0" err="1">
                <a:latin typeface="Consolas" panose="020B0609020204030204" pitchFamily="49" charset="0"/>
              </a:rPr>
              <a:t>arg</a:t>
            </a:r>
            <a:r>
              <a:rPr lang="pl-PL" dirty="0">
                <a:latin typeface="Consolas" panose="020B0609020204030204" pitchFamily="49" charset="0"/>
              </a:rPr>
              <a:t>);</a:t>
            </a:r>
            <a:endParaRPr lang="pl-PL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739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558800"/>
            <a:ext cx="6347714" cy="54825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Matematyka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fr-F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fr-F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Dodawanie(</a:t>
            </a:r>
            <a:r>
              <a:rPr lang="fr-F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x, </a:t>
            </a:r>
            <a:r>
              <a:rPr lang="fr-F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y)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 + y;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Program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Main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Matematyka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 =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Matematyka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dodawanie =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m.Dodawanie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(dodawanie(1, 2));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740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Delegat Action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stosowany do funkcji z typem zwracanym </a:t>
            </a:r>
            <a:r>
              <a:rPr lang="pl-PL" dirty="0" err="1"/>
              <a:t>void</a:t>
            </a:r>
            <a:endParaRPr lang="pl-PL" dirty="0"/>
          </a:p>
          <a:p>
            <a:r>
              <a:rPr lang="pl-PL" dirty="0"/>
              <a:t>Definicja formalna: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public </a:t>
            </a:r>
            <a:r>
              <a:rPr lang="pl-PL" dirty="0" err="1">
                <a:latin typeface="Consolas" panose="020B0609020204030204" pitchFamily="49" charset="0"/>
              </a:rPr>
              <a:t>delegate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void</a:t>
            </a:r>
            <a:r>
              <a:rPr lang="pl-PL" dirty="0">
                <a:latin typeface="Consolas" panose="020B0609020204030204" pitchFamily="49" charset="0"/>
              </a:rPr>
              <a:t> Action&lt;in T&gt;(T </a:t>
            </a:r>
            <a:r>
              <a:rPr lang="pl-PL" dirty="0" err="1">
                <a:latin typeface="Consolas" panose="020B0609020204030204" pitchFamily="49" charset="0"/>
              </a:rPr>
              <a:t>arg</a:t>
            </a:r>
            <a:r>
              <a:rPr lang="pl-PL" dirty="0">
                <a:latin typeface="Consolas" panose="020B0609020204030204" pitchFamily="49" charset="0"/>
              </a:rPr>
              <a:t>);</a:t>
            </a:r>
            <a:endParaRPr lang="pl-PL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789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2160590"/>
            <a:ext cx="7150101" cy="388077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Main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pl-PL" sz="18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Matematyka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 = </a:t>
            </a:r>
            <a:r>
              <a:rPr lang="pl-PL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Matematyka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pl-PL" sz="18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Action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wypisz =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</a:t>
            </a:r>
            <a:r>
              <a:rPr lang="pl-PL" sz="18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wypisz(</a:t>
            </a:r>
            <a:r>
              <a:rPr 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pl-PL" sz="18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jakis</a:t>
            </a:r>
            <a:r>
              <a:rPr 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tekst"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pl-PL" sz="18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64550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Zdarzenia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Zdarzenia służą do powiadomienia użytkownika, gdy w używanej klasie dojdzie do pewnych wydarzeń zdefiniowanych przez twórcę klasy.</a:t>
            </a:r>
          </a:p>
          <a:p>
            <a:r>
              <a:rPr lang="pl-PL" dirty="0"/>
              <a:t>Możemy dzięki temu w odpowiedni sposób reagować np. jeśli wartość zmiennej została zmieniona lub jeśli użytkownik kliknął w przycisk.</a:t>
            </a:r>
          </a:p>
          <a:p>
            <a:endParaRPr lang="pl-PL" dirty="0"/>
          </a:p>
          <a:p>
            <a:r>
              <a:rPr lang="pl-PL" dirty="0"/>
              <a:t>Więcej zastosować dla WPF, </a:t>
            </a:r>
            <a:r>
              <a:rPr lang="pl-PL" dirty="0" err="1"/>
              <a:t>WinForms</a:t>
            </a:r>
            <a:r>
              <a:rPr lang="pl-PL" dirty="0"/>
              <a:t>, </a:t>
            </a:r>
            <a:r>
              <a:rPr lang="pl-PL" dirty="0" err="1"/>
              <a:t>Xamarin</a:t>
            </a:r>
            <a:r>
              <a:rPr lang="pl-PL" dirty="0"/>
              <a:t>, XNA, ASP.NET.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71602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2160590"/>
            <a:ext cx="6794501" cy="3880773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public event </a:t>
            </a:r>
            <a:r>
              <a:rPr lang="pl-PL" dirty="0" err="1">
                <a:latin typeface="Consolas" panose="020B0609020204030204" pitchFamily="49" charset="0"/>
              </a:rPr>
              <a:t>TypDelegata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NazwaZdarzenia</a:t>
            </a:r>
            <a:r>
              <a:rPr lang="pl-PL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public </a:t>
            </a:r>
            <a:r>
              <a:rPr lang="pl-PL" dirty="0" err="1">
                <a:latin typeface="Consolas" panose="020B0609020204030204" pitchFamily="49" charset="0"/>
              </a:rPr>
              <a:t>delegate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void</a:t>
            </a:r>
            <a:r>
              <a:rPr lang="pl-PL" dirty="0">
                <a:latin typeface="Consolas" panose="020B0609020204030204" pitchFamily="49" charset="0"/>
              </a:rPr>
              <a:t> 	</a:t>
            </a:r>
            <a:r>
              <a:rPr lang="pl-PL" dirty="0" err="1">
                <a:latin typeface="Consolas" panose="020B0609020204030204" pitchFamily="49" charset="0"/>
              </a:rPr>
              <a:t>WartoscZmienionaEventHandler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obecnaWartosc</a:t>
            </a:r>
            <a:r>
              <a:rPr lang="pl-PL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public event </a:t>
            </a:r>
            <a:r>
              <a:rPr lang="pl-PL" dirty="0" err="1">
                <a:latin typeface="Consolas" panose="020B0609020204030204" pitchFamily="49" charset="0"/>
              </a:rPr>
              <a:t>WartoscZmienionaEventHandler</a:t>
            </a:r>
            <a:r>
              <a:rPr lang="pl-PL" dirty="0">
                <a:latin typeface="Consolas" panose="020B0609020204030204" pitchFamily="49" charset="0"/>
              </a:rPr>
              <a:t> 		</a:t>
            </a:r>
            <a:r>
              <a:rPr lang="pl-PL" dirty="0" err="1">
                <a:latin typeface="Consolas" panose="020B0609020204030204" pitchFamily="49" charset="0"/>
              </a:rPr>
              <a:t>WartoscZmieniona</a:t>
            </a:r>
            <a:r>
              <a:rPr lang="pl-PL" dirty="0">
                <a:latin typeface="Consolas" panose="020B0609020204030204" pitchFamily="49" charset="0"/>
              </a:rPr>
              <a:t>;</a:t>
            </a:r>
            <a:endParaRPr lang="pl-PL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3960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2160590"/>
            <a:ext cx="7734302" cy="388077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PobieraczPlikow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delegate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BladPobierniaDelegata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wiadomosc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delegate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SkonczonePobieranieDelegata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private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liczbaPobranychPlikow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private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liczbaDoPobraniaPlikow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78527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774700"/>
            <a:ext cx="7454901" cy="52666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PobieraczPlikow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delegate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BladPobierniaDelegata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wiadomosc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BladPobierniaDelegata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PrzyBlendziePobierania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delegate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SkonczonePobieranieDelegata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SkonczonePobieranieDelegata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SkonczonePobieranie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private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liczbaPobranychPlikow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private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liczbaDoPobraniaPlikow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0043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Filary programowania obiektowego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abstrakcja</a:t>
            </a:r>
          </a:p>
          <a:p>
            <a:r>
              <a:rPr lang="pl-PL" dirty="0"/>
              <a:t>hermetyzacja</a:t>
            </a:r>
          </a:p>
          <a:p>
            <a:r>
              <a:rPr lang="pl-PL" dirty="0"/>
              <a:t>dziedziczenie</a:t>
            </a:r>
          </a:p>
          <a:p>
            <a:r>
              <a:rPr lang="pl-PL" dirty="0"/>
              <a:t>polimorfizm</a:t>
            </a:r>
          </a:p>
        </p:txBody>
      </p:sp>
    </p:spTree>
    <p:extLst>
      <p:ext uri="{BB962C8B-B14F-4D97-AF65-F5344CB8AC3E}">
        <p14:creationId xmlns:p14="http://schemas.microsoft.com/office/powerpoint/2010/main" val="38973870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431800"/>
            <a:ext cx="7112001" cy="560956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Program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pobi_ObsluStrum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"\t Obsługuje teraz strumienie."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pobi_Poinformuj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"\t </a:t>
            </a:r>
            <a:r>
              <a:rPr lang="pl-PL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Skonczyłem</a:t>
            </a:r>
            <a:r>
              <a:rPr lang="pl-PL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pobieranie"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PobieraczPlikow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pobieracz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PobieraczPlikow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pobieracz.SkonczonePobieranie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+=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pobi_Poinformuj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pobieracz.PrzyBlendziePobierania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+=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pobieracz.SkonczonePobieranie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+=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pobi_ObsluStrum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373395" y="333632"/>
            <a:ext cx="3682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>
                <a:solidFill>
                  <a:schemeClr val="tx2"/>
                </a:solidFill>
              </a:rPr>
              <a:t>Subskrypcja zdarzenia</a:t>
            </a:r>
          </a:p>
        </p:txBody>
      </p:sp>
    </p:spTree>
    <p:extLst>
      <p:ext uri="{BB962C8B-B14F-4D97-AF65-F5344CB8AC3E}">
        <p14:creationId xmlns:p14="http://schemas.microsoft.com/office/powerpoint/2010/main" val="14146998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Wywołanie zdarzenia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2160590"/>
            <a:ext cx="6903309" cy="388077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latin typeface="consolas" panose="020B0609020204030204" pitchFamily="49" charset="0"/>
              </a:rPr>
              <a:t>PobieraczPlikow</a:t>
            </a:r>
            <a:endParaRPr lang="pl-PL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pl-PL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latin typeface="consolas" panose="020B0609020204030204" pitchFamily="49" charset="0"/>
              </a:rPr>
              <a:t>WystapilBlad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pl-PL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l-PL" dirty="0" err="1">
                <a:solidFill>
                  <a:srgbClr val="000000"/>
                </a:solidFill>
                <a:latin typeface="consolas" panose="020B0609020204030204" pitchFamily="49" charset="0"/>
              </a:rPr>
              <a:t>PrzyBlendziePobierania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pl-PL" dirty="0" err="1">
                <a:solidFill>
                  <a:srgbClr val="0000FF"/>
                </a:solidFill>
                <a:latin typeface="consolas" panose="020B0609020204030204" pitchFamily="49" charset="0"/>
              </a:rPr>
              <a:t>null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	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			</a:t>
            </a:r>
            <a:r>
              <a:rPr lang="pl-PL" dirty="0" err="1">
                <a:solidFill>
                  <a:srgbClr val="000000"/>
                </a:solidFill>
                <a:latin typeface="consolas" panose="020B0609020204030204" pitchFamily="49" charset="0"/>
              </a:rPr>
              <a:t>PrzyBlendziePobierania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dirty="0">
                <a:solidFill>
                  <a:srgbClr val="CE0000"/>
                </a:solidFill>
                <a:latin typeface="consolas" panose="020B0609020204030204" pitchFamily="49" charset="0"/>
              </a:rPr>
              <a:t>"</a:t>
            </a:r>
            <a:r>
              <a:rPr lang="pl-PL" dirty="0" err="1">
                <a:solidFill>
                  <a:srgbClr val="CE0000"/>
                </a:solidFill>
                <a:latin typeface="consolas" panose="020B0609020204030204" pitchFamily="49" charset="0"/>
              </a:rPr>
              <a:t>Wystapił</a:t>
            </a:r>
            <a:r>
              <a:rPr lang="pl-PL" dirty="0">
                <a:solidFill>
                  <a:srgbClr val="CE0000"/>
                </a:solidFill>
                <a:latin typeface="consolas" panose="020B0609020204030204" pitchFamily="49" charset="0"/>
              </a:rPr>
              <a:t> błąd"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		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83721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Kod do analizy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https://github.com/Piotrekk85/Wyklad9Z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98883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Egzamin – przypomnienie informacji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Egzamin będzie miał formę pisemna - test.</a:t>
            </a:r>
          </a:p>
          <a:p>
            <a:r>
              <a:rPr lang="pl-PL" dirty="0"/>
              <a:t>Składał się będzie z około 10-20 pytań jednokrotnego wyboru: na każde pytanie jest jedna prawidłowa spośród 5 możliwych odpowiedzi;</a:t>
            </a:r>
          </a:p>
          <a:p>
            <a:r>
              <a:rPr lang="pl-PL" dirty="0"/>
              <a:t>3 punkty za każdą poprawna odpowiedz; minus 2 punkty za każdą niepoprawna odpowiedz.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27788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Punktacja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bardzo dobry (5,0) 91-100%;</a:t>
            </a:r>
          </a:p>
          <a:p>
            <a:r>
              <a:rPr lang="pl-PL" dirty="0"/>
              <a:t>dobry plus (4,5) 80-90%;</a:t>
            </a:r>
          </a:p>
          <a:p>
            <a:r>
              <a:rPr lang="pl-PL" dirty="0"/>
              <a:t>dobry (4,0) 70-79%;</a:t>
            </a:r>
          </a:p>
          <a:p>
            <a:r>
              <a:rPr lang="pl-PL" dirty="0"/>
              <a:t>dostateczny plus (3,5) 60-69%;</a:t>
            </a:r>
          </a:p>
          <a:p>
            <a:r>
              <a:rPr lang="pl-PL" dirty="0"/>
              <a:t>dostateczny (3,0) 41-59%;</a:t>
            </a:r>
          </a:p>
          <a:p>
            <a:r>
              <a:rPr lang="pl-PL" dirty="0"/>
              <a:t>niedostateczny (2,0) 0-39%.</a:t>
            </a:r>
          </a:p>
        </p:txBody>
      </p:sp>
    </p:spTree>
    <p:extLst>
      <p:ext uri="{BB962C8B-B14F-4D97-AF65-F5344CB8AC3E}">
        <p14:creationId xmlns:p14="http://schemas.microsoft.com/office/powerpoint/2010/main" val="25699602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Dozwolone jest korzystanie z materiałów, książek, własnych notatek z zachowaniem samodzielności dokonywanych czynności. Zabronione jest korzystanie z wszelkich narzędzi/metod do komunikacji na odległość.</a:t>
            </a:r>
          </a:p>
        </p:txBody>
      </p:sp>
    </p:spTree>
    <p:extLst>
      <p:ext uri="{BB962C8B-B14F-4D97-AF65-F5344CB8AC3E}">
        <p14:creationId xmlns:p14="http://schemas.microsoft.com/office/powerpoint/2010/main" val="1179866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Zasady programowania obiektowego S.O.L.I.D.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Single </a:t>
            </a:r>
            <a:r>
              <a:rPr lang="pl-PL" dirty="0" err="1"/>
              <a:t>Responsibility</a:t>
            </a:r>
            <a:r>
              <a:rPr lang="pl-PL" dirty="0"/>
              <a:t> </a:t>
            </a:r>
            <a:r>
              <a:rPr lang="pl-PL" dirty="0" err="1"/>
              <a:t>Principle</a:t>
            </a:r>
            <a:r>
              <a:rPr lang="pl-PL" dirty="0"/>
              <a:t> (SRP) – zasada jednej odpowiedzialności</a:t>
            </a:r>
          </a:p>
          <a:p>
            <a:r>
              <a:rPr lang="pl-PL" dirty="0"/>
              <a:t>Open-</a:t>
            </a:r>
            <a:r>
              <a:rPr lang="pl-PL" dirty="0" err="1"/>
              <a:t>Closed</a:t>
            </a:r>
            <a:r>
              <a:rPr lang="pl-PL" dirty="0"/>
              <a:t> </a:t>
            </a:r>
            <a:r>
              <a:rPr lang="pl-PL" dirty="0" err="1"/>
              <a:t>Principle</a:t>
            </a:r>
            <a:r>
              <a:rPr lang="pl-PL" dirty="0"/>
              <a:t> (OCP) – zasada otwarte-zamknięte</a:t>
            </a:r>
          </a:p>
          <a:p>
            <a:r>
              <a:rPr lang="pl-PL" dirty="0" err="1"/>
              <a:t>Liskov</a:t>
            </a:r>
            <a:r>
              <a:rPr lang="pl-PL" dirty="0"/>
              <a:t> </a:t>
            </a:r>
            <a:r>
              <a:rPr lang="pl-PL" dirty="0" err="1"/>
              <a:t>Substitution</a:t>
            </a:r>
            <a:r>
              <a:rPr lang="pl-PL" dirty="0"/>
              <a:t> </a:t>
            </a:r>
            <a:r>
              <a:rPr lang="pl-PL" dirty="0" err="1"/>
              <a:t>Principle</a:t>
            </a:r>
            <a:r>
              <a:rPr lang="pl-PL" dirty="0"/>
              <a:t> (LSP) – Zasada podstawienia </a:t>
            </a:r>
            <a:r>
              <a:rPr lang="pl-PL" dirty="0" err="1"/>
              <a:t>Liskov</a:t>
            </a:r>
            <a:endParaRPr lang="pl-PL" dirty="0"/>
          </a:p>
          <a:p>
            <a:r>
              <a:rPr lang="pl-PL" dirty="0"/>
              <a:t>Interface </a:t>
            </a:r>
            <a:r>
              <a:rPr lang="pl-PL" dirty="0" err="1"/>
              <a:t>Segregation</a:t>
            </a:r>
            <a:r>
              <a:rPr lang="pl-PL" dirty="0"/>
              <a:t> </a:t>
            </a:r>
            <a:r>
              <a:rPr lang="pl-PL" dirty="0" err="1"/>
              <a:t>Principle</a:t>
            </a:r>
            <a:r>
              <a:rPr lang="pl-PL" dirty="0"/>
              <a:t> (ISP) – Zasada segregacji interfejsów</a:t>
            </a:r>
          </a:p>
          <a:p>
            <a:r>
              <a:rPr lang="pl-PL" dirty="0" err="1"/>
              <a:t>Dependency</a:t>
            </a:r>
            <a:r>
              <a:rPr lang="pl-PL" dirty="0"/>
              <a:t> </a:t>
            </a:r>
            <a:r>
              <a:rPr lang="pl-PL" dirty="0" err="1"/>
              <a:t>Inversion</a:t>
            </a:r>
            <a:r>
              <a:rPr lang="pl-PL" dirty="0"/>
              <a:t> </a:t>
            </a:r>
            <a:r>
              <a:rPr lang="pl-PL" dirty="0" err="1"/>
              <a:t>Principle</a:t>
            </a:r>
            <a:r>
              <a:rPr lang="pl-PL" dirty="0"/>
              <a:t> (DIP) – Zasada odwrócenia zależności</a:t>
            </a:r>
          </a:p>
        </p:txBody>
      </p:sp>
    </p:spTree>
    <p:extLst>
      <p:ext uri="{BB962C8B-B14F-4D97-AF65-F5344CB8AC3E}">
        <p14:creationId xmlns:p14="http://schemas.microsoft.com/office/powerpoint/2010/main" val="362216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jednej odpowiedzialności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każdy obiekt powinien mieć tylko jeden cel i odpowiedzialność</a:t>
            </a:r>
          </a:p>
          <a:p>
            <a:r>
              <a:rPr lang="pl-PL" dirty="0"/>
              <a:t>nie powinien istnieć więcej niż jeden powód do modyfikacji klasy</a:t>
            </a:r>
          </a:p>
          <a:p>
            <a:r>
              <a:rPr lang="pl-PL" dirty="0"/>
              <a:t>jeśli jest kilka odpowiedzialności, powinniśmy podzielić klasę</a:t>
            </a:r>
          </a:p>
          <a:p>
            <a:r>
              <a:rPr lang="pl-PL" dirty="0"/>
              <a:t>podobne do </a:t>
            </a:r>
            <a:r>
              <a:rPr lang="pl-PL" dirty="0" err="1"/>
              <a:t>Separation</a:t>
            </a:r>
            <a:r>
              <a:rPr lang="pl-PL" dirty="0"/>
              <a:t> of </a:t>
            </a:r>
            <a:r>
              <a:rPr lang="pl-PL" dirty="0" err="1"/>
              <a:t>Concerns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1497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otwarte-zamknięte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klasa powinna być otwarta na rozbudowę ,ale zamknięta do jej własnej modyfikacji</a:t>
            </a:r>
          </a:p>
          <a:p>
            <a:r>
              <a:rPr lang="pl-PL" dirty="0"/>
              <a:t>możemy dodawać nowe pola i metody, ale bez zmiany w wewnętrzną strukturę</a:t>
            </a:r>
          </a:p>
          <a:p>
            <a:r>
              <a:rPr lang="pl-PL" dirty="0"/>
              <a:t>zmiana istniejącej struktury może mieć wpływ na inne elementy</a:t>
            </a:r>
          </a:p>
          <a:p>
            <a:r>
              <a:rPr lang="pl-PL" dirty="0"/>
              <a:t>hermetyzacja, dziedziczenie, polimorfizm, </a:t>
            </a:r>
            <a:r>
              <a:rPr lang="pl-PL" i="1" dirty="0" err="1"/>
              <a:t>delegaty</a:t>
            </a:r>
            <a:endParaRPr lang="pl-PL" i="1" dirty="0"/>
          </a:p>
          <a:p>
            <a:r>
              <a:rPr lang="pl-PL" dirty="0"/>
              <a:t>unikamy instrukcji warunkowych</a:t>
            </a:r>
          </a:p>
        </p:txBody>
      </p:sp>
    </p:spTree>
    <p:extLst>
      <p:ext uri="{BB962C8B-B14F-4D97-AF65-F5344CB8AC3E}">
        <p14:creationId xmlns:p14="http://schemas.microsoft.com/office/powerpoint/2010/main" val="147818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podstawienia </a:t>
            </a:r>
            <a:r>
              <a:rPr lang="pl-PL" dirty="0" err="1"/>
              <a:t>Liskov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powinniśmy być w stanie używać klasy pochodnej w miejsce klasy nadrzędnej i ona zachowuje się w taki sam sposób, bez modyfikacji</a:t>
            </a:r>
          </a:p>
          <a:p>
            <a:r>
              <a:rPr lang="pl-PL" dirty="0"/>
              <a:t>klasa pochodna nie ma wpływu na zachowanie klasy nadrzędnej</a:t>
            </a:r>
          </a:p>
          <a:p>
            <a:r>
              <a:rPr lang="pl-PL" dirty="0"/>
              <a:t>w hierarchii klas powinno dać się traktować obiekt klas </a:t>
            </a:r>
            <a:r>
              <a:rPr lang="pl-PL" dirty="0" err="1"/>
              <a:t>pochodneh</a:t>
            </a:r>
            <a:r>
              <a:rPr lang="pl-PL" dirty="0"/>
              <a:t> jak obiekt klas bazowej</a:t>
            </a:r>
          </a:p>
          <a:p>
            <a:r>
              <a:rPr lang="pl-PL" dirty="0"/>
              <a:t>dziedziczenie ma być stosowane tylko gdy chcemy skorzystać z polimorfizmu, a nie tylko gdy chcemy wyciągnąć wspólne cechy</a:t>
            </a:r>
          </a:p>
        </p:txBody>
      </p:sp>
    </p:spTree>
    <p:extLst>
      <p:ext uri="{BB962C8B-B14F-4D97-AF65-F5344CB8AC3E}">
        <p14:creationId xmlns:p14="http://schemas.microsoft.com/office/powerpoint/2010/main" val="42122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segregacji interfejsów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dzielenie interfejsów na mniejsze grupy, tak by klasa dziedzicząca po nich, nie miała do dyspozycji niepotrzebnych metod</a:t>
            </a:r>
          </a:p>
          <a:p>
            <a:r>
              <a:rPr lang="pl-PL" dirty="0"/>
              <a:t>nie powinno być jednego dużego interfejsu</a:t>
            </a:r>
          </a:p>
        </p:txBody>
      </p:sp>
    </p:spTree>
    <p:extLst>
      <p:ext uri="{BB962C8B-B14F-4D97-AF65-F5344CB8AC3E}">
        <p14:creationId xmlns:p14="http://schemas.microsoft.com/office/powerpoint/2010/main" val="1708368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odwrócenia zależności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Moduły wysokopoziomowe nie powinny zależeć od modułów niskopoziomowych. Obie grupy modułów powinny zależeć od abstrakcji.</a:t>
            </a:r>
          </a:p>
          <a:p>
            <a:pPr lvl="1"/>
            <a:r>
              <a:rPr lang="pl-PL" dirty="0"/>
              <a:t>moduły wysokopoziomowe – logika biznesowa</a:t>
            </a:r>
          </a:p>
          <a:p>
            <a:pPr lvl="1"/>
            <a:r>
              <a:rPr lang="pl-PL" dirty="0"/>
              <a:t>moduły niskopoziomowe – komunikacją z bazą danych, ftp, API, algorytmy do liczenia</a:t>
            </a:r>
          </a:p>
          <a:p>
            <a:r>
              <a:rPr lang="pl-PL" dirty="0"/>
              <a:t>Abstrakcje nie powinny zależeć od szczegółowych rozwiązań. To szczegółowe rozwiązania powinny zależeć od abstrakcji.</a:t>
            </a:r>
          </a:p>
        </p:txBody>
      </p:sp>
    </p:spTree>
    <p:extLst>
      <p:ext uri="{BB962C8B-B14F-4D97-AF65-F5344CB8AC3E}">
        <p14:creationId xmlns:p14="http://schemas.microsoft.com/office/powerpoint/2010/main" val="428574630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set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TM02900688[[fn=Faseta]]</Template>
  <TotalTime>2738</TotalTime>
  <Words>1577</Words>
  <Application>Microsoft Office PowerPoint</Application>
  <PresentationFormat>Pokaz na ekranie (4:3)</PresentationFormat>
  <Paragraphs>269</Paragraphs>
  <Slides>35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35</vt:i4>
      </vt:variant>
    </vt:vector>
  </HeadingPairs>
  <TitlesOfParts>
    <vt:vector size="45" baseType="lpstr">
      <vt:lpstr>Arial</vt:lpstr>
      <vt:lpstr>Calibri</vt:lpstr>
      <vt:lpstr>Calibri Light</vt:lpstr>
      <vt:lpstr>consolas</vt:lpstr>
      <vt:lpstr>consolas</vt:lpstr>
      <vt:lpstr>Trebuchet MS</vt:lpstr>
      <vt:lpstr>Wingdings 2</vt:lpstr>
      <vt:lpstr>Wingdings 3</vt:lpstr>
      <vt:lpstr>HDOfficeLightV0</vt:lpstr>
      <vt:lpstr>Faseta</vt:lpstr>
      <vt:lpstr>Programowanie Obiektowe – Wykład 9</vt:lpstr>
      <vt:lpstr>Tematyka wykładu</vt:lpstr>
      <vt:lpstr>Filary programowania obiektowego</vt:lpstr>
      <vt:lpstr>Zasady programowania obiektowego S.O.L.I.D.</vt:lpstr>
      <vt:lpstr>Zasada jednej odpowiedzialności</vt:lpstr>
      <vt:lpstr>Zasada otwarte-zamknięte</vt:lpstr>
      <vt:lpstr>Zasada podstawienia Liskov</vt:lpstr>
      <vt:lpstr>Zasada segregacji interfejsów</vt:lpstr>
      <vt:lpstr>Zasada odwrócenia zależności</vt:lpstr>
      <vt:lpstr>Delegaty</vt:lpstr>
      <vt:lpstr>Prezentacja programu PowerPoint</vt:lpstr>
      <vt:lpstr>Prezentacja programu PowerPoint</vt:lpstr>
      <vt:lpstr>kod po staremu</vt:lpstr>
      <vt:lpstr>Uwaga na zapisy skrócone!</vt:lpstr>
      <vt:lpstr>Po co delegaty?</vt:lpstr>
      <vt:lpstr>Podpinanie metod do delegatów</vt:lpstr>
      <vt:lpstr>Prezentacja programu PowerPoint</vt:lpstr>
      <vt:lpstr>Delegaty jako funkcje wywołań zwrotnych</vt:lpstr>
      <vt:lpstr>Prezentacja programu PowerPoint</vt:lpstr>
      <vt:lpstr>Prezentacja programu PowerPoint</vt:lpstr>
      <vt:lpstr>Gotowe delegaty</vt:lpstr>
      <vt:lpstr>Func</vt:lpstr>
      <vt:lpstr>Prezentacja programu PowerPoint</vt:lpstr>
      <vt:lpstr>Delegat Action</vt:lpstr>
      <vt:lpstr>Prezentacja programu PowerPoint</vt:lpstr>
      <vt:lpstr>Zdarzenia</vt:lpstr>
      <vt:lpstr>Definicja</vt:lpstr>
      <vt:lpstr>Prezentacja programu PowerPoint</vt:lpstr>
      <vt:lpstr>Prezentacja programu PowerPoint</vt:lpstr>
      <vt:lpstr>Prezentacja programu PowerPoint</vt:lpstr>
      <vt:lpstr>Wywołanie zdarzenia</vt:lpstr>
      <vt:lpstr>Kod do analizy</vt:lpstr>
      <vt:lpstr>Egzamin – przypomnienie informacji</vt:lpstr>
      <vt:lpstr>Punktacja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Programowanie Obiektowe – Wykład 1</dc:title>
  <dc:creator>Piotr Jastrzębski</dc:creator>
  <cp:lastModifiedBy>Piotrek_UWM</cp:lastModifiedBy>
  <cp:revision>245</cp:revision>
  <dcterms:created xsi:type="dcterms:W3CDTF">2016-10-14T18:19:41Z</dcterms:created>
  <dcterms:modified xsi:type="dcterms:W3CDTF">2017-01-14T15:27:01Z</dcterms:modified>
</cp:coreProperties>
</file>