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notesMasterIdLst>
    <p:notesMasterId r:id="rId19"/>
  </p:notesMasterIdLst>
  <p:sldIdLst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otr Jast" initials="PJ" lastIdx="1" clrIdx="0">
    <p:extLst>
      <p:ext uri="{19B8F6BF-5375-455C-9EA6-DF929625EA0E}">
        <p15:presenceInfo xmlns:p15="http://schemas.microsoft.com/office/powerpoint/2012/main" userId="71380495f86fcb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A65D4-DA07-4ADD-AAD2-61DE9E272200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DD28E-B2AD-464B-AFFE-93B61DFC7E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93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25.01.2017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Delegaty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Delegat to obiekt „wiedzący”, jak wywołać metodę.</a:t>
            </a:r>
          </a:p>
          <a:p>
            <a:r>
              <a:rPr lang="pl-PL" dirty="0"/>
              <a:t>Typ delegacyjny definiuje rodzaj metody, jaki mogą wywoływać egzemplarze </a:t>
            </a:r>
            <a:r>
              <a:rPr lang="pl-PL" dirty="0" err="1"/>
              <a:t>delegatu</a:t>
            </a:r>
            <a:r>
              <a:rPr lang="pl-PL" dirty="0"/>
              <a:t>. Dokładniej: określa typ zwrotny metody i typy jej parametrów.</a:t>
            </a:r>
          </a:p>
        </p:txBody>
      </p:sp>
    </p:spTree>
    <p:extLst>
      <p:ext uri="{BB962C8B-B14F-4D97-AF65-F5344CB8AC3E}">
        <p14:creationId xmlns:p14="http://schemas.microsoft.com/office/powerpoint/2010/main" val="1020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704336"/>
            <a:ext cx="6347714" cy="533702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delegate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wiadomosc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private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wyslijLogi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DodajCallback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funkcja)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wyslijLogi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+= funkcja;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UsunCallback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funkcja)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wyslijLogi</a:t>
            </a:r>
            <a:r>
              <a:rPr lang="pl-PL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-= 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funkcja;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bool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Logowanie(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user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password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wyslijLogi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"Nastąpiła próba logowania użytkownika: "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user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291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704336"/>
            <a:ext cx="6347714" cy="533702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Program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CallbackLogi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wiadomosc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wiadomosc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"Została wywołana funkcja zwrotna"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Main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system.DodajCallback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CallbackLogi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system.Logowanie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pl-PL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user</a:t>
            </a:r>
            <a:r>
              <a:rPr lang="pl-PL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l-PL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"pass"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endParaRPr lang="pl-PL" dirty="0"/>
          </a:p>
        </p:txBody>
      </p:sp>
      <p:pic>
        <p:nvPicPr>
          <p:cNvPr id="2" name="Obraz 1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423" y="241356"/>
            <a:ext cx="5052766" cy="92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245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Gotowe </a:t>
            </a:r>
            <a:r>
              <a:rPr lang="pl-PL" dirty="0" err="1"/>
              <a:t>delegaty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Func</a:t>
            </a:r>
            <a:endParaRPr lang="pl-PL" dirty="0"/>
          </a:p>
          <a:p>
            <a:r>
              <a:rPr lang="pl-PL" dirty="0"/>
              <a:t>Action</a:t>
            </a:r>
          </a:p>
          <a:p>
            <a:endParaRPr lang="pl-PL" dirty="0"/>
          </a:p>
          <a:p>
            <a:r>
              <a:rPr lang="pl-PL" dirty="0"/>
              <a:t>Od .net Framework 3.5(?)</a:t>
            </a:r>
          </a:p>
        </p:txBody>
      </p:sp>
    </p:spTree>
    <p:extLst>
      <p:ext uri="{BB962C8B-B14F-4D97-AF65-F5344CB8AC3E}">
        <p14:creationId xmlns:p14="http://schemas.microsoft.com/office/powerpoint/2010/main" val="95719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Func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1828800"/>
            <a:ext cx="7416802" cy="4212563"/>
          </a:xfrm>
        </p:spPr>
        <p:txBody>
          <a:bodyPr>
            <a:normAutofit/>
          </a:bodyPr>
          <a:lstStyle/>
          <a:p>
            <a:r>
              <a:rPr lang="pl-PL" dirty="0"/>
              <a:t>Delegat </a:t>
            </a:r>
            <a:r>
              <a:rPr lang="pl-PL" dirty="0" err="1"/>
              <a:t>Func</a:t>
            </a:r>
            <a:r>
              <a:rPr lang="pl-PL" dirty="0"/>
              <a:t> jest delegatem generycznym. Podczas deklaracji trzeba określić typ zwracany oraz typ parametrów. Konstruktor został przeciążony aż 17 razy.</a:t>
            </a:r>
          </a:p>
          <a:p>
            <a:r>
              <a:rPr lang="pl-PL" dirty="0"/>
              <a:t>Należy pamiętać, że w kwadratowych dzióbkach końcowy parametr jest zawsze tym zwracanym. Wszystkie jakie dopiszemy wcześniej będą wejściowymi: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Func</a:t>
            </a:r>
            <a:r>
              <a:rPr lang="pl-PL" dirty="0">
                <a:latin typeface="Consolas" panose="020B0609020204030204" pitchFamily="49" charset="0"/>
              </a:rPr>
              <a:t>&lt;out&gt;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Func</a:t>
            </a:r>
            <a:r>
              <a:rPr lang="pl-PL" dirty="0">
                <a:latin typeface="Consolas" panose="020B0609020204030204" pitchFamily="49" charset="0"/>
              </a:rPr>
              <a:t>&lt;in, out&gt;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Func</a:t>
            </a:r>
            <a:r>
              <a:rPr lang="pl-PL" dirty="0">
                <a:latin typeface="Consolas" panose="020B0609020204030204" pitchFamily="49" charset="0"/>
              </a:rPr>
              <a:t>&lt;in, in, out&gt;</a:t>
            </a:r>
          </a:p>
          <a:p>
            <a:r>
              <a:rPr lang="pl-PL" dirty="0"/>
              <a:t>Formalna definicja delegata </a:t>
            </a:r>
            <a:r>
              <a:rPr lang="pl-PL" dirty="0" err="1"/>
              <a:t>Func</a:t>
            </a:r>
            <a:r>
              <a:rPr lang="pl-PL" dirty="0"/>
              <a:t> wygląda następująco: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delegate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TResult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Func</a:t>
            </a:r>
            <a:r>
              <a:rPr lang="pl-PL" dirty="0">
                <a:latin typeface="Consolas" panose="020B0609020204030204" pitchFamily="49" charset="0"/>
              </a:rPr>
              <a:t>&lt;in T, out </a:t>
            </a:r>
            <a:r>
              <a:rPr lang="pl-PL" dirty="0" err="1">
                <a:latin typeface="Consolas" panose="020B0609020204030204" pitchFamily="49" charset="0"/>
              </a:rPr>
              <a:t>TResult</a:t>
            </a:r>
            <a:r>
              <a:rPr lang="pl-PL" dirty="0">
                <a:latin typeface="Consolas" panose="020B0609020204030204" pitchFamily="49" charset="0"/>
              </a:rPr>
              <a:t>&gt;(T </a:t>
            </a:r>
            <a:r>
              <a:rPr lang="pl-PL" dirty="0" err="1">
                <a:latin typeface="Consolas" panose="020B0609020204030204" pitchFamily="49" charset="0"/>
              </a:rPr>
              <a:t>arg</a:t>
            </a:r>
            <a:r>
              <a:rPr lang="pl-PL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515739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558800"/>
            <a:ext cx="6347714" cy="54825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Matematyka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fr-F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Dodawanie(</a:t>
            </a:r>
            <a:r>
              <a:rPr lang="fr-F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x, </a:t>
            </a:r>
            <a:r>
              <a:rPr lang="fr-F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+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Program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Main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Matematyka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=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Matematyka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 dodawanie =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m.Dodawanie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(dodawanie(1, 2));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740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Delegat Action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stosowany do funkcji z typem zwracanym </a:t>
            </a:r>
            <a:r>
              <a:rPr lang="pl-PL" dirty="0" err="1"/>
              <a:t>void</a:t>
            </a:r>
            <a:endParaRPr lang="pl-PL" dirty="0"/>
          </a:p>
          <a:p>
            <a:r>
              <a:rPr lang="pl-PL" dirty="0"/>
              <a:t>Definicja formalna: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delegate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void</a:t>
            </a:r>
            <a:r>
              <a:rPr lang="pl-PL" dirty="0">
                <a:latin typeface="Consolas" panose="020B0609020204030204" pitchFamily="49" charset="0"/>
              </a:rPr>
              <a:t> Action&lt;in T&gt;(T </a:t>
            </a:r>
            <a:r>
              <a:rPr lang="pl-PL" dirty="0" err="1">
                <a:latin typeface="Consolas" panose="020B0609020204030204" pitchFamily="49" charset="0"/>
              </a:rPr>
              <a:t>arg</a:t>
            </a:r>
            <a:r>
              <a:rPr lang="pl-PL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48789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8" y="2160590"/>
            <a:ext cx="7150101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Main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pl-PL" sz="18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Matematyka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= </a:t>
            </a:r>
            <a:r>
              <a:rPr lang="pl-PL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sz="18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Matematyka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pl-PL" sz="18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pl-PL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 wypisz = </a:t>
            </a:r>
            <a:r>
              <a:rPr lang="pl-PL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System.</a:t>
            </a:r>
            <a:r>
              <a:rPr lang="pl-PL" sz="18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wypisz(</a:t>
            </a:r>
            <a:r>
              <a:rPr lang="pl-PL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pl-PL" sz="1800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jakis</a:t>
            </a:r>
            <a:r>
              <a:rPr lang="pl-PL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tekst"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pl-PL" sz="18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645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877330"/>
            <a:ext cx="6347714" cy="5164033"/>
          </a:xfrm>
        </p:spPr>
        <p:txBody>
          <a:bodyPr/>
          <a:lstStyle/>
          <a:p>
            <a:r>
              <a:rPr lang="pl-PL" dirty="0"/>
              <a:t>Definicja typu delegacyjnego o nazwie Transformer: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public </a:t>
            </a:r>
            <a:r>
              <a:rPr lang="pl-PL" dirty="0" err="1">
                <a:latin typeface="Consolas" panose="020B0609020204030204" pitchFamily="49" charset="0"/>
              </a:rPr>
              <a:t>delegate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Transformer (</a:t>
            </a: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x);</a:t>
            </a:r>
          </a:p>
          <a:p>
            <a:r>
              <a:rPr lang="pl-PL" dirty="0"/>
              <a:t>Typ Transformer jest zgodny z każdą metodą o typie zwrotnym </a:t>
            </a:r>
            <a:r>
              <a:rPr lang="pl-PL" dirty="0" err="1"/>
              <a:t>int</a:t>
            </a:r>
            <a:r>
              <a:rPr lang="pl-PL" dirty="0"/>
              <a:t> przyjmującą jeden parametr typu </a:t>
            </a:r>
            <a:r>
              <a:rPr lang="pl-PL" dirty="0" err="1"/>
              <a:t>int</a:t>
            </a:r>
            <a:r>
              <a:rPr lang="pl-PL" dirty="0"/>
              <a:t> np. taką: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static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Square (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x) { return x * x; }</a:t>
            </a:r>
            <a:endParaRPr lang="pl-PL" dirty="0">
              <a:latin typeface="Consolas" panose="020B0609020204030204" pitchFamily="49" charset="0"/>
            </a:endParaRPr>
          </a:p>
          <a:p>
            <a:r>
              <a:rPr lang="pl-PL" dirty="0"/>
              <a:t>Przypisanie metody do zmiennej typu delegacyjnego powoduje utworzenie egzemplarza </a:t>
            </a:r>
            <a:r>
              <a:rPr lang="pl-PL" dirty="0" err="1"/>
              <a:t>delegatu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Transformer t = </a:t>
            </a:r>
            <a:r>
              <a:rPr lang="pl-PL" dirty="0" err="1">
                <a:latin typeface="Consolas" panose="020B0609020204030204" pitchFamily="49" charset="0"/>
              </a:rPr>
              <a:t>Square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r>
              <a:rPr lang="pl-PL" dirty="0"/>
              <a:t>Egzemplarz ten można wywoływać tak jak zwykłą metodę: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int</a:t>
            </a:r>
            <a:r>
              <a:rPr lang="pl-PL" dirty="0">
                <a:latin typeface="Consolas" panose="020B0609020204030204" pitchFamily="49" charset="0"/>
              </a:rPr>
              <a:t> </a:t>
            </a:r>
            <a:r>
              <a:rPr lang="pl-PL" dirty="0" err="1">
                <a:latin typeface="Consolas" panose="020B0609020204030204" pitchFamily="49" charset="0"/>
              </a:rPr>
              <a:t>answer</a:t>
            </a:r>
            <a:r>
              <a:rPr lang="pl-PL" dirty="0">
                <a:latin typeface="Consolas" panose="020B0609020204030204" pitchFamily="49" charset="0"/>
              </a:rPr>
              <a:t> = t(3); </a:t>
            </a:r>
            <a:r>
              <a:rPr lang="pl-PL" i="1" dirty="0">
                <a:latin typeface="Consolas" panose="020B0609020204030204" pitchFamily="49" charset="0"/>
              </a:rPr>
              <a:t>// wynik to 9</a:t>
            </a:r>
            <a:endParaRPr lang="pl-PL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7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778476"/>
            <a:ext cx="6347714" cy="52628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delegate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Transformer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Program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Square(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* x;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Transformer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 =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Square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pl-P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utworzenie egzemplarza </a:t>
            </a:r>
            <a:r>
              <a:rPr lang="pl-PL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delegatu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result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t(3); </a:t>
            </a:r>
            <a:r>
              <a:rPr lang="pl-P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wywołanie </a:t>
            </a:r>
            <a:r>
              <a:rPr lang="pl-PL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delegatu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result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 </a:t>
            </a:r>
            <a:r>
              <a:rPr lang="pl-P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9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	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896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 po staremu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Square(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 {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* x; }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result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Square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(3);</a:t>
            </a:r>
          </a:p>
          <a:p>
            <a:pPr marL="0" indent="0">
              <a:buNone/>
            </a:pP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result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 </a:t>
            </a:r>
            <a:r>
              <a:rPr lang="pl-PL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9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647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Uwaga na zapisy skrócone!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Instrukcja: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Transformer t = </a:t>
            </a:r>
            <a:r>
              <a:rPr lang="pl-PL" dirty="0" err="1">
                <a:latin typeface="Consolas" panose="020B0609020204030204" pitchFamily="49" charset="0"/>
              </a:rPr>
              <a:t>Square</a:t>
            </a:r>
            <a:r>
              <a:rPr lang="pl-PL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/>
              <a:t>jest skróconą formą zapisu instrukcji: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Transformer t = </a:t>
            </a:r>
            <a:r>
              <a:rPr lang="pl-PL" dirty="0" err="1">
                <a:latin typeface="Consolas" panose="020B0609020204030204" pitchFamily="49" charset="0"/>
              </a:rPr>
              <a:t>new</a:t>
            </a:r>
            <a:r>
              <a:rPr lang="pl-PL" dirty="0">
                <a:latin typeface="Consolas" panose="020B0609020204030204" pitchFamily="49" charset="0"/>
              </a:rPr>
              <a:t> Transformer (</a:t>
            </a:r>
            <a:r>
              <a:rPr lang="pl-PL" dirty="0" err="1">
                <a:latin typeface="Consolas" panose="020B0609020204030204" pitchFamily="49" charset="0"/>
              </a:rPr>
              <a:t>Square</a:t>
            </a:r>
            <a:r>
              <a:rPr lang="pl-PL" dirty="0">
                <a:latin typeface="Consolas" panose="020B0609020204030204" pitchFamily="49" charset="0"/>
              </a:rPr>
              <a:t>);</a:t>
            </a:r>
          </a:p>
          <a:p>
            <a:endParaRPr lang="pl-PL" dirty="0"/>
          </a:p>
          <a:p>
            <a:r>
              <a:rPr lang="pl-PL" dirty="0"/>
              <a:t>Wyrażenie:</a:t>
            </a:r>
          </a:p>
          <a:p>
            <a:pPr marL="0" indent="0">
              <a:buNone/>
            </a:pPr>
            <a:r>
              <a:rPr lang="pl-PL" dirty="0">
                <a:latin typeface="Consolas" panose="020B0609020204030204" pitchFamily="49" charset="0"/>
              </a:rPr>
              <a:t>t(3)</a:t>
            </a:r>
          </a:p>
          <a:p>
            <a:pPr marL="0" indent="0">
              <a:buNone/>
            </a:pPr>
            <a:r>
              <a:rPr lang="pl-PL" dirty="0"/>
              <a:t>jest skróconą formą zapisu:</a:t>
            </a:r>
          </a:p>
          <a:p>
            <a:pPr marL="0" indent="0">
              <a:buNone/>
            </a:pPr>
            <a:r>
              <a:rPr lang="pl-PL" dirty="0" err="1">
                <a:latin typeface="Consolas" panose="020B0609020204030204" pitchFamily="49" charset="0"/>
              </a:rPr>
              <a:t>t.Invoke</a:t>
            </a:r>
            <a:r>
              <a:rPr lang="pl-PL" dirty="0">
                <a:latin typeface="Consolas" panose="020B0609020204030204" pitchFamily="49" charset="0"/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255295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co </a:t>
            </a:r>
            <a:r>
              <a:rPr lang="pl-PL" dirty="0" err="1"/>
              <a:t>delegaty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Projektując różne rozbudowane systemy istniała potrzeba, aby funkcja wywoływana mogła komunikować się z funkcją wywołującą.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 err="1"/>
              <a:t>Delegaty</a:t>
            </a:r>
            <a:r>
              <a:rPr lang="pl-PL" dirty="0"/>
              <a:t> są obiektami dziedziczącymi bezpośrednio niejawnie z </a:t>
            </a:r>
            <a:r>
              <a:rPr lang="pl-PL" i="1" dirty="0" err="1"/>
              <a:t>MulticastDelegate</a:t>
            </a:r>
            <a:r>
              <a:rPr lang="pl-PL" dirty="0"/>
              <a:t>. Ta z kolei dziedziczy z klasy </a:t>
            </a:r>
            <a:r>
              <a:rPr lang="pl-PL" i="1" dirty="0" err="1"/>
              <a:t>Delegate</a:t>
            </a:r>
            <a:r>
              <a:rPr lang="pl-PL" dirty="0"/>
              <a:t> oraz </a:t>
            </a:r>
            <a:r>
              <a:rPr lang="pl-PL" i="1" dirty="0"/>
              <a:t>Object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334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Podpinanie metod do delegatów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Mając zadeklarowany delegat, możemy podpiąć do niego dowolną metodę. Ważne jest to, aby zgodne były argumenty oraz typ zwracany. </a:t>
            </a:r>
          </a:p>
          <a:p>
            <a:r>
              <a:rPr lang="pl-PL" dirty="0" err="1"/>
              <a:t>Delegaty</a:t>
            </a:r>
            <a:r>
              <a:rPr lang="pl-PL" dirty="0"/>
              <a:t> w C# obsługują tzw. </a:t>
            </a:r>
            <a:r>
              <a:rPr lang="pl-PL" dirty="0" err="1"/>
              <a:t>multicasting</a:t>
            </a:r>
            <a:r>
              <a:rPr lang="pl-PL" dirty="0"/>
              <a:t> tzn. możliwe jest podpięcie wielu metod do jednego delegata.</a:t>
            </a:r>
          </a:p>
          <a:p>
            <a:r>
              <a:rPr lang="pl-PL" dirty="0"/>
              <a:t>Podpinanie metod pod delegat odbywa się za pomocą:</a:t>
            </a:r>
          </a:p>
          <a:p>
            <a:pPr lvl="1"/>
            <a:r>
              <a:rPr lang="pl-PL" dirty="0"/>
              <a:t>pierwsza metoda podpinana jest poprzez konstruktor, podczas tworzenia instancji delegata</a:t>
            </a:r>
          </a:p>
          <a:p>
            <a:pPr lvl="1"/>
            <a:r>
              <a:rPr lang="pl-PL" dirty="0"/>
              <a:t>każdą następną metodę możemy dodać/usunąć za pomocą operatorów += oraz -=</a:t>
            </a:r>
          </a:p>
        </p:txBody>
      </p:sp>
    </p:spTree>
    <p:extLst>
      <p:ext uri="{BB962C8B-B14F-4D97-AF65-F5344CB8AC3E}">
        <p14:creationId xmlns:p14="http://schemas.microsoft.com/office/powerpoint/2010/main" val="114231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679622"/>
            <a:ext cx="6915666" cy="552347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delegate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x,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Dodaj(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l1,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l2) {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(l1 + l2);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pl-PL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Odejmij(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l1,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l2) {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(l1 - l2);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Program</a:t>
            </a:r>
            <a:endParaRPr lang="pl-PL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pl-PL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matma.Dodaj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(5,5);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+=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matma.Odejmij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dzialanie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(7, 4);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pl-PL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pl-PL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388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Delegaty</a:t>
            </a:r>
            <a:r>
              <a:rPr lang="pl-PL" dirty="0"/>
              <a:t> jako funkcje </a:t>
            </a:r>
            <a:r>
              <a:rPr lang="pl-PL" dirty="0" err="1"/>
              <a:t>wywołań</a:t>
            </a:r>
            <a:r>
              <a:rPr lang="pl-PL" dirty="0"/>
              <a:t> zwrotnych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Delegaty</a:t>
            </a:r>
            <a:r>
              <a:rPr lang="pl-PL" dirty="0"/>
              <a:t> używane są do tworzenia funkcji zwrotnych tzw. </a:t>
            </a:r>
            <a:r>
              <a:rPr lang="pl-PL" dirty="0" err="1"/>
              <a:t>callbacków</a:t>
            </a:r>
            <a:r>
              <a:rPr lang="pl-PL" dirty="0"/>
              <a:t>. W tym celu deklarujemy delegat wewnątrz interesującej nas klasy.</a:t>
            </a:r>
          </a:p>
          <a:p>
            <a:r>
              <a:rPr lang="pl-PL" dirty="0" err="1"/>
              <a:t>Callback</a:t>
            </a:r>
            <a:r>
              <a:rPr lang="pl-PL" dirty="0"/>
              <a:t> - funkcja zwrotna, której </a:t>
            </a:r>
            <a:r>
              <a:rPr lang="pl-PL" b="1" dirty="0"/>
              <a:t>idea używania jest przeciwna</a:t>
            </a:r>
            <a:r>
              <a:rPr lang="pl-PL" dirty="0"/>
              <a:t> do standardowego używania funkcji. Zamiast wywoływać interesujące nas funkcje, nasz obiekt wywołuje delegat. To </a:t>
            </a:r>
            <a:r>
              <a:rPr lang="pl-PL" b="1" dirty="0"/>
              <a:t>na co będzie wskazywał delegat w przyszłości</a:t>
            </a:r>
            <a:r>
              <a:rPr lang="pl-PL" dirty="0"/>
              <a:t>, zależy już od innych obiektów i programistów pracujących na naszej klasie.</a:t>
            </a:r>
          </a:p>
          <a:p>
            <a:r>
              <a:rPr lang="pl-PL" dirty="0"/>
              <a:t>Dwie zasady:</a:t>
            </a:r>
          </a:p>
          <a:p>
            <a:pPr lvl="1"/>
            <a:r>
              <a:rPr lang="pl-PL" dirty="0"/>
              <a:t>modyfikator public</a:t>
            </a:r>
          </a:p>
          <a:p>
            <a:pPr lvl="1"/>
            <a:r>
              <a:rPr lang="pl-PL" dirty="0"/>
              <a:t>pamiętamy o hermetyzacji!</a:t>
            </a:r>
          </a:p>
        </p:txBody>
      </p:sp>
    </p:spTree>
    <p:extLst>
      <p:ext uri="{BB962C8B-B14F-4D97-AF65-F5344CB8AC3E}">
        <p14:creationId xmlns:p14="http://schemas.microsoft.com/office/powerpoint/2010/main" val="60396821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2740</TotalTime>
  <Words>856</Words>
  <Application>Microsoft Office PowerPoint</Application>
  <PresentationFormat>Pokaz na ekranie (4:3)</PresentationFormat>
  <Paragraphs>150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Trebuchet MS</vt:lpstr>
      <vt:lpstr>Wingdings 2</vt:lpstr>
      <vt:lpstr>Wingdings 3</vt:lpstr>
      <vt:lpstr>HDOfficeLightV0</vt:lpstr>
      <vt:lpstr>Faseta</vt:lpstr>
      <vt:lpstr>Delegaty</vt:lpstr>
      <vt:lpstr>Prezentacja programu PowerPoint</vt:lpstr>
      <vt:lpstr>Prezentacja programu PowerPoint</vt:lpstr>
      <vt:lpstr>kod po staremu</vt:lpstr>
      <vt:lpstr>Uwaga na zapisy skrócone!</vt:lpstr>
      <vt:lpstr>Po co delegaty?</vt:lpstr>
      <vt:lpstr>Podpinanie metod do delegatów</vt:lpstr>
      <vt:lpstr>Prezentacja programu PowerPoint</vt:lpstr>
      <vt:lpstr>Delegaty jako funkcje wywołań zwrotnych</vt:lpstr>
      <vt:lpstr>Prezentacja programu PowerPoint</vt:lpstr>
      <vt:lpstr>Prezentacja programu PowerPoint</vt:lpstr>
      <vt:lpstr>Gotowe delegaty</vt:lpstr>
      <vt:lpstr>Func</vt:lpstr>
      <vt:lpstr>Prezentacja programu PowerPoint</vt:lpstr>
      <vt:lpstr>Delegat Action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 Jast</cp:lastModifiedBy>
  <cp:revision>247</cp:revision>
  <dcterms:created xsi:type="dcterms:W3CDTF">2016-10-14T18:19:41Z</dcterms:created>
  <dcterms:modified xsi:type="dcterms:W3CDTF">2017-01-25T13:22:21Z</dcterms:modified>
</cp:coreProperties>
</file>