
<file path=[Content_Types].xml><?xml version="1.0" encoding="utf-8"?>
<Types xmlns="http://schemas.openxmlformats.org/package/2006/content-types">
  <Default Extension="png" ContentType="image/png"/>
  <Default Extension="tmp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  <p:sldMasterId id="2147483803" r:id="rId2"/>
  </p:sldMasterIdLst>
  <p:notesMasterIdLst>
    <p:notesMasterId r:id="rId7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308" r:id="rId37"/>
    <p:sldId id="290" r:id="rId38"/>
    <p:sldId id="291" r:id="rId39"/>
    <p:sldId id="309" r:id="rId40"/>
    <p:sldId id="310" r:id="rId41"/>
    <p:sldId id="293" r:id="rId42"/>
    <p:sldId id="311" r:id="rId43"/>
    <p:sldId id="294" r:id="rId44"/>
    <p:sldId id="295" r:id="rId45"/>
    <p:sldId id="312" r:id="rId46"/>
    <p:sldId id="313" r:id="rId47"/>
    <p:sldId id="297" r:id="rId48"/>
    <p:sldId id="298" r:id="rId49"/>
    <p:sldId id="300" r:id="rId50"/>
    <p:sldId id="301" r:id="rId51"/>
    <p:sldId id="314" r:id="rId52"/>
    <p:sldId id="315" r:id="rId53"/>
    <p:sldId id="316" r:id="rId54"/>
    <p:sldId id="303" r:id="rId55"/>
    <p:sldId id="304" r:id="rId56"/>
    <p:sldId id="317" r:id="rId57"/>
    <p:sldId id="305" r:id="rId58"/>
    <p:sldId id="306" r:id="rId59"/>
    <p:sldId id="307" r:id="rId60"/>
    <p:sldId id="318" r:id="rId61"/>
    <p:sldId id="319" r:id="rId62"/>
    <p:sldId id="320" r:id="rId63"/>
    <p:sldId id="321" r:id="rId64"/>
    <p:sldId id="322" r:id="rId65"/>
    <p:sldId id="323" r:id="rId66"/>
    <p:sldId id="324" r:id="rId67"/>
    <p:sldId id="325" r:id="rId68"/>
    <p:sldId id="326" r:id="rId69"/>
    <p:sldId id="327" r:id="rId70"/>
    <p:sldId id="328" r:id="rId7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iotr Jast" initials="PJ" lastIdx="1" clrIdx="0">
    <p:extLst>
      <p:ext uri="{19B8F6BF-5375-455C-9EA6-DF929625EA0E}">
        <p15:presenceInfo xmlns:p15="http://schemas.microsoft.com/office/powerpoint/2012/main" userId="71380495f86fcb4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7" autoAdjust="0"/>
    <p:restoredTop sz="94660"/>
  </p:normalViewPr>
  <p:slideViewPr>
    <p:cSldViewPr snapToGrid="0">
      <p:cViewPr varScale="1">
        <p:scale>
          <a:sx n="78" d="100"/>
          <a:sy n="78" d="100"/>
        </p:scale>
        <p:origin x="10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6" Type="http://schemas.openxmlformats.org/officeDocument/2006/relationships/theme" Target="theme/theme1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EA65D4-DA07-4ADD-AAD2-61DE9E272200}" type="datetimeFigureOut">
              <a:rPr lang="pl-PL" smtClean="0"/>
              <a:t>18.12.2016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ADD28E-B2AD-464B-AFFE-93B61DFC7E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5938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18.12.2016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1957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18.12.2016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9734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18.12.2016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16059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18.12.2016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38712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18.12.2016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2314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18.12.2016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62121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18.12.2016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36105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18.12.2016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54855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18.12.2016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16303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18.12.2016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48518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18.12.2016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8783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18.12.2016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65149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18.12.2016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24476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18.12.2016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49309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18.12.2016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22155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18.12.2016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42529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18.12.2016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76051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18.12.2016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15469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18.12.2016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39926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18.12.2016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24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18.12.2016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686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18.12.2016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5738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18.12.2016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705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18.12.2016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414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18.12.2016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3868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18.12.2016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5806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18.12.2016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2462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AE5BF5-78BB-4BAC-81B8-F63D59141CA7}" type="datetimeFigureOut">
              <a:rPr lang="pl-PL" smtClean="0"/>
              <a:t>18.12.2016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848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E5BF5-78BB-4BAC-81B8-F63D59141CA7}" type="datetimeFigureOut">
              <a:rPr lang="pl-PL" smtClean="0"/>
              <a:t>18.12.2016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3903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  <p:sldLayoutId id="2147483816" r:id="rId13"/>
    <p:sldLayoutId id="2147483817" r:id="rId14"/>
    <p:sldLayoutId id="2147483818" r:id="rId15"/>
    <p:sldLayoutId id="214748381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mii.uwm.edu.pl/~piojas/" TargetMode="Externa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z="3600" dirty="0"/>
              <a:t>Programowanie Obiektowe</a:t>
            </a:r>
            <a:br>
              <a:rPr lang="pl-PL" sz="3600" dirty="0"/>
            </a:br>
            <a:r>
              <a:rPr lang="pl-PL" sz="3600" dirty="0"/>
              <a:t>– Wykład 8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2139901"/>
          </a:xfrm>
        </p:spPr>
        <p:txBody>
          <a:bodyPr>
            <a:normAutofit lnSpcReduction="10000"/>
          </a:bodyPr>
          <a:lstStyle/>
          <a:p>
            <a:r>
              <a:rPr lang="pl-PL" sz="2800" dirty="0">
                <a:solidFill>
                  <a:schemeClr val="tx1"/>
                </a:solidFill>
              </a:rPr>
              <a:t>dr Piotr Jastrzębski</a:t>
            </a:r>
          </a:p>
          <a:p>
            <a:r>
              <a:rPr lang="pl-PL" sz="2800" dirty="0">
                <a:solidFill>
                  <a:schemeClr val="tx1"/>
                </a:solidFill>
              </a:rPr>
              <a:t>Wydział Matematyki i Informatyki</a:t>
            </a:r>
          </a:p>
          <a:p>
            <a:r>
              <a:rPr lang="pl-PL" sz="2800" dirty="0">
                <a:solidFill>
                  <a:schemeClr val="tx1"/>
                </a:solidFill>
                <a:hlinkClick r:id="rId2"/>
              </a:rPr>
              <a:t>http://wmii.uwm.edu.pl/~piojas/</a:t>
            </a:r>
            <a:endParaRPr lang="pl-PL" sz="2800" dirty="0">
              <a:solidFill>
                <a:schemeClr val="tx1"/>
              </a:solidFill>
            </a:endParaRPr>
          </a:p>
          <a:p>
            <a:r>
              <a:rPr lang="pl-PL" sz="2800" dirty="0">
                <a:solidFill>
                  <a:schemeClr val="tx1"/>
                </a:solidFill>
              </a:rPr>
              <a:t>piojas@matman.uwm.edu.pl</a:t>
            </a:r>
          </a:p>
        </p:txBody>
      </p:sp>
    </p:spTree>
    <p:extLst>
      <p:ext uri="{BB962C8B-B14F-4D97-AF65-F5344CB8AC3E}">
        <p14:creationId xmlns:p14="http://schemas.microsoft.com/office/powerpoint/2010/main" val="34487371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Użycie właściwości dla obiektu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Osoba osoba1 = </a:t>
            </a:r>
            <a:r>
              <a:rPr lang="pl-PL" dirty="0" err="1">
                <a:latin typeface="Consolas" panose="020B0609020204030204" pitchFamily="49" charset="0"/>
              </a:rPr>
              <a:t>new</a:t>
            </a:r>
            <a:r>
              <a:rPr lang="pl-PL" dirty="0">
                <a:latin typeface="Consolas" panose="020B0609020204030204" pitchFamily="49" charset="0"/>
              </a:rPr>
              <a:t> Osoba();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osoba1.Wiek = 21;  //set</a:t>
            </a:r>
          </a:p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Console.WriteLine</a:t>
            </a:r>
            <a:r>
              <a:rPr lang="pl-PL" dirty="0">
                <a:latin typeface="Consolas" panose="020B0609020204030204" pitchFamily="49" charset="0"/>
              </a:rPr>
              <a:t>(osoba1.Wiek); //</a:t>
            </a:r>
            <a:r>
              <a:rPr lang="pl-PL" dirty="0" err="1">
                <a:latin typeface="Consolas" panose="020B0609020204030204" pitchFamily="49" charset="0"/>
              </a:rPr>
              <a:t>get</a:t>
            </a:r>
            <a:endParaRPr lang="pl-PL" dirty="0">
              <a:latin typeface="Consolas" panose="020B0609020204030204" pitchFamily="49" charset="0"/>
            </a:endParaRPr>
          </a:p>
        </p:txBody>
      </p:sp>
      <p:pic>
        <p:nvPicPr>
          <p:cNvPr id="4" name="Obraz 3" descr="Wycinek ekranu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779" y="3855966"/>
            <a:ext cx="2322043" cy="1155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6724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Skrócona</a:t>
            </a:r>
            <a:br>
              <a:rPr lang="pl-PL" dirty="0"/>
            </a:br>
            <a:r>
              <a:rPr lang="pl-PL" dirty="0"/>
              <a:t>deklaracja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nsolas" panose="020B0609020204030204" pitchFamily="49" charset="0"/>
              </a:rPr>
              <a:t>class </a:t>
            </a:r>
            <a:r>
              <a:rPr lang="en-US" dirty="0" err="1">
                <a:latin typeface="Consolas" panose="020B0609020204030204" pitchFamily="49" charset="0"/>
              </a:rPr>
              <a:t>Osoba</a:t>
            </a:r>
            <a:endParaRPr lang="en-US" dirty="0"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nsolas" panose="020B0609020204030204" pitchFamily="49" charset="0"/>
              </a:rPr>
              <a:t>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nsolas" panose="020B0609020204030204" pitchFamily="49" charset="0"/>
              </a:rPr>
              <a:t>        public </a:t>
            </a:r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Wiek</a:t>
            </a:r>
            <a:r>
              <a:rPr lang="en-US" dirty="0">
                <a:latin typeface="Consolas" panose="020B0609020204030204" pitchFamily="49" charset="0"/>
              </a:rPr>
              <a:t> { get; set; }      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nsolas" panose="020B0609020204030204" pitchFamily="49" charset="0"/>
              </a:rPr>
              <a:t>    }</a:t>
            </a:r>
            <a:endParaRPr lang="pl-PL" dirty="0"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 err="1">
                <a:latin typeface="Consolas" panose="020B0609020204030204" pitchFamily="49" charset="0"/>
              </a:rPr>
              <a:t>class</a:t>
            </a:r>
            <a:r>
              <a:rPr lang="pl-PL" dirty="0">
                <a:latin typeface="Consolas" panose="020B0609020204030204" pitchFamily="49" charset="0"/>
              </a:rPr>
              <a:t> Program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        </a:t>
            </a:r>
            <a:r>
              <a:rPr lang="pl-PL" dirty="0" err="1">
                <a:latin typeface="Consolas" panose="020B0609020204030204" pitchFamily="49" charset="0"/>
              </a:rPr>
              <a:t>static</a:t>
            </a: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void</a:t>
            </a: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Main</a:t>
            </a:r>
            <a:r>
              <a:rPr lang="pl-PL" dirty="0">
                <a:latin typeface="Consolas" panose="020B0609020204030204" pitchFamily="49" charset="0"/>
              </a:rPr>
              <a:t>(string[] </a:t>
            </a:r>
            <a:r>
              <a:rPr lang="pl-PL" dirty="0" err="1">
                <a:latin typeface="Consolas" panose="020B0609020204030204" pitchFamily="49" charset="0"/>
              </a:rPr>
              <a:t>args</a:t>
            </a:r>
            <a:r>
              <a:rPr lang="pl-PL" dirty="0">
                <a:latin typeface="Consolas" panose="020B0609020204030204" pitchFamily="49" charset="0"/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    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            Osoba osoba1 = </a:t>
            </a:r>
            <a:r>
              <a:rPr lang="pl-PL" dirty="0" err="1">
                <a:latin typeface="Consolas" panose="020B0609020204030204" pitchFamily="49" charset="0"/>
              </a:rPr>
              <a:t>new</a:t>
            </a:r>
            <a:r>
              <a:rPr lang="pl-PL" dirty="0">
                <a:latin typeface="Consolas" panose="020B0609020204030204" pitchFamily="49" charset="0"/>
              </a:rPr>
              <a:t> Osoba();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            osoba1.Wiek = 21;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            </a:t>
            </a:r>
            <a:r>
              <a:rPr lang="pl-PL" dirty="0" err="1">
                <a:latin typeface="Consolas" panose="020B0609020204030204" pitchFamily="49" charset="0"/>
              </a:rPr>
              <a:t>Console.WriteLine</a:t>
            </a:r>
            <a:r>
              <a:rPr lang="pl-PL" dirty="0">
                <a:latin typeface="Consolas" panose="020B0609020204030204" pitchFamily="49" charset="0"/>
              </a:rPr>
              <a:t>(osoba1.Wiek);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            </a:t>
            </a:r>
            <a:r>
              <a:rPr lang="pl-PL" dirty="0" err="1">
                <a:latin typeface="Consolas" panose="020B0609020204030204" pitchFamily="49" charset="0"/>
              </a:rPr>
              <a:t>Console.ReadKey</a:t>
            </a:r>
            <a:r>
              <a:rPr lang="pl-PL" dirty="0">
                <a:latin typeface="Consolas" panose="020B0609020204030204" pitchFamily="49" charset="0"/>
              </a:rPr>
              <a:t>();          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    }</a:t>
            </a:r>
          </a:p>
        </p:txBody>
      </p:sp>
      <p:pic>
        <p:nvPicPr>
          <p:cNvPr id="4" name="Obraz 3" descr="Wycinek ekranu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6905" y="919066"/>
            <a:ext cx="5465731" cy="1607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125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Właściwość tylko do odczytu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p</a:t>
            </a:r>
            <a:r>
              <a:rPr lang="en-US" dirty="0" err="1">
                <a:latin typeface="Consolas" panose="020B0609020204030204" pitchFamily="49" charset="0"/>
              </a:rPr>
              <a:t>rivate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wiek</a:t>
            </a:r>
            <a:r>
              <a:rPr lang="en-US" dirty="0"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     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public </a:t>
            </a:r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Wiek</a:t>
            </a:r>
            <a:endParaRPr lang="en-US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	</a:t>
            </a:r>
            <a:r>
              <a:rPr lang="en-US" dirty="0">
                <a:latin typeface="Consolas" panose="020B0609020204030204" pitchFamily="49" charset="0"/>
              </a:rPr>
              <a:t>get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	</a:t>
            </a:r>
            <a:r>
              <a:rPr lang="en-US" dirty="0"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		</a:t>
            </a:r>
            <a:r>
              <a:rPr lang="en-US" dirty="0">
                <a:latin typeface="Consolas" panose="020B0609020204030204" pitchFamily="49" charset="0"/>
              </a:rPr>
              <a:t>return </a:t>
            </a:r>
            <a:r>
              <a:rPr lang="en-US" dirty="0" err="1">
                <a:latin typeface="Consolas" panose="020B0609020204030204" pitchFamily="49" charset="0"/>
              </a:rPr>
              <a:t>wiek</a:t>
            </a:r>
            <a:r>
              <a:rPr lang="en-US" dirty="0"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	</a:t>
            </a:r>
            <a:r>
              <a:rPr lang="en-US" dirty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}</a:t>
            </a:r>
            <a:endParaRPr lang="pl-PL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9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Właściwość tylko do zapisu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p</a:t>
            </a:r>
            <a:r>
              <a:rPr lang="en-US" dirty="0" err="1">
                <a:latin typeface="Consolas" panose="020B0609020204030204" pitchFamily="49" charset="0"/>
              </a:rPr>
              <a:t>rivate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wiek</a:t>
            </a:r>
            <a:r>
              <a:rPr lang="en-US" dirty="0"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     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public </a:t>
            </a:r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Wiek</a:t>
            </a:r>
            <a:endParaRPr lang="en-US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	set</a:t>
            </a:r>
            <a:endParaRPr lang="en-US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	</a:t>
            </a:r>
            <a:r>
              <a:rPr lang="en-US" dirty="0"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		wiek = </a:t>
            </a:r>
            <a:r>
              <a:rPr lang="pl-PL" dirty="0" err="1">
                <a:latin typeface="Consolas" panose="020B0609020204030204" pitchFamily="49" charset="0"/>
              </a:rPr>
              <a:t>value</a:t>
            </a:r>
            <a:r>
              <a:rPr lang="pl-PL" dirty="0">
                <a:latin typeface="Consolas" panose="020B0609020204030204" pitchFamily="49" charset="0"/>
              </a:rPr>
              <a:t>;</a:t>
            </a:r>
            <a:endParaRPr lang="en-US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	</a:t>
            </a:r>
            <a:r>
              <a:rPr lang="en-US" dirty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}</a:t>
            </a:r>
            <a:endParaRPr lang="pl-PL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400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Dobra praktyka wg MSDN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ilość kodu/instrukcji umieszczonych we właściwościach powinniśmy ograniczyć do minimum</a:t>
            </a:r>
          </a:p>
          <a:p>
            <a:r>
              <a:rPr lang="pl-PL" dirty="0"/>
              <a:t>dopuszczalne są jedynie „proste” operacje</a:t>
            </a:r>
          </a:p>
        </p:txBody>
      </p:sp>
    </p:spTree>
    <p:extLst>
      <p:ext uri="{BB962C8B-B14F-4D97-AF65-F5344CB8AC3E}">
        <p14:creationId xmlns:p14="http://schemas.microsoft.com/office/powerpoint/2010/main" val="3702256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Dostępność właściwości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domyślne powielany jest modyfikator dostępu właściwości dla </a:t>
            </a:r>
            <a:r>
              <a:rPr lang="pl-PL" dirty="0" err="1">
                <a:latin typeface="Consolas" panose="020B0609020204030204" pitchFamily="49" charset="0"/>
              </a:rPr>
              <a:t>get</a:t>
            </a:r>
            <a:r>
              <a:rPr lang="pl-PL" dirty="0"/>
              <a:t> i </a:t>
            </a:r>
            <a:r>
              <a:rPr lang="pl-PL" dirty="0">
                <a:latin typeface="Consolas" panose="020B0609020204030204" pitchFamily="49" charset="0"/>
              </a:rPr>
              <a:t>set</a:t>
            </a:r>
            <a:r>
              <a:rPr lang="pl-PL" dirty="0"/>
              <a:t>, ale można go nadpisać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public </a:t>
            </a:r>
            <a:r>
              <a:rPr lang="pl-PL" dirty="0" err="1">
                <a:latin typeface="Consolas" panose="020B0609020204030204" pitchFamily="49" charset="0"/>
              </a:rPr>
              <a:t>int</a:t>
            </a:r>
            <a:r>
              <a:rPr lang="pl-PL" dirty="0">
                <a:latin typeface="Consolas" panose="020B0609020204030204" pitchFamily="49" charset="0"/>
              </a:rPr>
              <a:t> Wiek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        {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            </a:t>
            </a:r>
            <a:r>
              <a:rPr lang="pl-PL" dirty="0" err="1">
                <a:latin typeface="Consolas" panose="020B0609020204030204" pitchFamily="49" charset="0"/>
              </a:rPr>
              <a:t>private</a:t>
            </a: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get</a:t>
            </a:r>
            <a:r>
              <a:rPr lang="pl-PL" dirty="0">
                <a:latin typeface="Consolas" panose="020B0609020204030204" pitchFamily="49" charset="0"/>
              </a:rPr>
              <a:t> { return wiek; }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            set { wiek = </a:t>
            </a:r>
            <a:r>
              <a:rPr lang="pl-PL" dirty="0" err="1">
                <a:latin typeface="Consolas" panose="020B0609020204030204" pitchFamily="49" charset="0"/>
              </a:rPr>
              <a:t>value</a:t>
            </a:r>
            <a:r>
              <a:rPr lang="pl-PL" dirty="0">
                <a:latin typeface="Consolas" panose="020B0609020204030204" pitchFamily="49" charset="0"/>
              </a:rPr>
              <a:t>; }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        }</a:t>
            </a:r>
          </a:p>
        </p:txBody>
      </p:sp>
    </p:spTree>
    <p:extLst>
      <p:ext uri="{BB962C8B-B14F-4D97-AF65-F5344CB8AC3E}">
        <p14:creationId xmlns:p14="http://schemas.microsoft.com/office/powerpoint/2010/main" val="22226496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Dostępność właściwości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9" y="1701800"/>
            <a:ext cx="6347714" cy="4339563"/>
          </a:xfrm>
        </p:spPr>
        <p:txBody>
          <a:bodyPr/>
          <a:lstStyle/>
          <a:p>
            <a:r>
              <a:rPr lang="pl-PL" dirty="0"/>
              <a:t>nie możemy nadpisać obu jednocześnie (lepiej zmienić modyfikator właściwości)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public </a:t>
            </a:r>
            <a:r>
              <a:rPr lang="pl-PL" dirty="0" err="1">
                <a:latin typeface="Consolas" panose="020B0609020204030204" pitchFamily="49" charset="0"/>
              </a:rPr>
              <a:t>int</a:t>
            </a:r>
            <a:r>
              <a:rPr lang="pl-PL" dirty="0">
                <a:latin typeface="Consolas" panose="020B0609020204030204" pitchFamily="49" charset="0"/>
              </a:rPr>
              <a:t> Wiek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        {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            </a:t>
            </a:r>
            <a:r>
              <a:rPr lang="pl-PL" dirty="0" err="1">
                <a:latin typeface="Consolas" panose="020B0609020204030204" pitchFamily="49" charset="0"/>
              </a:rPr>
              <a:t>private</a:t>
            </a: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get</a:t>
            </a:r>
            <a:r>
              <a:rPr lang="pl-PL" dirty="0">
                <a:latin typeface="Consolas" panose="020B0609020204030204" pitchFamily="49" charset="0"/>
              </a:rPr>
              <a:t> { return wiek; }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            </a:t>
            </a:r>
            <a:r>
              <a:rPr lang="pl-PL" dirty="0" err="1">
                <a:latin typeface="Consolas" panose="020B0609020204030204" pitchFamily="49" charset="0"/>
              </a:rPr>
              <a:t>private</a:t>
            </a:r>
            <a:r>
              <a:rPr lang="pl-PL" dirty="0">
                <a:latin typeface="Consolas" panose="020B0609020204030204" pitchFamily="49" charset="0"/>
              </a:rPr>
              <a:t> set { wiek = </a:t>
            </a:r>
            <a:r>
              <a:rPr lang="pl-PL" dirty="0" err="1">
                <a:latin typeface="Consolas" panose="020B0609020204030204" pitchFamily="49" charset="0"/>
              </a:rPr>
              <a:t>value</a:t>
            </a:r>
            <a:r>
              <a:rPr lang="pl-PL" dirty="0">
                <a:latin typeface="Consolas" panose="020B0609020204030204" pitchFamily="49" charset="0"/>
              </a:rPr>
              <a:t>; }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        }</a:t>
            </a:r>
          </a:p>
          <a:p>
            <a:pPr marL="0" indent="0">
              <a:buNone/>
            </a:pPr>
            <a:endParaRPr lang="pl-PL" dirty="0">
              <a:latin typeface="Consolas" panose="020B0609020204030204" pitchFamily="49" charset="0"/>
            </a:endParaRPr>
          </a:p>
        </p:txBody>
      </p:sp>
      <p:pic>
        <p:nvPicPr>
          <p:cNvPr id="4" name="Obraz 3" descr="Wycinek ekranu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4" y="4614785"/>
            <a:ext cx="6180206" cy="1321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6245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Dostępność właściwości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modyfikatory dla </a:t>
            </a:r>
            <a:r>
              <a:rPr lang="pl-PL" dirty="0" err="1"/>
              <a:t>get</a:t>
            </a:r>
            <a:r>
              <a:rPr lang="pl-PL" dirty="0"/>
              <a:t> i set nie mogą być bardziej dostępne niż modyfikator samej właściwości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private</a:t>
            </a: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int</a:t>
            </a:r>
            <a:r>
              <a:rPr lang="pl-PL" dirty="0">
                <a:latin typeface="Consolas" panose="020B0609020204030204" pitchFamily="49" charset="0"/>
              </a:rPr>
              <a:t> Wiek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        {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            public </a:t>
            </a:r>
            <a:r>
              <a:rPr lang="pl-PL" dirty="0" err="1">
                <a:latin typeface="Consolas" panose="020B0609020204030204" pitchFamily="49" charset="0"/>
              </a:rPr>
              <a:t>get</a:t>
            </a:r>
            <a:r>
              <a:rPr lang="pl-PL" dirty="0">
                <a:latin typeface="Consolas" panose="020B0609020204030204" pitchFamily="49" charset="0"/>
              </a:rPr>
              <a:t> { return wiek; }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            set { wiek = </a:t>
            </a:r>
            <a:r>
              <a:rPr lang="pl-PL" dirty="0" err="1">
                <a:latin typeface="Consolas" panose="020B0609020204030204" pitchFamily="49" charset="0"/>
              </a:rPr>
              <a:t>value</a:t>
            </a:r>
            <a:r>
              <a:rPr lang="pl-PL" dirty="0">
                <a:latin typeface="Consolas" panose="020B0609020204030204" pitchFamily="49" charset="0"/>
              </a:rPr>
              <a:t>; }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        }</a:t>
            </a:r>
          </a:p>
          <a:p>
            <a:pPr marL="0" indent="0">
              <a:buNone/>
            </a:pPr>
            <a:endParaRPr lang="pl-PL" dirty="0">
              <a:latin typeface="Consolas" panose="020B0609020204030204" pitchFamily="49" charset="0"/>
            </a:endParaRPr>
          </a:p>
        </p:txBody>
      </p:sp>
      <p:pic>
        <p:nvPicPr>
          <p:cNvPr id="4" name="Obraz 3" descr="Wycinek ekranu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563" y="4835446"/>
            <a:ext cx="6811325" cy="1214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555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Pola czy właściwości</a:t>
            </a:r>
            <a:br>
              <a:rPr lang="pl-PL" dirty="0"/>
            </a:br>
            <a:r>
              <a:rPr lang="pl-PL" dirty="0"/>
              <a:t>– co używać?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właściwości nie mogą być użyte przy słowach kluczowych </a:t>
            </a:r>
            <a:r>
              <a:rPr lang="pl-PL" dirty="0">
                <a:latin typeface="Consolas" panose="020B0609020204030204" pitchFamily="49" charset="0"/>
              </a:rPr>
              <a:t>ref</a:t>
            </a:r>
            <a:r>
              <a:rPr lang="pl-PL" dirty="0"/>
              <a:t> i </a:t>
            </a:r>
            <a:r>
              <a:rPr lang="pl-PL" dirty="0">
                <a:latin typeface="Consolas" panose="020B0609020204030204" pitchFamily="49" charset="0"/>
              </a:rPr>
              <a:t>out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Osoba osoba1 = </a:t>
            </a:r>
            <a:r>
              <a:rPr lang="pl-PL" dirty="0" err="1">
                <a:latin typeface="Consolas" panose="020B0609020204030204" pitchFamily="49" charset="0"/>
              </a:rPr>
              <a:t>new</a:t>
            </a:r>
            <a:r>
              <a:rPr lang="pl-PL" dirty="0">
                <a:latin typeface="Consolas" panose="020B0609020204030204" pitchFamily="49" charset="0"/>
              </a:rPr>
              <a:t> Osoba();</a:t>
            </a:r>
          </a:p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int.TryParse</a:t>
            </a:r>
            <a:r>
              <a:rPr lang="pl-PL" dirty="0">
                <a:latin typeface="Consolas" panose="020B0609020204030204" pitchFamily="49" charset="0"/>
              </a:rPr>
              <a:t>("21", out osoba1.Wiek);</a:t>
            </a:r>
          </a:p>
          <a:p>
            <a:pPr marL="0" indent="0">
              <a:buNone/>
            </a:pPr>
            <a:endParaRPr lang="pl-PL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pl-PL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pl-PL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pl-PL" dirty="0">
              <a:latin typeface="Consolas" panose="020B0609020204030204" pitchFamily="49" charset="0"/>
            </a:endParaRPr>
          </a:p>
          <a:p>
            <a:r>
              <a:rPr lang="pl-PL" dirty="0">
                <a:latin typeface="Consolas" panose="020B0609020204030204" pitchFamily="49" charset="0"/>
              </a:rPr>
              <a:t>właściwości nie mogą być stałymi</a:t>
            </a:r>
          </a:p>
          <a:p>
            <a:endParaRPr lang="pl-PL" dirty="0">
              <a:latin typeface="Consolas" panose="020B0609020204030204" pitchFamily="49" charset="0"/>
            </a:endParaRPr>
          </a:p>
        </p:txBody>
      </p:sp>
      <p:pic>
        <p:nvPicPr>
          <p:cNvPr id="4" name="Obraz 3" descr="Wycinek ekranu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928" y="3789279"/>
            <a:ext cx="6477904" cy="1417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5570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Interfejsy a właściwości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interface</a:t>
            </a: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IWiek</a:t>
            </a:r>
            <a:endParaRPr lang="pl-PL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	{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		</a:t>
            </a:r>
            <a:r>
              <a:rPr lang="pl-PL" dirty="0" err="1">
                <a:latin typeface="Consolas" panose="020B0609020204030204" pitchFamily="49" charset="0"/>
              </a:rPr>
              <a:t>int</a:t>
            </a:r>
            <a:r>
              <a:rPr lang="pl-PL" dirty="0">
                <a:latin typeface="Consolas" panose="020B0609020204030204" pitchFamily="49" charset="0"/>
              </a:rPr>
              <a:t> Wiek { </a:t>
            </a:r>
            <a:r>
              <a:rPr lang="pl-PL" dirty="0" err="1">
                <a:latin typeface="Consolas" panose="020B0609020204030204" pitchFamily="49" charset="0"/>
              </a:rPr>
              <a:t>get</a:t>
            </a:r>
            <a:r>
              <a:rPr lang="pl-PL" dirty="0">
                <a:latin typeface="Consolas" panose="020B0609020204030204" pitchFamily="49" charset="0"/>
              </a:rPr>
              <a:t>; set; }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	}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3148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Tematyka wykładu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właściwości</a:t>
            </a:r>
          </a:p>
          <a:p>
            <a:r>
              <a:rPr lang="pl-PL" dirty="0" err="1"/>
              <a:t>indeksatory</a:t>
            </a:r>
            <a:endParaRPr lang="pl-PL" dirty="0"/>
          </a:p>
          <a:p>
            <a:r>
              <a:rPr lang="pl-PL" dirty="0" err="1"/>
              <a:t>enum</a:t>
            </a:r>
            <a:r>
              <a:rPr lang="pl-PL" dirty="0"/>
              <a:t>, tablice, kolekcje – jeszcze raz </a:t>
            </a:r>
            <a:r>
              <a:rPr lang="pl-PL" dirty="0">
                <a:sym typeface="Wingdings" panose="05000000000000000000" pitchFamily="2" charset="2"/>
              </a:rPr>
              <a:t>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371523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Właściwości wirtualne i ich przesłanianie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8" y="1930400"/>
            <a:ext cx="7010401" cy="411096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l-PL" sz="1400" dirty="0" err="1">
                <a:latin typeface="Consolas" panose="020B0609020204030204" pitchFamily="49" charset="0"/>
              </a:rPr>
              <a:t>class</a:t>
            </a:r>
            <a:r>
              <a:rPr lang="pl-PL" sz="1400" dirty="0">
                <a:latin typeface="Consolas" panose="020B0609020204030204" pitchFamily="49" charset="0"/>
              </a:rPr>
              <a:t> Osoba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400" dirty="0">
                <a:latin typeface="Consolas" panose="020B0609020204030204" pitchFamily="49" charset="0"/>
              </a:rPr>
              <a:t> 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400" dirty="0">
                <a:latin typeface="Consolas" panose="020B0609020204030204" pitchFamily="49" charset="0"/>
              </a:rPr>
              <a:t>        </a:t>
            </a:r>
            <a:r>
              <a:rPr lang="pl-PL" sz="1400" dirty="0" err="1">
                <a:latin typeface="Consolas" panose="020B0609020204030204" pitchFamily="49" charset="0"/>
              </a:rPr>
              <a:t>protected</a:t>
            </a:r>
            <a:r>
              <a:rPr lang="pl-PL" sz="1400" dirty="0">
                <a:latin typeface="Consolas" panose="020B0609020204030204" pitchFamily="49" charset="0"/>
              </a:rPr>
              <a:t> </a:t>
            </a:r>
            <a:r>
              <a:rPr lang="pl-PL" sz="1400" dirty="0" err="1">
                <a:latin typeface="Consolas" panose="020B0609020204030204" pitchFamily="49" charset="0"/>
              </a:rPr>
              <a:t>int</a:t>
            </a:r>
            <a:r>
              <a:rPr lang="pl-PL" sz="1400" dirty="0">
                <a:latin typeface="Consolas" panose="020B0609020204030204" pitchFamily="49" charset="0"/>
              </a:rPr>
              <a:t> wiek;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400" dirty="0">
                <a:latin typeface="Consolas" panose="020B0609020204030204" pitchFamily="49" charset="0"/>
              </a:rPr>
              <a:t>        public </a:t>
            </a:r>
            <a:r>
              <a:rPr lang="pl-PL" sz="1400" dirty="0" err="1">
                <a:latin typeface="Consolas" panose="020B0609020204030204" pitchFamily="49" charset="0"/>
              </a:rPr>
              <a:t>virtual</a:t>
            </a:r>
            <a:r>
              <a:rPr lang="pl-PL" sz="1400" dirty="0">
                <a:latin typeface="Consolas" panose="020B0609020204030204" pitchFamily="49" charset="0"/>
              </a:rPr>
              <a:t> </a:t>
            </a:r>
            <a:r>
              <a:rPr lang="pl-PL" sz="1400" dirty="0" err="1">
                <a:latin typeface="Consolas" panose="020B0609020204030204" pitchFamily="49" charset="0"/>
              </a:rPr>
              <a:t>int</a:t>
            </a:r>
            <a:r>
              <a:rPr lang="pl-PL" sz="1400" dirty="0">
                <a:latin typeface="Consolas" panose="020B0609020204030204" pitchFamily="49" charset="0"/>
              </a:rPr>
              <a:t> Wiek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400" dirty="0">
                <a:latin typeface="Consolas" panose="020B0609020204030204" pitchFamily="49" charset="0"/>
              </a:rPr>
              <a:t>     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400" dirty="0">
                <a:latin typeface="Consolas" panose="020B0609020204030204" pitchFamily="49" charset="0"/>
              </a:rPr>
              <a:t>            </a:t>
            </a:r>
            <a:r>
              <a:rPr lang="pl-PL" sz="1400" dirty="0" err="1">
                <a:latin typeface="Consolas" panose="020B0609020204030204" pitchFamily="49" charset="0"/>
              </a:rPr>
              <a:t>get</a:t>
            </a:r>
            <a:r>
              <a:rPr lang="pl-PL" sz="1400" dirty="0">
                <a:latin typeface="Consolas" panose="020B0609020204030204" pitchFamily="49" charset="0"/>
              </a:rPr>
              <a:t> { return wiek;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400" dirty="0">
                <a:latin typeface="Consolas" panose="020B0609020204030204" pitchFamily="49" charset="0"/>
              </a:rPr>
              <a:t>            set { wiek = </a:t>
            </a:r>
            <a:r>
              <a:rPr lang="pl-PL" sz="1400" dirty="0" err="1">
                <a:latin typeface="Consolas" panose="020B0609020204030204" pitchFamily="49" charset="0"/>
              </a:rPr>
              <a:t>value</a:t>
            </a:r>
            <a:r>
              <a:rPr lang="pl-PL" sz="1400" dirty="0">
                <a:latin typeface="Consolas" panose="020B0609020204030204" pitchFamily="49" charset="0"/>
              </a:rPr>
              <a:t>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400" dirty="0">
                <a:latin typeface="Consolas" panose="020B0609020204030204" pitchFamily="49" charset="0"/>
              </a:rPr>
              <a:t>        }       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400" dirty="0">
                <a:latin typeface="Consolas" panose="020B0609020204030204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400" dirty="0" err="1">
                <a:latin typeface="Consolas" panose="020B0609020204030204" pitchFamily="49" charset="0"/>
              </a:rPr>
              <a:t>class</a:t>
            </a:r>
            <a:r>
              <a:rPr lang="pl-PL" sz="1400" dirty="0">
                <a:latin typeface="Consolas" panose="020B0609020204030204" pitchFamily="49" charset="0"/>
              </a:rPr>
              <a:t> </a:t>
            </a:r>
            <a:r>
              <a:rPr lang="pl-PL" sz="1400" dirty="0" err="1">
                <a:latin typeface="Consolas" panose="020B0609020204030204" pitchFamily="49" charset="0"/>
              </a:rPr>
              <a:t>Dwudziestolatek:Osoba</a:t>
            </a:r>
            <a:endParaRPr lang="pl-PL" sz="14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sz="1400" dirty="0">
                <a:latin typeface="Consolas" panose="020B0609020204030204" pitchFamily="49" charset="0"/>
              </a:rPr>
              <a:t> 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400" dirty="0">
                <a:latin typeface="Consolas" panose="020B0609020204030204" pitchFamily="49" charset="0"/>
              </a:rPr>
              <a:t>        public </a:t>
            </a:r>
            <a:r>
              <a:rPr lang="pl-PL" sz="1400" dirty="0" err="1">
                <a:latin typeface="Consolas" panose="020B0609020204030204" pitchFamily="49" charset="0"/>
              </a:rPr>
              <a:t>override</a:t>
            </a:r>
            <a:r>
              <a:rPr lang="pl-PL" sz="1400" dirty="0">
                <a:latin typeface="Consolas" panose="020B0609020204030204" pitchFamily="49" charset="0"/>
              </a:rPr>
              <a:t> </a:t>
            </a:r>
            <a:r>
              <a:rPr lang="pl-PL" sz="1400" dirty="0" err="1">
                <a:latin typeface="Consolas" panose="020B0609020204030204" pitchFamily="49" charset="0"/>
              </a:rPr>
              <a:t>int</a:t>
            </a:r>
            <a:r>
              <a:rPr lang="pl-PL" sz="1400" dirty="0">
                <a:latin typeface="Consolas" panose="020B0609020204030204" pitchFamily="49" charset="0"/>
              </a:rPr>
              <a:t> Wiek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400" dirty="0">
                <a:latin typeface="Consolas" panose="020B0609020204030204" pitchFamily="49" charset="0"/>
              </a:rPr>
              <a:t>     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400" dirty="0">
                <a:latin typeface="Consolas" panose="020B0609020204030204" pitchFamily="49" charset="0"/>
              </a:rPr>
              <a:t>            </a:t>
            </a:r>
            <a:r>
              <a:rPr lang="pl-PL" sz="1400" dirty="0" err="1">
                <a:latin typeface="Consolas" panose="020B0609020204030204" pitchFamily="49" charset="0"/>
              </a:rPr>
              <a:t>get</a:t>
            </a:r>
            <a:r>
              <a:rPr lang="pl-PL" sz="1400" dirty="0">
                <a:latin typeface="Consolas" panose="020B0609020204030204" pitchFamily="49" charset="0"/>
              </a:rPr>
              <a:t> { return 20;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400" dirty="0">
                <a:latin typeface="Consolas" panose="020B0609020204030204" pitchFamily="49" charset="0"/>
              </a:rPr>
              <a:t>            set { wiek = </a:t>
            </a:r>
            <a:r>
              <a:rPr lang="pl-PL" sz="1400" dirty="0" err="1">
                <a:latin typeface="Consolas" panose="020B0609020204030204" pitchFamily="49" charset="0"/>
              </a:rPr>
              <a:t>value</a:t>
            </a:r>
            <a:r>
              <a:rPr lang="pl-PL" sz="1400" dirty="0">
                <a:latin typeface="Consolas" panose="020B0609020204030204" pitchFamily="49" charset="0"/>
              </a:rPr>
              <a:t>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400" dirty="0">
                <a:latin typeface="Consolas" panose="020B0609020204030204" pitchFamily="49" charset="0"/>
              </a:rPr>
              <a:t>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400" dirty="0">
                <a:latin typeface="Consolas" panose="020B0609020204030204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400" dirty="0"/>
              <a:t>Podobnie możemy stworzyć właściwości abstrakcyjne w klasie abstrakcyjnej.</a:t>
            </a:r>
          </a:p>
        </p:txBody>
      </p:sp>
    </p:spTree>
    <p:extLst>
      <p:ext uri="{BB962C8B-B14F-4D97-AF65-F5344CB8AC3E}">
        <p14:creationId xmlns:p14="http://schemas.microsoft.com/office/powerpoint/2010/main" val="32649710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Inicjowanie obiektu</a:t>
            </a:r>
            <a:br>
              <a:rPr lang="pl-PL" dirty="0"/>
            </a:br>
            <a:r>
              <a:rPr lang="pl-PL" dirty="0"/>
              <a:t>z użyciem właściwości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Osoba osoba1 = </a:t>
            </a:r>
            <a:r>
              <a:rPr lang="pl-PL" dirty="0" err="1">
                <a:latin typeface="Consolas" panose="020B0609020204030204" pitchFamily="49" charset="0"/>
              </a:rPr>
              <a:t>new</a:t>
            </a:r>
            <a:r>
              <a:rPr lang="pl-PL" dirty="0">
                <a:latin typeface="Consolas" panose="020B0609020204030204" pitchFamily="49" charset="0"/>
              </a:rPr>
              <a:t> Osoba() { Wiek = 22 };</a:t>
            </a:r>
          </a:p>
        </p:txBody>
      </p:sp>
    </p:spTree>
    <p:extLst>
      <p:ext uri="{BB962C8B-B14F-4D97-AF65-F5344CB8AC3E}">
        <p14:creationId xmlns:p14="http://schemas.microsoft.com/office/powerpoint/2010/main" val="39204437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Indeksatory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zapewniają dostęp do tablic, list, słowników</a:t>
            </a:r>
          </a:p>
          <a:p>
            <a:r>
              <a:rPr lang="pl-PL" dirty="0"/>
              <a:t>podobne do właściwości, ale dostęp odbywa się po argumencie indeksującym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int</a:t>
            </a:r>
            <a:r>
              <a:rPr lang="pl-PL" dirty="0">
                <a:latin typeface="Consolas" panose="020B0609020204030204" pitchFamily="49" charset="0"/>
              </a:rPr>
              <a:t>[] liczby = </a:t>
            </a:r>
            <a:r>
              <a:rPr lang="pl-PL" dirty="0" err="1">
                <a:latin typeface="Consolas" panose="020B0609020204030204" pitchFamily="49" charset="0"/>
              </a:rPr>
              <a:t>new</a:t>
            </a: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int</a:t>
            </a:r>
            <a:r>
              <a:rPr lang="pl-PL" dirty="0">
                <a:latin typeface="Consolas" panose="020B0609020204030204" pitchFamily="49" charset="0"/>
              </a:rPr>
              <a:t>[3] { 2, -3, 0 };</a:t>
            </a:r>
          </a:p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Console.WriteLine</a:t>
            </a:r>
            <a:r>
              <a:rPr lang="pl-PL" dirty="0">
                <a:latin typeface="Consolas" panose="020B0609020204030204" pitchFamily="49" charset="0"/>
              </a:rPr>
              <a:t>(liczby[2]);  // 0</a:t>
            </a:r>
          </a:p>
        </p:txBody>
      </p:sp>
    </p:spTree>
    <p:extLst>
      <p:ext uri="{BB962C8B-B14F-4D97-AF65-F5344CB8AC3E}">
        <p14:creationId xmlns:p14="http://schemas.microsoft.com/office/powerpoint/2010/main" val="12490032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9" y="2247900"/>
            <a:ext cx="6347714" cy="3793463"/>
          </a:xfrm>
        </p:spPr>
        <p:txBody>
          <a:bodyPr/>
          <a:lstStyle/>
          <a:p>
            <a:r>
              <a:rPr lang="pl-PL" dirty="0"/>
              <a:t>Klasa </a:t>
            </a:r>
            <a:r>
              <a:rPr lang="pl-PL" dirty="0">
                <a:latin typeface="Consolas" panose="020B0609020204030204" pitchFamily="49" charset="0"/>
              </a:rPr>
              <a:t>string</a:t>
            </a:r>
            <a:r>
              <a:rPr lang="pl-PL" dirty="0"/>
              <a:t> ma </a:t>
            </a:r>
            <a:r>
              <a:rPr lang="pl-PL" dirty="0" err="1"/>
              <a:t>indeksator</a:t>
            </a:r>
            <a:r>
              <a:rPr lang="pl-PL" dirty="0"/>
              <a:t> dający dostęp do każdej jej wartości </a:t>
            </a:r>
            <a:r>
              <a:rPr lang="pl-PL" dirty="0">
                <a:latin typeface="Consolas" panose="020B0609020204030204" pitchFamily="49" charset="0"/>
              </a:rPr>
              <a:t>char</a:t>
            </a:r>
            <a:r>
              <a:rPr lang="pl-PL" dirty="0"/>
              <a:t> poprzez indeks typu </a:t>
            </a:r>
            <a:r>
              <a:rPr lang="pl-PL" dirty="0" err="1">
                <a:latin typeface="Consolas" panose="020B0609020204030204" pitchFamily="49" charset="0"/>
              </a:rPr>
              <a:t>int</a:t>
            </a:r>
            <a:r>
              <a:rPr lang="pl-PL" dirty="0">
                <a:latin typeface="Consolas" panose="020B0609020204030204" pitchFamily="49" charset="0"/>
              </a:rPr>
              <a:t>.</a:t>
            </a:r>
          </a:p>
          <a:p>
            <a:endParaRPr lang="pl-PL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string s = "cześć";</a:t>
            </a:r>
          </a:p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Console.WriteLine</a:t>
            </a:r>
            <a:r>
              <a:rPr lang="pl-PL" dirty="0">
                <a:latin typeface="Consolas" panose="020B0609020204030204" pitchFamily="49" charset="0"/>
              </a:rPr>
              <a:t>(s[0]); // 'c'</a:t>
            </a:r>
          </a:p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Console.WriteLine</a:t>
            </a:r>
            <a:r>
              <a:rPr lang="pl-PL" dirty="0">
                <a:latin typeface="Consolas" panose="020B0609020204030204" pitchFamily="49" charset="0"/>
              </a:rPr>
              <a:t>(s[3]); // 'ś'</a:t>
            </a:r>
          </a:p>
        </p:txBody>
      </p:sp>
    </p:spTree>
    <p:extLst>
      <p:ext uri="{BB962C8B-B14F-4D97-AF65-F5344CB8AC3E}">
        <p14:creationId xmlns:p14="http://schemas.microsoft.com/office/powerpoint/2010/main" val="30071130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8" y="749300"/>
            <a:ext cx="7073902" cy="5292063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 err="1">
                <a:latin typeface="Consolas" panose="020B0609020204030204" pitchFamily="49" charset="0"/>
              </a:rPr>
              <a:t>class</a:t>
            </a:r>
            <a:r>
              <a:rPr lang="pl-PL" dirty="0">
                <a:latin typeface="Consolas" panose="020B0609020204030204" pitchFamily="49" charset="0"/>
              </a:rPr>
              <a:t> Sentencja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    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            string[] powiedzenie = "Nosił wilk razy 								</a:t>
            </a:r>
            <a:r>
              <a:rPr lang="pl-PL" dirty="0" err="1">
                <a:latin typeface="Consolas" panose="020B0609020204030204" pitchFamily="49" charset="0"/>
              </a:rPr>
              <a:t>kilka".Split</a:t>
            </a:r>
            <a:r>
              <a:rPr lang="pl-PL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            public string </a:t>
            </a:r>
            <a:r>
              <a:rPr lang="pl-PL" dirty="0" err="1">
                <a:latin typeface="Consolas" panose="020B0609020204030204" pitchFamily="49" charset="0"/>
              </a:rPr>
              <a:t>this</a:t>
            </a:r>
            <a:r>
              <a:rPr lang="pl-PL" dirty="0">
                <a:latin typeface="Consolas" panose="020B0609020204030204" pitchFamily="49" charset="0"/>
              </a:rPr>
              <a:t>[</a:t>
            </a:r>
            <a:r>
              <a:rPr lang="pl-PL" dirty="0" err="1">
                <a:latin typeface="Consolas" panose="020B0609020204030204" pitchFamily="49" charset="0"/>
              </a:rPr>
              <a:t>int</a:t>
            </a:r>
            <a:r>
              <a:rPr lang="pl-PL" dirty="0">
                <a:latin typeface="Consolas" panose="020B0609020204030204" pitchFamily="49" charset="0"/>
              </a:rPr>
              <a:t> indeks] // 	</a:t>
            </a:r>
            <a:r>
              <a:rPr lang="pl-PL" dirty="0" err="1">
                <a:latin typeface="Consolas" panose="020B0609020204030204" pitchFamily="49" charset="0"/>
              </a:rPr>
              <a:t>indeksator</a:t>
            </a:r>
            <a:endParaRPr lang="pl-PL" dirty="0"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        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                </a:t>
            </a:r>
            <a:r>
              <a:rPr lang="pl-PL" dirty="0" err="1">
                <a:latin typeface="Consolas" panose="020B0609020204030204" pitchFamily="49" charset="0"/>
              </a:rPr>
              <a:t>get</a:t>
            </a:r>
            <a:r>
              <a:rPr lang="pl-PL" dirty="0">
                <a:latin typeface="Consolas" panose="020B0609020204030204" pitchFamily="49" charset="0"/>
              </a:rPr>
              <a:t> { return powiedzenie[indeks];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                set { powiedzenie[indeks] = </a:t>
            </a:r>
            <a:r>
              <a:rPr lang="pl-PL" dirty="0" err="1">
                <a:latin typeface="Consolas" panose="020B0609020204030204" pitchFamily="49" charset="0"/>
              </a:rPr>
              <a:t>value</a:t>
            </a:r>
            <a:r>
              <a:rPr lang="pl-PL" dirty="0">
                <a:latin typeface="Consolas" panose="020B0609020204030204" pitchFamily="49" charset="0"/>
              </a:rPr>
              <a:t>;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    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 err="1">
                <a:latin typeface="Consolas" panose="020B0609020204030204" pitchFamily="49" charset="0"/>
              </a:rPr>
              <a:t>static</a:t>
            </a: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void</a:t>
            </a: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Main</a:t>
            </a:r>
            <a:r>
              <a:rPr lang="pl-PL" dirty="0">
                <a:latin typeface="Consolas" panose="020B0609020204030204" pitchFamily="49" charset="0"/>
              </a:rPr>
              <a:t>(string[] </a:t>
            </a:r>
            <a:r>
              <a:rPr lang="pl-PL" dirty="0" err="1">
                <a:latin typeface="Consolas" panose="020B0609020204030204" pitchFamily="49" charset="0"/>
              </a:rPr>
              <a:t>args</a:t>
            </a:r>
            <a:r>
              <a:rPr lang="pl-PL" dirty="0">
                <a:latin typeface="Consolas" panose="020B0609020204030204" pitchFamily="49" charset="0"/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    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            Sentencja s = </a:t>
            </a:r>
            <a:r>
              <a:rPr lang="pl-PL" dirty="0" err="1">
                <a:latin typeface="Consolas" panose="020B0609020204030204" pitchFamily="49" charset="0"/>
              </a:rPr>
              <a:t>new</a:t>
            </a:r>
            <a:r>
              <a:rPr lang="pl-PL" dirty="0">
                <a:latin typeface="Consolas" panose="020B0609020204030204" pitchFamily="49" charset="0"/>
              </a:rPr>
              <a:t> Sentencja();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            </a:t>
            </a:r>
            <a:r>
              <a:rPr lang="pl-PL" dirty="0" err="1">
                <a:latin typeface="Consolas" panose="020B0609020204030204" pitchFamily="49" charset="0"/>
              </a:rPr>
              <a:t>Console.WriteLine</a:t>
            </a:r>
            <a:r>
              <a:rPr lang="pl-PL" dirty="0">
                <a:latin typeface="Consolas" panose="020B0609020204030204" pitchFamily="49" charset="0"/>
              </a:rPr>
              <a:t>(s[1]); // wilk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            s[1] = "kangur";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            </a:t>
            </a:r>
            <a:r>
              <a:rPr lang="pl-PL" dirty="0" err="1">
                <a:latin typeface="Consolas" panose="020B0609020204030204" pitchFamily="49" charset="0"/>
              </a:rPr>
              <a:t>Console.WriteLine</a:t>
            </a:r>
            <a:r>
              <a:rPr lang="pl-PL" dirty="0">
                <a:latin typeface="Consolas" panose="020B0609020204030204" pitchFamily="49" charset="0"/>
              </a:rPr>
              <a:t>(s[1]); // kangur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            </a:t>
            </a:r>
            <a:r>
              <a:rPr lang="pl-PL" dirty="0" err="1">
                <a:latin typeface="Consolas" panose="020B0609020204030204" pitchFamily="49" charset="0"/>
              </a:rPr>
              <a:t>Console.ReadKey</a:t>
            </a:r>
            <a:r>
              <a:rPr lang="pl-PL" dirty="0">
                <a:latin typeface="Consolas" panose="020B0609020204030204" pitchFamily="49" charset="0"/>
              </a:rPr>
              <a:t>();        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        }</a:t>
            </a:r>
          </a:p>
        </p:txBody>
      </p:sp>
    </p:spTree>
    <p:extLst>
      <p:ext uri="{BB962C8B-B14F-4D97-AF65-F5344CB8AC3E}">
        <p14:creationId xmlns:p14="http://schemas.microsoft.com/office/powerpoint/2010/main" val="25574758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C# 6.0 – zwięzła forma, bez </a:t>
            </a:r>
            <a:r>
              <a:rPr lang="pl-PL" dirty="0">
                <a:latin typeface="Consolas" panose="020B0609020204030204" pitchFamily="49" charset="0"/>
              </a:rPr>
              <a:t>set</a:t>
            </a:r>
            <a:r>
              <a:rPr lang="pl-PL" dirty="0"/>
              <a:t>, tylko do odczytu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8" y="2160590"/>
            <a:ext cx="7480301" cy="3880773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nsolas" panose="020B0609020204030204" pitchFamily="49" charset="0"/>
              </a:rPr>
              <a:t>class </a:t>
            </a:r>
            <a:r>
              <a:rPr lang="en-US" dirty="0" err="1">
                <a:latin typeface="Consolas" panose="020B0609020204030204" pitchFamily="49" charset="0"/>
              </a:rPr>
              <a:t>Sentencja</a:t>
            </a:r>
            <a:endParaRPr lang="en-US" dirty="0"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nsolas" panose="020B0609020204030204" pitchFamily="49" charset="0"/>
              </a:rPr>
              <a:t>    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nsolas" panose="020B0609020204030204" pitchFamily="49" charset="0"/>
              </a:rPr>
              <a:t>            string[] </a:t>
            </a:r>
            <a:r>
              <a:rPr lang="en-US" dirty="0" err="1">
                <a:latin typeface="Consolas" panose="020B0609020204030204" pitchFamily="49" charset="0"/>
              </a:rPr>
              <a:t>powiedzenie</a:t>
            </a:r>
            <a:r>
              <a:rPr lang="en-US" dirty="0">
                <a:latin typeface="Consolas" panose="020B0609020204030204" pitchFamily="49" charset="0"/>
              </a:rPr>
              <a:t> = "</a:t>
            </a:r>
            <a:r>
              <a:rPr lang="en-US" dirty="0" err="1">
                <a:latin typeface="Consolas" panose="020B0609020204030204" pitchFamily="49" charset="0"/>
              </a:rPr>
              <a:t>Nosił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wilk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razy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pl-PL" dirty="0">
                <a:latin typeface="Consolas" panose="020B0609020204030204" pitchFamily="49" charset="0"/>
              </a:rPr>
              <a:t>						</a:t>
            </a:r>
            <a:r>
              <a:rPr lang="en-US" dirty="0" err="1">
                <a:latin typeface="Consolas" panose="020B0609020204030204" pitchFamily="49" charset="0"/>
              </a:rPr>
              <a:t>kilka</a:t>
            </a:r>
            <a:r>
              <a:rPr lang="en-US" dirty="0">
                <a:latin typeface="Consolas" panose="020B0609020204030204" pitchFamily="49" charset="0"/>
              </a:rPr>
              <a:t>".Split();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nsolas" panose="020B0609020204030204" pitchFamily="49" charset="0"/>
              </a:rPr>
              <a:t>            public string this[</a:t>
            </a:r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indeks</a:t>
            </a:r>
            <a:r>
              <a:rPr lang="en-US" dirty="0">
                <a:latin typeface="Consolas" panose="020B0609020204030204" pitchFamily="49" charset="0"/>
              </a:rPr>
              <a:t>] =&gt; </a:t>
            </a:r>
            <a:r>
              <a:rPr lang="pl-PL" dirty="0">
                <a:latin typeface="Consolas" panose="020B0609020204030204" pitchFamily="49" charset="0"/>
              </a:rPr>
              <a:t>								</a:t>
            </a:r>
            <a:r>
              <a:rPr lang="en-US" dirty="0" err="1">
                <a:latin typeface="Consolas" panose="020B0609020204030204" pitchFamily="49" charset="0"/>
              </a:rPr>
              <a:t>powiedzenie</a:t>
            </a:r>
            <a:r>
              <a:rPr lang="en-US" dirty="0">
                <a:latin typeface="Consolas" panose="020B0609020204030204" pitchFamily="49" charset="0"/>
              </a:rPr>
              <a:t>[</a:t>
            </a:r>
            <a:r>
              <a:rPr lang="en-US" dirty="0" err="1">
                <a:latin typeface="Consolas" panose="020B0609020204030204" pitchFamily="49" charset="0"/>
              </a:rPr>
              <a:t>indeks</a:t>
            </a:r>
            <a:r>
              <a:rPr lang="en-US" dirty="0">
                <a:latin typeface="Consolas" panose="020B0609020204030204" pitchFamily="49" charset="0"/>
              </a:rPr>
              <a:t>];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nsolas" panose="020B0609020204030204" pitchFamily="49" charset="0"/>
              </a:rPr>
              <a:t>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nsolas" panose="020B0609020204030204" pitchFamily="49" charset="0"/>
              </a:rPr>
              <a:t>static void Main(string[] </a:t>
            </a:r>
            <a:r>
              <a:rPr lang="en-US" dirty="0" err="1">
                <a:latin typeface="Consolas" panose="020B0609020204030204" pitchFamily="49" charset="0"/>
              </a:rPr>
              <a:t>args</a:t>
            </a:r>
            <a:r>
              <a:rPr lang="en-US" dirty="0">
                <a:latin typeface="Consolas" panose="020B0609020204030204" pitchFamily="49" charset="0"/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nsolas" panose="020B0609020204030204" pitchFamily="49" charset="0"/>
              </a:rPr>
              <a:t>    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nsolas" panose="020B0609020204030204" pitchFamily="49" charset="0"/>
              </a:rPr>
              <a:t>            </a:t>
            </a:r>
            <a:r>
              <a:rPr lang="en-US" dirty="0" err="1">
                <a:latin typeface="Consolas" panose="020B0609020204030204" pitchFamily="49" charset="0"/>
              </a:rPr>
              <a:t>Sentencja</a:t>
            </a:r>
            <a:r>
              <a:rPr lang="en-US" dirty="0">
                <a:latin typeface="Consolas" panose="020B0609020204030204" pitchFamily="49" charset="0"/>
              </a:rPr>
              <a:t> s = new </a:t>
            </a:r>
            <a:r>
              <a:rPr lang="en-US" dirty="0" err="1">
                <a:latin typeface="Consolas" panose="020B0609020204030204" pitchFamily="49" charset="0"/>
              </a:rPr>
              <a:t>Sentencja</a:t>
            </a:r>
            <a:r>
              <a:rPr lang="en-US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nsolas" panose="020B0609020204030204" pitchFamily="49" charset="0"/>
              </a:rPr>
              <a:t>            </a:t>
            </a:r>
            <a:r>
              <a:rPr lang="en-US" dirty="0" err="1">
                <a:latin typeface="Consolas" panose="020B0609020204030204" pitchFamily="49" charset="0"/>
              </a:rPr>
              <a:t>Console.WriteLine</a:t>
            </a:r>
            <a:r>
              <a:rPr lang="en-US" dirty="0">
                <a:latin typeface="Consolas" panose="020B0609020204030204" pitchFamily="49" charset="0"/>
              </a:rPr>
              <a:t>(s[1]); // </a:t>
            </a:r>
            <a:r>
              <a:rPr lang="en-US" dirty="0" err="1">
                <a:latin typeface="Consolas" panose="020B0609020204030204" pitchFamily="49" charset="0"/>
              </a:rPr>
              <a:t>wilk</a:t>
            </a:r>
            <a:endParaRPr lang="en-US" dirty="0"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nsolas" panose="020B0609020204030204" pitchFamily="49" charset="0"/>
              </a:rPr>
              <a:t>            </a:t>
            </a:r>
            <a:r>
              <a:rPr lang="en-US" dirty="0" err="1">
                <a:latin typeface="Consolas" panose="020B0609020204030204" pitchFamily="49" charset="0"/>
              </a:rPr>
              <a:t>Console.ReadKey</a:t>
            </a:r>
            <a:r>
              <a:rPr lang="en-US" dirty="0">
                <a:latin typeface="Consolas" panose="020B0609020204030204" pitchFamily="49" charset="0"/>
              </a:rPr>
              <a:t>();        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nsolas" panose="020B0609020204030204" pitchFamily="49" charset="0"/>
              </a:rPr>
              <a:t>        }</a:t>
            </a:r>
            <a:endParaRPr lang="pl-PL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0628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8" y="558800"/>
            <a:ext cx="7518401" cy="5482563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 err="1">
                <a:latin typeface="Consolas" panose="020B0609020204030204" pitchFamily="49" charset="0"/>
              </a:rPr>
              <a:t>class</a:t>
            </a: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EdytoryTekstu</a:t>
            </a:r>
            <a:endParaRPr lang="pl-PL" dirty="0"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    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            </a:t>
            </a:r>
            <a:r>
              <a:rPr lang="pl-PL" dirty="0" err="1">
                <a:latin typeface="Consolas" panose="020B0609020204030204" pitchFamily="49" charset="0"/>
              </a:rPr>
              <a:t>private</a:t>
            </a:r>
            <a:r>
              <a:rPr lang="pl-PL" dirty="0">
                <a:latin typeface="Consolas" panose="020B0609020204030204" pitchFamily="49" charset="0"/>
              </a:rPr>
              <a:t> Dictionary&lt;string, string&gt; programy;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l-PL" dirty="0"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            public </a:t>
            </a:r>
            <a:r>
              <a:rPr lang="pl-PL" dirty="0" err="1">
                <a:latin typeface="Consolas" panose="020B0609020204030204" pitchFamily="49" charset="0"/>
              </a:rPr>
              <a:t>EdytoryTekstu</a:t>
            </a:r>
            <a:r>
              <a:rPr lang="pl-PL" dirty="0">
                <a:latin typeface="Consolas" panose="020B0609020204030204" pitchFamily="49" charset="0"/>
              </a:rPr>
              <a:t>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        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                programy = </a:t>
            </a:r>
            <a:r>
              <a:rPr lang="pl-PL" dirty="0" err="1">
                <a:latin typeface="Consolas" panose="020B0609020204030204" pitchFamily="49" charset="0"/>
              </a:rPr>
              <a:t>new</a:t>
            </a:r>
            <a:r>
              <a:rPr lang="pl-PL" dirty="0">
                <a:latin typeface="Consolas" panose="020B0609020204030204" pitchFamily="49" charset="0"/>
              </a:rPr>
              <a:t> Dictionary&lt;string, string&gt;();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                </a:t>
            </a:r>
            <a:r>
              <a:rPr lang="pl-PL" dirty="0" err="1">
                <a:latin typeface="Consolas" panose="020B0609020204030204" pitchFamily="49" charset="0"/>
              </a:rPr>
              <a:t>programy.Add</a:t>
            </a:r>
            <a:r>
              <a:rPr lang="pl-PL" dirty="0">
                <a:latin typeface="Consolas" panose="020B0609020204030204" pitchFamily="49" charset="0"/>
              </a:rPr>
              <a:t>("txt", "</a:t>
            </a:r>
            <a:r>
              <a:rPr lang="pl-PL" dirty="0" err="1">
                <a:latin typeface="Consolas" panose="020B0609020204030204" pitchFamily="49" charset="0"/>
              </a:rPr>
              <a:t>Notepad</a:t>
            </a:r>
            <a:r>
              <a:rPr lang="pl-PL" dirty="0">
                <a:latin typeface="Consolas" panose="020B0609020204030204" pitchFamily="49" charset="0"/>
              </a:rPr>
              <a:t>");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                </a:t>
            </a:r>
            <a:r>
              <a:rPr lang="pl-PL" dirty="0" err="1">
                <a:latin typeface="Consolas" panose="020B0609020204030204" pitchFamily="49" charset="0"/>
              </a:rPr>
              <a:t>programy.Add</a:t>
            </a:r>
            <a:r>
              <a:rPr lang="pl-PL" dirty="0">
                <a:latin typeface="Consolas" panose="020B0609020204030204" pitchFamily="49" charset="0"/>
              </a:rPr>
              <a:t>("</a:t>
            </a:r>
            <a:r>
              <a:rPr lang="pl-PL" dirty="0" err="1">
                <a:latin typeface="Consolas" panose="020B0609020204030204" pitchFamily="49" charset="0"/>
              </a:rPr>
              <a:t>cs</a:t>
            </a:r>
            <a:r>
              <a:rPr lang="pl-PL" dirty="0">
                <a:latin typeface="Consolas" panose="020B0609020204030204" pitchFamily="49" charset="0"/>
              </a:rPr>
              <a:t>", "Visual Studio");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                </a:t>
            </a:r>
            <a:r>
              <a:rPr lang="pl-PL" dirty="0" err="1">
                <a:latin typeface="Consolas" panose="020B0609020204030204" pitchFamily="49" charset="0"/>
              </a:rPr>
              <a:t>programy.Add</a:t>
            </a:r>
            <a:r>
              <a:rPr lang="pl-PL" dirty="0">
                <a:latin typeface="Consolas" panose="020B0609020204030204" pitchFamily="49" charset="0"/>
              </a:rPr>
              <a:t>("</a:t>
            </a:r>
            <a:r>
              <a:rPr lang="pl-PL" dirty="0" err="1">
                <a:latin typeface="Consolas" panose="020B0609020204030204" pitchFamily="49" charset="0"/>
              </a:rPr>
              <a:t>doc</a:t>
            </a:r>
            <a:r>
              <a:rPr lang="pl-PL" dirty="0">
                <a:latin typeface="Consolas" panose="020B0609020204030204" pitchFamily="49" charset="0"/>
              </a:rPr>
              <a:t>", "Word");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    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            public string </a:t>
            </a:r>
            <a:r>
              <a:rPr lang="pl-PL" dirty="0" err="1">
                <a:latin typeface="Consolas" panose="020B0609020204030204" pitchFamily="49" charset="0"/>
              </a:rPr>
              <a:t>this</a:t>
            </a:r>
            <a:r>
              <a:rPr lang="pl-PL" dirty="0">
                <a:latin typeface="Consolas" panose="020B0609020204030204" pitchFamily="49" charset="0"/>
              </a:rPr>
              <a:t>[string indeks]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        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                </a:t>
            </a:r>
            <a:r>
              <a:rPr lang="pl-PL" dirty="0" err="1">
                <a:latin typeface="Consolas" panose="020B0609020204030204" pitchFamily="49" charset="0"/>
              </a:rPr>
              <a:t>get</a:t>
            </a:r>
            <a:r>
              <a:rPr lang="pl-PL" dirty="0">
                <a:latin typeface="Consolas" panose="020B0609020204030204" pitchFamily="49" charset="0"/>
              </a:rPr>
              <a:t> { return programy[indeks];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                set { programy[indeks] = </a:t>
            </a:r>
            <a:r>
              <a:rPr lang="pl-PL" dirty="0" err="1">
                <a:latin typeface="Consolas" panose="020B0609020204030204" pitchFamily="49" charset="0"/>
              </a:rPr>
              <a:t>value</a:t>
            </a:r>
            <a:r>
              <a:rPr lang="pl-PL" dirty="0">
                <a:latin typeface="Consolas" panose="020B0609020204030204" pitchFamily="49" charset="0"/>
              </a:rPr>
              <a:t>;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    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        }     </a:t>
            </a:r>
          </a:p>
        </p:txBody>
      </p:sp>
    </p:spTree>
    <p:extLst>
      <p:ext uri="{BB962C8B-B14F-4D97-AF65-F5344CB8AC3E}">
        <p14:creationId xmlns:p14="http://schemas.microsoft.com/office/powerpoint/2010/main" val="798775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EdytoryTekstu</a:t>
            </a:r>
            <a:r>
              <a:rPr lang="pl-PL" dirty="0">
                <a:latin typeface="Consolas" panose="020B0609020204030204" pitchFamily="49" charset="0"/>
              </a:rPr>
              <a:t> edytory = </a:t>
            </a:r>
            <a:r>
              <a:rPr lang="pl-PL" dirty="0" err="1">
                <a:latin typeface="Consolas" panose="020B0609020204030204" pitchFamily="49" charset="0"/>
              </a:rPr>
              <a:t>new</a:t>
            </a: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EdytoryTekstu</a:t>
            </a:r>
            <a:r>
              <a:rPr lang="pl-PL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Console.WriteLine</a:t>
            </a:r>
            <a:r>
              <a:rPr lang="pl-PL" dirty="0">
                <a:latin typeface="Consolas" panose="020B0609020204030204" pitchFamily="49" charset="0"/>
              </a:rPr>
              <a:t>(edytory["</a:t>
            </a:r>
            <a:r>
              <a:rPr lang="pl-PL" dirty="0" err="1">
                <a:latin typeface="Consolas" panose="020B0609020204030204" pitchFamily="49" charset="0"/>
              </a:rPr>
              <a:t>doc</a:t>
            </a:r>
            <a:r>
              <a:rPr lang="pl-PL" dirty="0">
                <a:latin typeface="Consolas" panose="020B0609020204030204" pitchFamily="49" charset="0"/>
              </a:rPr>
              <a:t>"]); //Word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edytory["</a:t>
            </a:r>
            <a:r>
              <a:rPr lang="pl-PL" dirty="0" err="1">
                <a:latin typeface="Consolas" panose="020B0609020204030204" pitchFamily="49" charset="0"/>
              </a:rPr>
              <a:t>doc</a:t>
            </a:r>
            <a:r>
              <a:rPr lang="pl-PL" dirty="0">
                <a:latin typeface="Consolas" panose="020B0609020204030204" pitchFamily="49" charset="0"/>
              </a:rPr>
              <a:t>"] = "</a:t>
            </a:r>
            <a:r>
              <a:rPr lang="pl-PL" dirty="0" err="1">
                <a:latin typeface="Consolas" panose="020B0609020204030204" pitchFamily="49" charset="0"/>
              </a:rPr>
              <a:t>Libre</a:t>
            </a:r>
            <a:r>
              <a:rPr lang="pl-PL" dirty="0">
                <a:latin typeface="Consolas" panose="020B0609020204030204" pitchFamily="49" charset="0"/>
              </a:rPr>
              <a:t> Office Writer";</a:t>
            </a:r>
          </a:p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Console.WriteLine</a:t>
            </a:r>
            <a:r>
              <a:rPr lang="pl-PL" dirty="0">
                <a:latin typeface="Consolas" panose="020B0609020204030204" pitchFamily="49" charset="0"/>
              </a:rPr>
              <a:t>(edytory["</a:t>
            </a:r>
            <a:r>
              <a:rPr lang="pl-PL" dirty="0" err="1">
                <a:latin typeface="Consolas" panose="020B0609020204030204" pitchFamily="49" charset="0"/>
              </a:rPr>
              <a:t>doc</a:t>
            </a:r>
            <a:r>
              <a:rPr lang="pl-PL" dirty="0">
                <a:latin typeface="Consolas" panose="020B0609020204030204" pitchFamily="49" charset="0"/>
              </a:rPr>
              <a:t>"]);</a:t>
            </a:r>
          </a:p>
        </p:txBody>
      </p:sp>
    </p:spTree>
    <p:extLst>
      <p:ext uri="{BB962C8B-B14F-4D97-AF65-F5344CB8AC3E}">
        <p14:creationId xmlns:p14="http://schemas.microsoft.com/office/powerpoint/2010/main" val="21091181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Tryb wyliczeniowy - </a:t>
            </a:r>
            <a:r>
              <a:rPr lang="pl-PL" dirty="0" err="1">
                <a:latin typeface="Consolas" panose="020B0609020204030204" pitchFamily="49" charset="0"/>
              </a:rPr>
              <a:t>enum</a:t>
            </a:r>
            <a:endParaRPr lang="pl-PL" dirty="0">
              <a:latin typeface="Consolas" panose="020B0609020204030204" pitchFamily="49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sz="2400" dirty="0"/>
              <a:t>Daje możliwość przypisania zestawu wartości, które mogą być przypisane do zmiennej.</a:t>
            </a:r>
          </a:p>
          <a:p>
            <a:r>
              <a:rPr lang="pl-PL" sz="2400" dirty="0"/>
              <a:t>Przykład – dni tygodnia.</a:t>
            </a:r>
          </a:p>
          <a:p>
            <a:r>
              <a:rPr lang="pl-PL" sz="2400" dirty="0"/>
              <a:t>Gdybyśmy przechowywali to w typie string istnieje ryzyko wprowadzenie innej wartości.</a:t>
            </a:r>
          </a:p>
          <a:p>
            <a:r>
              <a:rPr lang="pl-PL" sz="2400" dirty="0"/>
              <a:t>Nie ma co tworzyć „na siłę”, np. by przechowywać numer dni w tygodniu/miesiącu.</a:t>
            </a:r>
          </a:p>
        </p:txBody>
      </p:sp>
    </p:spTree>
    <p:extLst>
      <p:ext uri="{BB962C8B-B14F-4D97-AF65-F5344CB8AC3E}">
        <p14:creationId xmlns:p14="http://schemas.microsoft.com/office/powerpoint/2010/main" val="27070240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Tryb wyliczeniowy - </a:t>
            </a:r>
            <a:r>
              <a:rPr lang="pl-PL" dirty="0" err="1">
                <a:latin typeface="Consolas" panose="020B0609020204030204" pitchFamily="49" charset="0"/>
              </a:rPr>
              <a:t>enum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Deklaracja</a:t>
            </a:r>
          </a:p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enum</a:t>
            </a: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DniTygodnia</a:t>
            </a:r>
            <a:r>
              <a:rPr lang="pl-PL" dirty="0">
                <a:latin typeface="Consolas" panose="020B0609020204030204" pitchFamily="49" charset="0"/>
              </a:rPr>
              <a:t> { Poniedziałek, Wtorek, Środa, 		Czwartek, Piątek, Sobota, Niedziela };</a:t>
            </a:r>
          </a:p>
          <a:p>
            <a:r>
              <a:rPr lang="pl-PL" dirty="0"/>
              <a:t>Domyślnie elementy typu wyliczeniowego są typu </a:t>
            </a:r>
            <a:r>
              <a:rPr lang="pl-PL" dirty="0" err="1">
                <a:latin typeface="Consolas" panose="020B0609020204030204" pitchFamily="49" charset="0"/>
              </a:rPr>
              <a:t>int</a:t>
            </a:r>
            <a:r>
              <a:rPr lang="pl-PL" dirty="0"/>
              <a:t>, ale w razie potrzeby możemy zawsze zmienić ten typ na inny całkowitoliczbowy (</a:t>
            </a:r>
            <a:r>
              <a:rPr lang="en-US" dirty="0">
                <a:latin typeface="Consolas" panose="020B0609020204030204" pitchFamily="49" charset="0"/>
              </a:rPr>
              <a:t>byte, </a:t>
            </a:r>
            <a:r>
              <a:rPr lang="en-US" dirty="0" err="1">
                <a:latin typeface="Consolas" panose="020B0609020204030204" pitchFamily="49" charset="0"/>
              </a:rPr>
              <a:t>sbyte</a:t>
            </a:r>
            <a:r>
              <a:rPr lang="en-US" dirty="0">
                <a:latin typeface="Consolas" panose="020B0609020204030204" pitchFamily="49" charset="0"/>
              </a:rPr>
              <a:t>, short, </a:t>
            </a:r>
            <a:r>
              <a:rPr lang="en-US" dirty="0" err="1">
                <a:latin typeface="Consolas" panose="020B0609020204030204" pitchFamily="49" charset="0"/>
              </a:rPr>
              <a:t>ushort</a:t>
            </a:r>
            <a:r>
              <a:rPr lang="en-US" dirty="0">
                <a:latin typeface="Consolas" panose="020B0609020204030204" pitchFamily="49" charset="0"/>
              </a:rPr>
              <a:t>, </a:t>
            </a:r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, </a:t>
            </a:r>
            <a:r>
              <a:rPr lang="en-US" dirty="0" err="1">
                <a:latin typeface="Consolas" panose="020B0609020204030204" pitchFamily="49" charset="0"/>
              </a:rPr>
              <a:t>uint</a:t>
            </a:r>
            <a:r>
              <a:rPr lang="en-US" dirty="0">
                <a:latin typeface="Consolas" panose="020B0609020204030204" pitchFamily="49" charset="0"/>
              </a:rPr>
              <a:t>, long, </a:t>
            </a:r>
            <a:r>
              <a:rPr lang="en-US" dirty="0" err="1">
                <a:latin typeface="Consolas" panose="020B0609020204030204" pitchFamily="49" charset="0"/>
              </a:rPr>
              <a:t>ulong</a:t>
            </a:r>
            <a:r>
              <a:rPr lang="pl-PL" dirty="0"/>
              <a:t>).</a:t>
            </a:r>
          </a:p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enum</a:t>
            </a:r>
            <a:r>
              <a:rPr lang="pl-PL" dirty="0">
                <a:latin typeface="Consolas" panose="020B0609020204030204" pitchFamily="49" charset="0"/>
              </a:rPr>
              <a:t> Miesiące : </a:t>
            </a:r>
            <a:r>
              <a:rPr lang="pl-PL" dirty="0" err="1">
                <a:latin typeface="Consolas" panose="020B0609020204030204" pitchFamily="49" charset="0"/>
              </a:rPr>
              <a:t>byte</a:t>
            </a:r>
            <a:r>
              <a:rPr lang="pl-PL" dirty="0">
                <a:latin typeface="Consolas" panose="020B0609020204030204" pitchFamily="49" charset="0"/>
              </a:rPr>
              <a:t> { Sty, Lut, Mar, </a:t>
            </a:r>
            <a:r>
              <a:rPr lang="pl-PL" dirty="0" err="1">
                <a:latin typeface="Consolas" panose="020B0609020204030204" pitchFamily="49" charset="0"/>
              </a:rPr>
              <a:t>Kwi</a:t>
            </a:r>
            <a:r>
              <a:rPr lang="pl-PL" dirty="0">
                <a:latin typeface="Consolas" panose="020B0609020204030204" pitchFamily="49" charset="0"/>
              </a:rPr>
              <a:t>, Maj, 		</a:t>
            </a:r>
            <a:r>
              <a:rPr lang="pl-PL" dirty="0" err="1">
                <a:latin typeface="Consolas" panose="020B0609020204030204" pitchFamily="49" charset="0"/>
              </a:rPr>
              <a:t>Cze</a:t>
            </a:r>
            <a:r>
              <a:rPr lang="pl-PL" dirty="0">
                <a:latin typeface="Consolas" panose="020B0609020204030204" pitchFamily="49" charset="0"/>
              </a:rPr>
              <a:t>, Lip, </a:t>
            </a:r>
            <a:r>
              <a:rPr lang="pl-PL" dirty="0" err="1">
                <a:latin typeface="Consolas" panose="020B0609020204030204" pitchFamily="49" charset="0"/>
              </a:rPr>
              <a:t>Sie</a:t>
            </a:r>
            <a:r>
              <a:rPr lang="pl-PL" dirty="0">
                <a:latin typeface="Consolas" panose="020B0609020204030204" pitchFamily="49" charset="0"/>
              </a:rPr>
              <a:t>, </a:t>
            </a:r>
            <a:r>
              <a:rPr lang="pl-PL" dirty="0" err="1">
                <a:latin typeface="Consolas" panose="020B0609020204030204" pitchFamily="49" charset="0"/>
              </a:rPr>
              <a:t>Wrz</a:t>
            </a:r>
            <a:r>
              <a:rPr lang="pl-PL" dirty="0">
                <a:latin typeface="Consolas" panose="020B0609020204030204" pitchFamily="49" charset="0"/>
              </a:rPr>
              <a:t>, Paź, Lis, </a:t>
            </a:r>
            <a:r>
              <a:rPr lang="pl-PL" dirty="0" err="1">
                <a:latin typeface="Consolas" panose="020B0609020204030204" pitchFamily="49" charset="0"/>
              </a:rPr>
              <a:t>Gru</a:t>
            </a:r>
            <a:r>
              <a:rPr lang="pl-PL" dirty="0">
                <a:latin typeface="Consolas" panose="020B0609020204030204" pitchFamily="49" charset="0"/>
              </a:rPr>
              <a:t> };</a:t>
            </a:r>
          </a:p>
        </p:txBody>
      </p:sp>
    </p:spTree>
    <p:extLst>
      <p:ext uri="{BB962C8B-B14F-4D97-AF65-F5344CB8AC3E}">
        <p14:creationId xmlns:p14="http://schemas.microsoft.com/office/powerpoint/2010/main" val="3967424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Filary programowania obiektowego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abstrakcja</a:t>
            </a:r>
          </a:p>
          <a:p>
            <a:r>
              <a:rPr lang="pl-PL" dirty="0"/>
              <a:t>hermetyzacja</a:t>
            </a:r>
          </a:p>
          <a:p>
            <a:r>
              <a:rPr lang="pl-PL" dirty="0"/>
              <a:t>dziedziczenie</a:t>
            </a:r>
          </a:p>
          <a:p>
            <a:r>
              <a:rPr lang="pl-PL" dirty="0"/>
              <a:t>polimorfizm</a:t>
            </a:r>
          </a:p>
        </p:txBody>
      </p:sp>
    </p:spTree>
    <p:extLst>
      <p:ext uri="{BB962C8B-B14F-4D97-AF65-F5344CB8AC3E}">
        <p14:creationId xmlns:p14="http://schemas.microsoft.com/office/powerpoint/2010/main" val="38973870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Odwołanie do wyliczenia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Jeśli chcemy otrzymać nazwę, to musimy poprzedzić ją nazwą typu wyliczeniowego.</a:t>
            </a:r>
          </a:p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DniTygodnia.Poniedziałek</a:t>
            </a:r>
            <a:r>
              <a:rPr lang="pl-PL" dirty="0"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dirty="0"/>
              <a:t>Np. deklaracja zmiennej </a:t>
            </a:r>
            <a:r>
              <a:rPr lang="pl-PL" dirty="0">
                <a:latin typeface="Consolas" panose="020B0609020204030204" pitchFamily="49" charset="0"/>
              </a:rPr>
              <a:t>urodziny</a:t>
            </a:r>
            <a:r>
              <a:rPr lang="pl-PL" dirty="0"/>
              <a:t> typu </a:t>
            </a:r>
            <a:r>
              <a:rPr lang="pl-PL" dirty="0" err="1">
                <a:latin typeface="Consolas" panose="020B0609020204030204" pitchFamily="49" charset="0"/>
              </a:rPr>
              <a:t>DniTygodnia</a:t>
            </a:r>
            <a:r>
              <a:rPr lang="pl-PL" dirty="0"/>
              <a:t> wygląda następująco:</a:t>
            </a:r>
            <a:br>
              <a:rPr lang="pl-PL" dirty="0"/>
            </a:br>
            <a:r>
              <a:rPr lang="pl-PL" dirty="0" err="1">
                <a:latin typeface="Consolas" panose="020B0609020204030204" pitchFamily="49" charset="0"/>
              </a:rPr>
              <a:t>DniTygodnia</a:t>
            </a:r>
            <a:r>
              <a:rPr lang="pl-PL" dirty="0">
                <a:latin typeface="Consolas" panose="020B0609020204030204" pitchFamily="49" charset="0"/>
              </a:rPr>
              <a:t> urodziny = </a:t>
            </a:r>
            <a:r>
              <a:rPr lang="pl-PL" dirty="0" err="1">
                <a:latin typeface="Consolas" panose="020B0609020204030204" pitchFamily="49" charset="0"/>
              </a:rPr>
              <a:t>DniTygodnia.Poniedziałek</a:t>
            </a:r>
            <a:r>
              <a:rPr lang="pl-PL" dirty="0">
                <a:latin typeface="Consolas" panose="020B0609020204030204" pitchFamily="49" charset="0"/>
              </a:rPr>
              <a:t>;</a:t>
            </a:r>
          </a:p>
          <a:p>
            <a:r>
              <a:rPr lang="pl-PL" dirty="0"/>
              <a:t>Jeśli chcemy otrzymać numer elementu, musimy go zrzutować na typ całkowitoliczbowy (domyślnie </a:t>
            </a:r>
            <a:r>
              <a:rPr lang="pl-PL" dirty="0" err="1"/>
              <a:t>int</a:t>
            </a:r>
            <a:r>
              <a:rPr lang="pl-PL" dirty="0"/>
              <a:t>), numeracja domyślnie zaczyna się od zera.</a:t>
            </a:r>
          </a:p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int</a:t>
            </a: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numerDnia</a:t>
            </a:r>
            <a:r>
              <a:rPr lang="pl-PL" dirty="0">
                <a:latin typeface="Consolas" panose="020B0609020204030204" pitchFamily="49" charset="0"/>
              </a:rPr>
              <a:t> = (</a:t>
            </a:r>
            <a:r>
              <a:rPr lang="pl-PL" dirty="0" err="1">
                <a:latin typeface="Consolas" panose="020B0609020204030204" pitchFamily="49" charset="0"/>
              </a:rPr>
              <a:t>int</a:t>
            </a:r>
            <a:r>
              <a:rPr lang="pl-PL" dirty="0">
                <a:latin typeface="Consolas" panose="020B0609020204030204" pitchFamily="49" charset="0"/>
              </a:rPr>
              <a:t>)</a:t>
            </a:r>
            <a:r>
              <a:rPr lang="pl-PL" dirty="0" err="1">
                <a:latin typeface="Consolas" panose="020B0609020204030204" pitchFamily="49" charset="0"/>
              </a:rPr>
              <a:t>DniTygodnia.Czwartek</a:t>
            </a:r>
            <a:r>
              <a:rPr lang="pl-PL" dirty="0">
                <a:latin typeface="Consolas" panose="020B060902020403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5687135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Możemy ręcznie nadać wartość poszczególnym składnikom. Np.</a:t>
            </a:r>
          </a:p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enum</a:t>
            </a: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DniTygodnia</a:t>
            </a:r>
            <a:r>
              <a:rPr lang="pl-PL" dirty="0">
                <a:latin typeface="Consolas" panose="020B0609020204030204" pitchFamily="49" charset="0"/>
              </a:rPr>
              <a:t> { Poniedziałek=1, Wtorek, Środa, 		Czwartek, Piątek, Sobota, Niedziela };</a:t>
            </a:r>
          </a:p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int</a:t>
            </a: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numerDnia</a:t>
            </a:r>
            <a:r>
              <a:rPr lang="pl-PL" dirty="0">
                <a:latin typeface="Consolas" panose="020B0609020204030204" pitchFamily="49" charset="0"/>
              </a:rPr>
              <a:t> = (</a:t>
            </a:r>
            <a:r>
              <a:rPr lang="pl-PL" dirty="0" err="1">
                <a:latin typeface="Consolas" panose="020B0609020204030204" pitchFamily="49" charset="0"/>
              </a:rPr>
              <a:t>int</a:t>
            </a:r>
            <a:r>
              <a:rPr lang="pl-PL" dirty="0">
                <a:latin typeface="Consolas" panose="020B0609020204030204" pitchFamily="49" charset="0"/>
              </a:rPr>
              <a:t>)</a:t>
            </a:r>
            <a:r>
              <a:rPr lang="pl-PL" dirty="0" err="1">
                <a:latin typeface="Consolas" panose="020B0609020204030204" pitchFamily="49" charset="0"/>
              </a:rPr>
              <a:t>DniTygodnia.Czwartek</a:t>
            </a:r>
            <a:r>
              <a:rPr lang="pl-PL" dirty="0">
                <a:latin typeface="Consolas" panose="020B0609020204030204" pitchFamily="49" charset="0"/>
              </a:rPr>
              <a:t>; 			//zmienna </a:t>
            </a:r>
            <a:r>
              <a:rPr lang="pl-PL" dirty="0" err="1">
                <a:latin typeface="Consolas" panose="020B0609020204030204" pitchFamily="49" charset="0"/>
              </a:rPr>
              <a:t>numerDnia</a:t>
            </a:r>
            <a:r>
              <a:rPr lang="pl-PL" dirty="0">
                <a:latin typeface="Consolas" panose="020B0609020204030204" pitchFamily="49" charset="0"/>
              </a:rPr>
              <a:t> będzie miała wartość 4</a:t>
            </a:r>
          </a:p>
        </p:txBody>
      </p:sp>
    </p:spTree>
    <p:extLst>
      <p:ext uri="{BB962C8B-B14F-4D97-AF65-F5344CB8AC3E}">
        <p14:creationId xmlns:p14="http://schemas.microsoft.com/office/powerpoint/2010/main" val="2367439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Enum</a:t>
            </a:r>
            <a:r>
              <a:rPr lang="pl-PL" dirty="0"/>
              <a:t> pozwala na przypisanie tej samej wartości do tej samej dosłownej wartości. Np..</a:t>
            </a:r>
          </a:p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enum</a:t>
            </a: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DniTygodnia</a:t>
            </a:r>
            <a:r>
              <a:rPr lang="pl-PL" dirty="0">
                <a:latin typeface="Consolas" panose="020B0609020204030204" pitchFamily="49" charset="0"/>
              </a:rPr>
              <a:t> { Poniedziałek, Wtorek=0, Środa, 		Czwartek, Piątek, Sobota, Niedziela };</a:t>
            </a:r>
          </a:p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DniTygodnia</a:t>
            </a:r>
            <a:r>
              <a:rPr lang="pl-PL" dirty="0">
                <a:latin typeface="Consolas" panose="020B0609020204030204" pitchFamily="49" charset="0"/>
              </a:rPr>
              <a:t> urodziny = </a:t>
            </a:r>
            <a:r>
              <a:rPr lang="pl-PL" dirty="0" err="1">
                <a:latin typeface="Consolas" panose="020B0609020204030204" pitchFamily="49" charset="0"/>
              </a:rPr>
              <a:t>DniTygodnia.Wtorek</a:t>
            </a:r>
            <a:r>
              <a:rPr lang="pl-PL" dirty="0">
                <a:latin typeface="Consolas" panose="020B0609020204030204" pitchFamily="49" charset="0"/>
              </a:rPr>
              <a:t>;</a:t>
            </a: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2"/>
          <a:srcRect l="13109" t="50840" r="58243" b="36660"/>
          <a:stretch/>
        </p:blipFill>
        <p:spPr>
          <a:xfrm>
            <a:off x="1112097" y="4547286"/>
            <a:ext cx="4659293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3379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Kolekcje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niegeneryczne (mogą przechowywać różne typy)</a:t>
            </a:r>
          </a:p>
          <a:p>
            <a:r>
              <a:rPr lang="pl-PL" dirty="0"/>
              <a:t>generyczne (przechowują tylko zadeklarowany typ)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Zalety typów generycznych</a:t>
            </a:r>
          </a:p>
          <a:p>
            <a:r>
              <a:rPr lang="pl-PL" dirty="0"/>
              <a:t>brak konieczności pamiętania o rzutowaniu</a:t>
            </a:r>
          </a:p>
          <a:p>
            <a:r>
              <a:rPr lang="pl-PL" dirty="0"/>
              <a:t>mniejsze ryzyko błędu czy wyjątku</a:t>
            </a:r>
          </a:p>
          <a:p>
            <a:r>
              <a:rPr lang="pl-PL" dirty="0"/>
              <a:t>wywołanie niektórych metod nie powoduje ich opakowanie w typ </a:t>
            </a:r>
            <a:r>
              <a:rPr lang="pl-PL" dirty="0" err="1"/>
              <a:t>object</a:t>
            </a:r>
            <a:endParaRPr lang="pl-PL" dirty="0"/>
          </a:p>
          <a:p>
            <a:r>
              <a:rPr lang="pl-PL" dirty="0"/>
              <a:t>mniejsza ilość kodu, lepsze czytelność</a:t>
            </a:r>
          </a:p>
          <a:p>
            <a:r>
              <a:rPr lang="pl-PL" dirty="0"/>
              <a:t>mniejsza ilość zajmowanej pamięci</a:t>
            </a:r>
          </a:p>
        </p:txBody>
      </p:sp>
    </p:spTree>
    <p:extLst>
      <p:ext uri="{BB962C8B-B14F-4D97-AF65-F5344CB8AC3E}">
        <p14:creationId xmlns:p14="http://schemas.microsoft.com/office/powerpoint/2010/main" val="44533682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Stos (ang. </a:t>
            </a:r>
            <a:r>
              <a:rPr lang="pl-PL" dirty="0" err="1"/>
              <a:t>Stack</a:t>
            </a:r>
            <a:r>
              <a:rPr lang="pl-PL" dirty="0"/>
              <a:t>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Przechowuje dane zgodnie z zasadą LIFO (ang. </a:t>
            </a:r>
            <a:r>
              <a:rPr lang="pl-PL" dirty="0" err="1"/>
              <a:t>Last</a:t>
            </a:r>
            <a:r>
              <a:rPr lang="pl-PL" dirty="0"/>
              <a:t>-In, First-Out), co oznacza: ostatni przyszedł, pierwszy wyszedł.</a:t>
            </a:r>
          </a:p>
          <a:p>
            <a:r>
              <a:rPr lang="pl-PL" dirty="0"/>
              <a:t>Przykład z życia:</a:t>
            </a:r>
          </a:p>
          <a:p>
            <a:pPr lvl="1"/>
            <a:r>
              <a:rPr lang="pl-PL" dirty="0"/>
              <a:t>Stos talerzy (aby wyciągnąć coś ze środka, musimy wyciągnąć te z góry)</a:t>
            </a:r>
          </a:p>
          <a:p>
            <a:pPr lvl="1"/>
            <a:r>
              <a:rPr lang="pl-PL" dirty="0"/>
              <a:t>Meble ładowane do naczepy ciężarówki</a:t>
            </a:r>
          </a:p>
          <a:p>
            <a:pPr lvl="1"/>
            <a:r>
              <a:rPr lang="pl-PL" dirty="0"/>
              <a:t>Osoby wsiadające do samolotu i wysiadające z niego.</a:t>
            </a:r>
          </a:p>
          <a:p>
            <a:pPr lvl="1"/>
            <a:r>
              <a:rPr lang="pl-PL" dirty="0"/>
              <a:t>Piramida </a:t>
            </a:r>
            <a:r>
              <a:rPr lang="pl-PL" dirty="0" err="1"/>
              <a:t>czirliderek</a:t>
            </a:r>
            <a:r>
              <a:rPr lang="pl-PL" dirty="0"/>
              <a:t> (osoba na samej górze schodzi pierwsza)</a:t>
            </a:r>
          </a:p>
          <a:p>
            <a:pPr lvl="1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9031880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4397" y="1930400"/>
            <a:ext cx="4167769" cy="2917439"/>
          </a:xfrm>
        </p:spPr>
      </p:pic>
    </p:spTree>
    <p:extLst>
      <p:ext uri="{BB962C8B-B14F-4D97-AF65-F5344CB8AC3E}">
        <p14:creationId xmlns:p14="http://schemas.microsoft.com/office/powerpoint/2010/main" val="337240670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Dwa typy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niegeneryczny (</a:t>
            </a:r>
            <a:r>
              <a:rPr lang="pl-PL" dirty="0" err="1">
                <a:latin typeface="Consolas" panose="020B0609020204030204" pitchFamily="49" charset="0"/>
              </a:rPr>
              <a:t>Stack</a:t>
            </a:r>
            <a:r>
              <a:rPr lang="pl-PL" dirty="0"/>
              <a:t>)</a:t>
            </a:r>
          </a:p>
          <a:p>
            <a:pPr lvl="1"/>
            <a:r>
              <a:rPr lang="pl-PL" dirty="0"/>
              <a:t>przestrzeń nazw: </a:t>
            </a:r>
            <a:r>
              <a:rPr lang="pl-PL" dirty="0" err="1">
                <a:latin typeface="Consolas" panose="020B0609020204030204" pitchFamily="49" charset="0"/>
              </a:rPr>
              <a:t>System.Collections</a:t>
            </a:r>
            <a:endParaRPr lang="pl-PL" dirty="0">
              <a:latin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Stack</a:t>
            </a:r>
            <a:r>
              <a:rPr lang="pl-PL" dirty="0">
                <a:latin typeface="Consolas" panose="020B0609020204030204" pitchFamily="49" charset="0"/>
              </a:rPr>
              <a:t> stos = </a:t>
            </a:r>
            <a:r>
              <a:rPr lang="pl-PL" dirty="0" err="1">
                <a:latin typeface="Consolas" panose="020B0609020204030204" pitchFamily="49" charset="0"/>
              </a:rPr>
              <a:t>new</a:t>
            </a: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Stack</a:t>
            </a:r>
            <a:r>
              <a:rPr lang="pl-PL" dirty="0">
                <a:latin typeface="Consolas" panose="020B0609020204030204" pitchFamily="49" charset="0"/>
              </a:rPr>
              <a:t>();</a:t>
            </a:r>
          </a:p>
          <a:p>
            <a:r>
              <a:rPr lang="pl-PL" dirty="0"/>
              <a:t>generyczny (</a:t>
            </a:r>
            <a:r>
              <a:rPr lang="pl-PL" dirty="0" err="1">
                <a:latin typeface="Consolas" panose="020B0609020204030204" pitchFamily="49" charset="0"/>
              </a:rPr>
              <a:t>Stack</a:t>
            </a:r>
            <a:r>
              <a:rPr lang="pl-PL" dirty="0">
                <a:latin typeface="Consolas" panose="020B0609020204030204" pitchFamily="49" charset="0"/>
              </a:rPr>
              <a:t>&lt;T&gt;</a:t>
            </a:r>
            <a:r>
              <a:rPr lang="pl-PL" dirty="0"/>
              <a:t>)</a:t>
            </a:r>
          </a:p>
          <a:p>
            <a:pPr lvl="1"/>
            <a:r>
              <a:rPr lang="pl-PL" dirty="0"/>
              <a:t>przestrzeń nazw: </a:t>
            </a:r>
            <a:r>
              <a:rPr lang="pl-PL" dirty="0" err="1">
                <a:latin typeface="Consolas" panose="020B0609020204030204" pitchFamily="49" charset="0"/>
              </a:rPr>
              <a:t>System.Collections.Generic</a:t>
            </a:r>
            <a:endParaRPr lang="pl-PL" dirty="0">
              <a:latin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Stack</a:t>
            </a:r>
            <a:r>
              <a:rPr lang="pl-PL" dirty="0">
                <a:latin typeface="Consolas" panose="020B0609020204030204" pitchFamily="49" charset="0"/>
              </a:rPr>
              <a:t>&lt;</a:t>
            </a:r>
            <a:r>
              <a:rPr lang="pl-PL" dirty="0" err="1">
                <a:latin typeface="Consolas" panose="020B0609020204030204" pitchFamily="49" charset="0"/>
              </a:rPr>
              <a:t>int</a:t>
            </a:r>
            <a:r>
              <a:rPr lang="pl-PL" dirty="0">
                <a:latin typeface="Consolas" panose="020B0609020204030204" pitchFamily="49" charset="0"/>
              </a:rPr>
              <a:t>&gt; stos = </a:t>
            </a:r>
            <a:r>
              <a:rPr lang="pl-PL" dirty="0" err="1">
                <a:latin typeface="Consolas" panose="020B0609020204030204" pitchFamily="49" charset="0"/>
              </a:rPr>
              <a:t>new</a:t>
            </a: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Stack</a:t>
            </a:r>
            <a:r>
              <a:rPr lang="pl-PL" dirty="0">
                <a:latin typeface="Consolas" panose="020B0609020204030204" pitchFamily="49" charset="0"/>
              </a:rPr>
              <a:t>&lt;</a:t>
            </a:r>
            <a:r>
              <a:rPr lang="pl-PL" dirty="0" err="1">
                <a:latin typeface="Consolas" panose="020B0609020204030204" pitchFamily="49" charset="0"/>
              </a:rPr>
              <a:t>int</a:t>
            </a:r>
            <a:r>
              <a:rPr lang="pl-PL" dirty="0">
                <a:latin typeface="Consolas" panose="020B0609020204030204" pitchFamily="49" charset="0"/>
              </a:rPr>
              <a:t>&gt;();</a:t>
            </a:r>
          </a:p>
        </p:txBody>
      </p:sp>
    </p:spTree>
    <p:extLst>
      <p:ext uri="{BB962C8B-B14F-4D97-AF65-F5344CB8AC3E}">
        <p14:creationId xmlns:p14="http://schemas.microsoft.com/office/powerpoint/2010/main" val="236908574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Metody i właściwości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>
                <a:latin typeface="Consolas" panose="020B0609020204030204" pitchFamily="49" charset="0"/>
              </a:rPr>
              <a:t>Push</a:t>
            </a:r>
            <a:r>
              <a:rPr lang="pl-PL" dirty="0">
                <a:latin typeface="Consolas" panose="020B0609020204030204" pitchFamily="49" charset="0"/>
              </a:rPr>
              <a:t>() </a:t>
            </a:r>
            <a:r>
              <a:rPr lang="pl-PL" dirty="0"/>
              <a:t>– dodanie elementu</a:t>
            </a:r>
          </a:p>
          <a:p>
            <a:r>
              <a:rPr lang="pl-PL" dirty="0">
                <a:latin typeface="Consolas" panose="020B0609020204030204" pitchFamily="49" charset="0"/>
              </a:rPr>
              <a:t>Pop() </a:t>
            </a:r>
            <a:r>
              <a:rPr lang="pl-PL" dirty="0"/>
              <a:t>– usuwa i zwraca ostatni element na stosie</a:t>
            </a:r>
          </a:p>
          <a:p>
            <a:r>
              <a:rPr lang="pl-PL" dirty="0" err="1">
                <a:latin typeface="Consolas" panose="020B0609020204030204" pitchFamily="49" charset="0"/>
              </a:rPr>
              <a:t>Peek</a:t>
            </a:r>
            <a:r>
              <a:rPr lang="pl-PL" dirty="0">
                <a:latin typeface="Consolas" panose="020B0609020204030204" pitchFamily="49" charset="0"/>
              </a:rPr>
              <a:t>() </a:t>
            </a:r>
            <a:r>
              <a:rPr lang="pl-PL" dirty="0"/>
              <a:t>zwraca ostatni element, ale nie usuwa go ze stosu</a:t>
            </a:r>
          </a:p>
          <a:p>
            <a:r>
              <a:rPr lang="pl-PL" dirty="0" err="1">
                <a:latin typeface="Consolas" panose="020B0609020204030204" pitchFamily="49" charset="0"/>
              </a:rPr>
              <a:t>Contains</a:t>
            </a:r>
            <a:r>
              <a:rPr lang="pl-PL" dirty="0">
                <a:latin typeface="Consolas" panose="020B0609020204030204" pitchFamily="49" charset="0"/>
              </a:rPr>
              <a:t>() </a:t>
            </a:r>
            <a:r>
              <a:rPr lang="pl-PL" dirty="0"/>
              <a:t>– sprawdzenie czy element jest na stosie</a:t>
            </a:r>
          </a:p>
          <a:p>
            <a:endParaRPr lang="pl-PL" dirty="0"/>
          </a:p>
          <a:p>
            <a:r>
              <a:rPr lang="pl-PL" dirty="0" err="1">
                <a:latin typeface="Consolas" panose="020B0609020204030204" pitchFamily="49" charset="0"/>
              </a:rPr>
              <a:t>Count</a:t>
            </a:r>
            <a:r>
              <a:rPr lang="pl-PL" dirty="0"/>
              <a:t> – zwraca liczbę elementów na stosie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0650058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9" y="778476"/>
            <a:ext cx="7274012" cy="52628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Stack</a:t>
            </a:r>
            <a:r>
              <a:rPr lang="pl-PL" dirty="0">
                <a:latin typeface="Consolas" panose="020B0609020204030204" pitchFamily="49" charset="0"/>
              </a:rPr>
              <a:t>&lt;string&gt; wyrazy = </a:t>
            </a:r>
            <a:r>
              <a:rPr lang="pl-PL" dirty="0" err="1">
                <a:latin typeface="Consolas" panose="020B0609020204030204" pitchFamily="49" charset="0"/>
              </a:rPr>
              <a:t>new</a:t>
            </a: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Stack</a:t>
            </a:r>
            <a:r>
              <a:rPr lang="pl-PL" dirty="0">
                <a:latin typeface="Consolas" panose="020B0609020204030204" pitchFamily="49" charset="0"/>
              </a:rPr>
              <a:t>&lt;string&gt;();</a:t>
            </a:r>
          </a:p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wyrazy.Push</a:t>
            </a:r>
            <a:r>
              <a:rPr lang="pl-PL" dirty="0">
                <a:latin typeface="Consolas" panose="020B0609020204030204" pitchFamily="49" charset="0"/>
              </a:rPr>
              <a:t>("raz");</a:t>
            </a:r>
          </a:p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wyrazy.Push</a:t>
            </a:r>
            <a:r>
              <a:rPr lang="pl-PL" dirty="0">
                <a:latin typeface="Consolas" panose="020B0609020204030204" pitchFamily="49" charset="0"/>
              </a:rPr>
              <a:t>("dwa");</a:t>
            </a:r>
          </a:p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wyrazy.Push</a:t>
            </a:r>
            <a:r>
              <a:rPr lang="pl-PL" dirty="0">
                <a:latin typeface="Consolas" panose="020B0609020204030204" pitchFamily="49" charset="0"/>
              </a:rPr>
              <a:t>("trzy");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            </a:t>
            </a:r>
            <a:r>
              <a:rPr lang="pl-PL" dirty="0" err="1">
                <a:latin typeface="Consolas" panose="020B0609020204030204" pitchFamily="49" charset="0"/>
              </a:rPr>
              <a:t>Console.WriteLine</a:t>
            </a:r>
            <a:r>
              <a:rPr lang="pl-PL" dirty="0">
                <a:latin typeface="Consolas" panose="020B0609020204030204" pitchFamily="49" charset="0"/>
              </a:rPr>
              <a:t>(</a:t>
            </a:r>
            <a:r>
              <a:rPr lang="pl-PL" dirty="0" err="1">
                <a:latin typeface="Consolas" panose="020B0609020204030204" pitchFamily="49" charset="0"/>
              </a:rPr>
              <a:t>wyrazy.Contains</a:t>
            </a:r>
            <a:r>
              <a:rPr lang="pl-PL" dirty="0">
                <a:latin typeface="Consolas" panose="020B0609020204030204" pitchFamily="49" charset="0"/>
              </a:rPr>
              <a:t>("cztery"));//</a:t>
            </a:r>
            <a:r>
              <a:rPr lang="pl-PL" dirty="0" err="1">
                <a:latin typeface="Consolas" panose="020B0609020204030204" pitchFamily="49" charset="0"/>
              </a:rPr>
              <a:t>False</a:t>
            </a:r>
            <a:endParaRPr lang="pl-PL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            </a:t>
            </a:r>
            <a:r>
              <a:rPr lang="pl-PL" dirty="0" err="1">
                <a:latin typeface="Consolas" panose="020B0609020204030204" pitchFamily="49" charset="0"/>
              </a:rPr>
              <a:t>Console.WriteLine</a:t>
            </a:r>
            <a:r>
              <a:rPr lang="pl-PL" dirty="0">
                <a:latin typeface="Consolas" panose="020B0609020204030204" pitchFamily="49" charset="0"/>
              </a:rPr>
              <a:t>(</a:t>
            </a:r>
            <a:r>
              <a:rPr lang="pl-PL" dirty="0" err="1">
                <a:latin typeface="Consolas" panose="020B0609020204030204" pitchFamily="49" charset="0"/>
              </a:rPr>
              <a:t>wyrazy.Contains</a:t>
            </a:r>
            <a:r>
              <a:rPr lang="pl-PL" dirty="0">
                <a:latin typeface="Consolas" panose="020B0609020204030204" pitchFamily="49" charset="0"/>
              </a:rPr>
              <a:t>("dwa"));//True</a:t>
            </a:r>
          </a:p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foreach</a:t>
            </a:r>
            <a:r>
              <a:rPr lang="pl-PL" dirty="0">
                <a:latin typeface="Consolas" panose="020B0609020204030204" pitchFamily="49" charset="0"/>
              </a:rPr>
              <a:t>(</a:t>
            </a:r>
            <a:r>
              <a:rPr lang="pl-PL" dirty="0" err="1">
                <a:latin typeface="Consolas" panose="020B0609020204030204" pitchFamily="49" charset="0"/>
              </a:rPr>
              <a:t>var</a:t>
            </a:r>
            <a:r>
              <a:rPr lang="pl-PL" dirty="0">
                <a:latin typeface="Consolas" panose="020B0609020204030204" pitchFamily="49" charset="0"/>
              </a:rPr>
              <a:t> element in wyrazy)// "trzy" "dwa" "raz"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	</a:t>
            </a:r>
            <a:r>
              <a:rPr lang="pl-PL" dirty="0" err="1">
                <a:latin typeface="Consolas" panose="020B0609020204030204" pitchFamily="49" charset="0"/>
              </a:rPr>
              <a:t>Console.WriteLine</a:t>
            </a:r>
            <a:r>
              <a:rPr lang="pl-PL" dirty="0">
                <a:latin typeface="Consolas" panose="020B0609020204030204" pitchFamily="49" charset="0"/>
              </a:rPr>
              <a:t>(element);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Console.WriteLine</a:t>
            </a:r>
            <a:r>
              <a:rPr lang="pl-PL" dirty="0">
                <a:latin typeface="Consolas" panose="020B0609020204030204" pitchFamily="49" charset="0"/>
              </a:rPr>
              <a:t>(</a:t>
            </a:r>
            <a:r>
              <a:rPr lang="pl-PL" dirty="0" err="1">
                <a:latin typeface="Consolas" panose="020B0609020204030204" pitchFamily="49" charset="0"/>
              </a:rPr>
              <a:t>wyrazy.Pop</a:t>
            </a:r>
            <a:r>
              <a:rPr lang="pl-PL" dirty="0">
                <a:latin typeface="Consolas" panose="020B0609020204030204" pitchFamily="49" charset="0"/>
              </a:rPr>
              <a:t>());//usuwa i zwraca "trzy"</a:t>
            </a:r>
          </a:p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Console.WriteLine</a:t>
            </a:r>
            <a:r>
              <a:rPr lang="pl-PL" dirty="0">
                <a:latin typeface="Consolas" panose="020B0609020204030204" pitchFamily="49" charset="0"/>
              </a:rPr>
              <a:t>(</a:t>
            </a:r>
            <a:r>
              <a:rPr lang="pl-PL" dirty="0" err="1">
                <a:latin typeface="Consolas" panose="020B0609020204030204" pitchFamily="49" charset="0"/>
              </a:rPr>
              <a:t>wyrazy.Peek</a:t>
            </a:r>
            <a:r>
              <a:rPr lang="pl-PL" dirty="0">
                <a:latin typeface="Consolas" panose="020B0609020204030204" pitchFamily="49" charset="0"/>
              </a:rPr>
              <a:t>());//zwraca "dwa"</a:t>
            </a:r>
          </a:p>
        </p:txBody>
      </p:sp>
    </p:spTree>
    <p:extLst>
      <p:ext uri="{BB962C8B-B14F-4D97-AF65-F5344CB8AC3E}">
        <p14:creationId xmlns:p14="http://schemas.microsoft.com/office/powerpoint/2010/main" val="423638088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Co z sortowaniem elementów stosu?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 err="1">
                <a:latin typeface="Consolas" panose="020B0609020204030204" pitchFamily="49" charset="0"/>
              </a:rPr>
              <a:t>Stack</a:t>
            </a:r>
            <a:r>
              <a:rPr lang="pl-PL" dirty="0">
                <a:latin typeface="Consolas" panose="020B0609020204030204" pitchFamily="49" charset="0"/>
              </a:rPr>
              <a:t>&lt;string&gt; wyrazy = </a:t>
            </a:r>
            <a:r>
              <a:rPr lang="pl-PL" dirty="0" err="1">
                <a:latin typeface="Consolas" panose="020B0609020204030204" pitchFamily="49" charset="0"/>
              </a:rPr>
              <a:t>new</a:t>
            </a: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Stack</a:t>
            </a:r>
            <a:r>
              <a:rPr lang="pl-PL" dirty="0">
                <a:latin typeface="Consolas" panose="020B0609020204030204" pitchFamily="49" charset="0"/>
              </a:rPr>
              <a:t>&lt;string&gt;();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 err="1">
                <a:latin typeface="Consolas" panose="020B0609020204030204" pitchFamily="49" charset="0"/>
              </a:rPr>
              <a:t>wyrazy.Push</a:t>
            </a:r>
            <a:r>
              <a:rPr lang="pl-PL" dirty="0">
                <a:latin typeface="Consolas" panose="020B0609020204030204" pitchFamily="49" charset="0"/>
              </a:rPr>
              <a:t>("raz");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 err="1">
                <a:latin typeface="Consolas" panose="020B0609020204030204" pitchFamily="49" charset="0"/>
              </a:rPr>
              <a:t>wyrazy.Push</a:t>
            </a:r>
            <a:r>
              <a:rPr lang="pl-PL" dirty="0">
                <a:latin typeface="Consolas" panose="020B0609020204030204" pitchFamily="49" charset="0"/>
              </a:rPr>
              <a:t>("dwa");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 err="1">
                <a:latin typeface="Consolas" panose="020B0609020204030204" pitchFamily="49" charset="0"/>
              </a:rPr>
              <a:t>wyrazy.Push</a:t>
            </a:r>
            <a:r>
              <a:rPr lang="pl-PL" dirty="0">
                <a:latin typeface="Consolas" panose="020B0609020204030204" pitchFamily="49" charset="0"/>
              </a:rPr>
              <a:t>("trzy");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//</a:t>
            </a:r>
            <a:r>
              <a:rPr lang="pl-PL" dirty="0" err="1">
                <a:latin typeface="Consolas" panose="020B0609020204030204" pitchFamily="49" charset="0"/>
              </a:rPr>
              <a:t>wyrazy.Sort</a:t>
            </a:r>
            <a:r>
              <a:rPr lang="pl-PL" dirty="0">
                <a:latin typeface="Consolas" panose="020B0609020204030204" pitchFamily="49" charset="0"/>
              </a:rPr>
              <a:t>();  //nie działa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 err="1">
                <a:latin typeface="Consolas" panose="020B0609020204030204" pitchFamily="49" charset="0"/>
              </a:rPr>
              <a:t>var</a:t>
            </a:r>
            <a:r>
              <a:rPr lang="pl-PL" dirty="0">
                <a:latin typeface="Consolas" panose="020B0609020204030204" pitchFamily="49" charset="0"/>
              </a:rPr>
              <a:t> sort = </a:t>
            </a:r>
            <a:r>
              <a:rPr lang="pl-PL" dirty="0" err="1">
                <a:latin typeface="Consolas" panose="020B0609020204030204" pitchFamily="49" charset="0"/>
              </a:rPr>
              <a:t>wyrazy.OrderBy</a:t>
            </a:r>
            <a:r>
              <a:rPr lang="pl-PL" dirty="0">
                <a:latin typeface="Consolas" panose="020B0609020204030204" pitchFamily="49" charset="0"/>
              </a:rPr>
              <a:t>(x =&gt; x);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 err="1">
                <a:latin typeface="Consolas" panose="020B0609020204030204" pitchFamily="49" charset="0"/>
              </a:rPr>
              <a:t>foreach</a:t>
            </a:r>
            <a:r>
              <a:rPr lang="pl-PL" dirty="0">
                <a:latin typeface="Consolas" panose="020B0609020204030204" pitchFamily="49" charset="0"/>
              </a:rPr>
              <a:t>(</a:t>
            </a:r>
            <a:r>
              <a:rPr lang="pl-PL" dirty="0" err="1">
                <a:latin typeface="Consolas" panose="020B0609020204030204" pitchFamily="49" charset="0"/>
              </a:rPr>
              <a:t>var</a:t>
            </a:r>
            <a:r>
              <a:rPr lang="pl-PL" dirty="0">
                <a:latin typeface="Consolas" panose="020B0609020204030204" pitchFamily="49" charset="0"/>
              </a:rPr>
              <a:t> element in sort)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	</a:t>
            </a:r>
            <a:r>
              <a:rPr lang="pl-PL" dirty="0" err="1">
                <a:latin typeface="Consolas" panose="020B0609020204030204" pitchFamily="49" charset="0"/>
              </a:rPr>
              <a:t>Console.WriteLine</a:t>
            </a:r>
            <a:r>
              <a:rPr lang="pl-PL" dirty="0">
                <a:latin typeface="Consolas" panose="020B0609020204030204" pitchFamily="49" charset="0"/>
              </a:rPr>
              <a:t>(element);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4361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8" y="840259"/>
            <a:ext cx="7063948" cy="5201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class</a:t>
            </a:r>
            <a:r>
              <a:rPr lang="pl-PL" dirty="0">
                <a:latin typeface="Consolas" panose="020B0609020204030204" pitchFamily="49" charset="0"/>
              </a:rPr>
              <a:t> Osoba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    {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        </a:t>
            </a:r>
            <a:r>
              <a:rPr lang="pl-PL" dirty="0" err="1">
                <a:latin typeface="Consolas" panose="020B0609020204030204" pitchFamily="49" charset="0"/>
              </a:rPr>
              <a:t>private</a:t>
            </a:r>
            <a:r>
              <a:rPr lang="pl-PL" dirty="0">
                <a:latin typeface="Consolas" panose="020B0609020204030204" pitchFamily="49" charset="0"/>
              </a:rPr>
              <a:t> string </a:t>
            </a:r>
            <a:r>
              <a:rPr lang="pl-PL" dirty="0" err="1">
                <a:latin typeface="Consolas" panose="020B0609020204030204" pitchFamily="49" charset="0"/>
              </a:rPr>
              <a:t>imie</a:t>
            </a:r>
            <a:r>
              <a:rPr lang="pl-PL" dirty="0"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        </a:t>
            </a:r>
            <a:r>
              <a:rPr lang="pl-PL" dirty="0" err="1">
                <a:latin typeface="Consolas" panose="020B0609020204030204" pitchFamily="49" charset="0"/>
              </a:rPr>
              <a:t>private</a:t>
            </a: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int</a:t>
            </a:r>
            <a:r>
              <a:rPr lang="pl-PL" dirty="0">
                <a:latin typeface="Consolas" panose="020B0609020204030204" pitchFamily="49" charset="0"/>
              </a:rPr>
              <a:t> wiek;</a:t>
            </a:r>
          </a:p>
          <a:p>
            <a:pPr marL="0" indent="0">
              <a:buNone/>
            </a:pPr>
            <a:endParaRPr lang="pl-PL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        public </a:t>
            </a:r>
            <a:r>
              <a:rPr lang="pl-PL" dirty="0" err="1">
                <a:latin typeface="Consolas" panose="020B0609020204030204" pitchFamily="49" charset="0"/>
              </a:rPr>
              <a:t>void</a:t>
            </a: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UstawWiek</a:t>
            </a:r>
            <a:r>
              <a:rPr lang="pl-PL" dirty="0">
                <a:latin typeface="Consolas" panose="020B0609020204030204" pitchFamily="49" charset="0"/>
              </a:rPr>
              <a:t>(</a:t>
            </a:r>
            <a:r>
              <a:rPr lang="pl-PL" dirty="0" err="1">
                <a:latin typeface="Consolas" panose="020B0609020204030204" pitchFamily="49" charset="0"/>
              </a:rPr>
              <a:t>int</a:t>
            </a:r>
            <a:r>
              <a:rPr lang="pl-PL" dirty="0">
                <a:latin typeface="Consolas" panose="020B0609020204030204" pitchFamily="49" charset="0"/>
              </a:rPr>
              <a:t> wiek) 										{</a:t>
            </a:r>
            <a:r>
              <a:rPr lang="pl-PL" dirty="0" err="1">
                <a:latin typeface="Consolas" panose="020B0609020204030204" pitchFamily="49" charset="0"/>
              </a:rPr>
              <a:t>this.wiek</a:t>
            </a:r>
            <a:r>
              <a:rPr lang="pl-PL" dirty="0">
                <a:latin typeface="Consolas" panose="020B0609020204030204" pitchFamily="49" charset="0"/>
              </a:rPr>
              <a:t>=wiek;}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        public </a:t>
            </a:r>
            <a:r>
              <a:rPr lang="pl-PL" dirty="0" err="1">
                <a:latin typeface="Consolas" panose="020B0609020204030204" pitchFamily="49" charset="0"/>
              </a:rPr>
              <a:t>int</a:t>
            </a: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PobierzWiek</a:t>
            </a:r>
            <a:r>
              <a:rPr lang="pl-PL" dirty="0">
                <a:latin typeface="Consolas" panose="020B0609020204030204" pitchFamily="49" charset="0"/>
              </a:rPr>
              <a:t>() { return wiek; }</a:t>
            </a:r>
          </a:p>
          <a:p>
            <a:pPr marL="0" indent="0">
              <a:buNone/>
            </a:pPr>
            <a:endParaRPr lang="pl-PL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        public </a:t>
            </a:r>
            <a:r>
              <a:rPr lang="pl-PL" dirty="0" err="1">
                <a:latin typeface="Consolas" panose="020B0609020204030204" pitchFamily="49" charset="0"/>
              </a:rPr>
              <a:t>void</a:t>
            </a: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UstawImie</a:t>
            </a:r>
            <a:r>
              <a:rPr lang="pl-PL" dirty="0">
                <a:latin typeface="Consolas" panose="020B0609020204030204" pitchFamily="49" charset="0"/>
              </a:rPr>
              <a:t>(string </a:t>
            </a:r>
            <a:r>
              <a:rPr lang="pl-PL" dirty="0" err="1">
                <a:latin typeface="Consolas" panose="020B0609020204030204" pitchFamily="49" charset="0"/>
              </a:rPr>
              <a:t>imie</a:t>
            </a:r>
            <a:r>
              <a:rPr lang="pl-PL" dirty="0">
                <a:latin typeface="Consolas" panose="020B0609020204030204" pitchFamily="49" charset="0"/>
              </a:rPr>
              <a:t>) { </a:t>
            </a:r>
            <a:r>
              <a:rPr lang="pl-PL" dirty="0" err="1">
                <a:latin typeface="Consolas" panose="020B0609020204030204" pitchFamily="49" charset="0"/>
              </a:rPr>
              <a:t>this.imie</a:t>
            </a:r>
            <a:r>
              <a:rPr lang="pl-PL" dirty="0">
                <a:latin typeface="Consolas" panose="020B0609020204030204" pitchFamily="49" charset="0"/>
              </a:rPr>
              <a:t> 					= </a:t>
            </a:r>
            <a:r>
              <a:rPr lang="pl-PL" dirty="0" err="1">
                <a:latin typeface="Consolas" panose="020B0609020204030204" pitchFamily="49" charset="0"/>
              </a:rPr>
              <a:t>imie</a:t>
            </a:r>
            <a:r>
              <a:rPr lang="pl-PL" dirty="0">
                <a:latin typeface="Consolas" panose="020B0609020204030204" pitchFamily="49" charset="0"/>
              </a:rPr>
              <a:t>; }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        public string </a:t>
            </a:r>
            <a:r>
              <a:rPr lang="pl-PL" dirty="0" err="1">
                <a:latin typeface="Consolas" panose="020B0609020204030204" pitchFamily="49" charset="0"/>
              </a:rPr>
              <a:t>PobierzImie</a:t>
            </a:r>
            <a:r>
              <a:rPr lang="pl-PL" dirty="0">
                <a:latin typeface="Consolas" panose="020B0609020204030204" pitchFamily="49" charset="0"/>
              </a:rPr>
              <a:t>() { return </a:t>
            </a:r>
            <a:r>
              <a:rPr lang="pl-PL" dirty="0" err="1">
                <a:latin typeface="Consolas" panose="020B0609020204030204" pitchFamily="49" charset="0"/>
              </a:rPr>
              <a:t>imie</a:t>
            </a:r>
            <a:r>
              <a:rPr lang="pl-PL" dirty="0">
                <a:latin typeface="Consolas" panose="020B0609020204030204" pitchFamily="49" charset="0"/>
              </a:rPr>
              <a:t>; }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229204419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Kolejki (ang. Queue)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Przechowuje dane zgodnie z zasadą FIFO (ang. First-In, First-Out), co oznacza: pierwszy przyszedł, pierwszy wyszedł.</a:t>
            </a:r>
          </a:p>
          <a:p>
            <a:r>
              <a:rPr lang="pl-PL" dirty="0"/>
              <a:t>Przykład z życia:</a:t>
            </a:r>
          </a:p>
          <a:p>
            <a:pPr lvl="1"/>
            <a:r>
              <a:rPr lang="pl-PL" dirty="0"/>
              <a:t>samochody poruszające się po jednokierunkowej ulicy,</a:t>
            </a:r>
          </a:p>
          <a:p>
            <a:pPr lvl="1"/>
            <a:r>
              <a:rPr lang="pl-PL" dirty="0"/>
              <a:t>ludzie czekający w kolejce,</a:t>
            </a:r>
          </a:p>
          <a:p>
            <a:pPr lvl="1"/>
            <a:r>
              <a:rPr lang="pl-PL" dirty="0"/>
              <a:t>klienci czekający na wsparcie techniczne.</a:t>
            </a:r>
          </a:p>
        </p:txBody>
      </p:sp>
    </p:spTree>
    <p:extLst>
      <p:ext uri="{BB962C8B-B14F-4D97-AF65-F5344CB8AC3E}">
        <p14:creationId xmlns:p14="http://schemas.microsoft.com/office/powerpoint/2010/main" val="365094336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828" y="2262725"/>
            <a:ext cx="5953956" cy="3677163"/>
          </a:xfrm>
        </p:spPr>
      </p:pic>
    </p:spTree>
    <p:extLst>
      <p:ext uri="{BB962C8B-B14F-4D97-AF65-F5344CB8AC3E}">
        <p14:creationId xmlns:p14="http://schemas.microsoft.com/office/powerpoint/2010/main" val="299076357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Dwa typy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niegeneryczny (</a:t>
            </a:r>
            <a:r>
              <a:rPr lang="pl-PL" dirty="0">
                <a:latin typeface="Consolas" panose="020B0609020204030204" pitchFamily="49" charset="0"/>
              </a:rPr>
              <a:t>Queue</a:t>
            </a:r>
            <a:r>
              <a:rPr lang="pl-PL" dirty="0"/>
              <a:t>)</a:t>
            </a:r>
          </a:p>
          <a:p>
            <a:pPr lvl="1"/>
            <a:r>
              <a:rPr lang="pl-PL" dirty="0"/>
              <a:t>przestrzeń nazw: </a:t>
            </a:r>
            <a:r>
              <a:rPr lang="pl-PL" dirty="0" err="1">
                <a:latin typeface="Consolas" panose="020B0609020204030204" pitchFamily="49" charset="0"/>
              </a:rPr>
              <a:t>System.Collections</a:t>
            </a:r>
            <a:endParaRPr lang="pl-PL" dirty="0">
              <a:latin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pl-PL" dirty="0">
                <a:latin typeface="Consolas" panose="020B0609020204030204" pitchFamily="49" charset="0"/>
              </a:rPr>
              <a:t>Queue kolejka = </a:t>
            </a:r>
            <a:r>
              <a:rPr lang="pl-PL" dirty="0" err="1">
                <a:latin typeface="Consolas" panose="020B0609020204030204" pitchFamily="49" charset="0"/>
              </a:rPr>
              <a:t>new</a:t>
            </a:r>
            <a:r>
              <a:rPr lang="pl-PL" dirty="0">
                <a:latin typeface="Consolas" panose="020B0609020204030204" pitchFamily="49" charset="0"/>
              </a:rPr>
              <a:t> Queue();</a:t>
            </a:r>
          </a:p>
          <a:p>
            <a:r>
              <a:rPr lang="pl-PL" dirty="0"/>
              <a:t>generyczny (</a:t>
            </a:r>
            <a:r>
              <a:rPr lang="pl-PL" dirty="0">
                <a:latin typeface="Consolas" panose="020B0609020204030204" pitchFamily="49" charset="0"/>
              </a:rPr>
              <a:t>Queue&lt;T&gt;</a:t>
            </a:r>
            <a:r>
              <a:rPr lang="pl-PL" dirty="0"/>
              <a:t>)</a:t>
            </a:r>
          </a:p>
          <a:p>
            <a:pPr lvl="1"/>
            <a:r>
              <a:rPr lang="pl-PL" dirty="0"/>
              <a:t>przestrzeń nazw: </a:t>
            </a:r>
            <a:r>
              <a:rPr lang="pl-PL" dirty="0" err="1">
                <a:latin typeface="Consolas" panose="020B0609020204030204" pitchFamily="49" charset="0"/>
              </a:rPr>
              <a:t>System.Collections.Generic</a:t>
            </a:r>
            <a:endParaRPr lang="pl-PL" dirty="0">
              <a:latin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pl-PL" dirty="0">
                <a:latin typeface="Consolas" panose="020B0609020204030204" pitchFamily="49" charset="0"/>
              </a:rPr>
              <a:t>Queue&lt;</a:t>
            </a:r>
            <a:r>
              <a:rPr lang="pl-PL" dirty="0" err="1">
                <a:latin typeface="Consolas" panose="020B0609020204030204" pitchFamily="49" charset="0"/>
              </a:rPr>
              <a:t>int</a:t>
            </a:r>
            <a:r>
              <a:rPr lang="pl-PL" dirty="0">
                <a:latin typeface="Consolas" panose="020B0609020204030204" pitchFamily="49" charset="0"/>
              </a:rPr>
              <a:t>&gt; kolejka2 = </a:t>
            </a:r>
            <a:r>
              <a:rPr lang="pl-PL" dirty="0" err="1">
                <a:latin typeface="Consolas" panose="020B0609020204030204" pitchFamily="49" charset="0"/>
              </a:rPr>
              <a:t>new</a:t>
            </a:r>
            <a:r>
              <a:rPr lang="pl-PL" dirty="0">
                <a:latin typeface="Consolas" panose="020B0609020204030204" pitchFamily="49" charset="0"/>
              </a:rPr>
              <a:t> Queue&lt;</a:t>
            </a:r>
            <a:r>
              <a:rPr lang="pl-PL" dirty="0" err="1">
                <a:latin typeface="Consolas" panose="020B0609020204030204" pitchFamily="49" charset="0"/>
              </a:rPr>
              <a:t>int</a:t>
            </a:r>
            <a:r>
              <a:rPr lang="pl-PL" dirty="0">
                <a:latin typeface="Consolas" panose="020B0609020204030204" pitchFamily="49" charset="0"/>
              </a:rPr>
              <a:t>&gt;();</a:t>
            </a:r>
          </a:p>
        </p:txBody>
      </p:sp>
    </p:spTree>
    <p:extLst>
      <p:ext uri="{BB962C8B-B14F-4D97-AF65-F5344CB8AC3E}">
        <p14:creationId xmlns:p14="http://schemas.microsoft.com/office/powerpoint/2010/main" val="37522941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Metody i właściwości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>
                <a:latin typeface="Consolas" panose="020B0609020204030204" pitchFamily="49" charset="0"/>
              </a:rPr>
              <a:t>Enqueue</a:t>
            </a:r>
            <a:r>
              <a:rPr lang="pl-PL" dirty="0">
                <a:latin typeface="Consolas" panose="020B0609020204030204" pitchFamily="49" charset="0"/>
              </a:rPr>
              <a:t>() </a:t>
            </a:r>
            <a:r>
              <a:rPr lang="pl-PL" dirty="0"/>
              <a:t>– dodanie elementu na końcu kolejki</a:t>
            </a:r>
          </a:p>
          <a:p>
            <a:r>
              <a:rPr lang="pl-PL" dirty="0" err="1">
                <a:latin typeface="Consolas" panose="020B0609020204030204" pitchFamily="49" charset="0"/>
              </a:rPr>
              <a:t>Dequeue</a:t>
            </a:r>
            <a:r>
              <a:rPr lang="pl-PL" dirty="0">
                <a:latin typeface="Consolas" panose="020B0609020204030204" pitchFamily="49" charset="0"/>
              </a:rPr>
              <a:t>() </a:t>
            </a:r>
            <a:r>
              <a:rPr lang="pl-PL" dirty="0"/>
              <a:t>– usuwa i zwraca pierwszy element na kolejce</a:t>
            </a:r>
          </a:p>
          <a:p>
            <a:r>
              <a:rPr lang="pl-PL" dirty="0" err="1">
                <a:latin typeface="Consolas" panose="020B0609020204030204" pitchFamily="49" charset="0"/>
              </a:rPr>
              <a:t>Peek</a:t>
            </a:r>
            <a:r>
              <a:rPr lang="pl-PL" dirty="0">
                <a:latin typeface="Consolas" panose="020B0609020204030204" pitchFamily="49" charset="0"/>
              </a:rPr>
              <a:t>() </a:t>
            </a:r>
            <a:r>
              <a:rPr lang="pl-PL" dirty="0"/>
              <a:t>zwraca pierwszy element, ale nie usuwa go z kolejki</a:t>
            </a:r>
          </a:p>
          <a:p>
            <a:r>
              <a:rPr lang="pl-PL" dirty="0" err="1">
                <a:latin typeface="Consolas" panose="020B0609020204030204" pitchFamily="49" charset="0"/>
              </a:rPr>
              <a:t>Contains</a:t>
            </a:r>
            <a:r>
              <a:rPr lang="pl-PL" dirty="0">
                <a:latin typeface="Consolas" panose="020B0609020204030204" pitchFamily="49" charset="0"/>
              </a:rPr>
              <a:t>() </a:t>
            </a:r>
            <a:r>
              <a:rPr lang="pl-PL" dirty="0"/>
              <a:t>– sprawdzenie czy element jest w kolejce</a:t>
            </a:r>
          </a:p>
          <a:p>
            <a:endParaRPr lang="pl-PL" dirty="0"/>
          </a:p>
          <a:p>
            <a:r>
              <a:rPr lang="pl-PL" dirty="0" err="1">
                <a:latin typeface="Consolas" panose="020B0609020204030204" pitchFamily="49" charset="0"/>
              </a:rPr>
              <a:t>Count</a:t>
            </a:r>
            <a:r>
              <a:rPr lang="pl-PL" dirty="0"/>
              <a:t> – zwraca liczbę elementów w kolejce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9521700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9" y="704336"/>
            <a:ext cx="6878596" cy="5337028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Queue&lt;string&gt; wyrazy = </a:t>
            </a:r>
            <a:r>
              <a:rPr lang="pl-PL" dirty="0" err="1">
                <a:latin typeface="Consolas" panose="020B0609020204030204" pitchFamily="49" charset="0"/>
              </a:rPr>
              <a:t>new</a:t>
            </a:r>
            <a:r>
              <a:rPr lang="pl-PL" dirty="0">
                <a:latin typeface="Consolas" panose="020B0609020204030204" pitchFamily="49" charset="0"/>
              </a:rPr>
              <a:t> Queue&lt;string&gt;();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 err="1">
                <a:latin typeface="Consolas" panose="020B0609020204030204" pitchFamily="49" charset="0"/>
              </a:rPr>
              <a:t>wyrazy.Enqueue</a:t>
            </a:r>
            <a:r>
              <a:rPr lang="pl-PL" dirty="0">
                <a:latin typeface="Consolas" panose="020B0609020204030204" pitchFamily="49" charset="0"/>
              </a:rPr>
              <a:t>("raz");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 err="1">
                <a:latin typeface="Consolas" panose="020B0609020204030204" pitchFamily="49" charset="0"/>
              </a:rPr>
              <a:t>wyrazy.Enqueue</a:t>
            </a:r>
            <a:r>
              <a:rPr lang="pl-PL" dirty="0">
                <a:latin typeface="Consolas" panose="020B0609020204030204" pitchFamily="49" charset="0"/>
              </a:rPr>
              <a:t>("dwa");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 err="1">
                <a:latin typeface="Consolas" panose="020B0609020204030204" pitchFamily="49" charset="0"/>
              </a:rPr>
              <a:t>wyrazy.Enqueue</a:t>
            </a:r>
            <a:r>
              <a:rPr lang="pl-PL" dirty="0">
                <a:latin typeface="Consolas" panose="020B0609020204030204" pitchFamily="49" charset="0"/>
              </a:rPr>
              <a:t>("trzy");   </a:t>
            </a:r>
            <a:r>
              <a:rPr lang="pl-PL" dirty="0" err="1">
                <a:latin typeface="Consolas" panose="020B0609020204030204" pitchFamily="49" charset="0"/>
              </a:rPr>
              <a:t>Console.WriteLine</a:t>
            </a:r>
            <a:r>
              <a:rPr lang="pl-PL" dirty="0">
                <a:latin typeface="Consolas" panose="020B0609020204030204" pitchFamily="49" charset="0"/>
              </a:rPr>
              <a:t>(</a:t>
            </a:r>
            <a:r>
              <a:rPr lang="pl-PL" dirty="0" err="1">
                <a:latin typeface="Consolas" panose="020B0609020204030204" pitchFamily="49" charset="0"/>
              </a:rPr>
              <a:t>wyrazy.Contains</a:t>
            </a:r>
            <a:r>
              <a:rPr lang="pl-PL" dirty="0">
                <a:latin typeface="Consolas" panose="020B0609020204030204" pitchFamily="49" charset="0"/>
              </a:rPr>
              <a:t>("cztery"));//</a:t>
            </a:r>
            <a:r>
              <a:rPr lang="pl-PL" dirty="0" err="1">
                <a:latin typeface="Consolas" panose="020B0609020204030204" pitchFamily="49" charset="0"/>
              </a:rPr>
              <a:t>False</a:t>
            </a:r>
            <a:r>
              <a:rPr lang="pl-PL" dirty="0">
                <a:latin typeface="Consolas" panose="020B0609020204030204" pitchFamily="49" charset="0"/>
              </a:rPr>
              <a:t>       </a:t>
            </a:r>
            <a:r>
              <a:rPr lang="pl-PL" dirty="0" err="1">
                <a:latin typeface="Consolas" panose="020B0609020204030204" pitchFamily="49" charset="0"/>
              </a:rPr>
              <a:t>Console.WriteLine</a:t>
            </a:r>
            <a:r>
              <a:rPr lang="pl-PL" dirty="0">
                <a:latin typeface="Consolas" panose="020B0609020204030204" pitchFamily="49" charset="0"/>
              </a:rPr>
              <a:t>(</a:t>
            </a:r>
            <a:r>
              <a:rPr lang="pl-PL" dirty="0" err="1">
                <a:latin typeface="Consolas" panose="020B0609020204030204" pitchFamily="49" charset="0"/>
              </a:rPr>
              <a:t>wyrazy.Contains</a:t>
            </a:r>
            <a:r>
              <a:rPr lang="pl-PL" dirty="0">
                <a:latin typeface="Consolas" panose="020B0609020204030204" pitchFamily="49" charset="0"/>
              </a:rPr>
              <a:t>("dwa"));//True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 err="1">
                <a:latin typeface="Consolas" panose="020B0609020204030204" pitchFamily="49" charset="0"/>
              </a:rPr>
              <a:t>foreach</a:t>
            </a:r>
            <a:r>
              <a:rPr lang="pl-PL" dirty="0">
                <a:latin typeface="Consolas" panose="020B0609020204030204" pitchFamily="49" charset="0"/>
              </a:rPr>
              <a:t>(</a:t>
            </a:r>
            <a:r>
              <a:rPr lang="pl-PL" dirty="0" err="1">
                <a:latin typeface="Consolas" panose="020B0609020204030204" pitchFamily="49" charset="0"/>
              </a:rPr>
              <a:t>var</a:t>
            </a:r>
            <a:r>
              <a:rPr lang="pl-PL" dirty="0">
                <a:latin typeface="Consolas" panose="020B0609020204030204" pitchFamily="49" charset="0"/>
              </a:rPr>
              <a:t> element in wyrazy)//wypisuje "raz" "dwa" 									"trzy"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	</a:t>
            </a:r>
            <a:r>
              <a:rPr lang="pl-PL" dirty="0" err="1">
                <a:latin typeface="Consolas" panose="020B0609020204030204" pitchFamily="49" charset="0"/>
              </a:rPr>
              <a:t>Console.WriteLine</a:t>
            </a:r>
            <a:r>
              <a:rPr lang="pl-PL" dirty="0">
                <a:latin typeface="Consolas" panose="020B0609020204030204" pitchFamily="49" charset="0"/>
              </a:rPr>
              <a:t>(element);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 err="1">
                <a:latin typeface="Consolas" panose="020B0609020204030204" pitchFamily="49" charset="0"/>
              </a:rPr>
              <a:t>Console.WriteLine</a:t>
            </a:r>
            <a:r>
              <a:rPr lang="pl-PL" dirty="0">
                <a:latin typeface="Consolas" panose="020B0609020204030204" pitchFamily="49" charset="0"/>
              </a:rPr>
              <a:t>(</a:t>
            </a:r>
            <a:r>
              <a:rPr lang="pl-PL" dirty="0" err="1">
                <a:latin typeface="Consolas" panose="020B0609020204030204" pitchFamily="49" charset="0"/>
              </a:rPr>
              <a:t>wyrazy.Dequeue</a:t>
            </a:r>
            <a:r>
              <a:rPr lang="pl-PL" dirty="0">
                <a:latin typeface="Consolas" panose="020B0609020204030204" pitchFamily="49" charset="0"/>
              </a:rPr>
              <a:t>());//usuwa i zwraca 										"raz"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 err="1">
                <a:latin typeface="Consolas" panose="020B0609020204030204" pitchFamily="49" charset="0"/>
              </a:rPr>
              <a:t>Console.WriteLine</a:t>
            </a:r>
            <a:r>
              <a:rPr lang="pl-PL" dirty="0">
                <a:latin typeface="Consolas" panose="020B0609020204030204" pitchFamily="49" charset="0"/>
              </a:rPr>
              <a:t>(</a:t>
            </a:r>
            <a:r>
              <a:rPr lang="pl-PL" dirty="0" err="1">
                <a:latin typeface="Consolas" panose="020B0609020204030204" pitchFamily="49" charset="0"/>
              </a:rPr>
              <a:t>wyrazy.Peek</a:t>
            </a:r>
            <a:r>
              <a:rPr lang="pl-PL" dirty="0">
                <a:latin typeface="Consolas" panose="020B0609020204030204" pitchFamily="49" charset="0"/>
              </a:rPr>
              <a:t>());//zwraca "dwa"</a:t>
            </a:r>
          </a:p>
        </p:txBody>
      </p:sp>
    </p:spTree>
    <p:extLst>
      <p:ext uri="{BB962C8B-B14F-4D97-AF65-F5344CB8AC3E}">
        <p14:creationId xmlns:p14="http://schemas.microsoft.com/office/powerpoint/2010/main" val="261047493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Różnice między stosem</a:t>
            </a:r>
            <a:br>
              <a:rPr lang="pl-PL" dirty="0"/>
            </a:br>
            <a:r>
              <a:rPr lang="pl-PL" dirty="0"/>
              <a:t>a kolejką</a:t>
            </a:r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8406" y="2658259"/>
            <a:ext cx="4762500" cy="2750344"/>
          </a:xfrm>
        </p:spPr>
      </p:pic>
    </p:spTree>
    <p:extLst>
      <p:ext uri="{BB962C8B-B14F-4D97-AF65-F5344CB8AC3E}">
        <p14:creationId xmlns:p14="http://schemas.microsoft.com/office/powerpoint/2010/main" val="245375224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Lista tablic (ang. </a:t>
            </a:r>
            <a:r>
              <a:rPr lang="pl-PL" dirty="0" err="1"/>
              <a:t>ArrayList</a:t>
            </a:r>
            <a:r>
              <a:rPr lang="pl-PL" dirty="0"/>
              <a:t>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Niegeneryczna kolekcja na przechowywanie tablic obiektów o dynamicznym rozmiarze.</a:t>
            </a:r>
          </a:p>
          <a:p>
            <a:r>
              <a:rPr lang="pl-PL" dirty="0"/>
              <a:t>przestrzeń nazw: </a:t>
            </a:r>
            <a:r>
              <a:rPr lang="pl-PL" dirty="0" err="1">
                <a:latin typeface="Consolas" panose="020B0609020204030204" pitchFamily="49" charset="0"/>
              </a:rPr>
              <a:t>System.Collections</a:t>
            </a:r>
            <a:endParaRPr lang="pl-PL" dirty="0">
              <a:latin typeface="Consolas" panose="020B0609020204030204" pitchFamily="49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6720122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Metody i właściwości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9" y="1447800"/>
            <a:ext cx="6347714" cy="4593563"/>
          </a:xfrm>
        </p:spPr>
        <p:txBody>
          <a:bodyPr>
            <a:normAutofit lnSpcReduction="10000"/>
          </a:bodyPr>
          <a:lstStyle/>
          <a:p>
            <a:r>
              <a:rPr lang="pl-PL" dirty="0" err="1">
                <a:latin typeface="Consolas" panose="020B0609020204030204" pitchFamily="49" charset="0"/>
              </a:rPr>
              <a:t>Add</a:t>
            </a:r>
            <a:r>
              <a:rPr lang="pl-PL" dirty="0">
                <a:latin typeface="Consolas" panose="020B0609020204030204" pitchFamily="49" charset="0"/>
              </a:rPr>
              <a:t>() </a:t>
            </a:r>
            <a:r>
              <a:rPr lang="pl-PL" dirty="0"/>
              <a:t>– dodanie elementu na koniec</a:t>
            </a:r>
          </a:p>
          <a:p>
            <a:r>
              <a:rPr lang="pl-PL" dirty="0" err="1">
                <a:latin typeface="Consolas" panose="020B0609020204030204" pitchFamily="49" charset="0"/>
              </a:rPr>
              <a:t>AddRange</a:t>
            </a:r>
            <a:r>
              <a:rPr lang="pl-PL" dirty="0">
                <a:latin typeface="Consolas" panose="020B0609020204030204" pitchFamily="49" charset="0"/>
              </a:rPr>
              <a:t>() </a:t>
            </a:r>
            <a:r>
              <a:rPr lang="pl-PL" dirty="0"/>
              <a:t>– dodanie kolekcji na koniec</a:t>
            </a:r>
          </a:p>
          <a:p>
            <a:r>
              <a:rPr lang="pl-PL" dirty="0">
                <a:latin typeface="Consolas" panose="020B0609020204030204" pitchFamily="49" charset="0"/>
              </a:rPr>
              <a:t>Insert() </a:t>
            </a:r>
            <a:r>
              <a:rPr lang="pl-PL" dirty="0"/>
              <a:t>– wstawia element pod określonym indeksem</a:t>
            </a:r>
          </a:p>
          <a:p>
            <a:r>
              <a:rPr lang="pl-PL" dirty="0" err="1">
                <a:latin typeface="Consolas" panose="020B0609020204030204" pitchFamily="49" charset="0"/>
              </a:rPr>
              <a:t>InsertRange</a:t>
            </a:r>
            <a:r>
              <a:rPr lang="pl-PL" dirty="0">
                <a:latin typeface="Consolas" panose="020B0609020204030204" pitchFamily="49" charset="0"/>
              </a:rPr>
              <a:t>() </a:t>
            </a:r>
            <a:r>
              <a:rPr lang="pl-PL" dirty="0"/>
              <a:t>– dodanie kolekcji pod określonym indeksem</a:t>
            </a:r>
          </a:p>
          <a:p>
            <a:r>
              <a:rPr lang="pl-PL" dirty="0" err="1">
                <a:latin typeface="Consolas" panose="020B0609020204030204" pitchFamily="49" charset="0"/>
              </a:rPr>
              <a:t>Remove</a:t>
            </a:r>
            <a:r>
              <a:rPr lang="pl-PL" dirty="0">
                <a:latin typeface="Consolas" panose="020B0609020204030204" pitchFamily="49" charset="0"/>
              </a:rPr>
              <a:t>() </a:t>
            </a:r>
            <a:r>
              <a:rPr lang="pl-PL" dirty="0"/>
              <a:t>– usuwa pierwszej wystąpienie elementu</a:t>
            </a:r>
          </a:p>
          <a:p>
            <a:r>
              <a:rPr lang="pl-PL" dirty="0" err="1">
                <a:latin typeface="Consolas" panose="020B0609020204030204" pitchFamily="49" charset="0"/>
              </a:rPr>
              <a:t>RemoveAt</a:t>
            </a:r>
            <a:r>
              <a:rPr lang="pl-PL" dirty="0">
                <a:latin typeface="Consolas" panose="020B0609020204030204" pitchFamily="49" charset="0"/>
              </a:rPr>
              <a:t>() </a:t>
            </a:r>
            <a:r>
              <a:rPr lang="pl-PL" dirty="0"/>
              <a:t>– usuwa element pod określonym indeksem</a:t>
            </a:r>
          </a:p>
          <a:p>
            <a:r>
              <a:rPr lang="pl-PL" dirty="0" err="1">
                <a:latin typeface="Consolas" panose="020B0609020204030204" pitchFamily="49" charset="0"/>
              </a:rPr>
              <a:t>RemoveRange</a:t>
            </a:r>
            <a:r>
              <a:rPr lang="pl-PL" dirty="0">
                <a:latin typeface="Consolas" panose="020B0609020204030204" pitchFamily="49" charset="0"/>
              </a:rPr>
              <a:t>() </a:t>
            </a:r>
            <a:r>
              <a:rPr lang="pl-PL" dirty="0"/>
              <a:t>– usuwa zakres</a:t>
            </a:r>
          </a:p>
          <a:p>
            <a:r>
              <a:rPr lang="pl-PL" dirty="0">
                <a:latin typeface="Consolas" panose="020B0609020204030204" pitchFamily="49" charset="0"/>
              </a:rPr>
              <a:t>Sort() </a:t>
            </a:r>
            <a:r>
              <a:rPr lang="pl-PL" dirty="0"/>
              <a:t>– sortowanie (uwaga na typy!)</a:t>
            </a:r>
          </a:p>
          <a:p>
            <a:r>
              <a:rPr lang="pl-PL" dirty="0" err="1">
                <a:latin typeface="Consolas" panose="020B0609020204030204" pitchFamily="49" charset="0"/>
              </a:rPr>
              <a:t>IndexOf</a:t>
            </a:r>
            <a:r>
              <a:rPr lang="pl-PL" dirty="0">
                <a:latin typeface="Consolas" panose="020B0609020204030204" pitchFamily="49" charset="0"/>
              </a:rPr>
              <a:t>() </a:t>
            </a:r>
            <a:r>
              <a:rPr lang="pl-PL" dirty="0"/>
              <a:t>– pobranie numeru indeksu</a:t>
            </a:r>
          </a:p>
          <a:p>
            <a:endParaRPr lang="pl-PL" dirty="0"/>
          </a:p>
          <a:p>
            <a:r>
              <a:rPr lang="pl-PL" dirty="0" err="1">
                <a:latin typeface="Consolas" panose="020B0609020204030204" pitchFamily="49" charset="0"/>
              </a:rPr>
              <a:t>Count</a:t>
            </a:r>
            <a:r>
              <a:rPr lang="pl-PL" dirty="0"/>
              <a:t> – zwraca liczbę elementów</a:t>
            </a:r>
          </a:p>
        </p:txBody>
      </p:sp>
    </p:spTree>
    <p:extLst>
      <p:ext uri="{BB962C8B-B14F-4D97-AF65-F5344CB8AC3E}">
        <p14:creationId xmlns:p14="http://schemas.microsoft.com/office/powerpoint/2010/main" val="114167982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Lista (ang. List&lt;T&gt;)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Generyczna kolekcja na przechowywanie tablic obiektów o dynamicznym rozmiarze.</a:t>
            </a:r>
          </a:p>
          <a:p>
            <a:r>
              <a:rPr lang="pl-PL" dirty="0"/>
              <a:t>przestrzeń nazw: </a:t>
            </a:r>
            <a:r>
              <a:rPr lang="pl-PL" dirty="0" err="1">
                <a:latin typeface="Consolas" panose="020B0609020204030204" pitchFamily="49" charset="0"/>
              </a:rPr>
              <a:t>System.Collections.Generic</a:t>
            </a:r>
            <a:endParaRPr lang="pl-PL" dirty="0">
              <a:latin typeface="Consolas" panose="020B0609020204030204" pitchFamily="49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180026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Metody i właściwości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9" y="1231900"/>
            <a:ext cx="6347714" cy="4809463"/>
          </a:xfrm>
        </p:spPr>
        <p:txBody>
          <a:bodyPr>
            <a:normAutofit fontScale="92500" lnSpcReduction="20000"/>
          </a:bodyPr>
          <a:lstStyle/>
          <a:p>
            <a:r>
              <a:rPr lang="pl-PL" dirty="0" err="1">
                <a:latin typeface="Consolas" panose="020B0609020204030204" pitchFamily="49" charset="0"/>
              </a:rPr>
              <a:t>Add</a:t>
            </a:r>
            <a:r>
              <a:rPr lang="pl-PL" dirty="0">
                <a:latin typeface="Consolas" panose="020B0609020204030204" pitchFamily="49" charset="0"/>
              </a:rPr>
              <a:t>() </a:t>
            </a:r>
            <a:r>
              <a:rPr lang="pl-PL" dirty="0"/>
              <a:t>– dodanie elementu na koniec</a:t>
            </a:r>
          </a:p>
          <a:p>
            <a:r>
              <a:rPr lang="pl-PL" dirty="0" err="1">
                <a:latin typeface="Consolas" panose="020B0609020204030204" pitchFamily="49" charset="0"/>
              </a:rPr>
              <a:t>AddRange</a:t>
            </a:r>
            <a:r>
              <a:rPr lang="pl-PL" dirty="0">
                <a:latin typeface="Consolas" panose="020B0609020204030204" pitchFamily="49" charset="0"/>
              </a:rPr>
              <a:t>() </a:t>
            </a:r>
            <a:r>
              <a:rPr lang="pl-PL" dirty="0"/>
              <a:t>– dodanie kolekcji na koniec</a:t>
            </a:r>
          </a:p>
          <a:p>
            <a:r>
              <a:rPr lang="pl-PL" dirty="0">
                <a:latin typeface="Consolas" panose="020B0609020204030204" pitchFamily="49" charset="0"/>
              </a:rPr>
              <a:t>Insert() </a:t>
            </a:r>
            <a:r>
              <a:rPr lang="pl-PL" dirty="0"/>
              <a:t>– wstawia element pod określonym indeksem</a:t>
            </a:r>
          </a:p>
          <a:p>
            <a:r>
              <a:rPr lang="pl-PL" dirty="0" err="1">
                <a:latin typeface="Consolas" panose="020B0609020204030204" pitchFamily="49" charset="0"/>
              </a:rPr>
              <a:t>InsertRange</a:t>
            </a:r>
            <a:r>
              <a:rPr lang="pl-PL" dirty="0">
                <a:latin typeface="Consolas" panose="020B0609020204030204" pitchFamily="49" charset="0"/>
              </a:rPr>
              <a:t>() </a:t>
            </a:r>
            <a:r>
              <a:rPr lang="pl-PL" dirty="0"/>
              <a:t>– dodanie kolekcji pod określonym indeksem</a:t>
            </a:r>
          </a:p>
          <a:p>
            <a:r>
              <a:rPr lang="pl-PL" dirty="0" err="1">
                <a:latin typeface="Consolas" panose="020B0609020204030204" pitchFamily="49" charset="0"/>
              </a:rPr>
              <a:t>Find</a:t>
            </a:r>
            <a:r>
              <a:rPr lang="pl-PL" dirty="0">
                <a:latin typeface="Consolas" panose="020B0609020204030204" pitchFamily="49" charset="0"/>
              </a:rPr>
              <a:t>() </a:t>
            </a:r>
            <a:r>
              <a:rPr lang="pl-PL" dirty="0"/>
              <a:t>– wyszukuje element i zwraca pierwsze wystąpienie</a:t>
            </a:r>
          </a:p>
          <a:p>
            <a:r>
              <a:rPr lang="pl-PL" dirty="0" err="1">
                <a:latin typeface="Consolas" panose="020B0609020204030204" pitchFamily="49" charset="0"/>
              </a:rPr>
              <a:t>FindAll</a:t>
            </a:r>
            <a:r>
              <a:rPr lang="pl-PL" dirty="0">
                <a:latin typeface="Consolas" panose="020B0609020204030204" pitchFamily="49" charset="0"/>
              </a:rPr>
              <a:t>() </a:t>
            </a:r>
            <a:r>
              <a:rPr lang="pl-PL" dirty="0"/>
              <a:t>– wyszukuje wszystkie elementy i je zwraca w postaci listy</a:t>
            </a:r>
          </a:p>
          <a:p>
            <a:r>
              <a:rPr lang="pl-PL" dirty="0" err="1">
                <a:latin typeface="Consolas" panose="020B0609020204030204" pitchFamily="49" charset="0"/>
              </a:rPr>
              <a:t>Remove</a:t>
            </a:r>
            <a:r>
              <a:rPr lang="pl-PL" dirty="0">
                <a:latin typeface="Consolas" panose="020B0609020204030204" pitchFamily="49" charset="0"/>
              </a:rPr>
              <a:t>() </a:t>
            </a:r>
            <a:r>
              <a:rPr lang="pl-PL" dirty="0"/>
              <a:t>– usuwa pierwszej wystąpienie elementu</a:t>
            </a:r>
          </a:p>
          <a:p>
            <a:r>
              <a:rPr lang="pl-PL" dirty="0" err="1">
                <a:latin typeface="Consolas" panose="020B0609020204030204" pitchFamily="49" charset="0"/>
              </a:rPr>
              <a:t>RemoveAt</a:t>
            </a:r>
            <a:r>
              <a:rPr lang="pl-PL" dirty="0">
                <a:latin typeface="Consolas" panose="020B0609020204030204" pitchFamily="49" charset="0"/>
              </a:rPr>
              <a:t>() </a:t>
            </a:r>
            <a:r>
              <a:rPr lang="pl-PL" dirty="0"/>
              <a:t>– usuwa element pod określonym indeksem</a:t>
            </a:r>
          </a:p>
          <a:p>
            <a:r>
              <a:rPr lang="pl-PL" dirty="0" err="1">
                <a:latin typeface="Consolas" panose="020B0609020204030204" pitchFamily="49" charset="0"/>
              </a:rPr>
              <a:t>RemoveRange</a:t>
            </a:r>
            <a:r>
              <a:rPr lang="pl-PL" dirty="0">
                <a:latin typeface="Consolas" panose="020B0609020204030204" pitchFamily="49" charset="0"/>
              </a:rPr>
              <a:t>() </a:t>
            </a:r>
            <a:r>
              <a:rPr lang="pl-PL" dirty="0"/>
              <a:t>– usuwa zakres</a:t>
            </a:r>
          </a:p>
          <a:p>
            <a:r>
              <a:rPr lang="pl-PL" dirty="0">
                <a:latin typeface="Consolas" panose="020B0609020204030204" pitchFamily="49" charset="0"/>
              </a:rPr>
              <a:t>Sort() </a:t>
            </a:r>
            <a:r>
              <a:rPr lang="pl-PL" dirty="0"/>
              <a:t>– sortowanie (uwaga na typ!)</a:t>
            </a:r>
          </a:p>
          <a:p>
            <a:r>
              <a:rPr lang="pl-PL" dirty="0" err="1">
                <a:latin typeface="Consolas" panose="020B0609020204030204" pitchFamily="49" charset="0"/>
              </a:rPr>
              <a:t>IndexOf</a:t>
            </a:r>
            <a:r>
              <a:rPr lang="pl-PL" dirty="0">
                <a:latin typeface="Consolas" panose="020B0609020204030204" pitchFamily="49" charset="0"/>
              </a:rPr>
              <a:t>() </a:t>
            </a:r>
            <a:r>
              <a:rPr lang="pl-PL" dirty="0"/>
              <a:t>– pobranie numeru indeksu</a:t>
            </a:r>
          </a:p>
          <a:p>
            <a:r>
              <a:rPr lang="pl-PL" dirty="0" err="1">
                <a:latin typeface="Consolas" panose="020B0609020204030204" pitchFamily="49" charset="0"/>
              </a:rPr>
              <a:t>Count</a:t>
            </a:r>
            <a:r>
              <a:rPr lang="pl-PL" dirty="0"/>
              <a:t> – zwraca liczbę elementów</a:t>
            </a:r>
          </a:p>
        </p:txBody>
      </p:sp>
    </p:spTree>
    <p:extLst>
      <p:ext uri="{BB962C8B-B14F-4D97-AF65-F5344CB8AC3E}">
        <p14:creationId xmlns:p14="http://schemas.microsoft.com/office/powerpoint/2010/main" val="1880446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Osoba osoba1 = </a:t>
            </a:r>
            <a:r>
              <a:rPr lang="pl-PL" dirty="0" err="1">
                <a:latin typeface="Consolas" panose="020B0609020204030204" pitchFamily="49" charset="0"/>
              </a:rPr>
              <a:t>new</a:t>
            </a:r>
            <a:r>
              <a:rPr lang="pl-PL" dirty="0">
                <a:latin typeface="Consolas" panose="020B0609020204030204" pitchFamily="49" charset="0"/>
              </a:rPr>
              <a:t> Osoba();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osoba1.UstawWiek(21); //długo</a:t>
            </a:r>
          </a:p>
          <a:p>
            <a:pPr marL="0" indent="0">
              <a:buNone/>
            </a:pPr>
            <a:endParaRPr lang="pl-PL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osoba1.wiek = 21; //niedostępne</a:t>
            </a:r>
          </a:p>
        </p:txBody>
      </p:sp>
    </p:spTree>
    <p:extLst>
      <p:ext uri="{BB962C8B-B14F-4D97-AF65-F5344CB8AC3E}">
        <p14:creationId xmlns:p14="http://schemas.microsoft.com/office/powerpoint/2010/main" val="139772159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 z własną klasą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9" y="1828800"/>
            <a:ext cx="6347714" cy="4212563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class</a:t>
            </a:r>
            <a:r>
              <a:rPr lang="pl-PL" dirty="0">
                <a:latin typeface="Consolas" panose="020B0609020204030204" pitchFamily="49" charset="0"/>
              </a:rPr>
              <a:t> Osoba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        public string </a:t>
            </a:r>
            <a:r>
              <a:rPr lang="pl-PL" dirty="0" err="1">
                <a:latin typeface="Consolas" panose="020B0609020204030204" pitchFamily="49" charset="0"/>
              </a:rPr>
              <a:t>Imie</a:t>
            </a:r>
            <a:r>
              <a:rPr lang="pl-PL" dirty="0">
                <a:latin typeface="Consolas" panose="020B0609020204030204" pitchFamily="49" charset="0"/>
              </a:rPr>
              <a:t> { </a:t>
            </a:r>
            <a:r>
              <a:rPr lang="pl-PL" dirty="0" err="1">
                <a:latin typeface="Consolas" panose="020B0609020204030204" pitchFamily="49" charset="0"/>
              </a:rPr>
              <a:t>get</a:t>
            </a:r>
            <a:r>
              <a:rPr lang="pl-PL" dirty="0">
                <a:latin typeface="Consolas" panose="020B0609020204030204" pitchFamily="49" charset="0"/>
              </a:rPr>
              <a:t>; set;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        public </a:t>
            </a:r>
            <a:r>
              <a:rPr lang="pl-PL" dirty="0" err="1">
                <a:latin typeface="Consolas" panose="020B0609020204030204" pitchFamily="49" charset="0"/>
              </a:rPr>
              <a:t>int</a:t>
            </a:r>
            <a:r>
              <a:rPr lang="pl-PL" dirty="0">
                <a:latin typeface="Consolas" panose="020B0609020204030204" pitchFamily="49" charset="0"/>
              </a:rPr>
              <a:t> Wiek { </a:t>
            </a:r>
            <a:r>
              <a:rPr lang="pl-PL" dirty="0" err="1">
                <a:latin typeface="Consolas" panose="020B0609020204030204" pitchFamily="49" charset="0"/>
              </a:rPr>
              <a:t>get</a:t>
            </a:r>
            <a:r>
              <a:rPr lang="pl-PL" dirty="0">
                <a:latin typeface="Consolas" panose="020B0609020204030204" pitchFamily="49" charset="0"/>
              </a:rPr>
              <a:t>; set;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        public Osoba(string </a:t>
            </a:r>
            <a:r>
              <a:rPr lang="pl-PL" dirty="0" err="1">
                <a:latin typeface="Consolas" panose="020B0609020204030204" pitchFamily="49" charset="0"/>
              </a:rPr>
              <a:t>imie</a:t>
            </a:r>
            <a:r>
              <a:rPr lang="pl-PL" dirty="0">
                <a:latin typeface="Consolas" panose="020B0609020204030204" pitchFamily="49" charset="0"/>
              </a:rPr>
              <a:t>, </a:t>
            </a:r>
            <a:r>
              <a:rPr lang="pl-PL" dirty="0" err="1">
                <a:latin typeface="Consolas" panose="020B0609020204030204" pitchFamily="49" charset="0"/>
              </a:rPr>
              <a:t>int</a:t>
            </a:r>
            <a:r>
              <a:rPr lang="pl-PL" dirty="0">
                <a:latin typeface="Consolas" panose="020B0609020204030204" pitchFamily="49" charset="0"/>
              </a:rPr>
              <a:t> wiek)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    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            </a:t>
            </a:r>
            <a:r>
              <a:rPr lang="pl-PL" dirty="0" err="1">
                <a:latin typeface="Consolas" panose="020B0609020204030204" pitchFamily="49" charset="0"/>
              </a:rPr>
              <a:t>this.Imie</a:t>
            </a:r>
            <a:r>
              <a:rPr lang="pl-PL" dirty="0">
                <a:latin typeface="Consolas" panose="020B0609020204030204" pitchFamily="49" charset="0"/>
              </a:rPr>
              <a:t> = </a:t>
            </a:r>
            <a:r>
              <a:rPr lang="pl-PL" dirty="0" err="1">
                <a:latin typeface="Consolas" panose="020B0609020204030204" pitchFamily="49" charset="0"/>
              </a:rPr>
              <a:t>imie</a:t>
            </a:r>
            <a:r>
              <a:rPr lang="pl-PL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            </a:t>
            </a:r>
            <a:r>
              <a:rPr lang="pl-PL" dirty="0" err="1">
                <a:latin typeface="Consolas" panose="020B0609020204030204" pitchFamily="49" charset="0"/>
              </a:rPr>
              <a:t>this.Wiek</a:t>
            </a:r>
            <a:r>
              <a:rPr lang="pl-PL" dirty="0">
                <a:latin typeface="Consolas" panose="020B0609020204030204" pitchFamily="49" charset="0"/>
              </a:rPr>
              <a:t> = wiek;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        public </a:t>
            </a:r>
            <a:r>
              <a:rPr lang="pl-PL" dirty="0" err="1">
                <a:latin typeface="Consolas" panose="020B0609020204030204" pitchFamily="49" charset="0"/>
              </a:rPr>
              <a:t>override</a:t>
            </a:r>
            <a:r>
              <a:rPr lang="pl-PL" dirty="0">
                <a:latin typeface="Consolas" panose="020B0609020204030204" pitchFamily="49" charset="0"/>
              </a:rPr>
              <a:t> string </a:t>
            </a:r>
            <a:r>
              <a:rPr lang="pl-PL" dirty="0" err="1">
                <a:latin typeface="Consolas" panose="020B0609020204030204" pitchFamily="49" charset="0"/>
              </a:rPr>
              <a:t>ToString</a:t>
            </a:r>
            <a:r>
              <a:rPr lang="pl-PL" dirty="0">
                <a:latin typeface="Consolas" panose="020B0609020204030204" pitchFamily="49" charset="0"/>
              </a:rPr>
              <a:t>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    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            return </a:t>
            </a:r>
            <a:r>
              <a:rPr lang="pl-PL" dirty="0" err="1">
                <a:latin typeface="Consolas" panose="020B0609020204030204" pitchFamily="49" charset="0"/>
              </a:rPr>
              <a:t>Imie</a:t>
            </a:r>
            <a:r>
              <a:rPr lang="pl-PL" dirty="0">
                <a:latin typeface="Consolas" panose="020B0609020204030204" pitchFamily="49" charset="0"/>
              </a:rPr>
              <a:t> + " " + Wiek;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36983481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8" y="2160590"/>
            <a:ext cx="8051801" cy="3880773"/>
          </a:xfrm>
        </p:spPr>
        <p:txBody>
          <a:bodyPr/>
          <a:lstStyle/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List&lt;Osoba&gt; osoby = </a:t>
            </a:r>
            <a:r>
              <a:rPr lang="pl-PL" dirty="0" err="1">
                <a:latin typeface="Consolas" panose="020B0609020204030204" pitchFamily="49" charset="0"/>
              </a:rPr>
              <a:t>new</a:t>
            </a:r>
            <a:r>
              <a:rPr lang="pl-PL" dirty="0">
                <a:latin typeface="Consolas" panose="020B0609020204030204" pitchFamily="49" charset="0"/>
              </a:rPr>
              <a:t> List&lt;Osoba&gt;();</a:t>
            </a:r>
          </a:p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osoby.Add</a:t>
            </a:r>
            <a:r>
              <a:rPr lang="pl-PL" dirty="0">
                <a:latin typeface="Consolas" panose="020B0609020204030204" pitchFamily="49" charset="0"/>
              </a:rPr>
              <a:t>(</a:t>
            </a:r>
            <a:r>
              <a:rPr lang="pl-PL" dirty="0" err="1">
                <a:latin typeface="Consolas" panose="020B0609020204030204" pitchFamily="49" charset="0"/>
              </a:rPr>
              <a:t>new</a:t>
            </a:r>
            <a:r>
              <a:rPr lang="pl-PL" dirty="0">
                <a:latin typeface="Consolas" panose="020B0609020204030204" pitchFamily="49" charset="0"/>
              </a:rPr>
              <a:t> Osoba("Jan",33));</a:t>
            </a:r>
          </a:p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osoby.Add</a:t>
            </a:r>
            <a:r>
              <a:rPr lang="pl-PL" dirty="0">
                <a:latin typeface="Consolas" panose="020B0609020204030204" pitchFamily="49" charset="0"/>
              </a:rPr>
              <a:t>(</a:t>
            </a:r>
            <a:r>
              <a:rPr lang="pl-PL" dirty="0" err="1">
                <a:latin typeface="Consolas" panose="020B0609020204030204" pitchFamily="49" charset="0"/>
              </a:rPr>
              <a:t>new</a:t>
            </a:r>
            <a:r>
              <a:rPr lang="pl-PL" dirty="0">
                <a:latin typeface="Consolas" panose="020B0609020204030204" pitchFamily="49" charset="0"/>
              </a:rPr>
              <a:t> Osoba("Agnieszka", 26));</a:t>
            </a:r>
          </a:p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osoby.Add</a:t>
            </a:r>
            <a:r>
              <a:rPr lang="pl-PL" dirty="0">
                <a:latin typeface="Consolas" panose="020B0609020204030204" pitchFamily="49" charset="0"/>
              </a:rPr>
              <a:t>(</a:t>
            </a:r>
            <a:r>
              <a:rPr lang="pl-PL" dirty="0" err="1">
                <a:latin typeface="Consolas" panose="020B0609020204030204" pitchFamily="49" charset="0"/>
              </a:rPr>
              <a:t>new</a:t>
            </a:r>
            <a:r>
              <a:rPr lang="pl-PL" dirty="0">
                <a:latin typeface="Consolas" panose="020B0609020204030204" pitchFamily="49" charset="0"/>
              </a:rPr>
              <a:t> Osoba("Zofia", 26));</a:t>
            </a:r>
          </a:p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var</a:t>
            </a:r>
            <a:r>
              <a:rPr lang="pl-PL" dirty="0">
                <a:latin typeface="Consolas" panose="020B0609020204030204" pitchFamily="49" charset="0"/>
              </a:rPr>
              <a:t> element = </a:t>
            </a:r>
            <a:r>
              <a:rPr lang="pl-PL" dirty="0" err="1">
                <a:latin typeface="Consolas" panose="020B0609020204030204" pitchFamily="49" charset="0"/>
              </a:rPr>
              <a:t>osoby.Find</a:t>
            </a:r>
            <a:r>
              <a:rPr lang="pl-PL" dirty="0">
                <a:latin typeface="Consolas" panose="020B0609020204030204" pitchFamily="49" charset="0"/>
              </a:rPr>
              <a:t>(x =&gt; </a:t>
            </a:r>
            <a:r>
              <a:rPr lang="pl-PL" dirty="0" err="1">
                <a:latin typeface="Consolas" panose="020B0609020204030204" pitchFamily="49" charset="0"/>
              </a:rPr>
              <a:t>x.Wiek</a:t>
            </a:r>
            <a:r>
              <a:rPr lang="pl-PL" dirty="0">
                <a:latin typeface="Consolas" panose="020B0609020204030204" pitchFamily="49" charset="0"/>
              </a:rPr>
              <a:t> == 26);</a:t>
            </a:r>
          </a:p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Console.WriteLine</a:t>
            </a:r>
            <a:r>
              <a:rPr lang="pl-PL" dirty="0">
                <a:latin typeface="Consolas" panose="020B0609020204030204" pitchFamily="49" charset="0"/>
              </a:rPr>
              <a:t>(</a:t>
            </a:r>
            <a:r>
              <a:rPr lang="pl-PL" dirty="0" err="1">
                <a:latin typeface="Consolas" panose="020B0609020204030204" pitchFamily="49" charset="0"/>
              </a:rPr>
              <a:t>element.ToString</a:t>
            </a:r>
            <a:r>
              <a:rPr lang="pl-PL" dirty="0">
                <a:latin typeface="Consolas" panose="020B0609020204030204" pitchFamily="49" charset="0"/>
              </a:rPr>
              <a:t>());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//zwraca Agnieszka 26</a:t>
            </a:r>
          </a:p>
        </p:txBody>
      </p:sp>
    </p:spTree>
    <p:extLst>
      <p:ext uri="{BB962C8B-B14F-4D97-AF65-F5344CB8AC3E}">
        <p14:creationId xmlns:p14="http://schemas.microsoft.com/office/powerpoint/2010/main" val="161876420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9" y="317500"/>
            <a:ext cx="6347714" cy="6384263"/>
          </a:xfrm>
        </p:spPr>
        <p:txBody>
          <a:bodyPr/>
          <a:lstStyle/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List&lt;Osoba&gt; osoby = </a:t>
            </a:r>
            <a:r>
              <a:rPr lang="pl-PL" dirty="0" err="1">
                <a:latin typeface="Consolas" panose="020B0609020204030204" pitchFamily="49" charset="0"/>
              </a:rPr>
              <a:t>new</a:t>
            </a:r>
            <a:r>
              <a:rPr lang="pl-PL" dirty="0">
                <a:latin typeface="Consolas" panose="020B0609020204030204" pitchFamily="49" charset="0"/>
              </a:rPr>
              <a:t> List&lt;Osoba&gt;();</a:t>
            </a:r>
          </a:p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osoby.Add</a:t>
            </a:r>
            <a:r>
              <a:rPr lang="pl-PL" dirty="0">
                <a:latin typeface="Consolas" panose="020B0609020204030204" pitchFamily="49" charset="0"/>
              </a:rPr>
              <a:t>(</a:t>
            </a:r>
            <a:r>
              <a:rPr lang="pl-PL" dirty="0" err="1">
                <a:latin typeface="Consolas" panose="020B0609020204030204" pitchFamily="49" charset="0"/>
              </a:rPr>
              <a:t>new</a:t>
            </a:r>
            <a:r>
              <a:rPr lang="pl-PL" dirty="0">
                <a:latin typeface="Consolas" panose="020B0609020204030204" pitchFamily="49" charset="0"/>
              </a:rPr>
              <a:t> Osoba("Jan",33));</a:t>
            </a:r>
          </a:p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osoby.Add</a:t>
            </a:r>
            <a:r>
              <a:rPr lang="pl-PL" dirty="0">
                <a:latin typeface="Consolas" panose="020B0609020204030204" pitchFamily="49" charset="0"/>
              </a:rPr>
              <a:t>(</a:t>
            </a:r>
            <a:r>
              <a:rPr lang="pl-PL" dirty="0" err="1">
                <a:latin typeface="Consolas" panose="020B0609020204030204" pitchFamily="49" charset="0"/>
              </a:rPr>
              <a:t>new</a:t>
            </a:r>
            <a:r>
              <a:rPr lang="pl-PL" dirty="0">
                <a:latin typeface="Consolas" panose="020B0609020204030204" pitchFamily="49" charset="0"/>
              </a:rPr>
              <a:t> Osoba("Agnieszka", 26));</a:t>
            </a:r>
          </a:p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osoby.Add</a:t>
            </a:r>
            <a:r>
              <a:rPr lang="pl-PL" dirty="0">
                <a:latin typeface="Consolas" panose="020B0609020204030204" pitchFamily="49" charset="0"/>
              </a:rPr>
              <a:t>(</a:t>
            </a:r>
            <a:r>
              <a:rPr lang="pl-PL" dirty="0" err="1">
                <a:latin typeface="Consolas" panose="020B0609020204030204" pitchFamily="49" charset="0"/>
              </a:rPr>
              <a:t>new</a:t>
            </a:r>
            <a:r>
              <a:rPr lang="pl-PL" dirty="0">
                <a:latin typeface="Consolas" panose="020B0609020204030204" pitchFamily="49" charset="0"/>
              </a:rPr>
              <a:t> Osoba("Zofia", 26));</a:t>
            </a:r>
          </a:p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var</a:t>
            </a:r>
            <a:r>
              <a:rPr lang="pl-PL" dirty="0">
                <a:latin typeface="Consolas" panose="020B0609020204030204" pitchFamily="49" charset="0"/>
              </a:rPr>
              <a:t> wyszukane = </a:t>
            </a:r>
            <a:r>
              <a:rPr lang="pl-PL" dirty="0" err="1">
                <a:latin typeface="Consolas" panose="020B0609020204030204" pitchFamily="49" charset="0"/>
              </a:rPr>
              <a:t>osoby.FindAll</a:t>
            </a:r>
            <a:r>
              <a:rPr lang="pl-PL" dirty="0">
                <a:latin typeface="Consolas" panose="020B0609020204030204" pitchFamily="49" charset="0"/>
              </a:rPr>
              <a:t>(x =&gt; </a:t>
            </a:r>
            <a:r>
              <a:rPr lang="pl-PL" dirty="0" err="1">
                <a:latin typeface="Consolas" panose="020B0609020204030204" pitchFamily="49" charset="0"/>
              </a:rPr>
              <a:t>x.Wiek</a:t>
            </a:r>
            <a:r>
              <a:rPr lang="pl-PL" dirty="0">
                <a:latin typeface="Consolas" panose="020B0609020204030204" pitchFamily="49" charset="0"/>
              </a:rPr>
              <a:t> == 26);</a:t>
            </a:r>
          </a:p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foreach</a:t>
            </a:r>
            <a:r>
              <a:rPr lang="pl-PL" dirty="0">
                <a:latin typeface="Consolas" panose="020B0609020204030204" pitchFamily="49" charset="0"/>
              </a:rPr>
              <a:t>(</a:t>
            </a:r>
            <a:r>
              <a:rPr lang="pl-PL" dirty="0" err="1">
                <a:latin typeface="Consolas" panose="020B0609020204030204" pitchFamily="49" charset="0"/>
              </a:rPr>
              <a:t>var</a:t>
            </a:r>
            <a:r>
              <a:rPr lang="pl-PL" dirty="0">
                <a:latin typeface="Consolas" panose="020B0609020204030204" pitchFamily="49" charset="0"/>
              </a:rPr>
              <a:t> element in wyszukane)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	</a:t>
            </a:r>
            <a:r>
              <a:rPr lang="pl-PL" dirty="0" err="1">
                <a:latin typeface="Consolas" panose="020B0609020204030204" pitchFamily="49" charset="0"/>
              </a:rPr>
              <a:t>Console.WriteLine</a:t>
            </a:r>
            <a:r>
              <a:rPr lang="pl-PL" dirty="0">
                <a:latin typeface="Consolas" panose="020B0609020204030204" pitchFamily="49" charset="0"/>
              </a:rPr>
              <a:t>(</a:t>
            </a:r>
            <a:r>
              <a:rPr lang="pl-PL" dirty="0" err="1">
                <a:latin typeface="Consolas" panose="020B0609020204030204" pitchFamily="49" charset="0"/>
              </a:rPr>
              <a:t>element.ToString</a:t>
            </a:r>
            <a:r>
              <a:rPr lang="pl-PL" dirty="0">
                <a:latin typeface="Consolas" panose="020B0609020204030204" pitchFamily="49" charset="0"/>
              </a:rPr>
              <a:t>());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}</a:t>
            </a:r>
          </a:p>
        </p:txBody>
      </p:sp>
      <p:pic>
        <p:nvPicPr>
          <p:cNvPr id="4" name="Obraz 3" descr="Wycinek ekranu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884" y="4143259"/>
            <a:ext cx="3358031" cy="1929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80165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Słownik (ang. Dictionary)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Słownik – zbiór wyrazów ułożonych i opracowanych według pewnej zasady, zwykle objaśnianych pod względem znaczeniowym.</a:t>
            </a:r>
          </a:p>
          <a:p>
            <a:r>
              <a:rPr lang="pl-PL" dirty="0"/>
              <a:t>Przykłady:</a:t>
            </a:r>
          </a:p>
          <a:p>
            <a:pPr lvl="1"/>
            <a:r>
              <a:rPr lang="pl-PL" dirty="0"/>
              <a:t>trudne słowo – znaczenie</a:t>
            </a:r>
          </a:p>
          <a:p>
            <a:pPr lvl="1"/>
            <a:r>
              <a:rPr lang="pl-PL" dirty="0"/>
              <a:t>słowo w języku polskim – słowo w języku angielskim</a:t>
            </a:r>
          </a:p>
          <a:p>
            <a:pPr lvl="1"/>
            <a:endParaRPr lang="pl-PL" dirty="0"/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Dictionary&lt;string, string&gt; </a:t>
            </a:r>
            <a:r>
              <a:rPr lang="en-US" dirty="0" err="1">
                <a:latin typeface="Consolas" panose="020B0609020204030204" pitchFamily="49" charset="0"/>
              </a:rPr>
              <a:t>słownik</a:t>
            </a:r>
            <a:r>
              <a:rPr lang="en-US" dirty="0">
                <a:latin typeface="Consolas" panose="020B0609020204030204" pitchFamily="49" charset="0"/>
              </a:rPr>
              <a:t> = new </a:t>
            </a:r>
            <a:r>
              <a:rPr lang="pl-PL" dirty="0">
                <a:latin typeface="Consolas" panose="020B0609020204030204" pitchFamily="49" charset="0"/>
              </a:rPr>
              <a:t>				</a:t>
            </a:r>
            <a:r>
              <a:rPr lang="en-US" dirty="0">
                <a:latin typeface="Consolas" panose="020B0609020204030204" pitchFamily="49" charset="0"/>
              </a:rPr>
              <a:t>Dictionary&lt;string, string&gt;();</a:t>
            </a:r>
            <a:endParaRPr lang="pl-PL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06529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Metody i właściwości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>
                <a:latin typeface="Consolas" panose="020B0609020204030204" pitchFamily="49" charset="0"/>
              </a:rPr>
              <a:t>Count</a:t>
            </a:r>
            <a:r>
              <a:rPr lang="pl-PL" dirty="0"/>
              <a:t> – zwraca liczę par wartość-klucz</a:t>
            </a:r>
          </a:p>
          <a:p>
            <a:r>
              <a:rPr lang="pl-PL" dirty="0" err="1">
                <a:latin typeface="Consolas" panose="020B0609020204030204" pitchFamily="49" charset="0"/>
              </a:rPr>
              <a:t>Keys</a:t>
            </a:r>
            <a:r>
              <a:rPr lang="pl-PL" dirty="0"/>
              <a:t> – zwraca liczbę klucz</a:t>
            </a:r>
          </a:p>
          <a:p>
            <a:r>
              <a:rPr lang="pl-PL" dirty="0" err="1">
                <a:latin typeface="Consolas" panose="020B0609020204030204" pitchFamily="49" charset="0"/>
              </a:rPr>
              <a:t>Values</a:t>
            </a:r>
            <a:r>
              <a:rPr lang="pl-PL" dirty="0"/>
              <a:t> – zwraca liczbę wartości</a:t>
            </a:r>
          </a:p>
          <a:p>
            <a:r>
              <a:rPr lang="pl-PL" dirty="0" err="1">
                <a:latin typeface="Consolas" panose="020B0609020204030204" pitchFamily="49" charset="0"/>
              </a:rPr>
              <a:t>Add</a:t>
            </a:r>
            <a:r>
              <a:rPr lang="pl-PL" dirty="0">
                <a:latin typeface="Consolas" panose="020B0609020204030204" pitchFamily="49" charset="0"/>
              </a:rPr>
              <a:t>(</a:t>
            </a:r>
            <a:r>
              <a:rPr lang="pl-PL" dirty="0" err="1">
                <a:latin typeface="Consolas" panose="020B0609020204030204" pitchFamily="49" charset="0"/>
              </a:rPr>
              <a:t>TKey,TValue</a:t>
            </a:r>
            <a:r>
              <a:rPr lang="pl-PL" dirty="0">
                <a:latin typeface="Consolas" panose="020B0609020204030204" pitchFamily="49" charset="0"/>
              </a:rPr>
              <a:t>) </a:t>
            </a:r>
            <a:r>
              <a:rPr lang="pl-PL" dirty="0"/>
              <a:t>– dodaje pozycję</a:t>
            </a:r>
          </a:p>
          <a:p>
            <a:r>
              <a:rPr lang="pl-PL" dirty="0" err="1">
                <a:latin typeface="Consolas" panose="020B0609020204030204" pitchFamily="49" charset="0"/>
              </a:rPr>
              <a:t>ContainsKey</a:t>
            </a:r>
            <a:r>
              <a:rPr lang="pl-PL" dirty="0">
                <a:latin typeface="Consolas" panose="020B0609020204030204" pitchFamily="49" charset="0"/>
              </a:rPr>
              <a:t>(</a:t>
            </a:r>
            <a:r>
              <a:rPr lang="pl-PL" dirty="0" err="1">
                <a:latin typeface="Consolas" panose="020B0609020204030204" pitchFamily="49" charset="0"/>
              </a:rPr>
              <a:t>TKey</a:t>
            </a:r>
            <a:r>
              <a:rPr lang="pl-PL" dirty="0">
                <a:latin typeface="Consolas" panose="020B0609020204030204" pitchFamily="49" charset="0"/>
              </a:rPr>
              <a:t>) </a:t>
            </a:r>
            <a:r>
              <a:rPr lang="pl-PL" dirty="0"/>
              <a:t>– sprawdza czy słownik zawiera klucz</a:t>
            </a:r>
          </a:p>
          <a:p>
            <a:r>
              <a:rPr lang="pl-PL" dirty="0" err="1">
                <a:latin typeface="Consolas" panose="020B0609020204030204" pitchFamily="49" charset="0"/>
              </a:rPr>
              <a:t>ContainsKey</a:t>
            </a:r>
            <a:r>
              <a:rPr lang="pl-PL" dirty="0">
                <a:latin typeface="Consolas" panose="020B0609020204030204" pitchFamily="49" charset="0"/>
              </a:rPr>
              <a:t>(</a:t>
            </a:r>
            <a:r>
              <a:rPr lang="pl-PL" dirty="0" err="1">
                <a:latin typeface="Consolas" panose="020B0609020204030204" pitchFamily="49" charset="0"/>
              </a:rPr>
              <a:t>TValue</a:t>
            </a:r>
            <a:r>
              <a:rPr lang="pl-PL" dirty="0">
                <a:latin typeface="Consolas" panose="020B0609020204030204" pitchFamily="49" charset="0"/>
              </a:rPr>
              <a:t>) </a:t>
            </a:r>
            <a:r>
              <a:rPr lang="pl-PL" dirty="0"/>
              <a:t>– sprawdza czy słownik zawiera wartość</a:t>
            </a:r>
          </a:p>
          <a:p>
            <a:r>
              <a:rPr lang="pl-PL" dirty="0" err="1">
                <a:latin typeface="Consolas" panose="020B0609020204030204" pitchFamily="49" charset="0"/>
              </a:rPr>
              <a:t>TryGetValue</a:t>
            </a:r>
            <a:r>
              <a:rPr lang="pl-PL" dirty="0">
                <a:latin typeface="Consolas" panose="020B0609020204030204" pitchFamily="49" charset="0"/>
              </a:rPr>
              <a:t>(</a:t>
            </a:r>
            <a:r>
              <a:rPr lang="pl-PL" dirty="0" err="1">
                <a:latin typeface="Consolas" panose="020B0609020204030204" pitchFamily="49" charset="0"/>
              </a:rPr>
              <a:t>TKey</a:t>
            </a:r>
            <a:r>
              <a:rPr lang="pl-PL" dirty="0">
                <a:latin typeface="Consolas" panose="020B0609020204030204" pitchFamily="49" charset="0"/>
              </a:rPr>
              <a:t>, </a:t>
            </a:r>
            <a:r>
              <a:rPr lang="pl-PL" dirty="0" err="1">
                <a:latin typeface="Consolas" panose="020B0609020204030204" pitchFamily="49" charset="0"/>
              </a:rPr>
              <a:t>TValue</a:t>
            </a:r>
            <a:r>
              <a:rPr lang="pl-PL" dirty="0">
                <a:latin typeface="Consolas" panose="020B0609020204030204" pitchFamily="49" charset="0"/>
              </a:rPr>
              <a:t>) </a:t>
            </a:r>
            <a:r>
              <a:rPr lang="pl-PL" dirty="0"/>
              <a:t>– zwraca wartość dla podanego klucza (tu nie dostaniemy wyjątku!)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892673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9" y="431800"/>
            <a:ext cx="6347714" cy="5609563"/>
          </a:xfrm>
        </p:spPr>
        <p:txBody>
          <a:bodyPr/>
          <a:lstStyle/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D</a:t>
            </a:r>
            <a:r>
              <a:rPr lang="en-US" dirty="0" err="1">
                <a:latin typeface="Consolas" panose="020B0609020204030204" pitchFamily="49" charset="0"/>
              </a:rPr>
              <a:t>ictionary</a:t>
            </a:r>
            <a:r>
              <a:rPr lang="en-US" dirty="0">
                <a:latin typeface="Consolas" panose="020B0609020204030204" pitchFamily="49" charset="0"/>
              </a:rPr>
              <a:t>&lt;string, string&gt; </a:t>
            </a:r>
            <a:r>
              <a:rPr lang="en-US" dirty="0" err="1">
                <a:latin typeface="Consolas" panose="020B0609020204030204" pitchFamily="49" charset="0"/>
              </a:rPr>
              <a:t>programy</a:t>
            </a:r>
            <a:r>
              <a:rPr lang="en-US" dirty="0">
                <a:latin typeface="Consolas" panose="020B0609020204030204" pitchFamily="49" charset="0"/>
              </a:rPr>
              <a:t> = new </a:t>
            </a:r>
            <a:r>
              <a:rPr lang="pl-PL" dirty="0">
                <a:latin typeface="Consolas" panose="020B0609020204030204" pitchFamily="49" charset="0"/>
              </a:rPr>
              <a:t>				</a:t>
            </a:r>
            <a:r>
              <a:rPr lang="en-US" dirty="0">
                <a:latin typeface="Consolas" panose="020B0609020204030204" pitchFamily="49" charset="0"/>
              </a:rPr>
              <a:t>Dictionary&lt;string, string&gt;();</a:t>
            </a:r>
          </a:p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programy.Add</a:t>
            </a:r>
            <a:r>
              <a:rPr lang="pl-PL" dirty="0">
                <a:latin typeface="Consolas" panose="020B0609020204030204" pitchFamily="49" charset="0"/>
              </a:rPr>
              <a:t>("txt", "</a:t>
            </a:r>
            <a:r>
              <a:rPr lang="pl-PL" dirty="0" err="1">
                <a:latin typeface="Consolas" panose="020B0609020204030204" pitchFamily="49" charset="0"/>
              </a:rPr>
              <a:t>Notepad</a:t>
            </a:r>
            <a:r>
              <a:rPr lang="pl-PL" dirty="0">
                <a:latin typeface="Consolas" panose="020B0609020204030204" pitchFamily="49" charset="0"/>
              </a:rPr>
              <a:t>");</a:t>
            </a:r>
          </a:p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programy.Add</a:t>
            </a:r>
            <a:r>
              <a:rPr lang="pl-PL" dirty="0">
                <a:latin typeface="Consolas" panose="020B0609020204030204" pitchFamily="49" charset="0"/>
              </a:rPr>
              <a:t>("</a:t>
            </a:r>
            <a:r>
              <a:rPr lang="pl-PL" dirty="0" err="1">
                <a:latin typeface="Consolas" panose="020B0609020204030204" pitchFamily="49" charset="0"/>
              </a:rPr>
              <a:t>cs</a:t>
            </a:r>
            <a:r>
              <a:rPr lang="pl-PL" dirty="0">
                <a:latin typeface="Consolas" panose="020B0609020204030204" pitchFamily="49" charset="0"/>
              </a:rPr>
              <a:t>", "Visual Studio");</a:t>
            </a:r>
          </a:p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programy.Add</a:t>
            </a:r>
            <a:r>
              <a:rPr lang="pl-PL" dirty="0">
                <a:latin typeface="Consolas" panose="020B0609020204030204" pitchFamily="49" charset="0"/>
              </a:rPr>
              <a:t>("</a:t>
            </a:r>
            <a:r>
              <a:rPr lang="pl-PL" dirty="0" err="1">
                <a:latin typeface="Consolas" panose="020B0609020204030204" pitchFamily="49" charset="0"/>
              </a:rPr>
              <a:t>doc</a:t>
            </a:r>
            <a:r>
              <a:rPr lang="pl-PL" dirty="0">
                <a:latin typeface="Consolas" panose="020B0609020204030204" pitchFamily="49" charset="0"/>
              </a:rPr>
              <a:t>", "Word");</a:t>
            </a:r>
          </a:p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foreach</a:t>
            </a:r>
            <a:r>
              <a:rPr lang="pl-PL" dirty="0">
                <a:latin typeface="Consolas" panose="020B0609020204030204" pitchFamily="49" charset="0"/>
              </a:rPr>
              <a:t>(</a:t>
            </a:r>
            <a:r>
              <a:rPr lang="pl-PL" dirty="0" err="1">
                <a:latin typeface="Consolas" panose="020B0609020204030204" pitchFamily="49" charset="0"/>
              </a:rPr>
              <a:t>var</a:t>
            </a:r>
            <a:r>
              <a:rPr lang="pl-PL" dirty="0">
                <a:latin typeface="Consolas" panose="020B0609020204030204" pitchFamily="49" charset="0"/>
              </a:rPr>
              <a:t> element in programy)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	</a:t>
            </a:r>
            <a:r>
              <a:rPr lang="pl-PL" dirty="0" err="1">
                <a:latin typeface="Consolas" panose="020B0609020204030204" pitchFamily="49" charset="0"/>
              </a:rPr>
              <a:t>Console.WriteLine</a:t>
            </a:r>
            <a:r>
              <a:rPr lang="pl-PL" dirty="0">
                <a:latin typeface="Consolas" panose="020B0609020204030204" pitchFamily="49" charset="0"/>
              </a:rPr>
              <a:t>(element);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}</a:t>
            </a:r>
          </a:p>
        </p:txBody>
      </p:sp>
      <p:pic>
        <p:nvPicPr>
          <p:cNvPr id="4" name="Obraz 3" descr="Wycinek ekranu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0107" y="4205199"/>
            <a:ext cx="2750728" cy="1583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88919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Posortowany Słownik</a:t>
            </a:r>
            <a:br>
              <a:rPr lang="pl-PL" dirty="0"/>
            </a:br>
            <a:r>
              <a:rPr lang="pl-PL" dirty="0"/>
              <a:t>(and. </a:t>
            </a:r>
            <a:r>
              <a:rPr lang="pl-PL" dirty="0" err="1"/>
              <a:t>SortedDictionary</a:t>
            </a:r>
            <a:r>
              <a:rPr lang="pl-PL" dirty="0"/>
              <a:t>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Zachowuje się podobnie jak słownik, z tą różnicą, że kolejne elementy dodawane do słownika są sortowane wg klucza.</a:t>
            </a:r>
          </a:p>
          <a:p>
            <a:endParaRPr lang="pl-PL" dirty="0"/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</a:rPr>
              <a:t>SortedDictionary</a:t>
            </a:r>
            <a:r>
              <a:rPr lang="en-US" dirty="0">
                <a:latin typeface="Consolas" panose="020B0609020204030204" pitchFamily="49" charset="0"/>
              </a:rPr>
              <a:t>&lt;string, string&gt; </a:t>
            </a:r>
            <a:r>
              <a:rPr lang="en-US" dirty="0" err="1">
                <a:latin typeface="Consolas" panose="020B0609020204030204" pitchFamily="49" charset="0"/>
              </a:rPr>
              <a:t>słownik</a:t>
            </a:r>
            <a:r>
              <a:rPr lang="en-US" dirty="0">
                <a:latin typeface="Consolas" panose="020B0609020204030204" pitchFamily="49" charset="0"/>
              </a:rPr>
              <a:t> = new </a:t>
            </a:r>
            <a:r>
              <a:rPr lang="pl-PL" dirty="0">
                <a:latin typeface="Consolas" panose="020B0609020204030204" pitchFamily="49" charset="0"/>
              </a:rPr>
              <a:t>			</a:t>
            </a:r>
            <a:r>
              <a:rPr lang="en-US" dirty="0" err="1">
                <a:latin typeface="Consolas" panose="020B0609020204030204" pitchFamily="49" charset="0"/>
              </a:rPr>
              <a:t>SortedDictionary</a:t>
            </a:r>
            <a:r>
              <a:rPr lang="en-US" dirty="0">
                <a:latin typeface="Consolas" panose="020B0609020204030204" pitchFamily="49" charset="0"/>
              </a:rPr>
              <a:t>&lt;string, string&gt;();</a:t>
            </a:r>
            <a:endParaRPr lang="pl-PL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34928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Lista posortowana</a:t>
            </a:r>
            <a:br>
              <a:rPr lang="pl-PL" dirty="0"/>
            </a:br>
            <a:r>
              <a:rPr lang="pl-PL" dirty="0"/>
              <a:t>(ang. </a:t>
            </a:r>
            <a:r>
              <a:rPr lang="pl-PL" dirty="0" err="1"/>
              <a:t>SortedList</a:t>
            </a:r>
            <a:r>
              <a:rPr lang="pl-PL" dirty="0"/>
              <a:t>&lt;T&gt;)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Zachowuje się podobnie jak posortowany słownik.</a:t>
            </a:r>
          </a:p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SortedList</a:t>
            </a:r>
            <a:r>
              <a:rPr lang="pl-PL" dirty="0">
                <a:latin typeface="Consolas" panose="020B0609020204030204" pitchFamily="49" charset="0"/>
              </a:rPr>
              <a:t>&lt;</a:t>
            </a:r>
            <a:r>
              <a:rPr lang="pl-PL" dirty="0" err="1">
                <a:latin typeface="Consolas" panose="020B0609020204030204" pitchFamily="49" charset="0"/>
              </a:rPr>
              <a:t>int,int</a:t>
            </a:r>
            <a:r>
              <a:rPr lang="pl-PL" dirty="0">
                <a:latin typeface="Consolas" panose="020B0609020204030204" pitchFamily="49" charset="0"/>
              </a:rPr>
              <a:t>&gt; osoby = </a:t>
            </a:r>
            <a:r>
              <a:rPr lang="pl-PL" dirty="0" err="1">
                <a:latin typeface="Consolas" panose="020B0609020204030204" pitchFamily="49" charset="0"/>
              </a:rPr>
              <a:t>new</a:t>
            </a:r>
            <a:r>
              <a:rPr lang="pl-PL" dirty="0">
                <a:latin typeface="Consolas" panose="020B0609020204030204" pitchFamily="49" charset="0"/>
              </a:rPr>
              <a:t> 							</a:t>
            </a:r>
            <a:r>
              <a:rPr lang="pl-PL" dirty="0" err="1">
                <a:latin typeface="Consolas" panose="020B0609020204030204" pitchFamily="49" charset="0"/>
              </a:rPr>
              <a:t>SortedList</a:t>
            </a:r>
            <a:r>
              <a:rPr lang="pl-PL" dirty="0">
                <a:latin typeface="Consolas" panose="020B0609020204030204" pitchFamily="49" charset="0"/>
              </a:rPr>
              <a:t>&lt;</a:t>
            </a:r>
            <a:r>
              <a:rPr lang="pl-PL" dirty="0" err="1">
                <a:latin typeface="Consolas" panose="020B0609020204030204" pitchFamily="49" charset="0"/>
              </a:rPr>
              <a:t>int,int</a:t>
            </a:r>
            <a:r>
              <a:rPr lang="pl-PL" dirty="0">
                <a:latin typeface="Consolas" panose="020B0609020204030204" pitchFamily="49" charset="0"/>
              </a:rPr>
              <a:t>&gt;();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dirty="0"/>
              <a:t>różnice:</a:t>
            </a:r>
          </a:p>
          <a:p>
            <a:pPr lvl="1"/>
            <a:r>
              <a:rPr lang="pl-PL" dirty="0" err="1">
                <a:latin typeface="Consolas" panose="020B0609020204030204" pitchFamily="49" charset="0"/>
              </a:rPr>
              <a:t>SortedList</a:t>
            </a:r>
            <a:r>
              <a:rPr lang="pl-PL" dirty="0"/>
              <a:t> używa mniej pamięci</a:t>
            </a:r>
          </a:p>
          <a:p>
            <a:pPr lvl="1"/>
            <a:r>
              <a:rPr lang="pl-PL" dirty="0" err="1">
                <a:latin typeface="Consolas" panose="020B0609020204030204" pitchFamily="49" charset="0"/>
              </a:rPr>
              <a:t>SortedDictionary</a:t>
            </a:r>
            <a:r>
              <a:rPr lang="pl-PL" dirty="0"/>
              <a:t> jest szybsze przy operacji wstawiania i usuwania danych</a:t>
            </a:r>
          </a:p>
          <a:p>
            <a:pPr lvl="1"/>
            <a:r>
              <a:rPr lang="pl-PL" dirty="0"/>
              <a:t>jeśli elementy są już posortowane, to </a:t>
            </a:r>
            <a:r>
              <a:rPr lang="pl-PL" dirty="0" err="1">
                <a:latin typeface="Consolas" panose="020B0609020204030204" pitchFamily="49" charset="0"/>
              </a:rPr>
              <a:t>SortedList</a:t>
            </a:r>
            <a:r>
              <a:rPr lang="pl-PL" dirty="0"/>
              <a:t> jest szybsze</a:t>
            </a:r>
          </a:p>
        </p:txBody>
      </p:sp>
    </p:spTree>
    <p:extLst>
      <p:ext uri="{BB962C8B-B14F-4D97-AF65-F5344CB8AC3E}">
        <p14:creationId xmlns:p14="http://schemas.microsoft.com/office/powerpoint/2010/main" val="196133600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Lista połączona</a:t>
            </a:r>
            <a:br>
              <a:rPr lang="pl-PL" dirty="0"/>
            </a:br>
            <a:r>
              <a:rPr lang="pl-PL" dirty="0"/>
              <a:t>(ang. </a:t>
            </a:r>
            <a:r>
              <a:rPr lang="pl-PL" dirty="0" err="1"/>
              <a:t>LinkedList</a:t>
            </a:r>
            <a:r>
              <a:rPr lang="pl-PL" dirty="0"/>
              <a:t>&lt;T&gt;)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klasa generyczna</a:t>
            </a:r>
          </a:p>
          <a:p>
            <a:r>
              <a:rPr lang="pl-PL" dirty="0"/>
              <a:t>lista powiązana dwustronnie</a:t>
            </a:r>
          </a:p>
          <a:p>
            <a:r>
              <a:rPr lang="pl-PL" dirty="0"/>
              <a:t>łańcuch węzłów, każdy jest powiązany z następnym, poprzednim i z samym sobą</a:t>
            </a:r>
          </a:p>
          <a:p>
            <a:r>
              <a:rPr lang="pl-PL" dirty="0"/>
              <a:t>zaleta: można wstawić element w dowolny miejscu listy</a:t>
            </a:r>
          </a:p>
          <a:p>
            <a:r>
              <a:rPr lang="pl-PL" dirty="0"/>
              <a:t>wada: brak bezpośredniego mechanizmu sortowania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5090631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9" y="1435100"/>
            <a:ext cx="6255462" cy="284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838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Właściwości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specjalna konstrukcja języka C# pozwalająca połączyć zachowanie pól i metod</a:t>
            </a:r>
          </a:p>
          <a:p>
            <a:r>
              <a:rPr lang="pl-PL" dirty="0"/>
              <a:t>wyglądają jak pola więc możemy pobrać ich wartość bądź je przypisać, a jednocześnie zachowują się jak metody czyli możemy stosować je w interfejsach</a:t>
            </a:r>
          </a:p>
        </p:txBody>
      </p:sp>
    </p:spTree>
    <p:extLst>
      <p:ext uri="{BB962C8B-B14F-4D97-AF65-F5344CB8AC3E}">
        <p14:creationId xmlns:p14="http://schemas.microsoft.com/office/powerpoint/2010/main" val="68489732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Metody i właściwości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>
                <a:latin typeface="Consolas" panose="020B0609020204030204" pitchFamily="49" charset="0"/>
              </a:rPr>
              <a:t>AddFirst</a:t>
            </a:r>
            <a:r>
              <a:rPr lang="pl-PL" dirty="0"/>
              <a:t> – dodaje na początek</a:t>
            </a:r>
          </a:p>
          <a:p>
            <a:r>
              <a:rPr lang="pl-PL" dirty="0" err="1">
                <a:latin typeface="Consolas" panose="020B0609020204030204" pitchFamily="49" charset="0"/>
              </a:rPr>
              <a:t>AddLast</a:t>
            </a:r>
            <a:r>
              <a:rPr lang="pl-PL" dirty="0"/>
              <a:t> – dodaje na koniec</a:t>
            </a:r>
          </a:p>
          <a:p>
            <a:r>
              <a:rPr lang="pl-PL" dirty="0" err="1">
                <a:latin typeface="Consolas" panose="020B0609020204030204" pitchFamily="49" charset="0"/>
              </a:rPr>
              <a:t>AddAfter</a:t>
            </a:r>
            <a:r>
              <a:rPr lang="pl-PL" dirty="0"/>
              <a:t> – dodaje po</a:t>
            </a:r>
          </a:p>
          <a:p>
            <a:r>
              <a:rPr lang="pl-PL" dirty="0" err="1">
                <a:latin typeface="Consolas" panose="020B0609020204030204" pitchFamily="49" charset="0"/>
              </a:rPr>
              <a:t>AddBefore</a:t>
            </a:r>
            <a:r>
              <a:rPr lang="pl-PL" dirty="0"/>
              <a:t> – dodaje przed</a:t>
            </a:r>
          </a:p>
          <a:p>
            <a:r>
              <a:rPr lang="pl-PL" dirty="0" err="1">
                <a:latin typeface="Consolas" panose="020B0609020204030204" pitchFamily="49" charset="0"/>
              </a:rPr>
              <a:t>RemoveFirst</a:t>
            </a:r>
            <a:r>
              <a:rPr lang="pl-PL" dirty="0">
                <a:latin typeface="Consolas" panose="020B0609020204030204" pitchFamily="49" charset="0"/>
              </a:rPr>
              <a:t>, </a:t>
            </a:r>
            <a:r>
              <a:rPr lang="pl-PL" dirty="0" err="1">
                <a:latin typeface="Consolas" panose="020B0609020204030204" pitchFamily="49" charset="0"/>
              </a:rPr>
              <a:t>RemoveLast</a:t>
            </a:r>
            <a:r>
              <a:rPr lang="pl-PL" dirty="0">
                <a:latin typeface="Consolas" panose="020B0609020204030204" pitchFamily="49" charset="0"/>
              </a:rPr>
              <a:t>, </a:t>
            </a:r>
            <a:r>
              <a:rPr lang="pl-PL" dirty="0" err="1">
                <a:latin typeface="Consolas" panose="020B0609020204030204" pitchFamily="49" charset="0"/>
              </a:rPr>
              <a:t>Remove</a:t>
            </a: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/>
              <a:t>– usuwanie</a:t>
            </a:r>
          </a:p>
          <a:p>
            <a:r>
              <a:rPr lang="pl-PL" dirty="0" err="1">
                <a:latin typeface="Consolas" panose="020B0609020204030204" pitchFamily="49" charset="0"/>
              </a:rPr>
              <a:t>Count</a:t>
            </a:r>
            <a:endParaRPr lang="pl-PL" dirty="0">
              <a:latin typeface="Consolas" panose="020B0609020204030204" pitchFamily="49" charset="0"/>
            </a:endParaRPr>
          </a:p>
          <a:p>
            <a:r>
              <a:rPr lang="pl-PL" dirty="0" err="1">
                <a:latin typeface="Consolas" panose="020B0609020204030204" pitchFamily="49" charset="0"/>
              </a:rPr>
              <a:t>Cointains</a:t>
            </a:r>
            <a:r>
              <a:rPr lang="pl-PL" dirty="0">
                <a:latin typeface="Consolas" panose="020B0609020204030204" pitchFamily="49" charset="0"/>
              </a:rPr>
              <a:t>, </a:t>
            </a:r>
            <a:r>
              <a:rPr lang="pl-PL" dirty="0" err="1">
                <a:latin typeface="Consolas" panose="020B0609020204030204" pitchFamily="49" charset="0"/>
              </a:rPr>
              <a:t>Find</a:t>
            </a:r>
            <a:r>
              <a:rPr lang="pl-PL" dirty="0">
                <a:latin typeface="Consolas" panose="020B0609020204030204" pitchFamily="49" charset="0"/>
              </a:rPr>
              <a:t>, </a:t>
            </a:r>
            <a:r>
              <a:rPr lang="pl-PL" dirty="0" err="1">
                <a:latin typeface="Consolas" panose="020B0609020204030204" pitchFamily="49" charset="0"/>
              </a:rPr>
              <a:t>FindLast</a:t>
            </a:r>
            <a:endParaRPr lang="pl-PL" dirty="0">
              <a:latin typeface="Consolas" panose="020B0609020204030204" pitchFamily="49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0291481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8" y="609600"/>
            <a:ext cx="7264401" cy="5431763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 err="1">
                <a:latin typeface="Consolas" panose="020B0609020204030204" pitchFamily="49" charset="0"/>
              </a:rPr>
              <a:t>var</a:t>
            </a:r>
            <a:r>
              <a:rPr lang="pl-PL" dirty="0">
                <a:latin typeface="Consolas" panose="020B0609020204030204" pitchFamily="49" charset="0"/>
              </a:rPr>
              <a:t> gama = </a:t>
            </a:r>
            <a:r>
              <a:rPr lang="pl-PL" dirty="0" err="1">
                <a:latin typeface="Consolas" panose="020B0609020204030204" pitchFamily="49" charset="0"/>
              </a:rPr>
              <a:t>new</a:t>
            </a: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LinkedList</a:t>
            </a:r>
            <a:r>
              <a:rPr lang="pl-PL" dirty="0">
                <a:latin typeface="Consolas" panose="020B0609020204030204" pitchFamily="49" charset="0"/>
              </a:rPr>
              <a:t>&lt;string&gt;();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 err="1">
                <a:latin typeface="Consolas" panose="020B0609020204030204" pitchFamily="49" charset="0"/>
              </a:rPr>
              <a:t>gama.AddFirst</a:t>
            </a:r>
            <a:r>
              <a:rPr lang="pl-PL" dirty="0">
                <a:latin typeface="Consolas" panose="020B0609020204030204" pitchFamily="49" charset="0"/>
              </a:rPr>
              <a:t>("do"); // do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 err="1">
                <a:latin typeface="Consolas" panose="020B0609020204030204" pitchFamily="49" charset="0"/>
              </a:rPr>
              <a:t>gama.AddLast</a:t>
            </a:r>
            <a:r>
              <a:rPr lang="pl-PL" dirty="0">
                <a:latin typeface="Consolas" panose="020B0609020204030204" pitchFamily="49" charset="0"/>
              </a:rPr>
              <a:t>("</a:t>
            </a:r>
            <a:r>
              <a:rPr lang="pl-PL" dirty="0" err="1">
                <a:latin typeface="Consolas" panose="020B0609020204030204" pitchFamily="49" charset="0"/>
              </a:rPr>
              <a:t>sol</a:t>
            </a:r>
            <a:r>
              <a:rPr lang="pl-PL" dirty="0">
                <a:latin typeface="Consolas" panose="020B0609020204030204" pitchFamily="49" charset="0"/>
              </a:rPr>
              <a:t>"); // do-</a:t>
            </a:r>
            <a:r>
              <a:rPr lang="pl-PL" dirty="0" err="1">
                <a:latin typeface="Consolas" panose="020B0609020204030204" pitchFamily="49" charset="0"/>
              </a:rPr>
              <a:t>sol</a:t>
            </a:r>
            <a:endParaRPr lang="pl-PL" dirty="0"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 err="1">
                <a:latin typeface="Consolas" panose="020B0609020204030204" pitchFamily="49" charset="0"/>
              </a:rPr>
              <a:t>gama.AddAfter</a:t>
            </a:r>
            <a:r>
              <a:rPr lang="pl-PL" dirty="0">
                <a:latin typeface="Consolas" panose="020B0609020204030204" pitchFamily="49" charset="0"/>
              </a:rPr>
              <a:t>(</a:t>
            </a:r>
            <a:r>
              <a:rPr lang="pl-PL" dirty="0" err="1">
                <a:latin typeface="Consolas" panose="020B0609020204030204" pitchFamily="49" charset="0"/>
              </a:rPr>
              <a:t>gama.First</a:t>
            </a:r>
            <a:r>
              <a:rPr lang="pl-PL" dirty="0">
                <a:latin typeface="Consolas" panose="020B0609020204030204" pitchFamily="49" charset="0"/>
              </a:rPr>
              <a:t>, "re"); // do-re-</a:t>
            </a:r>
            <a:r>
              <a:rPr lang="pl-PL" dirty="0" err="1">
                <a:latin typeface="Consolas" panose="020B0609020204030204" pitchFamily="49" charset="0"/>
              </a:rPr>
              <a:t>sol</a:t>
            </a:r>
            <a:endParaRPr lang="pl-PL" dirty="0"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 err="1">
                <a:latin typeface="Consolas" panose="020B0609020204030204" pitchFamily="49" charset="0"/>
              </a:rPr>
              <a:t>gama.AddAfter</a:t>
            </a:r>
            <a:r>
              <a:rPr lang="pl-PL" dirty="0">
                <a:latin typeface="Consolas" panose="020B0609020204030204" pitchFamily="49" charset="0"/>
              </a:rPr>
              <a:t>(</a:t>
            </a:r>
            <a:r>
              <a:rPr lang="pl-PL" dirty="0" err="1">
                <a:latin typeface="Consolas" panose="020B0609020204030204" pitchFamily="49" charset="0"/>
              </a:rPr>
              <a:t>gama.First.Next</a:t>
            </a:r>
            <a:r>
              <a:rPr lang="pl-PL" dirty="0">
                <a:latin typeface="Consolas" panose="020B0609020204030204" pitchFamily="49" charset="0"/>
              </a:rPr>
              <a:t>, "mi"); // do-re-mi-</a:t>
            </a:r>
            <a:r>
              <a:rPr lang="pl-PL" dirty="0" err="1">
                <a:latin typeface="Consolas" panose="020B0609020204030204" pitchFamily="49" charset="0"/>
              </a:rPr>
              <a:t>sol</a:t>
            </a:r>
            <a:endParaRPr lang="pl-PL" dirty="0"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 err="1">
                <a:latin typeface="Consolas" panose="020B0609020204030204" pitchFamily="49" charset="0"/>
              </a:rPr>
              <a:t>gama.AddBefore</a:t>
            </a:r>
            <a:r>
              <a:rPr lang="pl-PL" dirty="0">
                <a:latin typeface="Consolas" panose="020B0609020204030204" pitchFamily="49" charset="0"/>
              </a:rPr>
              <a:t>(</a:t>
            </a:r>
            <a:r>
              <a:rPr lang="pl-PL" dirty="0" err="1">
                <a:latin typeface="Consolas" panose="020B0609020204030204" pitchFamily="49" charset="0"/>
              </a:rPr>
              <a:t>gama.Last</a:t>
            </a:r>
            <a:r>
              <a:rPr lang="pl-PL" dirty="0">
                <a:latin typeface="Consolas" panose="020B0609020204030204" pitchFamily="49" charset="0"/>
              </a:rPr>
              <a:t>, "fa"); // do-re-mi-fa-</a:t>
            </a:r>
            <a:r>
              <a:rPr lang="pl-PL" dirty="0" err="1">
                <a:latin typeface="Consolas" panose="020B0609020204030204" pitchFamily="49" charset="0"/>
              </a:rPr>
              <a:t>sol</a:t>
            </a:r>
            <a:endParaRPr lang="pl-PL" dirty="0"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 err="1">
                <a:latin typeface="Consolas" panose="020B0609020204030204" pitchFamily="49" charset="0"/>
              </a:rPr>
              <a:t>gama.RemoveFirst</a:t>
            </a:r>
            <a:r>
              <a:rPr lang="pl-PL" dirty="0">
                <a:latin typeface="Consolas" panose="020B0609020204030204" pitchFamily="49" charset="0"/>
              </a:rPr>
              <a:t>(); // re-mi-fa-</a:t>
            </a:r>
            <a:r>
              <a:rPr lang="pl-PL" dirty="0" err="1">
                <a:latin typeface="Consolas" panose="020B0609020204030204" pitchFamily="49" charset="0"/>
              </a:rPr>
              <a:t>sol</a:t>
            </a:r>
            <a:endParaRPr lang="pl-PL" dirty="0"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 err="1">
                <a:latin typeface="Consolas" panose="020B0609020204030204" pitchFamily="49" charset="0"/>
              </a:rPr>
              <a:t>gama.RemoveLast</a:t>
            </a:r>
            <a:r>
              <a:rPr lang="pl-PL" dirty="0">
                <a:latin typeface="Consolas" panose="020B0609020204030204" pitchFamily="49" charset="0"/>
              </a:rPr>
              <a:t>(); // re-mi-fa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 err="1">
                <a:latin typeface="Consolas" panose="020B0609020204030204" pitchFamily="49" charset="0"/>
              </a:rPr>
              <a:t>LinkedListNode</a:t>
            </a:r>
            <a:r>
              <a:rPr lang="pl-PL" dirty="0">
                <a:latin typeface="Consolas" panose="020B0609020204030204" pitchFamily="49" charset="0"/>
              </a:rPr>
              <a:t>&lt;string&gt; </a:t>
            </a:r>
            <a:r>
              <a:rPr lang="pl-PL" dirty="0" err="1">
                <a:latin typeface="Consolas" panose="020B0609020204030204" pitchFamily="49" charset="0"/>
              </a:rPr>
              <a:t>miNuta</a:t>
            </a:r>
            <a:r>
              <a:rPr lang="pl-PL" dirty="0">
                <a:latin typeface="Consolas" panose="020B0609020204030204" pitchFamily="49" charset="0"/>
              </a:rPr>
              <a:t> = </a:t>
            </a:r>
            <a:r>
              <a:rPr lang="pl-PL" dirty="0" err="1">
                <a:latin typeface="Consolas" panose="020B0609020204030204" pitchFamily="49" charset="0"/>
              </a:rPr>
              <a:t>gama.Find</a:t>
            </a:r>
            <a:r>
              <a:rPr lang="pl-PL" dirty="0">
                <a:latin typeface="Consolas" panose="020B0609020204030204" pitchFamily="49" charset="0"/>
              </a:rPr>
              <a:t>("mi");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 err="1">
                <a:latin typeface="Consolas" panose="020B0609020204030204" pitchFamily="49" charset="0"/>
              </a:rPr>
              <a:t>gama.Remove</a:t>
            </a:r>
            <a:r>
              <a:rPr lang="pl-PL" dirty="0">
                <a:latin typeface="Consolas" panose="020B0609020204030204" pitchFamily="49" charset="0"/>
              </a:rPr>
              <a:t>(</a:t>
            </a:r>
            <a:r>
              <a:rPr lang="pl-PL" dirty="0" err="1">
                <a:latin typeface="Consolas" panose="020B0609020204030204" pitchFamily="49" charset="0"/>
              </a:rPr>
              <a:t>miNuta</a:t>
            </a:r>
            <a:r>
              <a:rPr lang="pl-PL" dirty="0">
                <a:latin typeface="Consolas" panose="020B0609020204030204" pitchFamily="49" charset="0"/>
              </a:rPr>
              <a:t>); // re-fa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 err="1">
                <a:latin typeface="Consolas" panose="020B0609020204030204" pitchFamily="49" charset="0"/>
              </a:rPr>
              <a:t>gama.AddFirst</a:t>
            </a:r>
            <a:r>
              <a:rPr lang="pl-PL" dirty="0">
                <a:latin typeface="Consolas" panose="020B0609020204030204" pitchFamily="49" charset="0"/>
              </a:rPr>
              <a:t>(</a:t>
            </a:r>
            <a:r>
              <a:rPr lang="pl-PL" dirty="0" err="1">
                <a:latin typeface="Consolas" panose="020B0609020204030204" pitchFamily="49" charset="0"/>
              </a:rPr>
              <a:t>miNuta</a:t>
            </a:r>
            <a:r>
              <a:rPr lang="pl-PL" dirty="0">
                <a:latin typeface="Consolas" panose="020B0609020204030204" pitchFamily="49" charset="0"/>
              </a:rPr>
              <a:t>); // mi-re-fa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 err="1">
                <a:latin typeface="Consolas" panose="020B0609020204030204" pitchFamily="49" charset="0"/>
              </a:rPr>
              <a:t>foreach</a:t>
            </a:r>
            <a:r>
              <a:rPr lang="pl-PL" dirty="0">
                <a:latin typeface="Consolas" panose="020B0609020204030204" pitchFamily="49" charset="0"/>
              </a:rPr>
              <a:t> (string s in gama) </a:t>
            </a:r>
            <a:r>
              <a:rPr lang="pl-PL" dirty="0" err="1">
                <a:latin typeface="Consolas" panose="020B0609020204030204" pitchFamily="49" charset="0"/>
              </a:rPr>
              <a:t>Console.WriteLine</a:t>
            </a:r>
            <a:r>
              <a:rPr lang="pl-PL" dirty="0">
                <a:latin typeface="Consolas" panose="020B0609020204030204" pitchFamily="49" charset="0"/>
              </a:rPr>
              <a:t>(s);</a:t>
            </a:r>
          </a:p>
        </p:txBody>
      </p:sp>
    </p:spTree>
    <p:extLst>
      <p:ext uri="{BB962C8B-B14F-4D97-AF65-F5344CB8AC3E}">
        <p14:creationId xmlns:p14="http://schemas.microsoft.com/office/powerpoint/2010/main" val="428294629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>
                <a:latin typeface="Consolas" panose="020B0609020204030204" pitchFamily="49" charset="0"/>
              </a:rPr>
              <a:t>BitArray</a:t>
            </a:r>
            <a:endParaRPr lang="pl-PL" dirty="0">
              <a:latin typeface="Consolas" panose="020B0609020204030204" pitchFamily="49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Klasa </a:t>
            </a:r>
            <a:r>
              <a:rPr lang="pl-PL" dirty="0" err="1">
                <a:latin typeface="Consolas" panose="020B0609020204030204" pitchFamily="49" charset="0"/>
              </a:rPr>
              <a:t>BitArray</a:t>
            </a:r>
            <a:r>
              <a:rPr lang="pl-PL" dirty="0"/>
              <a:t> to kolekcja wartości typu </a:t>
            </a:r>
            <a:r>
              <a:rPr lang="pl-PL" dirty="0" err="1">
                <a:latin typeface="Consolas" panose="020B0609020204030204" pitchFamily="49" charset="0"/>
              </a:rPr>
              <a:t>bool</a:t>
            </a:r>
            <a:r>
              <a:rPr lang="pl-PL" dirty="0"/>
              <a:t> z możliwością dynamicznej zmiany rozmiaru. Pozwala efektywniej wykorzystać pamięć niż zwykła tablica lub struktura </a:t>
            </a:r>
            <a:r>
              <a:rPr lang="pl-PL" dirty="0">
                <a:latin typeface="Consolas" panose="020B0609020204030204" pitchFamily="49" charset="0"/>
              </a:rPr>
              <a:t>List</a:t>
            </a:r>
            <a:r>
              <a:rPr lang="pl-PL" dirty="0"/>
              <a:t> wartości typu </a:t>
            </a:r>
            <a:r>
              <a:rPr lang="pl-PL" dirty="0" err="1">
                <a:latin typeface="Consolas" panose="020B0609020204030204" pitchFamily="49" charset="0"/>
              </a:rPr>
              <a:t>bool</a:t>
            </a:r>
            <a:r>
              <a:rPr lang="pl-PL" dirty="0"/>
              <a:t>, ponieważ do przechowywania każdego elementu potrzebuje tylko jednego bitu, podczas gdy normalnie wartość typu </a:t>
            </a:r>
            <a:r>
              <a:rPr lang="pl-PL" dirty="0" err="1">
                <a:latin typeface="Consolas" panose="020B0609020204030204" pitchFamily="49" charset="0"/>
              </a:rPr>
              <a:t>bool</a:t>
            </a:r>
            <a:r>
              <a:rPr lang="pl-PL" dirty="0"/>
              <a:t> zajmuje jeden bajt.</a:t>
            </a:r>
          </a:p>
        </p:txBody>
      </p:sp>
    </p:spTree>
    <p:extLst>
      <p:ext uri="{BB962C8B-B14F-4D97-AF65-F5344CB8AC3E}">
        <p14:creationId xmlns:p14="http://schemas.microsoft.com/office/powerpoint/2010/main" val="61937223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>
                <a:latin typeface="Consolas" panose="020B0609020204030204" pitchFamily="49" charset="0"/>
              </a:rPr>
              <a:t>HashSet</a:t>
            </a:r>
            <a:r>
              <a:rPr lang="pl-PL" dirty="0">
                <a:latin typeface="Consolas" panose="020B0609020204030204" pitchFamily="49" charset="0"/>
              </a:rPr>
              <a:t>&lt;T&gt; </a:t>
            </a:r>
            <a:r>
              <a:rPr lang="pl-PL" dirty="0"/>
              <a:t>i </a:t>
            </a:r>
            <a:r>
              <a:rPr lang="pl-PL" dirty="0" err="1">
                <a:latin typeface="Consolas" panose="020B0609020204030204" pitchFamily="49" charset="0"/>
              </a:rPr>
              <a:t>SortedSet</a:t>
            </a:r>
            <a:r>
              <a:rPr lang="pl-PL" dirty="0">
                <a:latin typeface="Consolas" panose="020B0609020204030204" pitchFamily="49" charset="0"/>
              </a:rPr>
              <a:t>&lt;T&gt;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8" y="1485900"/>
            <a:ext cx="6502401" cy="4555463"/>
          </a:xfrm>
        </p:spPr>
        <p:txBody>
          <a:bodyPr>
            <a:noAutofit/>
          </a:bodyPr>
          <a:lstStyle/>
          <a:p>
            <a:r>
              <a:rPr lang="pl-PL" dirty="0"/>
              <a:t>Generyczne kolekcje, które wprowadzono odpowiednio w .NET Framework 3.5 i 4.0.</a:t>
            </a:r>
          </a:p>
          <a:p>
            <a:r>
              <a:rPr lang="pl-PL" dirty="0"/>
              <a:t>Wspólne cechy:</a:t>
            </a:r>
          </a:p>
          <a:p>
            <a:pPr lvl="1"/>
            <a:r>
              <a:rPr lang="pl-PL" sz="1800" dirty="0"/>
              <a:t>Metody </a:t>
            </a:r>
            <a:r>
              <a:rPr lang="pl-PL" sz="1800" dirty="0" err="1">
                <a:latin typeface="Consolas" panose="020B0609020204030204" pitchFamily="49" charset="0"/>
              </a:rPr>
              <a:t>Contains</a:t>
            </a:r>
            <a:r>
              <a:rPr lang="pl-PL" sz="1800" dirty="0"/>
              <a:t> charakteryzują się dużą szybkością działania dzięki posługiwaniu się algorytmem wyszukiwania wykorzystującym wartości skrótu.</a:t>
            </a:r>
          </a:p>
          <a:p>
            <a:r>
              <a:rPr lang="pl-PL" dirty="0"/>
              <a:t>Nie przechowują duplikatów i niepostrzeżenie ignorują żądania dodania elementów takich samych jak elementy istniejące.</a:t>
            </a:r>
          </a:p>
          <a:p>
            <a:r>
              <a:rPr lang="pl-PL" dirty="0"/>
              <a:t>Nie ma możliwości odwołania się do elementu po jego pozycji.</a:t>
            </a:r>
          </a:p>
          <a:p>
            <a:r>
              <a:rPr lang="pl-PL" dirty="0"/>
              <a:t>Klasa </a:t>
            </a:r>
            <a:r>
              <a:rPr lang="pl-PL" dirty="0" err="1">
                <a:latin typeface="Consolas" panose="020B0609020204030204" pitchFamily="49" charset="0"/>
              </a:rPr>
              <a:t>SortedSet</a:t>
            </a:r>
            <a:r>
              <a:rPr lang="pl-PL" dirty="0">
                <a:latin typeface="Consolas" panose="020B0609020204030204" pitchFamily="49" charset="0"/>
              </a:rPr>
              <a:t>&lt;T&gt;</a:t>
            </a:r>
            <a:r>
              <a:rPr lang="pl-PL" dirty="0"/>
              <a:t> przechowuje elementy w określonym porządku, a </a:t>
            </a:r>
            <a:r>
              <a:rPr lang="pl-PL" dirty="0" err="1">
                <a:latin typeface="Consolas" panose="020B0609020204030204" pitchFamily="49" charset="0"/>
              </a:rPr>
              <a:t>HashSet</a:t>
            </a:r>
            <a:r>
              <a:rPr lang="pl-PL" dirty="0">
                <a:latin typeface="Consolas" panose="020B0609020204030204" pitchFamily="49" charset="0"/>
              </a:rPr>
              <a:t>&lt;T&gt;</a:t>
            </a:r>
            <a:r>
              <a:rPr lang="pl-PL" dirty="0"/>
              <a:t> nie przechowuje.</a:t>
            </a:r>
          </a:p>
        </p:txBody>
      </p:sp>
    </p:spTree>
    <p:extLst>
      <p:ext uri="{BB962C8B-B14F-4D97-AF65-F5344CB8AC3E}">
        <p14:creationId xmlns:p14="http://schemas.microsoft.com/office/powerpoint/2010/main" val="53295260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>
                <a:latin typeface="Consolas" panose="020B0609020204030204" pitchFamily="49" charset="0"/>
              </a:rPr>
              <a:t>Hashtable</a:t>
            </a:r>
            <a:endParaRPr lang="pl-PL" dirty="0">
              <a:latin typeface="Consolas" panose="020B0609020204030204" pitchFamily="49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Niegeneryczna wersja klasy </a:t>
            </a:r>
            <a:r>
              <a:rPr lang="pl-PL" dirty="0">
                <a:latin typeface="Consolas" panose="020B0609020204030204" pitchFamily="49" charset="0"/>
              </a:rPr>
              <a:t>Dictionary&lt;</a:t>
            </a:r>
            <a:r>
              <a:rPr lang="pl-PL" dirty="0" err="1">
                <a:latin typeface="Consolas" panose="020B0609020204030204" pitchFamily="49" charset="0"/>
              </a:rPr>
              <a:t>TKey,TValue</a:t>
            </a:r>
            <a:r>
              <a:rPr lang="pl-PL" dirty="0">
                <a:latin typeface="Consolas" panose="020B0609020204030204" pitchFamily="49" charset="0"/>
              </a:rPr>
              <a:t>&gt;</a:t>
            </a:r>
            <a:r>
              <a:rPr lang="pl-PL" dirty="0"/>
              <a:t>.</a:t>
            </a:r>
          </a:p>
          <a:p>
            <a:endParaRPr lang="pl-PL" dirty="0"/>
          </a:p>
          <a:p>
            <a:r>
              <a:rPr lang="pl-PL" dirty="0"/>
              <a:t>Uwaga: lepiej nie tłumaczyć tego na polski jako tablica skrótów. W różnych kontekstach może znaczyć coś innego.</a:t>
            </a:r>
          </a:p>
        </p:txBody>
      </p:sp>
    </p:spTree>
    <p:extLst>
      <p:ext uri="{BB962C8B-B14F-4D97-AF65-F5344CB8AC3E}">
        <p14:creationId xmlns:p14="http://schemas.microsoft.com/office/powerpoint/2010/main" val="152636685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>
                <a:latin typeface="Consolas" panose="020B0609020204030204" pitchFamily="49" charset="0"/>
              </a:rPr>
              <a:t>OrderedDictionary</a:t>
            </a:r>
            <a:endParaRPr lang="pl-PL" dirty="0">
              <a:latin typeface="Consolas" panose="020B0609020204030204" pitchFamily="49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err="1">
                <a:latin typeface="Consolas" panose="020B0609020204030204" pitchFamily="49" charset="0"/>
              </a:rPr>
              <a:t>OrderedDictionary</a:t>
            </a:r>
            <a:r>
              <a:rPr lang="pl-PL" dirty="0"/>
              <a:t> to niegeneryczny słownik przechowujący elementy w kolejności ich dodawania.</a:t>
            </a:r>
          </a:p>
          <a:p>
            <a:r>
              <a:rPr lang="pl-PL" dirty="0"/>
              <a:t>W tej strukturze elementy dostępne są zarówno wg indeksu, jak i wg klucza.</a:t>
            </a:r>
          </a:p>
          <a:p>
            <a:r>
              <a:rPr lang="pl-PL" dirty="0" err="1">
                <a:latin typeface="Consolas" panose="020B0609020204030204" pitchFamily="49" charset="0"/>
              </a:rPr>
              <a:t>OrderedDictionary</a:t>
            </a:r>
            <a:r>
              <a:rPr lang="pl-PL" dirty="0"/>
              <a:t> nie jest słownikiem posortowanym.</a:t>
            </a:r>
          </a:p>
          <a:p>
            <a:r>
              <a:rPr lang="pl-PL" dirty="0"/>
              <a:t>Klasa </a:t>
            </a:r>
            <a:r>
              <a:rPr lang="pl-PL" dirty="0" err="1">
                <a:latin typeface="Consolas" panose="020B0609020204030204" pitchFamily="49" charset="0"/>
              </a:rPr>
              <a:t>OrderedDictionary</a:t>
            </a:r>
            <a:r>
              <a:rPr lang="pl-PL" dirty="0"/>
              <a:t> jest kombinacją klas </a:t>
            </a:r>
            <a:r>
              <a:rPr lang="pl-PL" dirty="0" err="1">
                <a:latin typeface="Consolas" panose="020B0609020204030204" pitchFamily="49" charset="0"/>
              </a:rPr>
              <a:t>Hashtable</a:t>
            </a:r>
            <a:r>
              <a:rPr lang="pl-PL" dirty="0"/>
              <a:t> i </a:t>
            </a:r>
            <a:r>
              <a:rPr lang="pl-PL" dirty="0" err="1">
                <a:latin typeface="Consolas" panose="020B0609020204030204" pitchFamily="49" charset="0"/>
              </a:rPr>
              <a:t>ArrayList</a:t>
            </a:r>
            <a:r>
              <a:rPr lang="pl-PL" dirty="0"/>
              <a:t>, tzn. zawiera całą funkcjonalność pierwszej i kilka dodatkowych funkcji, takich jak </a:t>
            </a:r>
            <a:r>
              <a:rPr lang="pl-PL" dirty="0" err="1">
                <a:latin typeface="Consolas" panose="020B0609020204030204" pitchFamily="49" charset="0"/>
              </a:rPr>
              <a:t>RemoveAt</a:t>
            </a:r>
            <a:r>
              <a:rPr lang="pl-PL" dirty="0"/>
              <a:t> i </a:t>
            </a:r>
            <a:r>
              <a:rPr lang="pl-PL" dirty="0" err="1"/>
              <a:t>indeksator</a:t>
            </a:r>
            <a:r>
              <a:rPr lang="pl-PL" dirty="0"/>
              <a:t> całkowitoliczbowy. Ponadto struktura ta udostępnia własności </a:t>
            </a:r>
            <a:r>
              <a:rPr lang="pl-PL" dirty="0" err="1">
                <a:latin typeface="Consolas" panose="020B0609020204030204" pitchFamily="49" charset="0"/>
              </a:rPr>
              <a:t>Keys</a:t>
            </a:r>
            <a:r>
              <a:rPr lang="pl-PL" dirty="0"/>
              <a:t> i </a:t>
            </a:r>
            <a:r>
              <a:rPr lang="pl-PL" dirty="0" err="1">
                <a:latin typeface="Consolas" panose="020B0609020204030204" pitchFamily="49" charset="0"/>
              </a:rPr>
              <a:t>Values</a:t>
            </a:r>
            <a:r>
              <a:rPr lang="pl-PL" dirty="0"/>
              <a:t> zwracające elementy w pierwotnym porządku.</a:t>
            </a:r>
          </a:p>
        </p:txBody>
      </p:sp>
    </p:spTree>
    <p:extLst>
      <p:ext uri="{BB962C8B-B14F-4D97-AF65-F5344CB8AC3E}">
        <p14:creationId xmlns:p14="http://schemas.microsoft.com/office/powerpoint/2010/main" val="384774274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>
                <a:latin typeface="Consolas" panose="020B0609020204030204" pitchFamily="49" charset="0"/>
              </a:rPr>
              <a:t>ListDictionary</a:t>
            </a:r>
            <a:endParaRPr lang="pl-PL" dirty="0">
              <a:latin typeface="Consolas" panose="020B0609020204030204" pitchFamily="49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Klasa </a:t>
            </a:r>
            <a:r>
              <a:rPr lang="pl-PL" dirty="0" err="1">
                <a:latin typeface="Consolas" panose="020B0609020204030204" pitchFamily="49" charset="0"/>
              </a:rPr>
              <a:t>ListDictionary</a:t>
            </a:r>
            <a:r>
              <a:rPr lang="pl-PL" dirty="0"/>
              <a:t> przechowuje dane w liście powiązanej jednostronnie.</a:t>
            </a:r>
          </a:p>
          <a:p>
            <a:r>
              <a:rPr lang="pl-PL" dirty="0"/>
              <a:t>Nie sortuje elementów, ale zapisuje je w kolejności dodawania. Struktura ta działa bardzo wolno, gdy jest duża.</a:t>
            </a:r>
          </a:p>
          <a:p>
            <a:r>
              <a:rPr lang="pl-PL" dirty="0"/>
              <a:t>Jedyny sens jej istnienia to wysoka wydajność dla bardzo małych list (zawierających mniej niż dziesięć elementów).</a:t>
            </a:r>
          </a:p>
        </p:txBody>
      </p:sp>
    </p:spTree>
    <p:extLst>
      <p:ext uri="{BB962C8B-B14F-4D97-AF65-F5344CB8AC3E}">
        <p14:creationId xmlns:p14="http://schemas.microsoft.com/office/powerpoint/2010/main" val="335358365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>
                <a:latin typeface="Consolas" panose="020B0609020204030204" pitchFamily="49" charset="0"/>
              </a:rPr>
              <a:t>HybridDictionary</a:t>
            </a:r>
            <a:endParaRPr lang="pl-PL" dirty="0">
              <a:latin typeface="Consolas" panose="020B0609020204030204" pitchFamily="49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Klasa </a:t>
            </a:r>
            <a:r>
              <a:rPr lang="pl-PL" dirty="0" err="1">
                <a:latin typeface="Consolas" panose="020B0609020204030204" pitchFamily="49" charset="0"/>
              </a:rPr>
              <a:t>HybridDictionary</a:t>
            </a:r>
            <a:r>
              <a:rPr lang="pl-PL" dirty="0"/>
              <a:t> to </a:t>
            </a:r>
            <a:r>
              <a:rPr lang="pl-PL" dirty="0" err="1">
                <a:latin typeface="Consolas" panose="020B0609020204030204" pitchFamily="49" charset="0"/>
              </a:rPr>
              <a:t>ListDictionary</a:t>
            </a:r>
            <a:r>
              <a:rPr lang="pl-PL" dirty="0"/>
              <a:t> automatycznie konwertująca się na </a:t>
            </a:r>
            <a:r>
              <a:rPr lang="pl-PL" dirty="0" err="1">
                <a:latin typeface="Consolas" panose="020B0609020204030204" pitchFamily="49" charset="0"/>
              </a:rPr>
              <a:t>Hashtable</a:t>
            </a:r>
            <a:r>
              <a:rPr lang="pl-PL" dirty="0"/>
              <a:t> po osiągnięciu określonego rozmiaru w celu uniknięcia problemów wydajnościowych. Chodzi o to, by jak najoszczędniej operować pamięcią, gdy słownik jest mały, oraz by zachować dobrą wydajność, kiedy się powiększy.</a:t>
            </a:r>
          </a:p>
        </p:txBody>
      </p:sp>
    </p:spTree>
    <p:extLst>
      <p:ext uri="{BB962C8B-B14F-4D97-AF65-F5344CB8AC3E}">
        <p14:creationId xmlns:p14="http://schemas.microsoft.com/office/powerpoint/2010/main" val="73757592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Consolas" panose="020B0609020204030204" pitchFamily="49" charset="0"/>
              </a:rPr>
              <a:t>Collection&lt;T&gt;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8" y="2160590"/>
            <a:ext cx="7099301" cy="3880773"/>
          </a:xfrm>
        </p:spPr>
        <p:txBody>
          <a:bodyPr/>
          <a:lstStyle/>
          <a:p>
            <a:r>
              <a:rPr lang="pl-PL" dirty="0"/>
              <a:t>Klasa </a:t>
            </a:r>
            <a:r>
              <a:rPr lang="pl-PL" dirty="0">
                <a:latin typeface="Consolas" panose="020B0609020204030204" pitchFamily="49" charset="0"/>
              </a:rPr>
              <a:t>Collection&lt;T&gt;</a:t>
            </a:r>
            <a:r>
              <a:rPr lang="pl-PL" dirty="0"/>
              <a:t> to modyfikowalne opakowanie klasy </a:t>
            </a:r>
            <a:r>
              <a:rPr lang="pl-PL" dirty="0">
                <a:latin typeface="Consolas" panose="020B0609020204030204" pitchFamily="49" charset="0"/>
              </a:rPr>
              <a:t>List&lt;T&gt;</a:t>
            </a:r>
            <a:r>
              <a:rPr lang="pl-PL" dirty="0"/>
              <a:t>. Mamy dodatkowe metody wirtualne:</a:t>
            </a:r>
          </a:p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protected</a:t>
            </a: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virtual</a:t>
            </a: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void</a:t>
            </a: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ClearItems</a:t>
            </a:r>
            <a:r>
              <a:rPr lang="pl-PL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protected</a:t>
            </a: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virtual</a:t>
            </a: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void</a:t>
            </a: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InsertItem</a:t>
            </a:r>
            <a:r>
              <a:rPr lang="pl-PL" dirty="0">
                <a:latin typeface="Consolas" panose="020B0609020204030204" pitchFamily="49" charset="0"/>
              </a:rPr>
              <a:t> (</a:t>
            </a:r>
            <a:r>
              <a:rPr lang="pl-PL" dirty="0" err="1">
                <a:latin typeface="Consolas" panose="020B0609020204030204" pitchFamily="49" charset="0"/>
              </a:rPr>
              <a:t>int</a:t>
            </a:r>
            <a:r>
              <a:rPr lang="pl-PL" dirty="0">
                <a:latin typeface="Consolas" panose="020B0609020204030204" pitchFamily="49" charset="0"/>
              </a:rPr>
              <a:t> index, T </a:t>
            </a:r>
            <a:r>
              <a:rPr lang="pl-PL" dirty="0" err="1">
                <a:latin typeface="Consolas" panose="020B0609020204030204" pitchFamily="49" charset="0"/>
              </a:rPr>
              <a:t>item</a:t>
            </a:r>
            <a:r>
              <a:rPr lang="pl-PL" dirty="0"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protected</a:t>
            </a: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virtual</a:t>
            </a: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void</a:t>
            </a: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RemoveItem</a:t>
            </a:r>
            <a:r>
              <a:rPr lang="pl-PL" dirty="0">
                <a:latin typeface="Consolas" panose="020B0609020204030204" pitchFamily="49" charset="0"/>
              </a:rPr>
              <a:t> (</a:t>
            </a:r>
            <a:r>
              <a:rPr lang="pl-PL" dirty="0" err="1">
                <a:latin typeface="Consolas" panose="020B0609020204030204" pitchFamily="49" charset="0"/>
              </a:rPr>
              <a:t>int</a:t>
            </a:r>
            <a:r>
              <a:rPr lang="pl-PL" dirty="0">
                <a:latin typeface="Consolas" panose="020B0609020204030204" pitchFamily="49" charset="0"/>
              </a:rPr>
              <a:t> index);</a:t>
            </a:r>
          </a:p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protected</a:t>
            </a: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virtual</a:t>
            </a: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void</a:t>
            </a: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SetItem</a:t>
            </a:r>
            <a:r>
              <a:rPr lang="pl-PL" dirty="0">
                <a:latin typeface="Consolas" panose="020B0609020204030204" pitchFamily="49" charset="0"/>
              </a:rPr>
              <a:t> (</a:t>
            </a:r>
            <a:r>
              <a:rPr lang="pl-PL" dirty="0" err="1">
                <a:latin typeface="Consolas" panose="020B0609020204030204" pitchFamily="49" charset="0"/>
              </a:rPr>
              <a:t>int</a:t>
            </a:r>
            <a:r>
              <a:rPr lang="pl-PL" dirty="0">
                <a:latin typeface="Consolas" panose="020B0609020204030204" pitchFamily="49" charset="0"/>
              </a:rPr>
              <a:t> index, T </a:t>
            </a:r>
            <a:r>
              <a:rPr lang="pl-PL" dirty="0" err="1">
                <a:latin typeface="Consolas" panose="020B0609020204030204" pitchFamily="49" charset="0"/>
              </a:rPr>
              <a:t>item</a:t>
            </a:r>
            <a:r>
              <a:rPr lang="pl-PL" dirty="0">
                <a:latin typeface="Consolas" panose="020B06090202040302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72106617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>
                <a:latin typeface="Consolas" panose="020B0609020204030204" pitchFamily="49" charset="0"/>
              </a:rPr>
              <a:t>CollectionBase</a:t>
            </a:r>
            <a:endParaRPr lang="pl-PL" dirty="0">
              <a:latin typeface="Consolas" panose="020B0609020204030204" pitchFamily="49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Niegeneryczna</a:t>
            </a:r>
            <a:r>
              <a:rPr lang="en-US" dirty="0"/>
              <a:t> </a:t>
            </a:r>
            <a:r>
              <a:rPr lang="en-US" dirty="0" err="1"/>
              <a:t>wersja</a:t>
            </a:r>
            <a:r>
              <a:rPr lang="en-US" dirty="0"/>
              <a:t> </a:t>
            </a:r>
            <a:r>
              <a:rPr lang="en-US" dirty="0">
                <a:latin typeface="Consolas" panose="020B0609020204030204" pitchFamily="49" charset="0"/>
              </a:rPr>
              <a:t>Collection&lt;T&gt;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24685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l-PL" dirty="0" err="1">
                <a:latin typeface="Consolas" panose="020B0609020204030204" pitchFamily="49" charset="0"/>
              </a:rPr>
              <a:t>modyfikatorDostepu</a:t>
            </a:r>
            <a:r>
              <a:rPr lang="pl-PL" dirty="0">
                <a:latin typeface="Consolas" panose="020B0609020204030204" pitchFamily="49" charset="0"/>
              </a:rPr>
              <a:t> typ </a:t>
            </a:r>
            <a:r>
              <a:rPr lang="pl-PL" dirty="0" err="1">
                <a:latin typeface="Consolas" panose="020B0609020204030204" pitchFamily="49" charset="0"/>
              </a:rPr>
              <a:t>NazwaWłaściwosci</a:t>
            </a:r>
            <a:endParaRPr lang="pl-PL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	</a:t>
            </a:r>
            <a:r>
              <a:rPr lang="pl-PL" dirty="0" err="1">
                <a:latin typeface="Consolas" panose="020B0609020204030204" pitchFamily="49" charset="0"/>
              </a:rPr>
              <a:t>get</a:t>
            </a:r>
            <a:endParaRPr lang="pl-PL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	{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		// kod przy pobraniu wartości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	}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	set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	{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		//kod wywoływany przy nadaniu wartości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	}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35442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2"/>
          <a:srcRect l="6666" t="3491" r="45541" b="14066"/>
          <a:stretch/>
        </p:blipFill>
        <p:spPr>
          <a:xfrm>
            <a:off x="738893" y="410509"/>
            <a:ext cx="6218419" cy="6030870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3644900" y="5156200"/>
            <a:ext cx="3022600" cy="31750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8548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9" y="774700"/>
            <a:ext cx="6347714" cy="5266663"/>
          </a:xfrm>
        </p:spPr>
        <p:txBody>
          <a:bodyPr/>
          <a:lstStyle/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private</a:t>
            </a: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int</a:t>
            </a:r>
            <a:r>
              <a:rPr lang="pl-PL" dirty="0">
                <a:latin typeface="Consolas" panose="020B0609020204030204" pitchFamily="49" charset="0"/>
              </a:rPr>
              <a:t> wiek; //pole</a:t>
            </a:r>
          </a:p>
          <a:p>
            <a:pPr marL="0" indent="0">
              <a:buNone/>
            </a:pPr>
            <a:endParaRPr lang="pl-PL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public </a:t>
            </a:r>
            <a:r>
              <a:rPr lang="pl-PL" dirty="0" err="1">
                <a:latin typeface="Consolas" panose="020B0609020204030204" pitchFamily="49" charset="0"/>
              </a:rPr>
              <a:t>int</a:t>
            </a:r>
            <a:r>
              <a:rPr lang="pl-PL" dirty="0">
                <a:latin typeface="Consolas" panose="020B0609020204030204" pitchFamily="49" charset="0"/>
              </a:rPr>
              <a:t> Wiek //właściwość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	</a:t>
            </a:r>
            <a:r>
              <a:rPr lang="pl-PL" dirty="0" err="1">
                <a:latin typeface="Consolas" panose="020B0609020204030204" pitchFamily="49" charset="0"/>
              </a:rPr>
              <a:t>get</a:t>
            </a:r>
            <a:r>
              <a:rPr lang="pl-PL" dirty="0">
                <a:latin typeface="Consolas" panose="020B0609020204030204" pitchFamily="49" charset="0"/>
              </a:rPr>
              <a:t> { return wiek; }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	set { wiek = </a:t>
            </a:r>
            <a:r>
              <a:rPr lang="pl-PL" dirty="0" err="1">
                <a:latin typeface="Consolas" panose="020B0609020204030204" pitchFamily="49" charset="0"/>
              </a:rPr>
              <a:t>value</a:t>
            </a:r>
            <a:r>
              <a:rPr lang="pl-PL" dirty="0">
                <a:latin typeface="Consolas" panose="020B0609020204030204" pitchFamily="49" charset="0"/>
              </a:rPr>
              <a:t>; }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Zwróć uwagę na dwie rzeczy:</a:t>
            </a:r>
          </a:p>
          <a:p>
            <a:pPr marL="0" indent="0">
              <a:buNone/>
            </a:pPr>
            <a:r>
              <a:rPr lang="pl-PL" dirty="0"/>
              <a:t>- nazwa pola (z małej litery) a nazwa właściwości (z dużej)</a:t>
            </a:r>
          </a:p>
          <a:p>
            <a:pPr marL="0" indent="0">
              <a:buNone/>
            </a:pPr>
            <a:r>
              <a:rPr lang="pl-PL" dirty="0"/>
              <a:t>- </a:t>
            </a:r>
            <a:r>
              <a:rPr lang="pl-PL" dirty="0" err="1">
                <a:latin typeface="Consolas" panose="020B0609020204030204" pitchFamily="49" charset="0"/>
              </a:rPr>
              <a:t>value</a:t>
            </a:r>
            <a:r>
              <a:rPr lang="pl-PL" dirty="0"/>
              <a:t> – występuję tylko we wnętrzu </a:t>
            </a:r>
            <a:r>
              <a:rPr lang="pl-PL" dirty="0">
                <a:latin typeface="Consolas" panose="020B0609020204030204" pitchFamily="49" charset="0"/>
              </a:rPr>
              <a:t>set</a:t>
            </a:r>
          </a:p>
        </p:txBody>
      </p:sp>
    </p:spTree>
    <p:extLst>
      <p:ext uri="{BB962C8B-B14F-4D97-AF65-F5344CB8AC3E}">
        <p14:creationId xmlns:p14="http://schemas.microsoft.com/office/powerpoint/2010/main" val="3318664647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aseta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TM02900688[[fn=Faseta]]</Template>
  <TotalTime>2570</TotalTime>
  <Words>2671</Words>
  <Application>Microsoft Office PowerPoint</Application>
  <PresentationFormat>Pokaz na ekranie (4:3)</PresentationFormat>
  <Paragraphs>475</Paragraphs>
  <Slides>69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69</vt:i4>
      </vt:variant>
    </vt:vector>
  </HeadingPairs>
  <TitlesOfParts>
    <vt:vector size="79" baseType="lpstr">
      <vt:lpstr>Arial</vt:lpstr>
      <vt:lpstr>Calibri</vt:lpstr>
      <vt:lpstr>Calibri Light</vt:lpstr>
      <vt:lpstr>Consolas</vt:lpstr>
      <vt:lpstr>Trebuchet MS</vt:lpstr>
      <vt:lpstr>Wingdings</vt:lpstr>
      <vt:lpstr>Wingdings 2</vt:lpstr>
      <vt:lpstr>Wingdings 3</vt:lpstr>
      <vt:lpstr>HDOfficeLightV0</vt:lpstr>
      <vt:lpstr>Faseta</vt:lpstr>
      <vt:lpstr>Programowanie Obiektowe – Wykład 8</vt:lpstr>
      <vt:lpstr>Tematyka wykładu</vt:lpstr>
      <vt:lpstr>Filary programowania obiektowego</vt:lpstr>
      <vt:lpstr>Prezentacja programu PowerPoint</vt:lpstr>
      <vt:lpstr>Prezentacja programu PowerPoint</vt:lpstr>
      <vt:lpstr>Właściwości</vt:lpstr>
      <vt:lpstr>Prezentacja programu PowerPoint</vt:lpstr>
      <vt:lpstr>Prezentacja programu PowerPoint</vt:lpstr>
      <vt:lpstr>Prezentacja programu PowerPoint</vt:lpstr>
      <vt:lpstr>Użycie właściwości dla obiektu</vt:lpstr>
      <vt:lpstr>Skrócona deklaracja</vt:lpstr>
      <vt:lpstr>Właściwość tylko do odczytu</vt:lpstr>
      <vt:lpstr>Właściwość tylko do zapisu</vt:lpstr>
      <vt:lpstr>Dobra praktyka wg MSDN</vt:lpstr>
      <vt:lpstr>Dostępność właściwości</vt:lpstr>
      <vt:lpstr>Dostępność właściwości</vt:lpstr>
      <vt:lpstr>Dostępność właściwości</vt:lpstr>
      <vt:lpstr>Pola czy właściwości – co używać?</vt:lpstr>
      <vt:lpstr>Interfejsy a właściwości</vt:lpstr>
      <vt:lpstr>Właściwości wirtualne i ich przesłanianie</vt:lpstr>
      <vt:lpstr>Inicjowanie obiektu z użyciem właściwości</vt:lpstr>
      <vt:lpstr>Indeksatory</vt:lpstr>
      <vt:lpstr>Prezentacja programu PowerPoint</vt:lpstr>
      <vt:lpstr>Prezentacja programu PowerPoint</vt:lpstr>
      <vt:lpstr>C# 6.0 – zwięzła forma, bez set, tylko do odczytu</vt:lpstr>
      <vt:lpstr>Prezentacja programu PowerPoint</vt:lpstr>
      <vt:lpstr>Prezentacja programu PowerPoint</vt:lpstr>
      <vt:lpstr>Tryb wyliczeniowy - enum</vt:lpstr>
      <vt:lpstr>Tryb wyliczeniowy - enum</vt:lpstr>
      <vt:lpstr>Odwołanie do wyliczenia</vt:lpstr>
      <vt:lpstr>Prezentacja programu PowerPoint</vt:lpstr>
      <vt:lpstr>Prezentacja programu PowerPoint</vt:lpstr>
      <vt:lpstr>Kolekcje</vt:lpstr>
      <vt:lpstr>Stos (ang. Stack)</vt:lpstr>
      <vt:lpstr>Prezentacja programu PowerPoint</vt:lpstr>
      <vt:lpstr>Dwa typy</vt:lpstr>
      <vt:lpstr>Metody i właściwości</vt:lpstr>
      <vt:lpstr>Prezentacja programu PowerPoint</vt:lpstr>
      <vt:lpstr>Co z sortowaniem elementów stosu?</vt:lpstr>
      <vt:lpstr>Kolejki (ang. Queue)</vt:lpstr>
      <vt:lpstr>Prezentacja programu PowerPoint</vt:lpstr>
      <vt:lpstr>Dwa typy</vt:lpstr>
      <vt:lpstr>Metody i właściwości</vt:lpstr>
      <vt:lpstr>Prezentacja programu PowerPoint</vt:lpstr>
      <vt:lpstr>Różnice między stosem a kolejką</vt:lpstr>
      <vt:lpstr>Lista tablic (ang. ArrayList)</vt:lpstr>
      <vt:lpstr>Metody i właściwości</vt:lpstr>
      <vt:lpstr>Lista (ang. List&lt;T&gt;)</vt:lpstr>
      <vt:lpstr>Metody i właściwości</vt:lpstr>
      <vt:lpstr>Przykład z własną klasą</vt:lpstr>
      <vt:lpstr>Prezentacja programu PowerPoint</vt:lpstr>
      <vt:lpstr>Prezentacja programu PowerPoint</vt:lpstr>
      <vt:lpstr>Słownik (ang. Dictionary)</vt:lpstr>
      <vt:lpstr>Metody i właściwości</vt:lpstr>
      <vt:lpstr>Prezentacja programu PowerPoint</vt:lpstr>
      <vt:lpstr>Posortowany Słownik (and. SortedDictionary)</vt:lpstr>
      <vt:lpstr>Lista posortowana (ang. SortedList&lt;T&gt;)</vt:lpstr>
      <vt:lpstr>Lista połączona (ang. LinkedList&lt;T&gt;)</vt:lpstr>
      <vt:lpstr>Prezentacja programu PowerPoint</vt:lpstr>
      <vt:lpstr>Metody i właściwości</vt:lpstr>
      <vt:lpstr>Prezentacja programu PowerPoint</vt:lpstr>
      <vt:lpstr>BitArray</vt:lpstr>
      <vt:lpstr>HashSet&lt;T&gt; i SortedSet&lt;T&gt;</vt:lpstr>
      <vt:lpstr>Hashtable</vt:lpstr>
      <vt:lpstr>OrderedDictionary</vt:lpstr>
      <vt:lpstr>ListDictionary</vt:lpstr>
      <vt:lpstr>HybridDictionary</vt:lpstr>
      <vt:lpstr>Collection&lt;T&gt;</vt:lpstr>
      <vt:lpstr>CollectionBase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Programowanie Obiektowe – Wykład 1</dc:title>
  <dc:creator>Piotr Jastrzębski</dc:creator>
  <cp:lastModifiedBy>Piotr Jast</cp:lastModifiedBy>
  <cp:revision>228</cp:revision>
  <dcterms:created xsi:type="dcterms:W3CDTF">2016-10-14T18:19:41Z</dcterms:created>
  <dcterms:modified xsi:type="dcterms:W3CDTF">2016-12-18T05:59:49Z</dcterms:modified>
</cp:coreProperties>
</file>