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  <p:sldMasterId id="2147483803" r:id="rId2"/>
  </p:sldMasterIdLst>
  <p:notesMasterIdLst>
    <p:notesMasterId r:id="rId3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0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A65D4-DA07-4ADD-AAD2-61DE9E272200}" type="datetimeFigureOut">
              <a:rPr lang="pl-PL" smtClean="0"/>
              <a:t>04.12.2016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ADD28E-B2AD-464B-AFFE-93B61DFC7E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5938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04.12.2016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1957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04.12.2016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9734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04.12.2016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1605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04.12.2016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3871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04.12.2016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2314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04.12.2016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62121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04.12.2016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3610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04.12.2016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54855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04.12.2016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16303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04.12.2016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48518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04.12.2016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878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04.12.2016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65149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04.12.2016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2447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04.12.2016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49309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04.12.2016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22155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04.12.2016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42529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04.12.2016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76051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04.12.2016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15469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04.12.2016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39926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04.12.2016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2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04.12.2016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686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04.12.2016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5738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04.12.2016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70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04.12.2016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414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04.12.2016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3868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04.12.2016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5806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04.12.2016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2462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AE5BF5-78BB-4BAC-81B8-F63D59141CA7}" type="datetimeFigureOut">
              <a:rPr lang="pl-PL" smtClean="0"/>
              <a:t>04.12.2016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848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E5BF5-78BB-4BAC-81B8-F63D59141CA7}" type="datetimeFigureOut">
              <a:rPr lang="pl-PL" smtClean="0"/>
              <a:t>04.12.2016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3903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  <p:sldLayoutId id="2147483818" r:id="rId15"/>
    <p:sldLayoutId id="214748381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mii.uwm.edu.pl/~piojas/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-programowanie.pl/c-sharp/metody-wirtualne-abstrakcyjne-i-polimorfizm/" TargetMode="Externa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3600" dirty="0"/>
              <a:t>Programowanie Obiektowe</a:t>
            </a:r>
            <a:br>
              <a:rPr lang="pl-PL" sz="3600" dirty="0"/>
            </a:br>
            <a:r>
              <a:rPr lang="pl-PL" sz="3600" dirty="0"/>
              <a:t>– Wykład 6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2139901"/>
          </a:xfrm>
        </p:spPr>
        <p:txBody>
          <a:bodyPr>
            <a:normAutofit lnSpcReduction="10000"/>
          </a:bodyPr>
          <a:lstStyle/>
          <a:p>
            <a:r>
              <a:rPr lang="pl-PL" sz="2800" dirty="0">
                <a:solidFill>
                  <a:schemeClr val="tx1"/>
                </a:solidFill>
              </a:rPr>
              <a:t>dr Piotr Jastrzębski</a:t>
            </a:r>
          </a:p>
          <a:p>
            <a:r>
              <a:rPr lang="pl-PL" sz="2800" dirty="0">
                <a:solidFill>
                  <a:schemeClr val="tx1"/>
                </a:solidFill>
              </a:rPr>
              <a:t>Wydział Matematyki i Informatyki</a:t>
            </a:r>
          </a:p>
          <a:p>
            <a:r>
              <a:rPr lang="pl-PL" sz="2800" dirty="0">
                <a:solidFill>
                  <a:schemeClr val="tx1"/>
                </a:solidFill>
                <a:hlinkClick r:id="rId2"/>
              </a:rPr>
              <a:t>http://wmii.uwm.edu.pl/~piojas/</a:t>
            </a:r>
            <a:endParaRPr lang="pl-PL" sz="2800" dirty="0">
              <a:solidFill>
                <a:schemeClr val="tx1"/>
              </a:solidFill>
            </a:endParaRPr>
          </a:p>
          <a:p>
            <a:r>
              <a:rPr lang="pl-PL" sz="2800" dirty="0">
                <a:solidFill>
                  <a:schemeClr val="tx1"/>
                </a:solidFill>
              </a:rPr>
              <a:t>piojas@matman.umw.edu.pl</a:t>
            </a:r>
          </a:p>
        </p:txBody>
      </p:sp>
    </p:spTree>
    <p:extLst>
      <p:ext uri="{BB962C8B-B14F-4D97-AF65-F5344CB8AC3E}">
        <p14:creationId xmlns:p14="http://schemas.microsoft.com/office/powerpoint/2010/main" val="3448737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444844"/>
            <a:ext cx="6347714" cy="5596520"/>
          </a:xfrm>
        </p:spPr>
        <p:txBody>
          <a:bodyPr/>
          <a:lstStyle/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Pojazd p1 = </a:t>
            </a:r>
            <a:r>
              <a:rPr lang="pl-PL" dirty="0" err="1">
                <a:latin typeface="Consolas" panose="020B0609020204030204" pitchFamily="49" charset="0"/>
              </a:rPr>
              <a:t>new</a:t>
            </a:r>
            <a:r>
              <a:rPr lang="pl-PL" dirty="0">
                <a:latin typeface="Consolas" panose="020B0609020204030204" pitchFamily="49" charset="0"/>
              </a:rPr>
              <a:t> Pojazd();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p1.Jedz();</a:t>
            </a:r>
          </a:p>
          <a:p>
            <a:pPr marL="0" indent="0">
              <a:buNone/>
            </a:pPr>
            <a:r>
              <a:rPr lang="pl-PL" dirty="0" err="1">
                <a:latin typeface="Consolas" panose="020B0609020204030204" pitchFamily="49" charset="0"/>
              </a:rPr>
              <a:t>Samochod</a:t>
            </a:r>
            <a:r>
              <a:rPr lang="pl-PL" dirty="0">
                <a:latin typeface="Consolas" panose="020B0609020204030204" pitchFamily="49" charset="0"/>
              </a:rPr>
              <a:t> s1 = </a:t>
            </a:r>
            <a:r>
              <a:rPr lang="pl-PL" dirty="0" err="1">
                <a:latin typeface="Consolas" panose="020B0609020204030204" pitchFamily="49" charset="0"/>
              </a:rPr>
              <a:t>new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Samochod</a:t>
            </a:r>
            <a:r>
              <a:rPr lang="pl-PL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s1.Jedz();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Pojazd sp1 = </a:t>
            </a:r>
            <a:r>
              <a:rPr lang="pl-PL" dirty="0" err="1">
                <a:latin typeface="Consolas" panose="020B0609020204030204" pitchFamily="49" charset="0"/>
              </a:rPr>
              <a:t>new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Samochod</a:t>
            </a:r>
            <a:r>
              <a:rPr lang="pl-PL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sp1.Jedz(); </a:t>
            </a:r>
          </a:p>
        </p:txBody>
      </p:sp>
      <p:pic>
        <p:nvPicPr>
          <p:cNvPr id="4" name="Obraz 3" descr="Wycinek ekran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902" y="2528530"/>
            <a:ext cx="5894416" cy="1726648"/>
          </a:xfrm>
          <a:prstGeom prst="rect">
            <a:avLst/>
          </a:prstGeom>
        </p:spPr>
      </p:pic>
      <p:pic>
        <p:nvPicPr>
          <p:cNvPr id="5" name="Obraz 4" descr="Wycinek ekranu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53" y="4255178"/>
            <a:ext cx="2655464" cy="869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654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Rozwiązanie – nadpisanie (ukrycie) metody - </a:t>
            </a:r>
            <a:r>
              <a:rPr lang="pl-PL" dirty="0" err="1">
                <a:latin typeface="Consolas" panose="020B0609020204030204" pitchFamily="49" charset="0"/>
              </a:rPr>
              <a:t>new</a:t>
            </a:r>
            <a:endParaRPr lang="pl-PL" dirty="0">
              <a:latin typeface="Consolas" panose="020B0609020204030204" pitchFamily="49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err="1">
                <a:latin typeface="Consolas" panose="020B0609020204030204" pitchFamily="49" charset="0"/>
              </a:rPr>
              <a:t>class</a:t>
            </a:r>
            <a:r>
              <a:rPr lang="pl-PL" dirty="0">
                <a:latin typeface="Consolas" panose="020B0609020204030204" pitchFamily="49" charset="0"/>
              </a:rPr>
              <a:t> Pojazd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    public </a:t>
            </a:r>
            <a:r>
              <a:rPr lang="pl-PL" dirty="0" err="1">
                <a:latin typeface="Consolas" panose="020B0609020204030204" pitchFamily="49" charset="0"/>
              </a:rPr>
              <a:t>void</a:t>
            </a:r>
            <a:r>
              <a:rPr lang="pl-PL" dirty="0">
                <a:latin typeface="Consolas" panose="020B0609020204030204" pitchFamily="49" charset="0"/>
              </a:rPr>
              <a:t> Jedz() { 									</a:t>
            </a:r>
            <a:r>
              <a:rPr lang="pl-PL" dirty="0" err="1">
                <a:latin typeface="Consolas" panose="020B0609020204030204" pitchFamily="49" charset="0"/>
              </a:rPr>
              <a:t>Console.WriteLine</a:t>
            </a:r>
            <a:r>
              <a:rPr lang="pl-PL" dirty="0">
                <a:latin typeface="Consolas" panose="020B0609020204030204" pitchFamily="49" charset="0"/>
              </a:rPr>
              <a:t>("Jadę pojazdem"); }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pl-PL" dirty="0" err="1">
                <a:latin typeface="Consolas" panose="020B0609020204030204" pitchFamily="49" charset="0"/>
              </a:rPr>
              <a:t>class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Samochod</a:t>
            </a:r>
            <a:r>
              <a:rPr lang="pl-PL" dirty="0">
                <a:latin typeface="Consolas" panose="020B0609020204030204" pitchFamily="49" charset="0"/>
              </a:rPr>
              <a:t>: Pojazd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    public </a:t>
            </a:r>
            <a:r>
              <a:rPr lang="pl-PL" b="1" dirty="0" err="1">
                <a:solidFill>
                  <a:schemeClr val="tx2"/>
                </a:solidFill>
                <a:latin typeface="Consolas" panose="020B0609020204030204" pitchFamily="49" charset="0"/>
              </a:rPr>
              <a:t>new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void</a:t>
            </a:r>
            <a:r>
              <a:rPr lang="pl-PL" dirty="0">
                <a:latin typeface="Consolas" panose="020B0609020204030204" pitchFamily="49" charset="0"/>
              </a:rPr>
              <a:t> Jedz() { 								</a:t>
            </a:r>
            <a:r>
              <a:rPr lang="pl-PL" dirty="0" err="1">
                <a:latin typeface="Consolas" panose="020B0609020204030204" pitchFamily="49" charset="0"/>
              </a:rPr>
              <a:t>Console.WriteLine</a:t>
            </a:r>
            <a:r>
              <a:rPr lang="pl-PL" dirty="0">
                <a:latin typeface="Consolas" panose="020B0609020204030204" pitchFamily="49" charset="0"/>
              </a:rPr>
              <a:t>("Jadę samochodem"); }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1180710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Wady nadpisywania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brak elastyczności kodu</a:t>
            </a:r>
          </a:p>
          <a:p>
            <a:r>
              <a:rPr lang="pl-PL" dirty="0"/>
              <a:t>przy dużej hierarchii dziedziczenia i rzutowaniach wykonywana jest metoda z klasy bazowej</a:t>
            </a:r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Nadpisywanie nie jest polimorfizmem.</a:t>
            </a:r>
          </a:p>
        </p:txBody>
      </p:sp>
    </p:spTree>
    <p:extLst>
      <p:ext uri="{BB962C8B-B14F-4D97-AF65-F5344CB8AC3E}">
        <p14:creationId xmlns:p14="http://schemas.microsoft.com/office/powerpoint/2010/main" val="1086555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Metoda wirtualna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oznaczona słowem kluczowym </a:t>
            </a:r>
            <a:r>
              <a:rPr lang="pl-PL" dirty="0" err="1">
                <a:latin typeface="Consolas" panose="020B0609020204030204" pitchFamily="49" charset="0"/>
              </a:rPr>
              <a:t>virtual</a:t>
            </a:r>
            <a:endParaRPr lang="pl-PL" dirty="0">
              <a:latin typeface="Consolas" panose="020B0609020204030204" pitchFamily="49" charset="0"/>
            </a:endParaRPr>
          </a:p>
          <a:p>
            <a:r>
              <a:rPr lang="pl-PL" dirty="0"/>
              <a:t>włącza mechanizm polimorfizmu dynamicznego</a:t>
            </a:r>
          </a:p>
          <a:p>
            <a:r>
              <a:rPr lang="pl-PL" dirty="0"/>
              <a:t>tworzymy ją w klasie bazowej</a:t>
            </a:r>
          </a:p>
          <a:p>
            <a:r>
              <a:rPr lang="pl-PL" dirty="0"/>
              <a:t>w klasach pochodnych przesłaniamy metody wirtualne za pomocą słowa kluczowego </a:t>
            </a:r>
            <a:r>
              <a:rPr lang="pl-PL" dirty="0" err="1">
                <a:latin typeface="Consolas" panose="020B0609020204030204" pitchFamily="49" charset="0"/>
              </a:rPr>
              <a:t>override</a:t>
            </a:r>
            <a:endParaRPr lang="pl-PL" dirty="0">
              <a:latin typeface="Consolas" panose="020B0609020204030204" pitchFamily="49" charset="0"/>
            </a:endParaRPr>
          </a:p>
          <a:p>
            <a:r>
              <a:rPr lang="pl-PL" dirty="0"/>
              <a:t>przesłonięcie nie jest obowiązkowe, w razie jego braku zostanie wywołana metoda klasy bazowej</a:t>
            </a:r>
          </a:p>
          <a:p>
            <a:r>
              <a:rPr lang="pl-PL" dirty="0"/>
              <a:t>metody statyczne ani prywatne nie mogą być wirtualne</a:t>
            </a:r>
          </a:p>
          <a:p>
            <a:r>
              <a:rPr lang="pl-PL" dirty="0"/>
              <a:t>metody, które nie są wirtualne, nie można przesłonić za pomocą </a:t>
            </a:r>
            <a:r>
              <a:rPr lang="pl-PL" dirty="0" err="1">
                <a:latin typeface="Consolas" panose="020B0609020204030204" pitchFamily="49" charset="0"/>
              </a:rPr>
              <a:t>override</a:t>
            </a:r>
            <a:endParaRPr lang="pl-PL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785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8" y="495300"/>
            <a:ext cx="6654801" cy="55460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err="1">
                <a:latin typeface="Consolas" panose="020B0609020204030204" pitchFamily="49" charset="0"/>
              </a:rPr>
              <a:t>class</a:t>
            </a:r>
            <a:r>
              <a:rPr lang="pl-PL" dirty="0">
                <a:latin typeface="Consolas" panose="020B0609020204030204" pitchFamily="49" charset="0"/>
              </a:rPr>
              <a:t> Pojazd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    public </a:t>
            </a:r>
            <a:r>
              <a:rPr lang="pl-PL" dirty="0" err="1">
                <a:latin typeface="Consolas" panose="020B0609020204030204" pitchFamily="49" charset="0"/>
              </a:rPr>
              <a:t>virtual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void</a:t>
            </a:r>
            <a:r>
              <a:rPr lang="pl-PL" dirty="0">
                <a:latin typeface="Consolas" panose="020B0609020204030204" pitchFamily="49" charset="0"/>
              </a:rPr>
              <a:t> Jedz() { 							</a:t>
            </a:r>
            <a:r>
              <a:rPr lang="pl-PL" dirty="0" err="1">
                <a:latin typeface="Consolas" panose="020B0609020204030204" pitchFamily="49" charset="0"/>
              </a:rPr>
              <a:t>Console.WriteLine</a:t>
            </a:r>
            <a:r>
              <a:rPr lang="pl-PL" dirty="0">
                <a:latin typeface="Consolas" panose="020B0609020204030204" pitchFamily="49" charset="0"/>
              </a:rPr>
              <a:t>("Jadę pojazdem"); }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endParaRPr lang="pl-PL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dirty="0" err="1">
                <a:latin typeface="Consolas" panose="020B0609020204030204" pitchFamily="49" charset="0"/>
              </a:rPr>
              <a:t>class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Samochod</a:t>
            </a:r>
            <a:r>
              <a:rPr lang="pl-PL" dirty="0">
                <a:latin typeface="Consolas" panose="020B0609020204030204" pitchFamily="49" charset="0"/>
              </a:rPr>
              <a:t>: Pojazd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    public </a:t>
            </a:r>
            <a:r>
              <a:rPr lang="pl-PL" dirty="0" err="1">
                <a:latin typeface="Consolas" panose="020B0609020204030204" pitchFamily="49" charset="0"/>
              </a:rPr>
              <a:t>override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void</a:t>
            </a:r>
            <a:r>
              <a:rPr lang="pl-PL" dirty="0">
                <a:latin typeface="Consolas" panose="020B0609020204030204" pitchFamily="49" charset="0"/>
              </a:rPr>
              <a:t> Jedz() { 							</a:t>
            </a:r>
            <a:r>
              <a:rPr lang="pl-PL" dirty="0" err="1">
                <a:latin typeface="Consolas" panose="020B0609020204030204" pitchFamily="49" charset="0"/>
              </a:rPr>
              <a:t>Console.WriteLine</a:t>
            </a:r>
            <a:r>
              <a:rPr lang="pl-PL" dirty="0">
                <a:latin typeface="Consolas" panose="020B0609020204030204" pitchFamily="49" charset="0"/>
              </a:rPr>
              <a:t>("Jadę samochodem"); }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141179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444844"/>
            <a:ext cx="6347714" cy="5596520"/>
          </a:xfrm>
        </p:spPr>
        <p:txBody>
          <a:bodyPr/>
          <a:lstStyle/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Pojazd p1 = </a:t>
            </a:r>
            <a:r>
              <a:rPr lang="pl-PL" dirty="0" err="1">
                <a:latin typeface="Consolas" panose="020B0609020204030204" pitchFamily="49" charset="0"/>
              </a:rPr>
              <a:t>new</a:t>
            </a:r>
            <a:r>
              <a:rPr lang="pl-PL" dirty="0">
                <a:latin typeface="Consolas" panose="020B0609020204030204" pitchFamily="49" charset="0"/>
              </a:rPr>
              <a:t> Pojazd();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p1.Jedz();</a:t>
            </a:r>
          </a:p>
          <a:p>
            <a:pPr marL="0" indent="0">
              <a:buNone/>
            </a:pPr>
            <a:r>
              <a:rPr lang="pl-PL" dirty="0" err="1">
                <a:latin typeface="Consolas" panose="020B0609020204030204" pitchFamily="49" charset="0"/>
              </a:rPr>
              <a:t>Samochod</a:t>
            </a:r>
            <a:r>
              <a:rPr lang="pl-PL" dirty="0">
                <a:latin typeface="Consolas" panose="020B0609020204030204" pitchFamily="49" charset="0"/>
              </a:rPr>
              <a:t> s1 = </a:t>
            </a:r>
            <a:r>
              <a:rPr lang="pl-PL" dirty="0" err="1">
                <a:latin typeface="Consolas" panose="020B0609020204030204" pitchFamily="49" charset="0"/>
              </a:rPr>
              <a:t>new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Samochod</a:t>
            </a:r>
            <a:r>
              <a:rPr lang="pl-PL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s1.Jedz();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Pojazd sp1 = </a:t>
            </a:r>
            <a:r>
              <a:rPr lang="pl-PL" dirty="0" err="1">
                <a:latin typeface="Consolas" panose="020B0609020204030204" pitchFamily="49" charset="0"/>
              </a:rPr>
              <a:t>new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Samochod</a:t>
            </a:r>
            <a:r>
              <a:rPr lang="pl-PL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sp1.Jedz(); </a:t>
            </a:r>
          </a:p>
        </p:txBody>
      </p:sp>
      <p:pic>
        <p:nvPicPr>
          <p:cNvPr id="2" name="Obraz 1" descr="Wycinek ekran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242" y="3433704"/>
            <a:ext cx="2810268" cy="1035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701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 co?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dajemy informację dla innej osoby zajmującej się kodem </a:t>
            </a:r>
          </a:p>
          <a:p>
            <a:r>
              <a:rPr lang="pl-PL" dirty="0"/>
              <a:t>przy tworzeniu klasy potomnych mamy elastyczność: możemy zostawić to jak jest w klasie bazowej lub przesłonić</a:t>
            </a:r>
          </a:p>
        </p:txBody>
      </p:sp>
    </p:spTree>
    <p:extLst>
      <p:ext uri="{BB962C8B-B14F-4D97-AF65-F5344CB8AC3E}">
        <p14:creationId xmlns:p14="http://schemas.microsoft.com/office/powerpoint/2010/main" val="20544822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Metody wirtualne</a:t>
            </a:r>
            <a:br>
              <a:rPr lang="pl-PL" dirty="0"/>
            </a:br>
            <a:r>
              <a:rPr lang="pl-PL" dirty="0"/>
              <a:t>w klasie </a:t>
            </a:r>
            <a:r>
              <a:rPr lang="pl-PL" dirty="0">
                <a:latin typeface="Consolas" panose="020B0609020204030204" pitchFamily="49" charset="0"/>
              </a:rPr>
              <a:t>Object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 C# każda klasa dziedziczy niejawnie z klasy </a:t>
            </a:r>
            <a:r>
              <a:rPr lang="pl-PL" dirty="0">
                <a:latin typeface="Consolas" panose="020B0609020204030204" pitchFamily="49" charset="0"/>
              </a:rPr>
              <a:t>Object</a:t>
            </a:r>
          </a:p>
          <a:p>
            <a:endParaRPr lang="pl-PL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public </a:t>
            </a:r>
            <a:r>
              <a:rPr lang="pl-PL" dirty="0" err="1">
                <a:latin typeface="Consolas" panose="020B0609020204030204" pitchFamily="49" charset="0"/>
              </a:rPr>
              <a:t>class</a:t>
            </a:r>
            <a:r>
              <a:rPr lang="pl-PL" dirty="0">
                <a:latin typeface="Consolas" panose="020B0609020204030204" pitchFamily="49" charset="0"/>
              </a:rPr>
              <a:t> Object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	/* składowe wirtualne */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	</a:t>
            </a:r>
            <a:r>
              <a:rPr lang="pl-PL" dirty="0" err="1">
                <a:latin typeface="Consolas" panose="020B0609020204030204" pitchFamily="49" charset="0"/>
              </a:rPr>
              <a:t>virtual</a:t>
            </a:r>
            <a:r>
              <a:rPr lang="pl-PL" dirty="0">
                <a:latin typeface="Consolas" panose="020B0609020204030204" pitchFamily="49" charset="0"/>
              </a:rPr>
              <a:t> public </a:t>
            </a:r>
            <a:r>
              <a:rPr lang="pl-PL" dirty="0" err="1">
                <a:latin typeface="Consolas" panose="020B0609020204030204" pitchFamily="49" charset="0"/>
              </a:rPr>
              <a:t>bool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Equals</a:t>
            </a:r>
            <a:r>
              <a:rPr lang="pl-PL" dirty="0">
                <a:latin typeface="Consolas" panose="020B0609020204030204" pitchFamily="49" charset="0"/>
              </a:rPr>
              <a:t>(</a:t>
            </a:r>
            <a:r>
              <a:rPr lang="pl-PL" dirty="0" err="1">
                <a:latin typeface="Consolas" panose="020B0609020204030204" pitchFamily="49" charset="0"/>
              </a:rPr>
              <a:t>object</a:t>
            </a:r>
            <a:r>
              <a:rPr lang="pl-PL" dirty="0">
                <a:latin typeface="Consolas" panose="020B0609020204030204" pitchFamily="49" charset="0"/>
              </a:rPr>
              <a:t> o);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	</a:t>
            </a:r>
            <a:r>
              <a:rPr lang="pl-PL" dirty="0" err="1">
                <a:latin typeface="Consolas" panose="020B0609020204030204" pitchFamily="49" charset="0"/>
              </a:rPr>
              <a:t>virtual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protected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void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Finalize</a:t>
            </a:r>
            <a:r>
              <a:rPr lang="pl-PL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	</a:t>
            </a:r>
            <a:r>
              <a:rPr lang="pl-PL" dirty="0" err="1">
                <a:latin typeface="Consolas" panose="020B0609020204030204" pitchFamily="49" charset="0"/>
              </a:rPr>
              <a:t>virtual</a:t>
            </a:r>
            <a:r>
              <a:rPr lang="pl-PL" dirty="0">
                <a:latin typeface="Consolas" panose="020B0609020204030204" pitchFamily="49" charset="0"/>
              </a:rPr>
              <a:t> public string </a:t>
            </a:r>
            <a:r>
              <a:rPr lang="pl-PL" dirty="0" err="1">
                <a:latin typeface="Consolas" panose="020B0609020204030204" pitchFamily="49" charset="0"/>
              </a:rPr>
              <a:t>ToString</a:t>
            </a:r>
            <a:r>
              <a:rPr lang="pl-PL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	/* itp.. */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37497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Metody abstrakcyjne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1397000"/>
            <a:ext cx="6347714" cy="4644363"/>
          </a:xfrm>
        </p:spPr>
        <p:txBody>
          <a:bodyPr>
            <a:normAutofit/>
          </a:bodyPr>
          <a:lstStyle/>
          <a:p>
            <a:r>
              <a:rPr lang="pl-PL" dirty="0"/>
              <a:t>poprzedzone słowem kluczowym </a:t>
            </a:r>
            <a:r>
              <a:rPr lang="pl-PL" dirty="0" err="1">
                <a:latin typeface="Consolas" panose="020B0609020204030204" pitchFamily="49" charset="0"/>
              </a:rPr>
              <a:t>abstract</a:t>
            </a:r>
            <a:endParaRPr lang="pl-PL" dirty="0">
              <a:latin typeface="Consolas" panose="020B0609020204030204" pitchFamily="49" charset="0"/>
            </a:endParaRPr>
          </a:p>
          <a:p>
            <a:r>
              <a:rPr lang="pl-PL" dirty="0"/>
              <a:t>zdefiniowane w klasie bazowej</a:t>
            </a:r>
          </a:p>
          <a:p>
            <a:r>
              <a:rPr lang="pl-PL" dirty="0"/>
              <a:t>nie zawierają ciała metody (podobnie jak przy interfejsach)</a:t>
            </a:r>
          </a:p>
          <a:p>
            <a:r>
              <a:rPr lang="pl-PL" dirty="0"/>
              <a:t>mogą być zadeklarowane tylko w klasie abstrakcyjnej (poprzedzonej słowem </a:t>
            </a:r>
            <a:r>
              <a:rPr lang="pl-PL" dirty="0" err="1">
                <a:latin typeface="Consolas" panose="020B0609020204030204" pitchFamily="49" charset="0"/>
              </a:rPr>
              <a:t>abstract</a:t>
            </a:r>
            <a:r>
              <a:rPr lang="pl-PL" dirty="0"/>
              <a:t>)</a:t>
            </a:r>
          </a:p>
          <a:p>
            <a:r>
              <a:rPr lang="pl-PL" dirty="0"/>
              <a:t>nie możemy stworzyć egzemplarza (obiektu) klasy abstrakcyjnej (podobnie jak przy interfejsach), ale możemy dziedziczyć po klasie abstrakcyjnej</a:t>
            </a:r>
          </a:p>
          <a:p>
            <a:r>
              <a:rPr lang="pl-PL" dirty="0"/>
              <a:t>klasa abstrakcyjna może posiadać zwykłe metody (z implementacją)</a:t>
            </a:r>
          </a:p>
          <a:p>
            <a:r>
              <a:rPr lang="pl-PL" dirty="0"/>
              <a:t>klasa pochodna do klasy abstrakcyjnej musi przesłonić wszystkie metody abstrakcyjne</a:t>
            </a:r>
          </a:p>
        </p:txBody>
      </p:sp>
    </p:spTree>
    <p:extLst>
      <p:ext uri="{BB962C8B-B14F-4D97-AF65-F5344CB8AC3E}">
        <p14:creationId xmlns:p14="http://schemas.microsoft.com/office/powerpoint/2010/main" val="18620320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8" y="660400"/>
            <a:ext cx="7264401" cy="538096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dirty="0" err="1">
                <a:latin typeface="Consolas" panose="020B0609020204030204" pitchFamily="49" charset="0"/>
              </a:rPr>
              <a:t>abstract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class</a:t>
            </a:r>
            <a:r>
              <a:rPr lang="pl-PL" dirty="0">
                <a:latin typeface="Consolas" panose="020B0609020204030204" pitchFamily="49" charset="0"/>
              </a:rPr>
              <a:t> Pojazd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        public </a:t>
            </a:r>
            <a:r>
              <a:rPr lang="pl-PL" dirty="0" err="1">
                <a:latin typeface="Consolas" panose="020B0609020204030204" pitchFamily="49" charset="0"/>
              </a:rPr>
              <a:t>abstract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void</a:t>
            </a:r>
            <a:r>
              <a:rPr lang="pl-PL" dirty="0">
                <a:latin typeface="Consolas" panose="020B0609020204030204" pitchFamily="49" charset="0"/>
              </a:rPr>
              <a:t> Jedz();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dirty="0" err="1">
                <a:latin typeface="Consolas" panose="020B0609020204030204" pitchFamily="49" charset="0"/>
              </a:rPr>
              <a:t>class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Samochod</a:t>
            </a:r>
            <a:r>
              <a:rPr lang="pl-PL" dirty="0">
                <a:latin typeface="Consolas" panose="020B0609020204030204" pitchFamily="49" charset="0"/>
              </a:rPr>
              <a:t>: Pojazd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        public </a:t>
            </a:r>
            <a:r>
              <a:rPr lang="pl-PL" dirty="0" err="1">
                <a:latin typeface="Consolas" panose="020B0609020204030204" pitchFamily="49" charset="0"/>
              </a:rPr>
              <a:t>override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void</a:t>
            </a:r>
            <a:r>
              <a:rPr lang="pl-PL" dirty="0">
                <a:latin typeface="Consolas" panose="020B0609020204030204" pitchFamily="49" charset="0"/>
              </a:rPr>
              <a:t> Jedz() { 								</a:t>
            </a:r>
            <a:r>
              <a:rPr lang="pl-PL" dirty="0" err="1">
                <a:latin typeface="Consolas" panose="020B0609020204030204" pitchFamily="49" charset="0"/>
              </a:rPr>
              <a:t>Console.WriteLine</a:t>
            </a:r>
            <a:r>
              <a:rPr lang="pl-PL" dirty="0">
                <a:latin typeface="Consolas" panose="020B0609020204030204" pitchFamily="49" charset="0"/>
              </a:rPr>
              <a:t>("Jadę samochodem");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dirty="0" err="1">
                <a:latin typeface="Consolas" panose="020B0609020204030204" pitchFamily="49" charset="0"/>
              </a:rPr>
              <a:t>class</a:t>
            </a:r>
            <a:r>
              <a:rPr lang="pl-PL" dirty="0">
                <a:latin typeface="Consolas" panose="020B0609020204030204" pitchFamily="49" charset="0"/>
              </a:rPr>
              <a:t> Rower : Pojazd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        public </a:t>
            </a:r>
            <a:r>
              <a:rPr lang="pl-PL" dirty="0" err="1">
                <a:latin typeface="Consolas" panose="020B0609020204030204" pitchFamily="49" charset="0"/>
              </a:rPr>
              <a:t>override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void</a:t>
            </a:r>
            <a:r>
              <a:rPr lang="pl-PL" dirty="0">
                <a:latin typeface="Consolas" panose="020B0609020204030204" pitchFamily="49" charset="0"/>
              </a:rPr>
              <a:t> Jedz() { 					 			</a:t>
            </a:r>
            <a:r>
              <a:rPr lang="pl-PL" dirty="0" err="1">
                <a:latin typeface="Consolas" panose="020B0609020204030204" pitchFamily="49" charset="0"/>
              </a:rPr>
              <a:t>Console.WriteLine</a:t>
            </a:r>
            <a:r>
              <a:rPr lang="pl-PL" dirty="0">
                <a:latin typeface="Consolas" panose="020B0609020204030204" pitchFamily="49" charset="0"/>
              </a:rPr>
              <a:t>("Jadę rowerem");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310165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Tematyka wykładu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Polimorfizm</a:t>
            </a:r>
          </a:p>
          <a:p>
            <a:r>
              <a:rPr lang="pl-PL" dirty="0"/>
              <a:t>Wyjątki – obsługa błędów (wstęp)</a:t>
            </a:r>
          </a:p>
        </p:txBody>
      </p:sp>
    </p:spTree>
    <p:extLst>
      <p:ext uri="{BB962C8B-B14F-4D97-AF65-F5344CB8AC3E}">
        <p14:creationId xmlns:p14="http://schemas.microsoft.com/office/powerpoint/2010/main" val="42332073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Nie możemy stworzyć obiektu klasy abstrakcyjnej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Pojazd p1 = </a:t>
            </a:r>
            <a:r>
              <a:rPr lang="pl-PL" dirty="0" err="1">
                <a:latin typeface="Consolas" panose="020B0609020204030204" pitchFamily="49" charset="0"/>
              </a:rPr>
              <a:t>new</a:t>
            </a:r>
            <a:r>
              <a:rPr lang="pl-PL" dirty="0">
                <a:latin typeface="Consolas" panose="020B0609020204030204" pitchFamily="49" charset="0"/>
              </a:rPr>
              <a:t> Pojazd();</a:t>
            </a:r>
          </a:p>
          <a:p>
            <a:pPr marL="0" indent="0">
              <a:buNone/>
            </a:pPr>
            <a:endParaRPr lang="pl-PL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pl-PL" dirty="0">
              <a:latin typeface="Consolas" panose="020B0609020204030204" pitchFamily="49" charset="0"/>
            </a:endParaRPr>
          </a:p>
        </p:txBody>
      </p:sp>
      <p:pic>
        <p:nvPicPr>
          <p:cNvPr id="4" name="Obraz 3" descr="Wycinek ekran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3014974"/>
            <a:ext cx="6716063" cy="1357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482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1117600"/>
            <a:ext cx="6347714" cy="4923763"/>
          </a:xfrm>
        </p:spPr>
        <p:txBody>
          <a:bodyPr/>
          <a:lstStyle/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List&lt;Pojazd&gt; pojazdy = </a:t>
            </a:r>
            <a:r>
              <a:rPr lang="pl-PL" dirty="0" err="1">
                <a:latin typeface="Consolas" panose="020B0609020204030204" pitchFamily="49" charset="0"/>
              </a:rPr>
              <a:t>new</a:t>
            </a:r>
            <a:r>
              <a:rPr lang="pl-PL" dirty="0">
                <a:latin typeface="Consolas" panose="020B0609020204030204" pitchFamily="49" charset="0"/>
              </a:rPr>
              <a:t> List&lt;Pojazd&gt;();</a:t>
            </a:r>
          </a:p>
          <a:p>
            <a:pPr marL="0" indent="0">
              <a:buNone/>
            </a:pPr>
            <a:r>
              <a:rPr lang="pl-PL" dirty="0" err="1">
                <a:latin typeface="Consolas" panose="020B0609020204030204" pitchFamily="49" charset="0"/>
              </a:rPr>
              <a:t>pojazdy.Add</a:t>
            </a:r>
            <a:r>
              <a:rPr lang="pl-PL" dirty="0">
                <a:latin typeface="Consolas" panose="020B0609020204030204" pitchFamily="49" charset="0"/>
              </a:rPr>
              <a:t>(</a:t>
            </a:r>
            <a:r>
              <a:rPr lang="pl-PL" dirty="0" err="1">
                <a:latin typeface="Consolas" panose="020B0609020204030204" pitchFamily="49" charset="0"/>
              </a:rPr>
              <a:t>new</a:t>
            </a:r>
            <a:r>
              <a:rPr lang="pl-PL" dirty="0">
                <a:latin typeface="Consolas" panose="020B0609020204030204" pitchFamily="49" charset="0"/>
              </a:rPr>
              <a:t> Rower());</a:t>
            </a:r>
          </a:p>
          <a:p>
            <a:pPr marL="0" indent="0">
              <a:buNone/>
            </a:pPr>
            <a:r>
              <a:rPr lang="pl-PL" dirty="0" err="1">
                <a:latin typeface="Consolas" panose="020B0609020204030204" pitchFamily="49" charset="0"/>
              </a:rPr>
              <a:t>pojazdy.Add</a:t>
            </a:r>
            <a:r>
              <a:rPr lang="pl-PL" dirty="0">
                <a:latin typeface="Consolas" panose="020B0609020204030204" pitchFamily="49" charset="0"/>
              </a:rPr>
              <a:t>(</a:t>
            </a:r>
            <a:r>
              <a:rPr lang="pl-PL" dirty="0" err="1">
                <a:latin typeface="Consolas" panose="020B0609020204030204" pitchFamily="49" charset="0"/>
              </a:rPr>
              <a:t>new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Samochod</a:t>
            </a:r>
            <a:r>
              <a:rPr lang="pl-PL" dirty="0">
                <a:latin typeface="Consolas" panose="020B0609020204030204" pitchFamily="49" charset="0"/>
              </a:rPr>
              <a:t>());</a:t>
            </a:r>
          </a:p>
          <a:p>
            <a:pPr marL="0" indent="0">
              <a:buNone/>
            </a:pPr>
            <a:endParaRPr lang="pl-PL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dirty="0" err="1">
                <a:latin typeface="Consolas" panose="020B0609020204030204" pitchFamily="49" charset="0"/>
              </a:rPr>
              <a:t>foreach</a:t>
            </a:r>
            <a:r>
              <a:rPr lang="pl-PL" dirty="0">
                <a:latin typeface="Consolas" panose="020B0609020204030204" pitchFamily="49" charset="0"/>
              </a:rPr>
              <a:t>(</a:t>
            </a:r>
            <a:r>
              <a:rPr lang="pl-PL" dirty="0" err="1">
                <a:latin typeface="Consolas" panose="020B0609020204030204" pitchFamily="49" charset="0"/>
              </a:rPr>
              <a:t>var</a:t>
            </a:r>
            <a:r>
              <a:rPr lang="pl-PL" dirty="0">
                <a:latin typeface="Consolas" panose="020B0609020204030204" pitchFamily="49" charset="0"/>
              </a:rPr>
              <a:t> element in pojazdy)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	</a:t>
            </a:r>
            <a:r>
              <a:rPr lang="pl-PL" dirty="0" err="1">
                <a:latin typeface="Consolas" panose="020B0609020204030204" pitchFamily="49" charset="0"/>
              </a:rPr>
              <a:t>element.Jedz</a:t>
            </a:r>
            <a:r>
              <a:rPr lang="pl-PL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}</a:t>
            </a:r>
          </a:p>
        </p:txBody>
      </p:sp>
      <p:pic>
        <p:nvPicPr>
          <p:cNvPr id="4" name="Obraz 3" descr="Wycinek ekran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551" y="4751340"/>
            <a:ext cx="2667373" cy="82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247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Wirtualne czy abstrakcyjne?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wirtualne:</a:t>
            </a:r>
          </a:p>
          <a:p>
            <a:pPr lvl="1"/>
            <a:r>
              <a:rPr lang="pl-PL" sz="1800" dirty="0"/>
              <a:t>tam gdzie może dojść do powielenia kodu w klasie potomnej</a:t>
            </a:r>
          </a:p>
          <a:p>
            <a:pPr lvl="1"/>
            <a:r>
              <a:rPr lang="pl-PL" sz="1800" dirty="0"/>
              <a:t>chcemy stworzyć obiekty klasy bazowej</a:t>
            </a:r>
          </a:p>
          <a:p>
            <a:pPr lvl="1"/>
            <a:endParaRPr lang="pl-PL" sz="1800" dirty="0"/>
          </a:p>
          <a:p>
            <a:pPr lvl="1"/>
            <a:r>
              <a:rPr lang="pl-PL" sz="1800" dirty="0"/>
              <a:t>np. </a:t>
            </a:r>
            <a:r>
              <a:rPr lang="pl-PL" sz="1800" dirty="0" err="1">
                <a:latin typeface="Consolas" panose="020B0609020204030204" pitchFamily="49" charset="0"/>
              </a:rPr>
              <a:t>ToString</a:t>
            </a:r>
            <a:r>
              <a:rPr lang="pl-PL" sz="1800" dirty="0"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pl-PL" dirty="0"/>
              <a:t>abstrakcyjne</a:t>
            </a:r>
          </a:p>
          <a:p>
            <a:pPr lvl="1"/>
            <a:r>
              <a:rPr lang="pl-PL" sz="1800" dirty="0"/>
              <a:t>w sytuacjach gdy nie powielamy kodu</a:t>
            </a:r>
          </a:p>
          <a:p>
            <a:pPr lvl="1"/>
            <a:r>
              <a:rPr lang="pl-PL" sz="1800" dirty="0"/>
              <a:t>tworzenie obiektów klasy bazowej nie ma sensu</a:t>
            </a:r>
          </a:p>
        </p:txBody>
      </p:sp>
    </p:spTree>
    <p:extLst>
      <p:ext uri="{BB962C8B-B14F-4D97-AF65-F5344CB8AC3E}">
        <p14:creationId xmlns:p14="http://schemas.microsoft.com/office/powerpoint/2010/main" val="7012373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45742"/>
            <a:ext cx="8056605" cy="459562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 err="1">
                <a:latin typeface="Consolas" panose="020B0609020204030204" pitchFamily="49" charset="0"/>
              </a:rPr>
              <a:t>abstract</a:t>
            </a:r>
            <a:r>
              <a:rPr lang="pl-PL" dirty="0">
                <a:latin typeface="Consolas" panose="020B0609020204030204" pitchFamily="49" charset="0"/>
              </a:rPr>
              <a:t> public </a:t>
            </a:r>
            <a:r>
              <a:rPr lang="pl-PL" dirty="0" err="1">
                <a:latin typeface="Consolas" panose="020B0609020204030204" pitchFamily="49" charset="0"/>
              </a:rPr>
              <a:t>class</a:t>
            </a:r>
            <a:r>
              <a:rPr lang="pl-PL" dirty="0">
                <a:latin typeface="Consolas" panose="020B0609020204030204" pitchFamily="49" charset="0"/>
              </a:rPr>
              <a:t> Figura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        </a:t>
            </a:r>
            <a:r>
              <a:rPr lang="pl-PL" dirty="0" err="1">
                <a:latin typeface="Consolas" panose="020B0609020204030204" pitchFamily="49" charset="0"/>
              </a:rPr>
              <a:t>protected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int</a:t>
            </a:r>
            <a:r>
              <a:rPr lang="pl-PL" dirty="0">
                <a:latin typeface="Consolas" panose="020B0609020204030204" pitchFamily="49" charset="0"/>
              </a:rPr>
              <a:t> a, b;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        </a:t>
            </a:r>
            <a:r>
              <a:rPr lang="pl-PL" dirty="0" err="1">
                <a:latin typeface="Consolas" panose="020B0609020204030204" pitchFamily="49" charset="0"/>
              </a:rPr>
              <a:t>abstract</a:t>
            </a:r>
            <a:r>
              <a:rPr lang="pl-PL" dirty="0">
                <a:latin typeface="Consolas" panose="020B0609020204030204" pitchFamily="49" charset="0"/>
              </a:rPr>
              <a:t> public </a:t>
            </a:r>
            <a:r>
              <a:rPr lang="pl-PL" dirty="0" err="1">
                <a:latin typeface="Consolas" panose="020B0609020204030204" pitchFamily="49" charset="0"/>
              </a:rPr>
              <a:t>int</a:t>
            </a:r>
            <a:r>
              <a:rPr lang="pl-PL" dirty="0">
                <a:latin typeface="Consolas" panose="020B0609020204030204" pitchFamily="49" charset="0"/>
              </a:rPr>
              <a:t> Pole();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public </a:t>
            </a:r>
            <a:r>
              <a:rPr lang="pl-PL" dirty="0" err="1">
                <a:latin typeface="Consolas" panose="020B0609020204030204" pitchFamily="49" charset="0"/>
              </a:rPr>
              <a:t>class</a:t>
            </a:r>
            <a:r>
              <a:rPr lang="pl-PL" dirty="0">
                <a:latin typeface="Consolas" panose="020B0609020204030204" pitchFamily="49" charset="0"/>
              </a:rPr>
              <a:t> Kwadrat : Figura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        public </a:t>
            </a:r>
            <a:r>
              <a:rPr lang="pl-PL" dirty="0" err="1">
                <a:latin typeface="Consolas" panose="020B0609020204030204" pitchFamily="49" charset="0"/>
              </a:rPr>
              <a:t>ovverride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int</a:t>
            </a:r>
            <a:r>
              <a:rPr lang="pl-PL" dirty="0">
                <a:latin typeface="Consolas" panose="020B0609020204030204" pitchFamily="49" charset="0"/>
              </a:rPr>
              <a:t> Pole() { return a * a;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public </a:t>
            </a:r>
            <a:r>
              <a:rPr lang="pl-PL" dirty="0" err="1">
                <a:latin typeface="Consolas" panose="020B0609020204030204" pitchFamily="49" charset="0"/>
              </a:rPr>
              <a:t>class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Trojkat</a:t>
            </a:r>
            <a:r>
              <a:rPr lang="pl-PL" dirty="0">
                <a:latin typeface="Consolas" panose="020B0609020204030204" pitchFamily="49" charset="0"/>
              </a:rPr>
              <a:t> : Figura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        public </a:t>
            </a:r>
            <a:r>
              <a:rPr lang="pl-PL" dirty="0" err="1">
                <a:latin typeface="Consolas" panose="020B0609020204030204" pitchFamily="49" charset="0"/>
              </a:rPr>
              <a:t>override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int</a:t>
            </a:r>
            <a:r>
              <a:rPr lang="pl-PL" dirty="0">
                <a:latin typeface="Consolas" panose="020B0609020204030204" pitchFamily="49" charset="0"/>
              </a:rPr>
              <a:t> Pole() { return 1 / 2 * a * b;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6722048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Łamigłówka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hlinkClick r:id="rId2"/>
              </a:rPr>
              <a:t>http://www.p-programowanie.pl/c-sharp/metody-wirtualne-abstrakcyjne-i-polimorfizm/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05645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Wyjątki i obsługa błędów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Wyjątek - mechanizm kontroli przepływu występujący w językach programowania i służący do obsługi zdarzeń wyjątkowych</a:t>
            </a:r>
          </a:p>
        </p:txBody>
      </p:sp>
    </p:spTree>
    <p:extLst>
      <p:ext uri="{BB962C8B-B14F-4D97-AF65-F5344CB8AC3E}">
        <p14:creationId xmlns:p14="http://schemas.microsoft.com/office/powerpoint/2010/main" val="14659862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Blok </a:t>
            </a:r>
            <a:r>
              <a:rPr lang="pl-PL" dirty="0" err="1">
                <a:latin typeface="Consolas" panose="020B0609020204030204" pitchFamily="49" charset="0"/>
              </a:rPr>
              <a:t>try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catch</a:t>
            </a:r>
            <a:endParaRPr lang="pl-PL" dirty="0">
              <a:latin typeface="Consolas" panose="020B0609020204030204" pitchFamily="49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>
                <a:latin typeface="Consolas" panose="020B0609020204030204" pitchFamily="49" charset="0"/>
              </a:rPr>
              <a:t>try</a:t>
            </a:r>
            <a:endParaRPr lang="pl-PL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	// kod 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pl-PL" dirty="0" err="1">
                <a:latin typeface="Consolas" panose="020B0609020204030204" pitchFamily="49" charset="0"/>
              </a:rPr>
              <a:t>catch</a:t>
            </a:r>
            <a:endParaRPr lang="pl-PL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	// kod w razie wystąpienia wyjątku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224809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>
                <a:latin typeface="Consolas" panose="020B0609020204030204" pitchFamily="49" charset="0"/>
              </a:rPr>
              <a:t>try</a:t>
            </a:r>
            <a:endParaRPr lang="pl-PL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//kod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pl-PL" dirty="0" err="1">
                <a:latin typeface="Consolas" panose="020B0609020204030204" pitchFamily="49" charset="0"/>
              </a:rPr>
              <a:t>catch</a:t>
            </a:r>
            <a:r>
              <a:rPr lang="pl-PL" dirty="0">
                <a:latin typeface="Consolas" panose="020B0609020204030204" pitchFamily="49" charset="0"/>
              </a:rPr>
              <a:t> (</a:t>
            </a:r>
            <a:r>
              <a:rPr lang="pl-PL" dirty="0" err="1">
                <a:latin typeface="Consolas" panose="020B0609020204030204" pitchFamily="49" charset="0"/>
              </a:rPr>
              <a:t>Exception</a:t>
            </a:r>
            <a:r>
              <a:rPr lang="pl-PL" dirty="0">
                <a:latin typeface="Consolas" panose="020B0609020204030204" pitchFamily="49" charset="0"/>
              </a:rPr>
              <a:t> e)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</a:t>
            </a:r>
            <a:r>
              <a:rPr lang="pl-PL" dirty="0" err="1">
                <a:latin typeface="Consolas" panose="020B0609020204030204" pitchFamily="49" charset="0"/>
              </a:rPr>
              <a:t>Console.WriteLine</a:t>
            </a:r>
            <a:r>
              <a:rPr lang="pl-PL" dirty="0">
                <a:latin typeface="Consolas" panose="020B0609020204030204" pitchFamily="49" charset="0"/>
              </a:rPr>
              <a:t>(</a:t>
            </a:r>
            <a:r>
              <a:rPr lang="pl-PL" dirty="0" err="1">
                <a:latin typeface="Consolas" panose="020B0609020204030204" pitchFamily="49" charset="0"/>
              </a:rPr>
              <a:t>e.Message</a:t>
            </a:r>
            <a:r>
              <a:rPr lang="pl-PL" dirty="0"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404359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Właściwości klasy </a:t>
            </a:r>
            <a:r>
              <a:rPr lang="pl-PL" dirty="0" err="1"/>
              <a:t>System.Exception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9187434"/>
              </p:ext>
            </p:extLst>
          </p:nvPr>
        </p:nvGraphicFramePr>
        <p:xfrm>
          <a:off x="609600" y="1930400"/>
          <a:ext cx="6348414" cy="411205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552832">
                  <a:extLst>
                    <a:ext uri="{9D8B030D-6E8A-4147-A177-3AD203B41FA5}">
                      <a16:colId xmlns:a16="http://schemas.microsoft.com/office/drawing/2014/main" val="1587438525"/>
                    </a:ext>
                  </a:extLst>
                </a:gridCol>
                <a:gridCol w="4795582">
                  <a:extLst>
                    <a:ext uri="{9D8B030D-6E8A-4147-A177-3AD203B41FA5}">
                      <a16:colId xmlns:a16="http://schemas.microsoft.com/office/drawing/2014/main" val="4189212629"/>
                    </a:ext>
                  </a:extLst>
                </a:gridCol>
              </a:tblGrid>
              <a:tr h="800454">
                <a:tc>
                  <a:txBody>
                    <a:bodyPr/>
                    <a:lstStyle/>
                    <a:p>
                      <a:pPr fontAlgn="ctr"/>
                      <a:r>
                        <a:rPr lang="pl-PL" dirty="0">
                          <a:effectLst/>
                        </a:rPr>
                        <a:t>Data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pl-PL" dirty="0">
                          <a:effectLst/>
                        </a:rPr>
                        <a:t>Dodatkowe informacje na temat źródła wystąpienia wyjątku.</a:t>
                      </a: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1452751412"/>
                  </a:ext>
                </a:extLst>
              </a:tr>
              <a:tr h="885879">
                <a:tc>
                  <a:txBody>
                    <a:bodyPr/>
                    <a:lstStyle/>
                    <a:p>
                      <a:pPr fontAlgn="ctr"/>
                      <a:r>
                        <a:rPr lang="pl-PL">
                          <a:effectLst/>
                        </a:rPr>
                        <a:t>HelpLink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pl-PL">
                          <a:effectLst/>
                        </a:rPr>
                        <a:t>Umożliwia odczytanie lub ustawienie linka (np. do pomocy) związanego z błędem.</a:t>
                      </a: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66215956"/>
                  </a:ext>
                </a:extLst>
              </a:tr>
              <a:tr h="483791">
                <a:tc>
                  <a:txBody>
                    <a:bodyPr/>
                    <a:lstStyle/>
                    <a:p>
                      <a:pPr fontAlgn="ctr"/>
                      <a:r>
                        <a:rPr lang="pl-PL">
                          <a:effectLst/>
                        </a:rPr>
                        <a:t>Message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pl-PL">
                          <a:effectLst/>
                        </a:rPr>
                        <a:t>Komunikat błędu.</a:t>
                      </a: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193580848"/>
                  </a:ext>
                </a:extLst>
              </a:tr>
              <a:tr h="1141476">
                <a:tc>
                  <a:txBody>
                    <a:bodyPr/>
                    <a:lstStyle/>
                    <a:p>
                      <a:pPr fontAlgn="ctr"/>
                      <a:r>
                        <a:rPr lang="pl-PL">
                          <a:effectLst/>
                        </a:rPr>
                        <a:t>Source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pl-PL">
                          <a:effectLst/>
                        </a:rPr>
                        <a:t>Umożliwia odczytanie lub przypisanie nazwy aplikacji lub obiektu, w którym wystąpił błąd.</a:t>
                      </a: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455859416"/>
                  </a:ext>
                </a:extLst>
              </a:tr>
              <a:tr h="800454">
                <a:tc>
                  <a:txBody>
                    <a:bodyPr/>
                    <a:lstStyle/>
                    <a:p>
                      <a:pPr fontAlgn="ctr"/>
                      <a:r>
                        <a:rPr lang="pl-PL">
                          <a:effectLst/>
                        </a:rPr>
                        <a:t>TargetSite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pl-PL" dirty="0">
                          <a:effectLst/>
                        </a:rPr>
                        <a:t>Umożliwia odczytanie metody, w której wystąpił błąd.</a:t>
                      </a: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1026355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98759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Celowe wywołanie wyjątku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>
                <a:latin typeface="Consolas" panose="020B0609020204030204" pitchFamily="49" charset="0"/>
              </a:rPr>
              <a:t>try</a:t>
            </a:r>
            <a:endParaRPr lang="pl-PL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</a:t>
            </a:r>
            <a:r>
              <a:rPr lang="pl-PL" dirty="0" err="1">
                <a:latin typeface="Consolas" panose="020B0609020204030204" pitchFamily="49" charset="0"/>
              </a:rPr>
              <a:t>throw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new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IndexOutOfRangeException</a:t>
            </a:r>
            <a:r>
              <a:rPr lang="pl-PL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pl-PL" dirty="0" err="1">
                <a:latin typeface="Consolas" panose="020B0609020204030204" pitchFamily="49" charset="0"/>
              </a:rPr>
              <a:t>catch</a:t>
            </a:r>
            <a:r>
              <a:rPr lang="pl-PL" dirty="0">
                <a:latin typeface="Consolas" panose="020B0609020204030204" pitchFamily="49" charset="0"/>
              </a:rPr>
              <a:t> (</a:t>
            </a:r>
            <a:r>
              <a:rPr lang="pl-PL" dirty="0" err="1">
                <a:latin typeface="Consolas" panose="020B0609020204030204" pitchFamily="49" charset="0"/>
              </a:rPr>
              <a:t>Exception</a:t>
            </a:r>
            <a:r>
              <a:rPr lang="pl-PL" dirty="0">
                <a:latin typeface="Consolas" panose="020B0609020204030204" pitchFamily="49" charset="0"/>
              </a:rPr>
              <a:t> e)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</a:t>
            </a:r>
            <a:r>
              <a:rPr lang="pl-PL" dirty="0" err="1">
                <a:latin typeface="Consolas" panose="020B0609020204030204" pitchFamily="49" charset="0"/>
              </a:rPr>
              <a:t>Console.WriteLine</a:t>
            </a:r>
            <a:r>
              <a:rPr lang="pl-PL" dirty="0">
                <a:latin typeface="Consolas" panose="020B0609020204030204" pitchFamily="49" charset="0"/>
              </a:rPr>
              <a:t>(</a:t>
            </a:r>
            <a:r>
              <a:rPr lang="pl-PL" dirty="0" err="1">
                <a:latin typeface="Consolas" panose="020B0609020204030204" pitchFamily="49" charset="0"/>
              </a:rPr>
              <a:t>e.Message</a:t>
            </a:r>
            <a:r>
              <a:rPr lang="pl-PL" dirty="0"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29938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Filary/założenia programowania obiektowego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Abstrakcja</a:t>
            </a:r>
          </a:p>
          <a:p>
            <a:r>
              <a:rPr lang="pl-PL" dirty="0"/>
              <a:t>Hermetyzacja</a:t>
            </a:r>
          </a:p>
          <a:p>
            <a:r>
              <a:rPr lang="pl-PL" dirty="0"/>
              <a:t>Dziedziczenie</a:t>
            </a:r>
          </a:p>
          <a:p>
            <a:r>
              <a:rPr lang="pl-PL" dirty="0"/>
              <a:t>Polimorfizm</a:t>
            </a:r>
          </a:p>
        </p:txBody>
      </p:sp>
      <p:sp>
        <p:nvSpPr>
          <p:cNvPr id="4" name="Prostokąt 3"/>
          <p:cNvSpPr/>
          <p:nvPr/>
        </p:nvSpPr>
        <p:spPr>
          <a:xfrm>
            <a:off x="308919" y="3323968"/>
            <a:ext cx="2718486" cy="494270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04381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Własna klasa na wyjątki – dziedziczy po </a:t>
            </a:r>
            <a:r>
              <a:rPr lang="pl-PL" dirty="0" err="1"/>
              <a:t>System.Exception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public </a:t>
            </a:r>
            <a:r>
              <a:rPr lang="pl-PL" dirty="0" err="1">
                <a:latin typeface="Consolas" panose="020B0609020204030204" pitchFamily="49" charset="0"/>
              </a:rPr>
              <a:t>class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NaszWyjątekException</a:t>
            </a:r>
            <a:r>
              <a:rPr lang="pl-PL" dirty="0">
                <a:latin typeface="Consolas" panose="020B0609020204030204" pitchFamily="49" charset="0"/>
              </a:rPr>
              <a:t> : 								</a:t>
            </a:r>
            <a:r>
              <a:rPr lang="pl-PL" dirty="0" err="1">
                <a:latin typeface="Consolas" panose="020B0609020204030204" pitchFamily="49" charset="0"/>
              </a:rPr>
              <a:t>System.Exception</a:t>
            </a:r>
            <a:endParaRPr lang="pl-PL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public </a:t>
            </a:r>
            <a:r>
              <a:rPr lang="pl-PL" dirty="0" err="1">
                <a:latin typeface="Consolas" panose="020B0609020204030204" pitchFamily="49" charset="0"/>
              </a:rPr>
              <a:t>NaszWyjątekException</a:t>
            </a:r>
            <a:r>
              <a:rPr lang="pl-PL" dirty="0">
                <a:latin typeface="Consolas" panose="020B0609020204030204" pitchFamily="49" charset="0"/>
              </a:rPr>
              <a:t> (string Message)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    : </a:t>
            </a:r>
            <a:r>
              <a:rPr lang="pl-PL" dirty="0" err="1">
                <a:latin typeface="Consolas" panose="020B0609020204030204" pitchFamily="49" charset="0"/>
              </a:rPr>
              <a:t>base</a:t>
            </a:r>
            <a:r>
              <a:rPr lang="pl-PL" dirty="0">
                <a:latin typeface="Consolas" panose="020B0609020204030204" pitchFamily="49" charset="0"/>
              </a:rPr>
              <a:t>(Message)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    </a:t>
            </a:r>
            <a:r>
              <a:rPr lang="pl-PL" dirty="0" err="1">
                <a:latin typeface="Consolas" panose="020B0609020204030204" pitchFamily="49" charset="0"/>
              </a:rPr>
              <a:t>this.Source</a:t>
            </a:r>
            <a:r>
              <a:rPr lang="pl-PL" dirty="0">
                <a:latin typeface="Consolas" panose="020B0609020204030204" pitchFamily="49" charset="0"/>
              </a:rPr>
              <a:t> = „Nasz własny wyjątek";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    </a:t>
            </a:r>
            <a:r>
              <a:rPr lang="pl-PL" dirty="0" err="1">
                <a:latin typeface="Consolas" panose="020B0609020204030204" pitchFamily="49" charset="0"/>
              </a:rPr>
              <a:t>this.HelpLink</a:t>
            </a:r>
            <a:r>
              <a:rPr lang="pl-PL" dirty="0">
                <a:latin typeface="Consolas" panose="020B0609020204030204" pitchFamily="49" charset="0"/>
              </a:rPr>
              <a:t> = "http://google.pl/";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29105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Polimorfizm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poli</a:t>
            </a:r>
            <a:r>
              <a:rPr lang="pl-PL" dirty="0"/>
              <a:t> – wiele</a:t>
            </a:r>
          </a:p>
          <a:p>
            <a:r>
              <a:rPr lang="pl-PL" dirty="0"/>
              <a:t>morf – postać</a:t>
            </a:r>
          </a:p>
          <a:p>
            <a:r>
              <a:rPr lang="pl-PL" dirty="0"/>
              <a:t>wielopostaciowość</a:t>
            </a:r>
          </a:p>
          <a:p>
            <a:r>
              <a:rPr lang="pl-PL" dirty="0"/>
              <a:t>Polimorfizm - zdolność obiektu do różnych </a:t>
            </a:r>
            <a:r>
              <a:rPr lang="pl-PL" dirty="0" err="1"/>
              <a:t>zachowań</a:t>
            </a:r>
            <a:endParaRPr lang="pl-PL" dirty="0"/>
          </a:p>
          <a:p>
            <a:r>
              <a:rPr lang="pl-PL" dirty="0"/>
              <a:t>Cel:</a:t>
            </a:r>
          </a:p>
          <a:p>
            <a:pPr lvl="1"/>
            <a:r>
              <a:rPr lang="pl-PL" sz="1800" dirty="0"/>
              <a:t>uproszczenie i skrócenie kodu programu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84488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Polimorfizm w C#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statyczny</a:t>
            </a:r>
          </a:p>
          <a:p>
            <a:pPr lvl="1"/>
            <a:r>
              <a:rPr lang="pl-PL" sz="1800" dirty="0"/>
              <a:t>przeciążenie funkcji</a:t>
            </a:r>
          </a:p>
          <a:p>
            <a:pPr lvl="1"/>
            <a:r>
              <a:rPr lang="pl-PL" sz="1800" dirty="0"/>
              <a:t>przeciążenie operatorów</a:t>
            </a:r>
          </a:p>
          <a:p>
            <a:r>
              <a:rPr lang="pl-PL" dirty="0"/>
              <a:t>dynamiczny</a:t>
            </a:r>
          </a:p>
          <a:p>
            <a:pPr lvl="1"/>
            <a:r>
              <a:rPr lang="pl-PL" sz="1800" dirty="0"/>
              <a:t>funkcje wirtualne</a:t>
            </a:r>
          </a:p>
          <a:p>
            <a:pPr lvl="1"/>
            <a:r>
              <a:rPr lang="pl-PL" sz="1800" dirty="0"/>
              <a:t>funkcje abstrakcyjne</a:t>
            </a:r>
          </a:p>
        </p:txBody>
      </p:sp>
    </p:spTree>
    <p:extLst>
      <p:ext uri="{BB962C8B-B14F-4D97-AF65-F5344CB8AC3E}">
        <p14:creationId xmlns:p14="http://schemas.microsoft.com/office/powerpoint/2010/main" val="2505380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Polimorfizm statyczny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 tej samej klasie może istnieć wiele metod o tej samej nazwie</a:t>
            </a:r>
          </a:p>
          <a:p>
            <a:r>
              <a:rPr lang="pl-PL" dirty="0"/>
              <a:t>metody różnią się parametrami, wykonanie metod zależy od parametrów</a:t>
            </a:r>
          </a:p>
          <a:p>
            <a:r>
              <a:rPr lang="pl-PL" dirty="0"/>
              <a:t>zachodzi w trakcie kompilacji programu</a:t>
            </a:r>
          </a:p>
          <a:p>
            <a:r>
              <a:rPr lang="pl-PL" dirty="0"/>
              <a:t>nie mamy wpływu na zachowanie metod w trakcie działania programu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5255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1248032"/>
            <a:ext cx="6347714" cy="4793331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l-PL" dirty="0" err="1">
                <a:latin typeface="Consolas" panose="020B0609020204030204" pitchFamily="49" charset="0"/>
              </a:rPr>
              <a:t>static</a:t>
            </a:r>
            <a:r>
              <a:rPr lang="pl-PL" dirty="0">
                <a:latin typeface="Consolas" panose="020B0609020204030204" pitchFamily="49" charset="0"/>
              </a:rPr>
              <a:t> string </a:t>
            </a:r>
            <a:r>
              <a:rPr lang="pl-PL" dirty="0" err="1">
                <a:latin typeface="Consolas" panose="020B0609020204030204" pitchFamily="49" charset="0"/>
              </a:rPr>
              <a:t>OpiszTyp</a:t>
            </a:r>
            <a:r>
              <a:rPr lang="pl-PL" dirty="0">
                <a:latin typeface="Consolas" panose="020B06090202040302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	return "Metoda bez argumentów";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dirty="0" err="1">
                <a:latin typeface="Consolas" panose="020B0609020204030204" pitchFamily="49" charset="0"/>
              </a:rPr>
              <a:t>static</a:t>
            </a:r>
            <a:r>
              <a:rPr lang="pl-PL" dirty="0">
                <a:latin typeface="Consolas" panose="020B0609020204030204" pitchFamily="49" charset="0"/>
              </a:rPr>
              <a:t> string </a:t>
            </a:r>
            <a:r>
              <a:rPr lang="pl-PL" dirty="0" err="1">
                <a:latin typeface="Consolas" panose="020B0609020204030204" pitchFamily="49" charset="0"/>
              </a:rPr>
              <a:t>OpiszTyp</a:t>
            </a:r>
            <a:r>
              <a:rPr lang="pl-PL" dirty="0">
                <a:latin typeface="Consolas" panose="020B0609020204030204" pitchFamily="49" charset="0"/>
              </a:rPr>
              <a:t>(</a:t>
            </a:r>
            <a:r>
              <a:rPr lang="pl-PL" dirty="0" err="1">
                <a:latin typeface="Consolas" panose="020B0609020204030204" pitchFamily="49" charset="0"/>
              </a:rPr>
              <a:t>int</a:t>
            </a:r>
            <a:r>
              <a:rPr lang="pl-PL" dirty="0">
                <a:latin typeface="Consolas" panose="020B0609020204030204" pitchFamily="49" charset="0"/>
              </a:rPr>
              <a:t> x)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	return "Liczba całkowita";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dirty="0" err="1">
                <a:latin typeface="Consolas" panose="020B0609020204030204" pitchFamily="49" charset="0"/>
              </a:rPr>
              <a:t>static</a:t>
            </a:r>
            <a:r>
              <a:rPr lang="pl-PL" dirty="0">
                <a:latin typeface="Consolas" panose="020B0609020204030204" pitchFamily="49" charset="0"/>
              </a:rPr>
              <a:t> string </a:t>
            </a:r>
            <a:r>
              <a:rPr lang="pl-PL" dirty="0" err="1">
                <a:latin typeface="Consolas" panose="020B0609020204030204" pitchFamily="49" charset="0"/>
              </a:rPr>
              <a:t>OpiszTyp</a:t>
            </a:r>
            <a:r>
              <a:rPr lang="pl-PL" dirty="0">
                <a:latin typeface="Consolas" panose="020B0609020204030204" pitchFamily="49" charset="0"/>
              </a:rPr>
              <a:t>(string x)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	return "Łańcuch znaków";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dirty="0" err="1">
                <a:latin typeface="Consolas" panose="020B0609020204030204" pitchFamily="49" charset="0"/>
              </a:rPr>
              <a:t>static</a:t>
            </a:r>
            <a:r>
              <a:rPr lang="pl-PL" dirty="0">
                <a:latin typeface="Consolas" panose="020B0609020204030204" pitchFamily="49" charset="0"/>
              </a:rPr>
              <a:t> string </a:t>
            </a:r>
            <a:r>
              <a:rPr lang="pl-PL" dirty="0" err="1">
                <a:latin typeface="Consolas" panose="020B0609020204030204" pitchFamily="49" charset="0"/>
              </a:rPr>
              <a:t>OpiszTyp</a:t>
            </a:r>
            <a:r>
              <a:rPr lang="pl-PL" dirty="0">
                <a:latin typeface="Consolas" panose="020B0609020204030204" pitchFamily="49" charset="0"/>
              </a:rPr>
              <a:t>(</a:t>
            </a:r>
            <a:r>
              <a:rPr lang="pl-PL" dirty="0" err="1">
                <a:latin typeface="Consolas" panose="020B0609020204030204" pitchFamily="49" charset="0"/>
              </a:rPr>
              <a:t>double</a:t>
            </a:r>
            <a:r>
              <a:rPr lang="pl-PL" dirty="0">
                <a:latin typeface="Consolas" panose="020B0609020204030204" pitchFamily="49" charset="0"/>
              </a:rPr>
              <a:t> x, </a:t>
            </a:r>
            <a:r>
              <a:rPr lang="pl-PL" dirty="0" err="1">
                <a:latin typeface="Consolas" panose="020B0609020204030204" pitchFamily="49" charset="0"/>
              </a:rPr>
              <a:t>int</a:t>
            </a:r>
            <a:r>
              <a:rPr lang="pl-PL" dirty="0">
                <a:latin typeface="Consolas" panose="020B0609020204030204" pitchFamily="49" charset="0"/>
              </a:rPr>
              <a:t> y)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	return "Liczba </a:t>
            </a:r>
            <a:r>
              <a:rPr lang="pl-PL" dirty="0" err="1">
                <a:latin typeface="Consolas" panose="020B0609020204030204" pitchFamily="49" charset="0"/>
              </a:rPr>
              <a:t>double</a:t>
            </a:r>
            <a:r>
              <a:rPr lang="pl-PL" dirty="0">
                <a:latin typeface="Consolas" panose="020B0609020204030204" pitchFamily="49" charset="0"/>
              </a:rPr>
              <a:t> i liczba całkowita";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dirty="0">
                <a:latin typeface="Consolas" panose="020B0609020204030204" pitchFamily="49" charset="0"/>
              </a:rPr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33095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Polimorfizm dynamiczny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polega na różnym zachowaniu metod o tej samej sygnaturze w klasach będących w relacji dziedziczenia.</a:t>
            </a:r>
          </a:p>
          <a:p>
            <a:r>
              <a:rPr lang="pl-PL" dirty="0"/>
              <a:t>metody o tej samej sygnaturze – metody o tej samej nazwie, typie zwracanym i parametrach</a:t>
            </a:r>
          </a:p>
          <a:p>
            <a:r>
              <a:rPr lang="pl-PL" dirty="0"/>
              <a:t>w zależności od typu referencji wykonywana jest odpowiednia implementacja (instrukcje w metodzie)</a:t>
            </a:r>
          </a:p>
          <a:p>
            <a:r>
              <a:rPr lang="pl-PL" dirty="0"/>
              <a:t>metody polimorficzne</a:t>
            </a:r>
          </a:p>
          <a:p>
            <a:pPr lvl="1"/>
            <a:r>
              <a:rPr lang="pl-PL" sz="1800" dirty="0"/>
              <a:t>metody wirtualne</a:t>
            </a:r>
          </a:p>
          <a:p>
            <a:pPr lvl="1"/>
            <a:r>
              <a:rPr lang="pl-PL" sz="1800" dirty="0"/>
              <a:t>metody abstrakcyjne</a:t>
            </a:r>
          </a:p>
        </p:txBody>
      </p:sp>
    </p:spTree>
    <p:extLst>
      <p:ext uri="{BB962C8B-B14F-4D97-AF65-F5344CB8AC3E}">
        <p14:creationId xmlns:p14="http://schemas.microsoft.com/office/powerpoint/2010/main" val="3917072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– przesłanianie zwykłej metody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err="1">
                <a:latin typeface="Consolas" panose="020B0609020204030204" pitchFamily="49" charset="0"/>
              </a:rPr>
              <a:t>class</a:t>
            </a:r>
            <a:r>
              <a:rPr lang="pl-PL" dirty="0">
                <a:latin typeface="Consolas" panose="020B0609020204030204" pitchFamily="49" charset="0"/>
              </a:rPr>
              <a:t> Pojazd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    public </a:t>
            </a:r>
            <a:r>
              <a:rPr lang="pl-PL" dirty="0" err="1">
                <a:latin typeface="Consolas" panose="020B0609020204030204" pitchFamily="49" charset="0"/>
              </a:rPr>
              <a:t>void</a:t>
            </a:r>
            <a:r>
              <a:rPr lang="pl-PL" dirty="0">
                <a:latin typeface="Consolas" panose="020B0609020204030204" pitchFamily="49" charset="0"/>
              </a:rPr>
              <a:t> Jedz() { 									</a:t>
            </a:r>
            <a:r>
              <a:rPr lang="pl-PL" dirty="0" err="1">
                <a:latin typeface="Consolas" panose="020B0609020204030204" pitchFamily="49" charset="0"/>
              </a:rPr>
              <a:t>Console.WriteLine</a:t>
            </a:r>
            <a:r>
              <a:rPr lang="pl-PL" dirty="0">
                <a:latin typeface="Consolas" panose="020B0609020204030204" pitchFamily="49" charset="0"/>
              </a:rPr>
              <a:t>("Jadę pojazdem"); }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pl-PL" dirty="0" err="1">
                <a:latin typeface="Consolas" panose="020B0609020204030204" pitchFamily="49" charset="0"/>
              </a:rPr>
              <a:t>class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Samochod</a:t>
            </a:r>
            <a:r>
              <a:rPr lang="pl-PL" dirty="0">
                <a:latin typeface="Consolas" panose="020B0609020204030204" pitchFamily="49" charset="0"/>
              </a:rPr>
              <a:t>: Pojazd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    public </a:t>
            </a:r>
            <a:r>
              <a:rPr lang="pl-PL" dirty="0" err="1">
                <a:latin typeface="Consolas" panose="020B0609020204030204" pitchFamily="49" charset="0"/>
              </a:rPr>
              <a:t>void</a:t>
            </a:r>
            <a:r>
              <a:rPr lang="pl-PL" dirty="0">
                <a:latin typeface="Consolas" panose="020B0609020204030204" pitchFamily="49" charset="0"/>
              </a:rPr>
              <a:t> Jedz() { 									</a:t>
            </a:r>
            <a:r>
              <a:rPr lang="pl-PL" dirty="0" err="1">
                <a:latin typeface="Consolas" panose="020B0609020204030204" pitchFamily="49" charset="0"/>
              </a:rPr>
              <a:t>Console.WriteLine</a:t>
            </a:r>
            <a:r>
              <a:rPr lang="pl-PL" dirty="0">
                <a:latin typeface="Consolas" panose="020B0609020204030204" pitchFamily="49" charset="0"/>
              </a:rPr>
              <a:t>("Jadę samochodem"); }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782251768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set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TM02900688[[fn=Faseta]]</Template>
  <TotalTime>1690</TotalTime>
  <Words>780</Words>
  <Application>Microsoft Office PowerPoint</Application>
  <PresentationFormat>Pokaz na ekranie (4:3)</PresentationFormat>
  <Paragraphs>228</Paragraphs>
  <Slides>30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30</vt:i4>
      </vt:variant>
    </vt:vector>
  </HeadingPairs>
  <TitlesOfParts>
    <vt:vector size="39" baseType="lpstr">
      <vt:lpstr>Arial</vt:lpstr>
      <vt:lpstr>Calibri</vt:lpstr>
      <vt:lpstr>Calibri Light</vt:lpstr>
      <vt:lpstr>Consolas</vt:lpstr>
      <vt:lpstr>Trebuchet MS</vt:lpstr>
      <vt:lpstr>Wingdings 2</vt:lpstr>
      <vt:lpstr>Wingdings 3</vt:lpstr>
      <vt:lpstr>HDOfficeLightV0</vt:lpstr>
      <vt:lpstr>Faseta</vt:lpstr>
      <vt:lpstr>Programowanie Obiektowe – Wykład 6</vt:lpstr>
      <vt:lpstr>Tematyka wykładu</vt:lpstr>
      <vt:lpstr>Filary/założenia programowania obiektowego</vt:lpstr>
      <vt:lpstr>Polimorfizm</vt:lpstr>
      <vt:lpstr>Polimorfizm w C#</vt:lpstr>
      <vt:lpstr>Polimorfizm statyczny</vt:lpstr>
      <vt:lpstr>Przykład</vt:lpstr>
      <vt:lpstr>Polimorfizm dynamiczny</vt:lpstr>
      <vt:lpstr>Przykład – przesłanianie zwykłej metody</vt:lpstr>
      <vt:lpstr>Prezentacja programu PowerPoint</vt:lpstr>
      <vt:lpstr>Rozwiązanie – nadpisanie (ukrycie) metody - new</vt:lpstr>
      <vt:lpstr>Wady nadpisywania</vt:lpstr>
      <vt:lpstr>Metoda wirtualna</vt:lpstr>
      <vt:lpstr>Prezentacja programu PowerPoint</vt:lpstr>
      <vt:lpstr>Prezentacja programu PowerPoint</vt:lpstr>
      <vt:lpstr>Po co?</vt:lpstr>
      <vt:lpstr>Metody wirtualne w klasie Object</vt:lpstr>
      <vt:lpstr>Metody abstrakcyjne</vt:lpstr>
      <vt:lpstr>Prezentacja programu PowerPoint</vt:lpstr>
      <vt:lpstr>Nie możemy stworzyć obiektu klasy abstrakcyjnej</vt:lpstr>
      <vt:lpstr>Prezentacja programu PowerPoint</vt:lpstr>
      <vt:lpstr>Wirtualne czy abstrakcyjne?</vt:lpstr>
      <vt:lpstr>Przykład</vt:lpstr>
      <vt:lpstr>Łamigłówka </vt:lpstr>
      <vt:lpstr>Wyjątki i obsługa błędów</vt:lpstr>
      <vt:lpstr>Blok try catch</vt:lpstr>
      <vt:lpstr>Prezentacja programu PowerPoint</vt:lpstr>
      <vt:lpstr>Właściwości klasy System.Exception</vt:lpstr>
      <vt:lpstr>Celowe wywołanie wyjątku</vt:lpstr>
      <vt:lpstr>Własna klasa na wyjątki – dziedziczy po System.Exception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Programowanie Obiektowe – Wykład 1</dc:title>
  <dc:creator>Piotr Jastrzębski</dc:creator>
  <cp:lastModifiedBy>Piotrek_UWM</cp:lastModifiedBy>
  <cp:revision>157</cp:revision>
  <dcterms:created xsi:type="dcterms:W3CDTF">2016-10-14T18:19:41Z</dcterms:created>
  <dcterms:modified xsi:type="dcterms:W3CDTF">2016-12-04T07:36:16Z</dcterms:modified>
</cp:coreProperties>
</file>