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65D4-DA07-4ADD-AAD2-61DE9E272200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D28E-B2AD-464B-AFFE-93B61DFC7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3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19.11.2016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mii.uwm.edu.pl/~piojas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Programowanie Obiektowe</a:t>
            </a:r>
            <a:br>
              <a:rPr lang="pl-PL" sz="3600" dirty="0"/>
            </a:br>
            <a:r>
              <a:rPr lang="pl-PL" sz="3600" dirty="0"/>
              <a:t>– Wykład 5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139901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dr Piotr Jastrzębski</a:t>
            </a:r>
          </a:p>
          <a:p>
            <a:r>
              <a:rPr lang="pl-PL" sz="2800" dirty="0">
                <a:solidFill>
                  <a:schemeClr val="tx1"/>
                </a:solidFill>
              </a:rPr>
              <a:t>Wydział Matematyki i Informatyki</a:t>
            </a:r>
          </a:p>
          <a:p>
            <a:r>
              <a:rPr lang="pl-PL" sz="2800" dirty="0">
                <a:solidFill>
                  <a:schemeClr val="tx1"/>
                </a:solidFill>
                <a:hlinkClick r:id="rId2"/>
              </a:rPr>
              <a:t>http://wmii.uwm.edu.pl/~piojas/</a:t>
            </a:r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piojas@matman.umw.edu.pl</a:t>
            </a:r>
          </a:p>
        </p:txBody>
      </p:sp>
    </p:spTree>
    <p:extLst>
      <p:ext uri="{BB962C8B-B14F-4D97-AF65-F5344CB8AC3E}">
        <p14:creationId xmlns:p14="http://schemas.microsoft.com/office/powerpoint/2010/main" val="344873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Push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elementu</a:t>
            </a:r>
          </a:p>
          <a:p>
            <a:r>
              <a:rPr lang="pl-PL" dirty="0">
                <a:latin typeface="Consolas" panose="020B0609020204030204" pitchFamily="49" charset="0"/>
              </a:rPr>
              <a:t>Pop() </a:t>
            </a:r>
            <a:r>
              <a:rPr lang="pl-PL" dirty="0"/>
              <a:t>– usuwa i zwraca ostatni element na stosie</a:t>
            </a:r>
          </a:p>
          <a:p>
            <a:r>
              <a:rPr lang="pl-PL" dirty="0" err="1">
                <a:latin typeface="Consolas" panose="020B0609020204030204" pitchFamily="49" charset="0"/>
              </a:rPr>
              <a:t>Peek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zwraca ostatni element, ale nie usuwa go ze stosu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Contains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sprawdzenie czy element jest na stosie</a:t>
            </a:r>
          </a:p>
          <a:p>
            <a:endParaRPr lang="pl-PL" dirty="0"/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liczbę elementów na stosie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500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Konstruktory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lub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&lt;T&gt;()</a:t>
            </a:r>
            <a:r>
              <a:rPr lang="pl-PL" dirty="0"/>
              <a:t> – pusty stos o domyślnej pojemności</a:t>
            </a:r>
          </a:p>
          <a:p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ICollection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lub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&lt;T&gt;(</a:t>
            </a:r>
            <a:r>
              <a:rPr lang="pl-PL" dirty="0" err="1">
                <a:latin typeface="Consolas" panose="020B0609020204030204" pitchFamily="49" charset="0"/>
              </a:rPr>
              <a:t>ICollection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– stos wypełniony danymi z przekazywanej kolekcji</a:t>
            </a:r>
          </a:p>
          <a:p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(Int32) </a:t>
            </a:r>
            <a:r>
              <a:rPr lang="pl-PL" dirty="0"/>
              <a:t>lub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&lt;T&gt;(Int32)</a:t>
            </a:r>
            <a:r>
              <a:rPr lang="pl-PL" dirty="0"/>
              <a:t> – stos pusty o określonej pojemności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604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Kolejki (ang. Queue)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Przechowuje dane zgodnie z zasadą FIFO (ang. First-In, First-Out), co oznacza: pierwszy przyszedł, pierwszy wyszedł.</a:t>
            </a:r>
          </a:p>
          <a:p>
            <a:r>
              <a:rPr lang="pl-PL" dirty="0"/>
              <a:t>Przykład z życia:</a:t>
            </a:r>
          </a:p>
          <a:p>
            <a:pPr lvl="1"/>
            <a:r>
              <a:rPr lang="pl-PL" dirty="0"/>
              <a:t>samochody poruszające się po jednokierunkowej ulicy,</a:t>
            </a:r>
          </a:p>
          <a:p>
            <a:pPr lvl="1"/>
            <a:r>
              <a:rPr lang="pl-PL" dirty="0"/>
              <a:t>ludzie czekający w kolejce,</a:t>
            </a:r>
          </a:p>
          <a:p>
            <a:pPr lvl="1"/>
            <a:r>
              <a:rPr lang="pl-PL" dirty="0"/>
              <a:t>klienci czekający na wsparcie techniczne.</a:t>
            </a:r>
          </a:p>
        </p:txBody>
      </p:sp>
    </p:spTree>
    <p:extLst>
      <p:ext uri="{BB962C8B-B14F-4D97-AF65-F5344CB8AC3E}">
        <p14:creationId xmlns:p14="http://schemas.microsoft.com/office/powerpoint/2010/main" val="365094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Dwa typy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niegeneryczny (</a:t>
            </a:r>
            <a:r>
              <a:rPr lang="pl-PL" dirty="0">
                <a:latin typeface="Consolas" panose="020B0609020204030204" pitchFamily="49" charset="0"/>
              </a:rPr>
              <a:t>Queue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</a:t>
            </a:r>
            <a:endParaRPr lang="pl-PL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l-PL" dirty="0">
                <a:latin typeface="Consolas" panose="020B0609020204030204" pitchFamily="49" charset="0"/>
              </a:rPr>
              <a:t>Queue kolejka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Queue();</a:t>
            </a:r>
          </a:p>
          <a:p>
            <a:r>
              <a:rPr lang="pl-PL" dirty="0"/>
              <a:t>generyczny (</a:t>
            </a:r>
            <a:r>
              <a:rPr lang="pl-PL" dirty="0">
                <a:latin typeface="Consolas" panose="020B0609020204030204" pitchFamily="49" charset="0"/>
              </a:rPr>
              <a:t>Queue&lt;T&gt;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System.Collections.Generic</a:t>
            </a:r>
            <a:endParaRPr lang="pl-PL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l-PL" dirty="0">
                <a:latin typeface="Consolas" panose="020B0609020204030204" pitchFamily="49" charset="0"/>
              </a:rPr>
              <a:t>Queue&lt;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&gt; stos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Queue&lt;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&gt;();</a:t>
            </a:r>
          </a:p>
        </p:txBody>
      </p:sp>
    </p:spTree>
    <p:extLst>
      <p:ext uri="{BB962C8B-B14F-4D97-AF65-F5344CB8AC3E}">
        <p14:creationId xmlns:p14="http://schemas.microsoft.com/office/powerpoint/2010/main" val="375229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Enqueue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elementu na końcu kolejki</a:t>
            </a:r>
          </a:p>
          <a:p>
            <a:r>
              <a:rPr lang="pl-PL" dirty="0" err="1">
                <a:latin typeface="Consolas" panose="020B0609020204030204" pitchFamily="49" charset="0"/>
              </a:rPr>
              <a:t>Dequeue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i zwraca pierwszy element na kolejce</a:t>
            </a:r>
          </a:p>
          <a:p>
            <a:r>
              <a:rPr lang="pl-PL" dirty="0" err="1">
                <a:latin typeface="Consolas" panose="020B0609020204030204" pitchFamily="49" charset="0"/>
              </a:rPr>
              <a:t>Peek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zwraca pierwszy element, ale nie usuwa go z kolejki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Contains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sprawdzenie czy element jest w kolejce</a:t>
            </a:r>
          </a:p>
          <a:p>
            <a:endParaRPr lang="pl-PL" dirty="0"/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liczbę elementów w kolejce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5217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Konstruktory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onsolas" panose="020B0609020204030204" pitchFamily="49" charset="0"/>
              </a:rPr>
              <a:t>Queue() </a:t>
            </a:r>
            <a:r>
              <a:rPr lang="pl-PL" dirty="0"/>
              <a:t>lub </a:t>
            </a:r>
            <a:r>
              <a:rPr lang="pl-PL" dirty="0">
                <a:latin typeface="Consolas" panose="020B0609020204030204" pitchFamily="49" charset="0"/>
              </a:rPr>
              <a:t>Queue&lt;T&gt;()</a:t>
            </a:r>
            <a:r>
              <a:rPr lang="pl-PL" dirty="0"/>
              <a:t> – pusta kolejka o domyślnej pojemności</a:t>
            </a:r>
          </a:p>
          <a:p>
            <a:r>
              <a:rPr lang="pl-PL" dirty="0">
                <a:latin typeface="Consolas" panose="020B0609020204030204" pitchFamily="49" charset="0"/>
              </a:rPr>
              <a:t>Queue(</a:t>
            </a:r>
            <a:r>
              <a:rPr lang="pl-PL" dirty="0" err="1">
                <a:latin typeface="Consolas" panose="020B0609020204030204" pitchFamily="49" charset="0"/>
              </a:rPr>
              <a:t>ICollection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lub </a:t>
            </a:r>
            <a:r>
              <a:rPr lang="pl-PL" dirty="0">
                <a:latin typeface="Consolas" panose="020B0609020204030204" pitchFamily="49" charset="0"/>
              </a:rPr>
              <a:t>Queue&lt;T&gt;(</a:t>
            </a:r>
            <a:r>
              <a:rPr lang="pl-PL" dirty="0" err="1">
                <a:latin typeface="Consolas" panose="020B0609020204030204" pitchFamily="49" charset="0"/>
              </a:rPr>
              <a:t>ICollection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– kolejka wypełniona danymi z przekazywanej kolekcji</a:t>
            </a:r>
          </a:p>
          <a:p>
            <a:r>
              <a:rPr lang="pl-PL" dirty="0">
                <a:latin typeface="Consolas" panose="020B0609020204030204" pitchFamily="49" charset="0"/>
              </a:rPr>
              <a:t>Queue(Int32) </a:t>
            </a:r>
            <a:r>
              <a:rPr lang="pl-PL" dirty="0"/>
              <a:t>lub </a:t>
            </a:r>
            <a:r>
              <a:rPr lang="pl-PL" dirty="0">
                <a:latin typeface="Consolas" panose="020B0609020204030204" pitchFamily="49" charset="0"/>
              </a:rPr>
              <a:t>Queue&lt;T&gt;(Int32)</a:t>
            </a:r>
            <a:r>
              <a:rPr lang="pl-PL" dirty="0"/>
              <a:t> – pusta kolejka o określonej pojemności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4968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tablic (ang. </a:t>
            </a:r>
            <a:r>
              <a:rPr lang="pl-PL" dirty="0" err="1"/>
              <a:t>ArrayList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Niegeneryczna kolekcja na przechowywanie tablic obiektów o dynamicznym rozmiarze.</a:t>
            </a:r>
          </a:p>
          <a:p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</a:t>
            </a:r>
            <a:endParaRPr lang="pl-PL" dirty="0">
              <a:latin typeface="Consolas" panose="020B0609020204030204" pitchFamily="49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201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err="1">
                <a:latin typeface="Consolas" panose="020B0609020204030204" pitchFamily="49" charset="0"/>
              </a:rPr>
              <a:t>Add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elementu na koniec</a:t>
            </a:r>
          </a:p>
          <a:p>
            <a:r>
              <a:rPr lang="pl-PL" dirty="0" err="1">
                <a:latin typeface="Consolas" panose="020B0609020204030204" pitchFamily="49" charset="0"/>
              </a:rPr>
              <a:t>AddRange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kolekcji na koniec</a:t>
            </a:r>
          </a:p>
          <a:p>
            <a:r>
              <a:rPr lang="pl-PL" dirty="0">
                <a:latin typeface="Consolas" panose="020B0609020204030204" pitchFamily="49" charset="0"/>
              </a:rPr>
              <a:t>Insert() </a:t>
            </a:r>
            <a:r>
              <a:rPr lang="pl-PL" dirty="0"/>
              <a:t>– wstawia element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InsertRange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kolekcji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pierwszej wystąpienie elementu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RemoveAt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element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zakres</a:t>
            </a:r>
          </a:p>
          <a:p>
            <a:r>
              <a:rPr lang="pl-PL" dirty="0">
                <a:latin typeface="Consolas" panose="020B0609020204030204" pitchFamily="49" charset="0"/>
              </a:rPr>
              <a:t>Sort() </a:t>
            </a:r>
            <a:r>
              <a:rPr lang="pl-PL" dirty="0"/>
              <a:t>– sortowanie (uwaga na typy!)</a:t>
            </a:r>
          </a:p>
          <a:p>
            <a:r>
              <a:rPr lang="pl-PL" dirty="0" err="1">
                <a:latin typeface="Consolas" panose="020B0609020204030204" pitchFamily="49" charset="0"/>
              </a:rPr>
              <a:t>IndexOf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pobranie numeru indeksu</a:t>
            </a:r>
          </a:p>
          <a:p>
            <a:endParaRPr lang="pl-PL" dirty="0"/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liczbę elementów</a:t>
            </a:r>
          </a:p>
        </p:txBody>
      </p:sp>
    </p:spTree>
    <p:extLst>
      <p:ext uri="{BB962C8B-B14F-4D97-AF65-F5344CB8AC3E}">
        <p14:creationId xmlns:p14="http://schemas.microsoft.com/office/powerpoint/2010/main" val="1141679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Konstruktory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>
                <a:latin typeface="Consolas" panose="020B0609020204030204" pitchFamily="49" charset="0"/>
              </a:rPr>
              <a:t>ArrayList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pusta lista tablic o domyślnej pojemności</a:t>
            </a:r>
          </a:p>
          <a:p>
            <a:r>
              <a:rPr lang="pl-PL" dirty="0" err="1">
                <a:latin typeface="Consolas" panose="020B0609020204030204" pitchFamily="49" charset="0"/>
              </a:rPr>
              <a:t>ArrayList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Icollection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– lista tablic wypełniona danymi z przekazywanej kolekcji</a:t>
            </a:r>
          </a:p>
          <a:p>
            <a:r>
              <a:rPr lang="pl-PL" dirty="0" err="1">
                <a:latin typeface="Consolas" panose="020B0609020204030204" pitchFamily="49" charset="0"/>
              </a:rPr>
              <a:t>ArrayList</a:t>
            </a:r>
            <a:r>
              <a:rPr lang="pl-PL" dirty="0">
                <a:latin typeface="Consolas" panose="020B0609020204030204" pitchFamily="49" charset="0"/>
              </a:rPr>
              <a:t>(Int32) </a:t>
            </a:r>
            <a:r>
              <a:rPr lang="pl-PL" dirty="0"/>
              <a:t>– pusta lista tablic o określonej pojemności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8454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(ang. List&lt;T&gt;)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Generyczna kolekcja na przechowywanie tablic obiektów o dynamicznym rozmiarze.</a:t>
            </a:r>
          </a:p>
          <a:p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System.Collections.Generic</a:t>
            </a:r>
            <a:endParaRPr lang="pl-PL" dirty="0">
              <a:latin typeface="Consolas" panose="020B0609020204030204" pitchFamily="49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80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 wyliczeniowy - </a:t>
            </a:r>
            <a:r>
              <a:rPr lang="pl-PL" dirty="0" err="1">
                <a:latin typeface="Consolas" panose="020B0609020204030204" pitchFamily="49" charset="0"/>
              </a:rPr>
              <a:t>enum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/>
              <a:t>Daje możliwość przypisania zestawu wartości, które mogą być przypisane do zmiennej.</a:t>
            </a:r>
          </a:p>
          <a:p>
            <a:r>
              <a:rPr lang="pl-PL" sz="2400" dirty="0"/>
              <a:t>Przykład – dni tygodnia.</a:t>
            </a:r>
          </a:p>
          <a:p>
            <a:r>
              <a:rPr lang="pl-PL" sz="2400" dirty="0"/>
              <a:t>Gdybyśmy przechowywali to w typie string istnieje ryzyko wprowadzenie innej wartości.</a:t>
            </a:r>
          </a:p>
          <a:p>
            <a:r>
              <a:rPr lang="pl-PL" sz="2400" dirty="0"/>
              <a:t>Nie ma co tworzyć „na siłę”, np. by przechowywać numer dni w tygodniu/miesiącu.</a:t>
            </a:r>
          </a:p>
        </p:txBody>
      </p:sp>
    </p:spTree>
    <p:extLst>
      <p:ext uri="{BB962C8B-B14F-4D97-AF65-F5344CB8AC3E}">
        <p14:creationId xmlns:p14="http://schemas.microsoft.com/office/powerpoint/2010/main" val="270702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>
                <a:latin typeface="Consolas" panose="020B0609020204030204" pitchFamily="49" charset="0"/>
              </a:rPr>
              <a:t>Add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elementu na koniec</a:t>
            </a:r>
          </a:p>
          <a:p>
            <a:r>
              <a:rPr lang="pl-PL" dirty="0" err="1">
                <a:latin typeface="Consolas" panose="020B0609020204030204" pitchFamily="49" charset="0"/>
              </a:rPr>
              <a:t>AddRange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kolekcji na koniec</a:t>
            </a:r>
          </a:p>
          <a:p>
            <a:r>
              <a:rPr lang="pl-PL" dirty="0">
                <a:latin typeface="Consolas" panose="020B0609020204030204" pitchFamily="49" charset="0"/>
              </a:rPr>
              <a:t>Insert() </a:t>
            </a:r>
            <a:r>
              <a:rPr lang="pl-PL" dirty="0"/>
              <a:t>– wstawia element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InsertRange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dodanie kolekcji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pierwszej wystąpienie elementu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RemoveAt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element pod określonym indeksem</a:t>
            </a:r>
          </a:p>
          <a:p>
            <a:r>
              <a:rPr lang="pl-PL" dirty="0" err="1">
                <a:latin typeface="Consolas" panose="020B0609020204030204" pitchFamily="49" charset="0"/>
              </a:rPr>
              <a:t>RemoveRange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usuwa zakres</a:t>
            </a:r>
          </a:p>
          <a:p>
            <a:r>
              <a:rPr lang="pl-PL" dirty="0">
                <a:latin typeface="Consolas" panose="020B0609020204030204" pitchFamily="49" charset="0"/>
              </a:rPr>
              <a:t>Sort() </a:t>
            </a:r>
            <a:r>
              <a:rPr lang="pl-PL" dirty="0"/>
              <a:t>– sortowanie (uwaga na typ!)</a:t>
            </a:r>
          </a:p>
          <a:p>
            <a:r>
              <a:rPr lang="pl-PL" dirty="0" err="1">
                <a:latin typeface="Consolas" panose="020B0609020204030204" pitchFamily="49" charset="0"/>
              </a:rPr>
              <a:t>IndexOf</a:t>
            </a:r>
            <a:r>
              <a:rPr lang="pl-PL" dirty="0">
                <a:latin typeface="Consolas" panose="020B0609020204030204" pitchFamily="49" charset="0"/>
              </a:rPr>
              <a:t>() </a:t>
            </a:r>
            <a:r>
              <a:rPr lang="pl-PL" dirty="0"/>
              <a:t>– pobranie numeru indeksu</a:t>
            </a:r>
          </a:p>
          <a:p>
            <a:r>
              <a:rPr lang="pl-PL" dirty="0" err="1">
                <a:latin typeface="Consolas" panose="020B0609020204030204" pitchFamily="49" charset="0"/>
              </a:rPr>
              <a:t>Count</a:t>
            </a:r>
            <a:r>
              <a:rPr lang="pl-PL" dirty="0"/>
              <a:t> – zwraca liczbę elementów</a:t>
            </a:r>
          </a:p>
        </p:txBody>
      </p:sp>
    </p:spTree>
    <p:extLst>
      <p:ext uri="{BB962C8B-B14F-4D97-AF65-F5344CB8AC3E}">
        <p14:creationId xmlns:p14="http://schemas.microsoft.com/office/powerpoint/2010/main" val="188044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Konstruktory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onsolas" panose="020B0609020204030204" pitchFamily="49" charset="0"/>
              </a:rPr>
              <a:t>List</a:t>
            </a:r>
            <a:r>
              <a:rPr lang="pl-PL" dirty="0">
                <a:latin typeface="Consolas" panose="020B0609020204030204" pitchFamily="49" charset="0"/>
              </a:rPr>
              <a:t>&lt;T&gt;()</a:t>
            </a:r>
            <a:r>
              <a:rPr lang="pl-PL" dirty="0"/>
              <a:t> – pusta lista o domyślnej pojemności</a:t>
            </a:r>
          </a:p>
          <a:p>
            <a:r>
              <a:rPr lang="pl-PL" dirty="0">
                <a:latin typeface="Consolas" panose="020B0609020204030204" pitchFamily="49" charset="0"/>
              </a:rPr>
              <a:t>List&lt;T&gt;(</a:t>
            </a:r>
            <a:r>
              <a:rPr lang="pl-PL" dirty="0" err="1">
                <a:latin typeface="Consolas" panose="020B0609020204030204" pitchFamily="49" charset="0"/>
              </a:rPr>
              <a:t>ICollection</a:t>
            </a:r>
            <a:r>
              <a:rPr lang="pl-PL" dirty="0">
                <a:latin typeface="Consolas" panose="020B0609020204030204" pitchFamily="49" charset="0"/>
              </a:rPr>
              <a:t>) </a:t>
            </a:r>
            <a:r>
              <a:rPr lang="pl-PL" dirty="0"/>
              <a:t>– lista wypełniona danymi z przekazywanej kolekcji</a:t>
            </a:r>
          </a:p>
          <a:p>
            <a:r>
              <a:rPr lang="pl-PL" dirty="0">
                <a:latin typeface="Consolas" panose="020B0609020204030204" pitchFamily="49" charset="0"/>
              </a:rPr>
              <a:t>List&lt;T&gt;(Int32)</a:t>
            </a:r>
            <a:r>
              <a:rPr lang="pl-PL" dirty="0"/>
              <a:t> – pusta lista tablic o określonej pojemności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308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Słownik (ang. Dictionary)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Słownik – zbiór wyrazów ułożonych i opracowanych według pewnej zasady, zwykle objaśnianych pod względem znaczeniowym.</a:t>
            </a:r>
          </a:p>
          <a:p>
            <a:r>
              <a:rPr lang="pl-PL" dirty="0"/>
              <a:t>Przykłady:</a:t>
            </a:r>
          </a:p>
          <a:p>
            <a:pPr lvl="1"/>
            <a:r>
              <a:rPr lang="pl-PL" dirty="0"/>
              <a:t>trudne słowo – znaczenie</a:t>
            </a:r>
          </a:p>
          <a:p>
            <a:pPr lvl="1"/>
            <a:r>
              <a:rPr lang="pl-PL" dirty="0"/>
              <a:t>słowo w języku polskim – słowo w języku angielskim</a:t>
            </a:r>
          </a:p>
          <a:p>
            <a:pPr lvl="1"/>
            <a:endParaRPr lang="pl-PL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Dictionary&lt;string, string&gt; </a:t>
            </a:r>
            <a:r>
              <a:rPr lang="en-US" dirty="0" err="1">
                <a:latin typeface="Consolas" panose="020B0609020204030204" pitchFamily="49" charset="0"/>
              </a:rPr>
              <a:t>słownik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pl-PL" dirty="0">
                <a:latin typeface="Consolas" panose="020B0609020204030204" pitchFamily="49" charset="0"/>
              </a:rPr>
              <a:t>				</a:t>
            </a:r>
            <a:r>
              <a:rPr lang="en-US" dirty="0">
                <a:latin typeface="Consolas" panose="020B0609020204030204" pitchFamily="49" charset="0"/>
              </a:rPr>
              <a:t>Dictionary&lt;string, string&gt;();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65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i właściwości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Count</a:t>
            </a:r>
            <a:r>
              <a:rPr lang="pl-PL" dirty="0"/>
              <a:t> – zwraca liczę par wartość-klucz</a:t>
            </a:r>
          </a:p>
          <a:p>
            <a:r>
              <a:rPr lang="pl-PL" dirty="0" err="1"/>
              <a:t>Keys</a:t>
            </a:r>
            <a:r>
              <a:rPr lang="pl-PL" dirty="0"/>
              <a:t> – zwraca liczbę klucz</a:t>
            </a:r>
          </a:p>
          <a:p>
            <a:r>
              <a:rPr lang="pl-PL" dirty="0" err="1"/>
              <a:t>Values</a:t>
            </a:r>
            <a:r>
              <a:rPr lang="pl-PL" dirty="0"/>
              <a:t> – zwraca liczbę wartości</a:t>
            </a:r>
          </a:p>
          <a:p>
            <a:r>
              <a:rPr lang="pl-PL" dirty="0" err="1"/>
              <a:t>Add</a:t>
            </a:r>
            <a:r>
              <a:rPr lang="pl-PL" dirty="0"/>
              <a:t>(</a:t>
            </a:r>
            <a:r>
              <a:rPr lang="pl-PL" dirty="0" err="1"/>
              <a:t>TKey,TValue</a:t>
            </a:r>
            <a:r>
              <a:rPr lang="pl-PL" dirty="0"/>
              <a:t>) – dodaje pozycję</a:t>
            </a:r>
          </a:p>
          <a:p>
            <a:r>
              <a:rPr lang="pl-PL" dirty="0" err="1"/>
              <a:t>ContainsKey</a:t>
            </a:r>
            <a:r>
              <a:rPr lang="pl-PL" dirty="0"/>
              <a:t>(</a:t>
            </a:r>
            <a:r>
              <a:rPr lang="pl-PL" dirty="0" err="1"/>
              <a:t>TKey</a:t>
            </a:r>
            <a:r>
              <a:rPr lang="pl-PL" dirty="0"/>
              <a:t>) – sprawdza czy słownik zawiera klucz</a:t>
            </a:r>
          </a:p>
          <a:p>
            <a:r>
              <a:rPr lang="pl-PL" dirty="0" err="1"/>
              <a:t>ContainsKey</a:t>
            </a:r>
            <a:r>
              <a:rPr lang="pl-PL" dirty="0"/>
              <a:t>(</a:t>
            </a:r>
            <a:r>
              <a:rPr lang="pl-PL" dirty="0" err="1"/>
              <a:t>TValue</a:t>
            </a:r>
            <a:r>
              <a:rPr lang="pl-PL" dirty="0"/>
              <a:t>) – sprawdza czy słownik zawiera wartość</a:t>
            </a:r>
          </a:p>
          <a:p>
            <a:r>
              <a:rPr lang="pl-PL" dirty="0" err="1"/>
              <a:t>TryGetValue</a:t>
            </a:r>
            <a:r>
              <a:rPr lang="pl-PL" dirty="0"/>
              <a:t>(</a:t>
            </a:r>
            <a:r>
              <a:rPr lang="pl-PL" dirty="0" err="1"/>
              <a:t>TKey</a:t>
            </a:r>
            <a:r>
              <a:rPr lang="pl-PL" dirty="0"/>
              <a:t>, </a:t>
            </a:r>
            <a:r>
              <a:rPr lang="pl-PL" dirty="0" err="1"/>
              <a:t>TValue</a:t>
            </a:r>
            <a:r>
              <a:rPr lang="pl-PL" dirty="0"/>
              <a:t>) – zwraca wartość dla podanego klucza (uwaga na wyjątki)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926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Posortowany Słownik</a:t>
            </a:r>
            <a:br>
              <a:rPr lang="pl-PL" dirty="0"/>
            </a:br>
            <a:r>
              <a:rPr lang="pl-PL" dirty="0"/>
              <a:t>(and. </a:t>
            </a:r>
            <a:r>
              <a:rPr lang="pl-PL" dirty="0" err="1"/>
              <a:t>SortedDictionary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Zachowuje się podobnie jak słownik, z tą różnicą, że kolejne elementy dodawane do słownika są sortowane wg klucza.</a:t>
            </a:r>
          </a:p>
          <a:p>
            <a:endParaRPr lang="pl-PL" dirty="0"/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SortedDictionary</a:t>
            </a:r>
            <a:r>
              <a:rPr lang="en-US" dirty="0">
                <a:latin typeface="Consolas" panose="020B0609020204030204" pitchFamily="49" charset="0"/>
              </a:rPr>
              <a:t>&lt;string, string&gt; </a:t>
            </a:r>
            <a:r>
              <a:rPr lang="en-US" dirty="0" err="1">
                <a:latin typeface="Consolas" panose="020B0609020204030204" pitchFamily="49" charset="0"/>
              </a:rPr>
              <a:t>słownik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pl-PL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SortedDictionary</a:t>
            </a:r>
            <a:r>
              <a:rPr lang="en-US" dirty="0">
                <a:latin typeface="Consolas" panose="020B0609020204030204" pitchFamily="49" charset="0"/>
              </a:rPr>
              <a:t>&lt;string, string&gt;();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49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posortowana</a:t>
            </a:r>
            <a:br>
              <a:rPr lang="pl-PL" dirty="0"/>
            </a:br>
            <a:r>
              <a:rPr lang="pl-PL" dirty="0"/>
              <a:t>(ang. </a:t>
            </a:r>
            <a:r>
              <a:rPr lang="pl-PL" dirty="0" err="1"/>
              <a:t>SortedList</a:t>
            </a:r>
            <a:r>
              <a:rPr lang="pl-PL" dirty="0"/>
              <a:t>&lt;T&gt;)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Zachowuje się podobnie jak posortowany słownik.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SortedList</a:t>
            </a:r>
            <a:r>
              <a:rPr lang="pl-PL" dirty="0">
                <a:latin typeface="Consolas" panose="020B0609020204030204" pitchFamily="49" charset="0"/>
              </a:rPr>
              <a:t>&lt;</a:t>
            </a:r>
            <a:r>
              <a:rPr lang="pl-PL" dirty="0" err="1">
                <a:latin typeface="Consolas" panose="020B0609020204030204" pitchFamily="49" charset="0"/>
              </a:rPr>
              <a:t>int,int</a:t>
            </a:r>
            <a:r>
              <a:rPr lang="pl-PL" dirty="0">
                <a:latin typeface="Consolas" panose="020B0609020204030204" pitchFamily="49" charset="0"/>
              </a:rPr>
              <a:t>&gt; osoby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							</a:t>
            </a:r>
            <a:r>
              <a:rPr lang="pl-PL" dirty="0" err="1">
                <a:latin typeface="Consolas" panose="020B0609020204030204" pitchFamily="49" charset="0"/>
              </a:rPr>
              <a:t>SortedList</a:t>
            </a:r>
            <a:r>
              <a:rPr lang="pl-PL" dirty="0">
                <a:latin typeface="Consolas" panose="020B0609020204030204" pitchFamily="49" charset="0"/>
              </a:rPr>
              <a:t>&lt;</a:t>
            </a:r>
            <a:r>
              <a:rPr lang="pl-PL" dirty="0" err="1">
                <a:latin typeface="Consolas" panose="020B0609020204030204" pitchFamily="49" charset="0"/>
              </a:rPr>
              <a:t>int,int</a:t>
            </a:r>
            <a:r>
              <a:rPr lang="pl-PL" dirty="0">
                <a:latin typeface="Consolas" panose="020B0609020204030204" pitchFamily="49" charset="0"/>
              </a:rPr>
              <a:t>&gt;();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różnice:</a:t>
            </a:r>
          </a:p>
          <a:p>
            <a:pPr lvl="1"/>
            <a:r>
              <a:rPr lang="pl-PL" dirty="0" err="1">
                <a:latin typeface="Consolas" panose="020B0609020204030204" pitchFamily="49" charset="0"/>
              </a:rPr>
              <a:t>SortedList</a:t>
            </a:r>
            <a:r>
              <a:rPr lang="pl-PL" dirty="0"/>
              <a:t> używa mniej pamięci</a:t>
            </a:r>
          </a:p>
          <a:p>
            <a:pPr lvl="1"/>
            <a:r>
              <a:rPr lang="pl-PL" dirty="0" err="1">
                <a:latin typeface="Consolas" panose="020B0609020204030204" pitchFamily="49" charset="0"/>
              </a:rPr>
              <a:t>SortedDictionary</a:t>
            </a:r>
            <a:r>
              <a:rPr lang="pl-PL" dirty="0"/>
              <a:t> jest szybsze przy operacji wstawiania i usuwania danych</a:t>
            </a:r>
          </a:p>
          <a:p>
            <a:pPr lvl="1"/>
            <a:r>
              <a:rPr lang="pl-PL" dirty="0"/>
              <a:t>jeśli elementy są już posortowane, to </a:t>
            </a:r>
            <a:r>
              <a:rPr lang="pl-PL" dirty="0" err="1">
                <a:latin typeface="Consolas" panose="020B0609020204030204" pitchFamily="49" charset="0"/>
              </a:rPr>
              <a:t>SortedList</a:t>
            </a:r>
            <a:r>
              <a:rPr lang="pl-PL" dirty="0"/>
              <a:t> jest szybsze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1336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połączona</a:t>
            </a:r>
            <a:br>
              <a:rPr lang="pl-PL" dirty="0"/>
            </a:br>
            <a:r>
              <a:rPr lang="pl-PL" dirty="0"/>
              <a:t>(ang. </a:t>
            </a:r>
            <a:r>
              <a:rPr lang="pl-PL" dirty="0" err="1"/>
              <a:t>LinkedList</a:t>
            </a:r>
            <a:r>
              <a:rPr lang="pl-PL" dirty="0"/>
              <a:t>&lt;T&gt;)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klasa generyczna</a:t>
            </a:r>
          </a:p>
          <a:p>
            <a:r>
              <a:rPr lang="pl-PL" dirty="0"/>
              <a:t>lista powiązana dwustronnie</a:t>
            </a:r>
          </a:p>
          <a:p>
            <a:r>
              <a:rPr lang="pl-PL" dirty="0"/>
              <a:t>łańcuch węzłów, każdy jest powiązany z następnym, poprzednim i z samym sobą</a:t>
            </a:r>
          </a:p>
          <a:p>
            <a:r>
              <a:rPr lang="pl-PL" dirty="0"/>
              <a:t>zaleta: można wstawić element w dowolny miejscu listy</a:t>
            </a:r>
          </a:p>
          <a:p>
            <a:r>
              <a:rPr lang="pl-PL" dirty="0"/>
              <a:t>wada: brak bezpośredniego mechanizmu sortowania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090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 wyliczeniowy - </a:t>
            </a:r>
            <a:r>
              <a:rPr lang="pl-PL" dirty="0" err="1">
                <a:latin typeface="Consolas" panose="020B0609020204030204" pitchFamily="49" charset="0"/>
              </a:rPr>
              <a:t>enum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Deklaracja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enum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{ Poniedziałek, Wtorek, Środa, 		Czwartek, Piątek, Sobota, Niedziela };</a:t>
            </a:r>
          </a:p>
          <a:p>
            <a:r>
              <a:rPr lang="pl-PL" dirty="0"/>
              <a:t>Domyślnie elementy typu wyliczeniowego są typu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/>
              <a:t>, ale w razie potrzeby możemy zawsze zmienić ten typ na inny całkowitoliczbowy (</a:t>
            </a:r>
            <a:r>
              <a:rPr lang="en-US" dirty="0">
                <a:latin typeface="Consolas" panose="020B0609020204030204" pitchFamily="49" charset="0"/>
              </a:rPr>
              <a:t>byte, </a:t>
            </a:r>
            <a:r>
              <a:rPr lang="en-US" dirty="0" err="1">
                <a:latin typeface="Consolas" panose="020B0609020204030204" pitchFamily="49" charset="0"/>
              </a:rPr>
              <a:t>sbyte</a:t>
            </a:r>
            <a:r>
              <a:rPr lang="en-US" dirty="0">
                <a:latin typeface="Consolas" panose="020B0609020204030204" pitchFamily="49" charset="0"/>
              </a:rPr>
              <a:t>, short, </a:t>
            </a:r>
            <a:r>
              <a:rPr lang="en-US" dirty="0" err="1">
                <a:latin typeface="Consolas" panose="020B0609020204030204" pitchFamily="49" charset="0"/>
              </a:rPr>
              <a:t>ushort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uint</a:t>
            </a:r>
            <a:r>
              <a:rPr lang="en-US" dirty="0">
                <a:latin typeface="Consolas" panose="020B0609020204030204" pitchFamily="49" charset="0"/>
              </a:rPr>
              <a:t>, long, </a:t>
            </a:r>
            <a:r>
              <a:rPr lang="en-US" dirty="0" err="1">
                <a:latin typeface="Consolas" panose="020B0609020204030204" pitchFamily="49" charset="0"/>
              </a:rPr>
              <a:t>ulong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enum</a:t>
            </a:r>
            <a:r>
              <a:rPr lang="pl-PL" dirty="0">
                <a:latin typeface="Consolas" panose="020B0609020204030204" pitchFamily="49" charset="0"/>
              </a:rPr>
              <a:t> Miesiące : </a:t>
            </a:r>
            <a:r>
              <a:rPr lang="pl-PL" dirty="0" err="1">
                <a:latin typeface="Consolas" panose="020B0609020204030204" pitchFamily="49" charset="0"/>
              </a:rPr>
              <a:t>byte</a:t>
            </a:r>
            <a:r>
              <a:rPr lang="pl-PL" dirty="0">
                <a:latin typeface="Consolas" panose="020B0609020204030204" pitchFamily="49" charset="0"/>
              </a:rPr>
              <a:t> { Sty, Lut, Mar, </a:t>
            </a:r>
            <a:r>
              <a:rPr lang="pl-PL" dirty="0" err="1">
                <a:latin typeface="Consolas" panose="020B0609020204030204" pitchFamily="49" charset="0"/>
              </a:rPr>
              <a:t>Kwi</a:t>
            </a:r>
            <a:r>
              <a:rPr lang="pl-PL" dirty="0">
                <a:latin typeface="Consolas" panose="020B0609020204030204" pitchFamily="49" charset="0"/>
              </a:rPr>
              <a:t>, Maj, 		</a:t>
            </a:r>
            <a:r>
              <a:rPr lang="pl-PL" dirty="0" err="1">
                <a:latin typeface="Consolas" panose="020B0609020204030204" pitchFamily="49" charset="0"/>
              </a:rPr>
              <a:t>Cze</a:t>
            </a:r>
            <a:r>
              <a:rPr lang="pl-PL" dirty="0">
                <a:latin typeface="Consolas" panose="020B0609020204030204" pitchFamily="49" charset="0"/>
              </a:rPr>
              <a:t>, Lip, </a:t>
            </a:r>
            <a:r>
              <a:rPr lang="pl-PL" dirty="0" err="1">
                <a:latin typeface="Consolas" panose="020B0609020204030204" pitchFamily="49" charset="0"/>
              </a:rPr>
              <a:t>Sie</a:t>
            </a:r>
            <a:r>
              <a:rPr lang="pl-PL" dirty="0">
                <a:latin typeface="Consolas" panose="020B0609020204030204" pitchFamily="49" charset="0"/>
              </a:rPr>
              <a:t>, </a:t>
            </a:r>
            <a:r>
              <a:rPr lang="pl-PL" dirty="0" err="1">
                <a:latin typeface="Consolas" panose="020B0609020204030204" pitchFamily="49" charset="0"/>
              </a:rPr>
              <a:t>Wrz</a:t>
            </a:r>
            <a:r>
              <a:rPr lang="pl-PL" dirty="0">
                <a:latin typeface="Consolas" panose="020B0609020204030204" pitchFamily="49" charset="0"/>
              </a:rPr>
              <a:t>, Paź, Lis, </a:t>
            </a:r>
            <a:r>
              <a:rPr lang="pl-PL" dirty="0" err="1">
                <a:latin typeface="Consolas" panose="020B0609020204030204" pitchFamily="49" charset="0"/>
              </a:rPr>
              <a:t>Gru</a:t>
            </a:r>
            <a:r>
              <a:rPr lang="pl-PL" dirty="0">
                <a:latin typeface="Consolas" panose="020B0609020204030204" pitchFamily="49" charset="0"/>
              </a:rPr>
              <a:t> };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2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Odwołanie do wyliczenia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Jeśli chcemy otrzymać nazwę, to musimy poprzedzić ją nazwą typu wyliczeniowego.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DniTygodnia.Poniedziałek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/>
              <a:t>Np. deklaracja zmiennej </a:t>
            </a:r>
            <a:r>
              <a:rPr lang="pl-PL" dirty="0">
                <a:latin typeface="Consolas" panose="020B0609020204030204" pitchFamily="49" charset="0"/>
              </a:rPr>
              <a:t>urodziny</a:t>
            </a:r>
            <a:r>
              <a:rPr lang="pl-PL" dirty="0"/>
              <a:t> typu </a:t>
            </a: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/>
              <a:t> wygląda następująco:</a:t>
            </a:r>
            <a:br>
              <a:rPr lang="pl-PL" dirty="0"/>
            </a:b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urodziny = </a:t>
            </a:r>
            <a:r>
              <a:rPr lang="pl-PL" dirty="0" err="1">
                <a:latin typeface="Consolas" panose="020B0609020204030204" pitchFamily="49" charset="0"/>
              </a:rPr>
              <a:t>DniTygodnia.Poniedziałek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r>
              <a:rPr lang="pl-PL" dirty="0"/>
              <a:t>Jeśli chcemy otrzymać numer elementu, musimy go zrzutować na typ całkowitoliczbowy (domyślnie </a:t>
            </a:r>
            <a:r>
              <a:rPr lang="pl-PL" dirty="0" err="1"/>
              <a:t>int</a:t>
            </a:r>
            <a:r>
              <a:rPr lang="pl-PL" dirty="0"/>
              <a:t>), numeracja domyślnie zaczyna się od zera.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numerDnia</a:t>
            </a:r>
            <a:r>
              <a:rPr lang="pl-PL" dirty="0">
                <a:latin typeface="Consolas" panose="020B0609020204030204" pitchFamily="49" charset="0"/>
              </a:rPr>
              <a:t> =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)</a:t>
            </a:r>
            <a:r>
              <a:rPr lang="pl-PL" dirty="0" err="1">
                <a:latin typeface="Consolas" panose="020B0609020204030204" pitchFamily="49" charset="0"/>
              </a:rPr>
              <a:t>DniTygodnia.Czwartek</a:t>
            </a:r>
            <a:r>
              <a:rPr lang="pl-PL" dirty="0">
                <a:latin typeface="Consolas" panose="020B0609020204030204" pitchFamily="49" charset="0"/>
              </a:rPr>
              <a:t>;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1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Możemy ręcznie nadać wartość poszczególnym składnikom. Np.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enum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{ Poniedziałek=1, Wtorek, Środa, 		Czwartek, Piątek, Sobota, Niedziela };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numerDnia</a:t>
            </a:r>
            <a:r>
              <a:rPr lang="pl-PL" dirty="0">
                <a:latin typeface="Consolas" panose="020B0609020204030204" pitchFamily="49" charset="0"/>
              </a:rPr>
              <a:t> = 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)</a:t>
            </a:r>
            <a:r>
              <a:rPr lang="pl-PL" dirty="0" err="1">
                <a:latin typeface="Consolas" panose="020B0609020204030204" pitchFamily="49" charset="0"/>
              </a:rPr>
              <a:t>DniTygodnia.Czwartek</a:t>
            </a:r>
            <a:r>
              <a:rPr lang="pl-PL" dirty="0">
                <a:latin typeface="Consolas" panose="020B0609020204030204" pitchFamily="49" charset="0"/>
              </a:rPr>
              <a:t>; 			//zmienna </a:t>
            </a:r>
            <a:r>
              <a:rPr lang="pl-PL" dirty="0" err="1">
                <a:latin typeface="Consolas" panose="020B0609020204030204" pitchFamily="49" charset="0"/>
              </a:rPr>
              <a:t>numerDnia</a:t>
            </a:r>
            <a:r>
              <a:rPr lang="pl-PL" dirty="0">
                <a:latin typeface="Consolas" panose="020B0609020204030204" pitchFamily="49" charset="0"/>
              </a:rPr>
              <a:t> będzie miała wartość 4</a:t>
            </a:r>
          </a:p>
        </p:txBody>
      </p:sp>
    </p:spTree>
    <p:extLst>
      <p:ext uri="{BB962C8B-B14F-4D97-AF65-F5344CB8AC3E}">
        <p14:creationId xmlns:p14="http://schemas.microsoft.com/office/powerpoint/2010/main" val="23674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Enum</a:t>
            </a:r>
            <a:r>
              <a:rPr lang="pl-PL" dirty="0"/>
              <a:t> pozwala na przypisanie tej samej wartości do tej samej dosłownej wartości. Np..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enum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{ Poniedziałek, Wtorek=0, Środa, 		Czwartek, Piątek, Sobota, Niedziela };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DniTygodnia</a:t>
            </a:r>
            <a:r>
              <a:rPr lang="pl-PL" dirty="0">
                <a:latin typeface="Consolas" panose="020B0609020204030204" pitchFamily="49" charset="0"/>
              </a:rPr>
              <a:t> urodziny = </a:t>
            </a:r>
            <a:r>
              <a:rPr lang="pl-PL" dirty="0" err="1">
                <a:latin typeface="Consolas" panose="020B0609020204030204" pitchFamily="49" charset="0"/>
              </a:rPr>
              <a:t>DniTygodnia.Wtorek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/>
          <a:srcRect l="13109" t="50840" r="58243" b="36660"/>
          <a:stretch/>
        </p:blipFill>
        <p:spPr>
          <a:xfrm>
            <a:off x="1112101" y="4547286"/>
            <a:ext cx="372743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3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Kolekcje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niegeneryczne (mogą przechowywać różne typy)</a:t>
            </a:r>
          </a:p>
          <a:p>
            <a:r>
              <a:rPr lang="pl-PL" dirty="0"/>
              <a:t>generyczne (przechowują tylko zadeklarowany typ)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Zalety typów generycznych</a:t>
            </a:r>
          </a:p>
          <a:p>
            <a:r>
              <a:rPr lang="pl-PL" dirty="0"/>
              <a:t>brak konieczności pamiętania o rzutowaniu</a:t>
            </a:r>
          </a:p>
          <a:p>
            <a:r>
              <a:rPr lang="pl-PL" dirty="0"/>
              <a:t>mniejsze ryzyko błędu czy wyjątku</a:t>
            </a:r>
          </a:p>
          <a:p>
            <a:r>
              <a:rPr lang="pl-PL" dirty="0"/>
              <a:t>wywołanie niektórych metod nie powoduje ich opakowanie w typ </a:t>
            </a:r>
            <a:r>
              <a:rPr lang="pl-PL" dirty="0" err="1"/>
              <a:t>object</a:t>
            </a:r>
            <a:endParaRPr lang="pl-PL" dirty="0"/>
          </a:p>
          <a:p>
            <a:r>
              <a:rPr lang="pl-PL" dirty="0"/>
              <a:t>mniejsza ilość kodu, lepsze czytelność</a:t>
            </a:r>
          </a:p>
          <a:p>
            <a:r>
              <a:rPr lang="pl-PL" dirty="0"/>
              <a:t>mniejsza ilość zajmowanej pamięci</a:t>
            </a:r>
          </a:p>
        </p:txBody>
      </p:sp>
    </p:spTree>
    <p:extLst>
      <p:ext uri="{BB962C8B-B14F-4D97-AF65-F5344CB8AC3E}">
        <p14:creationId xmlns:p14="http://schemas.microsoft.com/office/powerpoint/2010/main" val="44533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 (ang. </a:t>
            </a:r>
            <a:r>
              <a:rPr lang="pl-PL" dirty="0" err="1"/>
              <a:t>Stack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Przechowuje dane zgodnie z zasadą LIFO (ang. </a:t>
            </a:r>
            <a:r>
              <a:rPr lang="pl-PL" dirty="0" err="1"/>
              <a:t>Last</a:t>
            </a:r>
            <a:r>
              <a:rPr lang="pl-PL" dirty="0"/>
              <a:t>-In, First-Out), co oznacza: ostatni przyszedł, pierwszy wyszedł.</a:t>
            </a:r>
          </a:p>
          <a:p>
            <a:r>
              <a:rPr lang="pl-PL" dirty="0"/>
              <a:t>Przykład z życia:</a:t>
            </a:r>
          </a:p>
          <a:p>
            <a:pPr lvl="1"/>
            <a:r>
              <a:rPr lang="pl-PL" dirty="0"/>
              <a:t>Stos talerzy (aby wyciągnąć coś ze środka, musimy wyciągnąć te z góry)</a:t>
            </a:r>
          </a:p>
          <a:p>
            <a:pPr lvl="1"/>
            <a:r>
              <a:rPr lang="pl-PL" dirty="0"/>
              <a:t>Meble ładowane do naczepy ciężarówki</a:t>
            </a:r>
          </a:p>
          <a:p>
            <a:pPr lvl="1"/>
            <a:r>
              <a:rPr lang="pl-PL" dirty="0"/>
              <a:t>Osoby wsiadające do samolotu i wysiadające z niego.</a:t>
            </a:r>
          </a:p>
          <a:p>
            <a:pPr lvl="1"/>
            <a:r>
              <a:rPr lang="pl-PL" dirty="0"/>
              <a:t>Piramida </a:t>
            </a:r>
            <a:r>
              <a:rPr lang="pl-PL" dirty="0" err="1"/>
              <a:t>czirliderek</a:t>
            </a:r>
            <a:r>
              <a:rPr lang="pl-PL" dirty="0"/>
              <a:t> (osoba na samej górze schodzi pierwsza)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031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Dwa typy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niegeneryczny (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</a:t>
            </a:r>
            <a:endParaRPr lang="pl-PL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 stos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r>
              <a:rPr lang="pl-PL" dirty="0"/>
              <a:t>generyczny (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&lt;T&gt;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przestrzeń nazw: </a:t>
            </a:r>
            <a:r>
              <a:rPr lang="pl-PL" dirty="0" err="1">
                <a:latin typeface="Consolas" panose="020B0609020204030204" pitchFamily="49" charset="0"/>
              </a:rPr>
              <a:t>System.Collections.Generic</a:t>
            </a:r>
            <a:endParaRPr lang="pl-PL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&gt; stos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Stack</a:t>
            </a:r>
            <a:r>
              <a:rPr lang="pl-PL" dirty="0">
                <a:latin typeface="Consolas" panose="020B0609020204030204" pitchFamily="49" charset="0"/>
              </a:rPr>
              <a:t>&lt;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&gt;();</a:t>
            </a:r>
          </a:p>
        </p:txBody>
      </p:sp>
    </p:spTree>
    <p:extLst>
      <p:ext uri="{BB962C8B-B14F-4D97-AF65-F5344CB8AC3E}">
        <p14:creationId xmlns:p14="http://schemas.microsoft.com/office/powerpoint/2010/main" val="236908574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1303</TotalTime>
  <Words>969</Words>
  <Application>Microsoft Office PowerPoint</Application>
  <PresentationFormat>Pokaz na ekranie (4:3)</PresentationFormat>
  <Paragraphs>156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Trebuchet MS</vt:lpstr>
      <vt:lpstr>Wingdings 2</vt:lpstr>
      <vt:lpstr>Wingdings 3</vt:lpstr>
      <vt:lpstr>HDOfficeLightV0</vt:lpstr>
      <vt:lpstr>Faseta</vt:lpstr>
      <vt:lpstr>Programowanie Obiektowe – Wykład 5</vt:lpstr>
      <vt:lpstr>Tryb wyliczeniowy - enum</vt:lpstr>
      <vt:lpstr>Tryb wyliczeniowy - enum</vt:lpstr>
      <vt:lpstr>Odwołanie do wyliczenia</vt:lpstr>
      <vt:lpstr>Prezentacja programu PowerPoint</vt:lpstr>
      <vt:lpstr>Prezentacja programu PowerPoint</vt:lpstr>
      <vt:lpstr>Kolekcje</vt:lpstr>
      <vt:lpstr>Stos (ang. Stack)</vt:lpstr>
      <vt:lpstr>Dwa typy</vt:lpstr>
      <vt:lpstr>Metody i właściwości</vt:lpstr>
      <vt:lpstr>Konstruktory</vt:lpstr>
      <vt:lpstr>Kolejki (ang. Queue)</vt:lpstr>
      <vt:lpstr>Dwa typy</vt:lpstr>
      <vt:lpstr>Metody i właściwości</vt:lpstr>
      <vt:lpstr>Konstruktory</vt:lpstr>
      <vt:lpstr>Lista tablic (ang. ArrayList)</vt:lpstr>
      <vt:lpstr>Metody i właściwości</vt:lpstr>
      <vt:lpstr>Konstruktory</vt:lpstr>
      <vt:lpstr>Lista (ang. List&lt;T&gt;)</vt:lpstr>
      <vt:lpstr>Metody i właściwości</vt:lpstr>
      <vt:lpstr>Konstruktory</vt:lpstr>
      <vt:lpstr>Słownik (ang. Dictionary)</vt:lpstr>
      <vt:lpstr>Metody i właściwości</vt:lpstr>
      <vt:lpstr>Posortowany Słownik (and. SortedDictionary)</vt:lpstr>
      <vt:lpstr>Lista posortowana (ang. SortedList&lt;T&gt;)</vt:lpstr>
      <vt:lpstr>Lista połączona (ang. LinkedList&lt;T&gt;)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Piotrek</cp:lastModifiedBy>
  <cp:revision>121</cp:revision>
  <dcterms:created xsi:type="dcterms:W3CDTF">2016-10-14T18:19:41Z</dcterms:created>
  <dcterms:modified xsi:type="dcterms:W3CDTF">2016-11-19T23:01:49Z</dcterms:modified>
</cp:coreProperties>
</file>