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03" r:id="rId2"/>
  </p:sldMasterIdLst>
  <p:sldIdLst>
    <p:sldId id="256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60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7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31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21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61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48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63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85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7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51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3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15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252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605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5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92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8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4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9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mii.uwm.edu.pl/~piojas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600" dirty="0"/>
              <a:t>Programowanie Obiektowe</a:t>
            </a:r>
            <a:br>
              <a:rPr lang="pl-PL" sz="3600" dirty="0"/>
            </a:br>
            <a:r>
              <a:rPr lang="pl-PL" sz="3600" dirty="0"/>
              <a:t>– Wykład 4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2139901"/>
          </a:xfrm>
        </p:spPr>
        <p:txBody>
          <a:bodyPr>
            <a:normAutofit lnSpcReduction="10000"/>
          </a:bodyPr>
          <a:lstStyle/>
          <a:p>
            <a:r>
              <a:rPr lang="pl-PL" sz="2800" dirty="0">
                <a:solidFill>
                  <a:schemeClr val="tx1"/>
                </a:solidFill>
              </a:rPr>
              <a:t>dr Piotr Jastrzębski</a:t>
            </a:r>
          </a:p>
          <a:p>
            <a:r>
              <a:rPr lang="pl-PL" sz="2800" dirty="0">
                <a:solidFill>
                  <a:schemeClr val="tx1"/>
                </a:solidFill>
              </a:rPr>
              <a:t>Wydział Matematyki i Informatyki</a:t>
            </a:r>
          </a:p>
          <a:p>
            <a:r>
              <a:rPr lang="pl-PL" sz="2800" dirty="0">
                <a:solidFill>
                  <a:schemeClr val="tx1"/>
                </a:solidFill>
                <a:hlinkClick r:id="rId2"/>
              </a:rPr>
              <a:t>http://wmii.uwm.edu.pl/~piojas/</a:t>
            </a:r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piojas@matman.umw.edu.pl</a:t>
            </a:r>
          </a:p>
        </p:txBody>
      </p:sp>
    </p:spTree>
    <p:extLst>
      <p:ext uri="{BB962C8B-B14F-4D97-AF65-F5344CB8AC3E}">
        <p14:creationId xmlns:p14="http://schemas.microsoft.com/office/powerpoint/2010/main" val="344873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Interfejsy - 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interface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IPaintable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   </a:t>
            </a:r>
            <a:r>
              <a:rPr lang="pl-PL" sz="2400" dirty="0" err="1">
                <a:latin typeface="Consolas" panose="020B0609020204030204" pitchFamily="49" charset="0"/>
              </a:rPr>
              <a:t>void</a:t>
            </a:r>
            <a:r>
              <a:rPr lang="pl-PL" sz="2400" dirty="0">
                <a:latin typeface="Consolas" panose="020B0609020204030204" pitchFamily="49" charset="0"/>
              </a:rPr>
              <a:t> Maluj();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interface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IPaintable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   </a:t>
            </a:r>
            <a:r>
              <a:rPr lang="pl-PL" sz="2400" dirty="0" err="1">
                <a:latin typeface="Consolas" panose="020B0609020204030204" pitchFamily="49" charset="0"/>
              </a:rPr>
              <a:t>void</a:t>
            </a:r>
            <a:r>
              <a:rPr lang="pl-PL" sz="2400" dirty="0">
                <a:latin typeface="Consolas" panose="020B0609020204030204" pitchFamily="49" charset="0"/>
              </a:rPr>
              <a:t> Maluj(string kolor);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6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Ważne! metody w interfejsach nie mają modyfikatorów.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interface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IPaintable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       public </a:t>
            </a:r>
            <a:r>
              <a:rPr lang="pl-PL" sz="2400" dirty="0" err="1">
                <a:latin typeface="Consolas" panose="020B0609020204030204" pitchFamily="49" charset="0"/>
              </a:rPr>
              <a:t>void</a:t>
            </a:r>
            <a:r>
              <a:rPr lang="pl-PL" sz="2400" dirty="0">
                <a:latin typeface="Consolas" panose="020B0609020204030204" pitchFamily="49" charset="0"/>
              </a:rPr>
              <a:t> Maluj();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       </a:t>
            </a:r>
            <a:r>
              <a:rPr lang="pl-PL" sz="2400" dirty="0" err="1">
                <a:latin typeface="Consolas" panose="020B0609020204030204" pitchFamily="49" charset="0"/>
              </a:rPr>
              <a:t>protected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void</a:t>
            </a:r>
            <a:r>
              <a:rPr lang="pl-PL" sz="2400" dirty="0">
                <a:latin typeface="Consolas" panose="020B0609020204030204" pitchFamily="49" charset="0"/>
              </a:rPr>
              <a:t> Maluj(string 							kolor);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   }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432" y="5536467"/>
            <a:ext cx="3486637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3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możemy stworzyć obiektu dla interfejsu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IPaintable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sth</a:t>
            </a:r>
            <a:r>
              <a:rPr lang="pl-PL" sz="2400" dirty="0">
                <a:latin typeface="Consolas" panose="020B0609020204030204" pitchFamily="49" charset="0"/>
              </a:rPr>
              <a:t>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IPaintable</a:t>
            </a:r>
            <a:r>
              <a:rPr lang="pl-PL" sz="2400" dirty="0">
                <a:latin typeface="Consolas" panose="020B0609020204030204" pitchFamily="49" charset="0"/>
              </a:rPr>
              <a:t>();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986" y="3212999"/>
            <a:ext cx="4315427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3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Implementacja interfejsu</a:t>
            </a:r>
            <a:br>
              <a:rPr lang="pl-PL" dirty="0"/>
            </a:br>
            <a:r>
              <a:rPr lang="pl-PL" dirty="0"/>
              <a:t>w klasie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2160590"/>
            <a:ext cx="7632700" cy="388077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</a:t>
            </a:r>
            <a:r>
              <a:rPr lang="pl-PL" sz="2200" dirty="0" err="1">
                <a:latin typeface="Consolas" panose="020B0609020204030204" pitchFamily="49" charset="0"/>
              </a:rPr>
              <a:t>class</a:t>
            </a:r>
            <a:r>
              <a:rPr lang="pl-PL" sz="2200" dirty="0">
                <a:latin typeface="Consolas" panose="020B0609020204030204" pitchFamily="49" charset="0"/>
              </a:rPr>
              <a:t> </a:t>
            </a:r>
            <a:r>
              <a:rPr lang="pl-PL" sz="2200" dirty="0" err="1">
                <a:latin typeface="Consolas" panose="020B0609020204030204" pitchFamily="49" charset="0"/>
              </a:rPr>
              <a:t>Sciana</a:t>
            </a:r>
            <a:r>
              <a:rPr lang="pl-PL" sz="2200" dirty="0">
                <a:latin typeface="Consolas" panose="020B0609020204030204" pitchFamily="49" charset="0"/>
              </a:rPr>
              <a:t> : </a:t>
            </a:r>
            <a:r>
              <a:rPr lang="pl-PL" sz="2200" dirty="0" err="1">
                <a:latin typeface="Consolas" panose="020B0609020204030204" pitchFamily="49" charset="0"/>
              </a:rPr>
              <a:t>IPaintable</a:t>
            </a:r>
            <a:endParaRPr lang="pl-PL" sz="22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    string </a:t>
            </a:r>
            <a:r>
              <a:rPr lang="pl-PL" sz="2200" dirty="0" err="1">
                <a:latin typeface="Consolas" panose="020B0609020204030204" pitchFamily="49" charset="0"/>
              </a:rPr>
              <a:t>kolorSciany</a:t>
            </a:r>
            <a:r>
              <a:rPr lang="pl-PL" sz="22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    public </a:t>
            </a:r>
            <a:r>
              <a:rPr lang="pl-PL" sz="2200" dirty="0" err="1">
                <a:latin typeface="Consolas" panose="020B0609020204030204" pitchFamily="49" charset="0"/>
              </a:rPr>
              <a:t>void</a:t>
            </a:r>
            <a:r>
              <a:rPr lang="pl-PL" sz="2200" dirty="0">
                <a:latin typeface="Consolas" panose="020B0609020204030204" pitchFamily="49" charset="0"/>
              </a:rPr>
              <a:t> Maluj()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        </a:t>
            </a:r>
            <a:r>
              <a:rPr lang="pl-PL" sz="2200" dirty="0" err="1">
                <a:latin typeface="Consolas" panose="020B0609020204030204" pitchFamily="49" charset="0"/>
              </a:rPr>
              <a:t>this.kolorSciany</a:t>
            </a:r>
            <a:r>
              <a:rPr lang="pl-PL" sz="2200" dirty="0">
                <a:latin typeface="Consolas" panose="020B0609020204030204" pitchFamily="49" charset="0"/>
              </a:rPr>
              <a:t> = "zielony";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        </a:t>
            </a:r>
            <a:r>
              <a:rPr lang="pl-PL" sz="2200" dirty="0" err="1">
                <a:latin typeface="Consolas" panose="020B0609020204030204" pitchFamily="49" charset="0"/>
              </a:rPr>
              <a:t>Console.WriteLine</a:t>
            </a:r>
            <a:r>
              <a:rPr lang="pl-PL" sz="2200" dirty="0">
                <a:latin typeface="Consolas" panose="020B0609020204030204" pitchFamily="49" charset="0"/>
              </a:rPr>
              <a:t>("maluję na 											zielono");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823096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 muszą zawierać wszystkie metody interfejsu</a:t>
            </a:r>
          </a:p>
        </p:txBody>
      </p:sp>
      <p:pic>
        <p:nvPicPr>
          <p:cNvPr id="4" name="Symbol zastępczy zawartości 3" descr="Wycinek ekranu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829" y="3291568"/>
            <a:ext cx="4867954" cy="1619476"/>
          </a:xfrm>
        </p:spPr>
      </p:pic>
    </p:spTree>
    <p:extLst>
      <p:ext uri="{BB962C8B-B14F-4D97-AF65-F5344CB8AC3E}">
        <p14:creationId xmlns:p14="http://schemas.microsoft.com/office/powerpoint/2010/main" val="3388639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698500"/>
            <a:ext cx="6347714" cy="53428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Sciana</a:t>
            </a:r>
            <a:r>
              <a:rPr lang="pl-PL" sz="2000" dirty="0">
                <a:latin typeface="Consolas" panose="020B0609020204030204" pitchFamily="49" charset="0"/>
              </a:rPr>
              <a:t> : </a:t>
            </a:r>
            <a:r>
              <a:rPr lang="pl-PL" sz="2000" dirty="0" err="1">
                <a:latin typeface="Consolas" panose="020B0609020204030204" pitchFamily="49" charset="0"/>
              </a:rPr>
              <a:t>IPaintable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string </a:t>
            </a:r>
            <a:r>
              <a:rPr lang="pl-PL" sz="2000" dirty="0" err="1">
                <a:latin typeface="Consolas" panose="020B0609020204030204" pitchFamily="49" charset="0"/>
              </a:rPr>
              <a:t>kolorSciany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</a:t>
            </a:r>
            <a:r>
              <a:rPr lang="pl-PL" sz="2000" dirty="0" err="1">
                <a:latin typeface="Consolas" panose="020B0609020204030204" pitchFamily="49" charset="0"/>
              </a:rPr>
              <a:t>this.kolorSciany</a:t>
            </a:r>
            <a:r>
              <a:rPr lang="pl-PL" sz="2000" dirty="0">
                <a:latin typeface="Consolas" panose="020B0609020204030204" pitchFamily="49" charset="0"/>
              </a:rPr>
              <a:t> = "zielony";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</a:t>
            </a: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("maluję na 							zielono");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Maluj(string kolor)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</a:t>
            </a:r>
            <a:r>
              <a:rPr lang="pl-PL" sz="2000" dirty="0" err="1">
                <a:latin typeface="Consolas" panose="020B0609020204030204" pitchFamily="49" charset="0"/>
              </a:rPr>
              <a:t>this.kolorSciany</a:t>
            </a:r>
            <a:r>
              <a:rPr lang="pl-PL" sz="2000" dirty="0">
                <a:latin typeface="Consolas" panose="020B0609020204030204" pitchFamily="49" charset="0"/>
              </a:rPr>
              <a:t> = kolor;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</a:t>
            </a: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("maluję na 							kolor {0}",kolor);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41341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3701" y="609600"/>
            <a:ext cx="6883400" cy="1320800"/>
          </a:xfrm>
        </p:spPr>
        <p:txBody>
          <a:bodyPr>
            <a:normAutofit fontScale="90000"/>
          </a:bodyPr>
          <a:lstStyle/>
          <a:p>
            <a:r>
              <a:rPr lang="pl-PL" dirty="0"/>
              <a:t>Do klasy możemy zaimplementować kilka interfejsów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interface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IPaintable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Maluj(string kolor);   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interface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IMusic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Muzyczka();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6931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90500"/>
            <a:ext cx="6347714" cy="58508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Sciana</a:t>
            </a:r>
            <a:r>
              <a:rPr lang="pl-PL" sz="2000" dirty="0">
                <a:latin typeface="Consolas" panose="020B0609020204030204" pitchFamily="49" charset="0"/>
              </a:rPr>
              <a:t> : </a:t>
            </a:r>
            <a:r>
              <a:rPr lang="pl-PL" sz="2000" dirty="0" err="1">
                <a:latin typeface="Consolas" panose="020B0609020204030204" pitchFamily="49" charset="0"/>
              </a:rPr>
              <a:t>IPaintable</a:t>
            </a:r>
            <a:r>
              <a:rPr lang="pl-PL" sz="2000" dirty="0">
                <a:latin typeface="Consolas" panose="020B0609020204030204" pitchFamily="49" charset="0"/>
              </a:rPr>
              <a:t>, </a:t>
            </a:r>
            <a:r>
              <a:rPr lang="pl-PL" sz="2000" dirty="0" err="1">
                <a:latin typeface="Consolas" panose="020B0609020204030204" pitchFamily="49" charset="0"/>
              </a:rPr>
              <a:t>IMusic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string </a:t>
            </a:r>
            <a:r>
              <a:rPr lang="pl-PL" sz="2000" dirty="0" err="1">
                <a:latin typeface="Consolas" panose="020B0609020204030204" pitchFamily="49" charset="0"/>
              </a:rPr>
              <a:t>kolorSciany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{…}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Maluj(string kolor)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//…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Melody</a:t>
            </a:r>
            <a:r>
              <a:rPr lang="pl-PL" sz="20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</a:t>
            </a: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("gwizdanie");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020626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Dziedziczenie interfejsów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830390"/>
            <a:ext cx="7467600" cy="388077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interface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IPaintable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Maluj(string kolor);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interface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IPaintableTwoColors</a:t>
            </a:r>
            <a:r>
              <a:rPr lang="pl-PL" sz="2000" dirty="0">
                <a:latin typeface="Consolas" panose="020B0609020204030204" pitchFamily="49" charset="0"/>
              </a:rPr>
              <a:t> :</a:t>
            </a:r>
            <a:r>
              <a:rPr lang="pl-PL" sz="2000" dirty="0" err="1">
                <a:latin typeface="Consolas" panose="020B0609020204030204" pitchFamily="49" charset="0"/>
              </a:rPr>
              <a:t>IPaintable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void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MalujDwa</a:t>
            </a:r>
            <a:r>
              <a:rPr lang="pl-PL" sz="2000" dirty="0">
                <a:latin typeface="Consolas" panose="020B0609020204030204" pitchFamily="49" charset="0"/>
              </a:rPr>
              <a:t>(string kolor1, string kolor2);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876257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Rzutowanie na interfejs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Sciana</a:t>
            </a:r>
            <a:r>
              <a:rPr lang="pl-PL" sz="2400" dirty="0">
                <a:latin typeface="Consolas" panose="020B0609020204030204" pitchFamily="49" charset="0"/>
              </a:rPr>
              <a:t> s1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Sciana</a:t>
            </a:r>
            <a:r>
              <a:rPr lang="pl-PL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s1.Maluj();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IPaintable</a:t>
            </a:r>
            <a:r>
              <a:rPr lang="pl-PL" sz="2400" dirty="0">
                <a:latin typeface="Consolas" panose="020B0609020204030204" pitchFamily="49" charset="0"/>
              </a:rPr>
              <a:t> s2 = s1;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s2.Maluj("czerwony");</a:t>
            </a:r>
          </a:p>
        </p:txBody>
      </p:sp>
    </p:spTree>
    <p:extLst>
      <p:ext uri="{BB962C8B-B14F-4D97-AF65-F5344CB8AC3E}">
        <p14:creationId xmlns:p14="http://schemas.microsoft.com/office/powerpoint/2010/main" val="138032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Bezpieczne rzutowanie</a:t>
            </a:r>
            <a:br>
              <a:rPr lang="pl-PL" dirty="0"/>
            </a:br>
            <a:r>
              <a:rPr lang="pl-PL" dirty="0"/>
              <a:t>- operator </a:t>
            </a:r>
            <a:r>
              <a:rPr lang="pl-PL" dirty="0" err="1">
                <a:latin typeface="Consolas" panose="020B0609020204030204" pitchFamily="49" charset="0"/>
              </a:rPr>
              <a:t>is</a:t>
            </a:r>
            <a:r>
              <a:rPr lang="pl-PL" dirty="0">
                <a:latin typeface="Consolas" panose="020B0609020204030204" pitchFamily="49" charset="0"/>
              </a:rPr>
              <a:t> (errata)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Zwraca prawdę jeśli lewa strona obiektu może zostać rzutowana na typ określony po prawej stronie.</a:t>
            </a:r>
          </a:p>
          <a:p>
            <a:endParaRPr lang="pl-PL" sz="24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Pojazd p1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if</a:t>
            </a:r>
            <a:r>
              <a:rPr lang="pl-PL" sz="2400" dirty="0">
                <a:latin typeface="Consolas" panose="020B0609020204030204" pitchFamily="49" charset="0"/>
              </a:rPr>
              <a:t> (p1 </a:t>
            </a:r>
            <a:r>
              <a:rPr lang="pl-PL" sz="2400" dirty="0" err="1">
                <a:latin typeface="Consolas" panose="020B0609020204030204" pitchFamily="49" charset="0"/>
              </a:rPr>
              <a:t>is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p2 = </a:t>
            </a:r>
            <a:r>
              <a:rPr lang="pl-PL" sz="2400" dirty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pl-PL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Samochod</a:t>
            </a:r>
            <a:r>
              <a:rPr lang="pl-PL" sz="2400" dirty="0">
                <a:solidFill>
                  <a:srgbClr val="00B050"/>
                </a:solidFill>
                <a:latin typeface="Consolas" panose="020B0609020204030204" pitchFamily="49" charset="0"/>
              </a:rPr>
              <a:t>)</a:t>
            </a:r>
            <a:r>
              <a:rPr lang="pl-PL" sz="2400" dirty="0">
                <a:latin typeface="Consolas" panose="020B0609020204030204" pitchFamily="49" charset="0"/>
              </a:rPr>
              <a:t>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4891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Uwaga przy rzutowaniu!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onsolas" panose="020B0609020204030204" pitchFamily="49" charset="0"/>
              </a:rPr>
              <a:t>IPaintable</a:t>
            </a:r>
            <a:r>
              <a:rPr lang="en-US" sz="2400" dirty="0">
                <a:latin typeface="Consolas" panose="020B0609020204030204" pitchFamily="49" charset="0"/>
              </a:rPr>
              <a:t> s3 = new </a:t>
            </a:r>
            <a:r>
              <a:rPr lang="en-US" sz="2400" dirty="0" err="1">
                <a:latin typeface="Consolas" panose="020B0609020204030204" pitchFamily="49" charset="0"/>
              </a:rPr>
              <a:t>Sciana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s3.Muzyczka();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22" y="3887688"/>
            <a:ext cx="5048955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28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wykorzystania interfejsów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err="1">
                <a:latin typeface="Consolas" panose="020B0609020204030204" pitchFamily="49" charset="0"/>
              </a:rPr>
              <a:t>IComparable</a:t>
            </a:r>
            <a:r>
              <a:rPr lang="pl-PL" sz="2400" dirty="0"/>
              <a:t> - sortowanie</a:t>
            </a:r>
          </a:p>
          <a:p>
            <a:r>
              <a:rPr lang="pl-PL" sz="2400" dirty="0" err="1">
                <a:latin typeface="Consolas" panose="020B0609020204030204" pitchFamily="49" charset="0"/>
              </a:rPr>
              <a:t>IEnumerable</a:t>
            </a:r>
            <a:r>
              <a:rPr lang="pl-PL" sz="2400" dirty="0">
                <a:latin typeface="Consolas" panose="020B0609020204030204" pitchFamily="49" charset="0"/>
              </a:rPr>
              <a:t>, </a:t>
            </a:r>
            <a:r>
              <a:rPr lang="pl-PL" sz="2400" dirty="0" err="1">
                <a:latin typeface="Consolas" panose="020B0609020204030204" pitchFamily="49" charset="0"/>
              </a:rPr>
              <a:t>ICollection</a:t>
            </a:r>
            <a:r>
              <a:rPr lang="pl-PL" sz="2400" dirty="0">
                <a:latin typeface="Consolas" panose="020B0609020204030204" pitchFamily="49" charset="0"/>
              </a:rPr>
              <a:t>, </a:t>
            </a:r>
            <a:r>
              <a:rPr lang="pl-PL" sz="2400" dirty="0" err="1">
                <a:latin typeface="Consolas" panose="020B0609020204030204" pitchFamily="49" charset="0"/>
              </a:rPr>
              <a:t>IList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/>
              <a:t>– dostęp do list, </a:t>
            </a:r>
            <a:r>
              <a:rPr lang="pl-PL" sz="2400" dirty="0" err="1"/>
              <a:t>indeksatorów</a:t>
            </a:r>
            <a:endParaRPr lang="pl-PL" sz="2400" dirty="0"/>
          </a:p>
          <a:p>
            <a:r>
              <a:rPr lang="pl-PL" sz="2400" dirty="0" err="1">
                <a:latin typeface="Consolas" panose="020B0609020204030204" pitchFamily="49" charset="0"/>
              </a:rPr>
              <a:t>IClonable</a:t>
            </a:r>
            <a:r>
              <a:rPr lang="pl-PL" sz="2400" dirty="0"/>
              <a:t> – kopiowanie obiektów</a:t>
            </a:r>
          </a:p>
          <a:p>
            <a:r>
              <a:rPr lang="pl-PL" sz="2400" dirty="0" err="1">
                <a:latin typeface="Consolas" panose="020B0609020204030204" pitchFamily="49" charset="0"/>
              </a:rPr>
              <a:t>IDisposable</a:t>
            </a:r>
            <a:r>
              <a:rPr lang="pl-PL" sz="2400" dirty="0"/>
              <a:t> – zwalnianie zasobów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7447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 listy typu prostego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List&lt;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&gt; liczby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List&lt;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&gt;();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liczby.Add</a:t>
            </a:r>
            <a:r>
              <a:rPr lang="pl-PL" sz="2400" dirty="0">
                <a:latin typeface="Consolas" panose="020B0609020204030204" pitchFamily="49" charset="0"/>
              </a:rPr>
              <a:t>(3);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liczby.Add</a:t>
            </a:r>
            <a:r>
              <a:rPr lang="pl-PL" sz="2400" dirty="0">
                <a:latin typeface="Consolas" panose="020B0609020204030204" pitchFamily="49" charset="0"/>
              </a:rPr>
              <a:t>(-2);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liczby.Add</a:t>
            </a:r>
            <a:r>
              <a:rPr lang="pl-PL" sz="2400" dirty="0">
                <a:latin typeface="Consolas" panose="020B0609020204030204" pitchFamily="49" charset="0"/>
              </a:rPr>
              <a:t>(1);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liczby.Sort</a:t>
            </a:r>
            <a:r>
              <a:rPr lang="pl-PL" sz="2400" dirty="0"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006886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 listy za pomocą </a:t>
            </a:r>
            <a:r>
              <a:rPr lang="pl-PL" dirty="0" err="1"/>
              <a:t>IComparable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8" y="2160590"/>
            <a:ext cx="701040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List&lt;Osoba&gt; osoby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List&lt;Osoba&gt;();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osoby.Add</a:t>
            </a:r>
            <a:r>
              <a:rPr lang="pl-PL" sz="2400" dirty="0">
                <a:latin typeface="Consolas" panose="020B0609020204030204" pitchFamily="49" charset="0"/>
              </a:rPr>
              <a:t>(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Osoba("Tomek",20));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osoby.Add</a:t>
            </a:r>
            <a:r>
              <a:rPr lang="pl-PL" sz="2400" dirty="0">
                <a:latin typeface="Consolas" panose="020B0609020204030204" pitchFamily="49" charset="0"/>
              </a:rPr>
              <a:t>(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Osoba("Anna",17));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osoby.Add</a:t>
            </a:r>
            <a:r>
              <a:rPr lang="pl-PL" sz="2400" dirty="0">
                <a:latin typeface="Consolas" panose="020B0609020204030204" pitchFamily="49" charset="0"/>
              </a:rPr>
              <a:t>(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Osoba("Zbigniew",30));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osoby.Sort</a:t>
            </a:r>
            <a:r>
              <a:rPr lang="pl-PL" sz="2400" dirty="0"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953517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469900"/>
            <a:ext cx="8331200" cy="55714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Osoba : </a:t>
            </a:r>
            <a:r>
              <a:rPr lang="pl-PL" sz="2000" dirty="0" err="1">
                <a:latin typeface="Consolas" panose="020B0609020204030204" pitchFamily="49" charset="0"/>
              </a:rPr>
              <a:t>IComparable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private</a:t>
            </a:r>
            <a:r>
              <a:rPr lang="pl-PL" sz="2000" dirty="0">
                <a:latin typeface="Consolas" panose="020B0609020204030204" pitchFamily="49" charset="0"/>
              </a:rPr>
              <a:t> string </a:t>
            </a:r>
            <a:r>
              <a:rPr lang="pl-PL" sz="2000" dirty="0" err="1">
                <a:latin typeface="Consolas" panose="020B0609020204030204" pitchFamily="49" charset="0"/>
              </a:rPr>
              <a:t>imie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private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wiek;</a:t>
            </a:r>
          </a:p>
          <a:p>
            <a:pPr marL="0" indent="0"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//</a:t>
            </a:r>
            <a:r>
              <a:rPr lang="pl-PL" sz="2000" dirty="0" err="1">
                <a:latin typeface="Consolas" panose="020B0609020204030204" pitchFamily="49" charset="0"/>
              </a:rPr>
              <a:t>konstruktory</a:t>
            </a:r>
            <a:r>
              <a:rPr lang="pl-PL" sz="2000" dirty="0">
                <a:latin typeface="Consolas" panose="020B0609020204030204" pitchFamily="49" charset="0"/>
              </a:rPr>
              <a:t> pominięte</a:t>
            </a:r>
          </a:p>
          <a:p>
            <a:pPr marL="0" indent="0"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CompareTo</a:t>
            </a:r>
            <a:r>
              <a:rPr lang="pl-PL" sz="2000" dirty="0">
                <a:latin typeface="Consolas" panose="020B0609020204030204" pitchFamily="49" charset="0"/>
              </a:rPr>
              <a:t>(</a:t>
            </a:r>
            <a:r>
              <a:rPr lang="pl-PL" sz="2000" dirty="0" err="1">
                <a:latin typeface="Consolas" panose="020B0609020204030204" pitchFamily="49" charset="0"/>
              </a:rPr>
              <a:t>object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obj</a:t>
            </a:r>
            <a:r>
              <a:rPr lang="pl-PL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Osoba </a:t>
            </a:r>
            <a:r>
              <a:rPr lang="pl-PL" sz="2000" dirty="0" err="1">
                <a:latin typeface="Consolas" panose="020B0609020204030204" pitchFamily="49" charset="0"/>
              </a:rPr>
              <a:t>innaOsoba</a:t>
            </a:r>
            <a:r>
              <a:rPr lang="pl-PL" sz="2000" dirty="0">
                <a:latin typeface="Consolas" panose="020B0609020204030204" pitchFamily="49" charset="0"/>
              </a:rPr>
              <a:t> = </a:t>
            </a:r>
            <a:r>
              <a:rPr lang="pl-PL" sz="2000" dirty="0" err="1">
                <a:latin typeface="Consolas" panose="020B0609020204030204" pitchFamily="49" charset="0"/>
              </a:rPr>
              <a:t>obj</a:t>
            </a:r>
            <a:r>
              <a:rPr lang="pl-PL" sz="2000" dirty="0">
                <a:latin typeface="Consolas" panose="020B0609020204030204" pitchFamily="49" charset="0"/>
              </a:rPr>
              <a:t> as Osoba;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return </a:t>
            </a:r>
            <a:r>
              <a:rPr lang="pl-PL" sz="2000" dirty="0" err="1">
                <a:latin typeface="Consolas" panose="020B0609020204030204" pitchFamily="49" charset="0"/>
              </a:rPr>
              <a:t>this.imie.CompareTo</a:t>
            </a:r>
            <a:r>
              <a:rPr lang="pl-PL" sz="2000" dirty="0">
                <a:latin typeface="Consolas" panose="020B0609020204030204" pitchFamily="49" charset="0"/>
              </a:rPr>
              <a:t>(</a:t>
            </a:r>
            <a:r>
              <a:rPr lang="pl-PL" sz="2000" dirty="0" err="1">
                <a:latin typeface="Consolas" panose="020B0609020204030204" pitchFamily="49" charset="0"/>
              </a:rPr>
              <a:t>innaOsoba.imie</a:t>
            </a:r>
            <a:r>
              <a:rPr lang="pl-PL" sz="20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391805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 listy za pomocą </a:t>
            </a:r>
            <a:r>
              <a:rPr lang="pl-PL" dirty="0" err="1"/>
              <a:t>IComparable</a:t>
            </a:r>
            <a:r>
              <a:rPr lang="pl-PL" dirty="0"/>
              <a:t>&lt;T&gt;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564" y="2160590"/>
            <a:ext cx="8131890" cy="388077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Osoba : </a:t>
            </a:r>
            <a:r>
              <a:rPr lang="pl-PL" sz="2000" dirty="0" err="1">
                <a:latin typeface="Consolas" panose="020B0609020204030204" pitchFamily="49" charset="0"/>
              </a:rPr>
              <a:t>IComparable</a:t>
            </a:r>
            <a:r>
              <a:rPr lang="pl-PL" sz="2000" dirty="0">
                <a:latin typeface="Consolas" panose="020B0609020204030204" pitchFamily="49" charset="0"/>
              </a:rPr>
              <a:t>&lt;Osoba&gt;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private</a:t>
            </a:r>
            <a:r>
              <a:rPr lang="pl-PL" sz="2000" dirty="0">
                <a:latin typeface="Consolas" panose="020B0609020204030204" pitchFamily="49" charset="0"/>
              </a:rPr>
              <a:t> string </a:t>
            </a:r>
            <a:r>
              <a:rPr lang="pl-PL" sz="2000" dirty="0" err="1">
                <a:latin typeface="Consolas" panose="020B0609020204030204" pitchFamily="49" charset="0"/>
              </a:rPr>
              <a:t>imie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</a:t>
            </a:r>
            <a:r>
              <a:rPr lang="pl-PL" sz="2000" dirty="0" err="1">
                <a:latin typeface="Consolas" panose="020B0609020204030204" pitchFamily="49" charset="0"/>
              </a:rPr>
              <a:t>private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wiek;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//</a:t>
            </a:r>
            <a:r>
              <a:rPr lang="pl-PL" sz="2000" dirty="0" err="1">
                <a:latin typeface="Consolas" panose="020B0609020204030204" pitchFamily="49" charset="0"/>
              </a:rPr>
              <a:t>konstruktory</a:t>
            </a:r>
            <a:r>
              <a:rPr lang="pl-PL" sz="2000" dirty="0">
                <a:latin typeface="Consolas" panose="020B0609020204030204" pitchFamily="49" charset="0"/>
              </a:rPr>
              <a:t> pominięte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CompareTo</a:t>
            </a:r>
            <a:r>
              <a:rPr lang="pl-PL" sz="2000" dirty="0">
                <a:latin typeface="Consolas" panose="020B0609020204030204" pitchFamily="49" charset="0"/>
              </a:rPr>
              <a:t>(Osoba </a:t>
            </a:r>
            <a:r>
              <a:rPr lang="pl-PL" sz="2000" dirty="0" err="1">
                <a:latin typeface="Consolas" panose="020B0609020204030204" pitchFamily="49" charset="0"/>
              </a:rPr>
              <a:t>innaOsoba</a:t>
            </a:r>
            <a:r>
              <a:rPr lang="pl-PL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    return </a:t>
            </a:r>
            <a:r>
              <a:rPr lang="pl-PL" sz="2000" dirty="0" err="1">
                <a:latin typeface="Consolas" panose="020B0609020204030204" pitchFamily="49" charset="0"/>
              </a:rPr>
              <a:t>this.imie.CompareTo</a:t>
            </a:r>
            <a:r>
              <a:rPr lang="pl-PL" sz="2000" dirty="0">
                <a:latin typeface="Consolas" panose="020B0609020204030204" pitchFamily="49" charset="0"/>
              </a:rPr>
              <a:t>(</a:t>
            </a:r>
            <a:r>
              <a:rPr lang="pl-PL" sz="2000" dirty="0" err="1">
                <a:latin typeface="Consolas" panose="020B0609020204030204" pitchFamily="49" charset="0"/>
              </a:rPr>
              <a:t>innaOsoba.imie</a:t>
            </a:r>
            <a:r>
              <a:rPr lang="pl-PL" sz="20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325369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Operator przypisania</a:t>
            </a:r>
          </a:p>
          <a:p>
            <a:r>
              <a:rPr lang="pl-PL" sz="2400" dirty="0"/>
              <a:t>Płytka kopia</a:t>
            </a:r>
          </a:p>
          <a:p>
            <a:r>
              <a:rPr lang="pl-PL" sz="2400" dirty="0"/>
              <a:t>Głęboka kopia</a:t>
            </a:r>
          </a:p>
        </p:txBody>
      </p:sp>
    </p:spTree>
    <p:extLst>
      <p:ext uri="{BB962C8B-B14F-4D97-AF65-F5344CB8AC3E}">
        <p14:creationId xmlns:p14="http://schemas.microsoft.com/office/powerpoint/2010/main" val="1272206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 przypisania dla typów wartościowych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a = 6;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b = a;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("b={0}", b);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b++;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("a={0}, b={1}", a, b);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97" y="4831519"/>
            <a:ext cx="2181529" cy="12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20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 przypisania dla typów referencyjnych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42125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Osoba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</a:t>
            </a:r>
            <a:r>
              <a:rPr lang="pl-PL" sz="1600" dirty="0" err="1">
                <a:latin typeface="Consolas" panose="020B0609020204030204" pitchFamily="49" charset="0"/>
              </a:rPr>
              <a:t>private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Osoba() {}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Osoba(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this.wiek</a:t>
            </a:r>
            <a:r>
              <a:rPr lang="pl-PL" sz="1600" dirty="0">
                <a:latin typeface="Consolas" panose="020B0609020204030204" pitchFamily="49" charset="0"/>
              </a:rPr>
              <a:t> =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</a:t>
            </a:r>
            <a:r>
              <a:rPr lang="pl-PL" sz="1600" dirty="0" err="1">
                <a:latin typeface="Consolas" panose="020B0609020204030204" pitchFamily="49" charset="0"/>
              </a:rPr>
              <a:t>void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UstawWiek</a:t>
            </a:r>
            <a:r>
              <a:rPr lang="pl-PL" sz="1600" dirty="0">
                <a:latin typeface="Consolas" panose="020B0609020204030204" pitchFamily="49" charset="0"/>
              </a:rPr>
              <a:t>(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this.wiek</a:t>
            </a:r>
            <a:r>
              <a:rPr lang="pl-PL" sz="1600" dirty="0">
                <a:latin typeface="Consolas" panose="020B0609020204030204" pitchFamily="49" charset="0"/>
              </a:rPr>
              <a:t> =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PobierzWiek</a:t>
            </a:r>
            <a:r>
              <a:rPr lang="pl-PL" sz="16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return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60374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729050"/>
            <a:ext cx="6347714" cy="5312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Osoba o1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Osoba(30);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Osoba o2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o2 = o1;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o1.UstawWiek(31);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(o1.PobierzWiek());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(o2.PobierzWiek());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386" y="4120090"/>
            <a:ext cx="2286319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9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C# 7.0 – </a:t>
            </a:r>
            <a:r>
              <a:rPr lang="pl-PL" dirty="0" err="1"/>
              <a:t>pattern</a:t>
            </a:r>
            <a:r>
              <a:rPr lang="pl-PL" dirty="0"/>
              <a:t> </a:t>
            </a:r>
            <a:r>
              <a:rPr lang="pl-PL" dirty="0" err="1"/>
              <a:t>matching</a:t>
            </a:r>
            <a:r>
              <a:rPr lang="pl-PL" dirty="0"/>
              <a:t> (wzorce </a:t>
            </a:r>
            <a:r>
              <a:rPr lang="pl-PL" dirty="0" err="1"/>
              <a:t>dopasowań</a:t>
            </a:r>
            <a:r>
              <a:rPr lang="pl-PL" dirty="0"/>
              <a:t>?)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Pojazd p1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if</a:t>
            </a:r>
            <a:r>
              <a:rPr lang="pl-PL" sz="2400" dirty="0">
                <a:latin typeface="Consolas" panose="020B0609020204030204" pitchFamily="49" charset="0"/>
              </a:rPr>
              <a:t> (p1 </a:t>
            </a:r>
            <a:r>
              <a:rPr lang="pl-PL" sz="2400" dirty="0" err="1">
                <a:latin typeface="Consolas" panose="020B0609020204030204" pitchFamily="49" charset="0"/>
              </a:rPr>
              <a:t>is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p2)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		</a:t>
            </a:r>
            <a:r>
              <a:rPr lang="pl-PL" sz="2400" dirty="0" err="1">
                <a:latin typeface="Consolas" panose="020B0609020204030204" pitchFamily="49" charset="0"/>
              </a:rPr>
              <a:t>Console.WriteLine</a:t>
            </a:r>
            <a:r>
              <a:rPr lang="pl-PL" sz="2400">
                <a:latin typeface="Consolas" panose="020B0609020204030204" pitchFamily="49" charset="0"/>
              </a:rPr>
              <a:t>(p1==p2);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/>
              <a:t>Działa przy użyciu Visual Studio 15 „Preview”.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78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729050"/>
            <a:ext cx="6347714" cy="5312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Osoba o1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Osoba(30);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Osoba o2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o2 = o1;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o2.UstawWiek(31);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(o1.PobierzWiek());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Console.WriteLine</a:t>
            </a:r>
            <a:r>
              <a:rPr lang="pl-PL" sz="2000" dirty="0">
                <a:latin typeface="Consolas" panose="020B0609020204030204" pitchFamily="49" charset="0"/>
              </a:rPr>
              <a:t>(o2.PobierzWiek());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386" y="4120090"/>
            <a:ext cx="2286319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8128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</a:t>
            </a:r>
            <a:r>
              <a:rPr lang="pl-PL" dirty="0" err="1">
                <a:latin typeface="Consolas" panose="020B0609020204030204" pitchFamily="49" charset="0"/>
              </a:rPr>
              <a:t>Object.ReferenceEquals</a:t>
            </a:r>
            <a:r>
              <a:rPr lang="pl-PL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2160590"/>
            <a:ext cx="7311082" cy="3880773"/>
          </a:xfrm>
        </p:spPr>
        <p:txBody>
          <a:bodyPr/>
          <a:lstStyle/>
          <a:p>
            <a:r>
              <a:rPr lang="pl-PL" dirty="0"/>
              <a:t>Pozwala sprawdzić czy referencje odwołują się do tego samego obiektu.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err="1">
                <a:latin typeface="Consolas" panose="020B0609020204030204" pitchFamily="49" charset="0"/>
              </a:rPr>
              <a:t>if</a:t>
            </a:r>
            <a:r>
              <a:rPr lang="pl-PL" dirty="0">
                <a:latin typeface="Consolas" panose="020B0609020204030204" pitchFamily="49" charset="0"/>
              </a:rPr>
              <a:t> (</a:t>
            </a:r>
            <a:r>
              <a:rPr lang="pl-PL" dirty="0" err="1">
                <a:latin typeface="Consolas" panose="020B0609020204030204" pitchFamily="49" charset="0"/>
              </a:rPr>
              <a:t>Object.ReferenceEquals</a:t>
            </a:r>
            <a:r>
              <a:rPr lang="pl-PL" dirty="0">
                <a:latin typeface="Consolas" panose="020B0609020204030204" pitchFamily="49" charset="0"/>
              </a:rPr>
              <a:t>(o1, o2))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("Referencje odwołują 						się do tego samego obiektu");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else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("Referencje nie odwołują się do 					tego samego obiektu");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5560283"/>
            <a:ext cx="7935432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7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Płytka kopia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Używamy kiedy klasa nie zawiera pół referencyjnych.</a:t>
            </a:r>
          </a:p>
          <a:p>
            <a:r>
              <a:rPr lang="pl-PL" sz="2400" dirty="0"/>
              <a:t>Klasa dziedziczy po interfejsie </a:t>
            </a:r>
            <a:r>
              <a:rPr lang="pl-PL" sz="2400" dirty="0" err="1">
                <a:latin typeface="Consolas" panose="020B0609020204030204" pitchFamily="49" charset="0"/>
              </a:rPr>
              <a:t>ICloneable</a:t>
            </a:r>
            <a:r>
              <a:rPr lang="pl-PL" sz="2400" dirty="0"/>
              <a:t> i implementuje metodę </a:t>
            </a:r>
            <a:r>
              <a:rPr lang="pl-PL" sz="2400" dirty="0">
                <a:latin typeface="Consolas" panose="020B0609020204030204" pitchFamily="49" charset="0"/>
              </a:rPr>
              <a:t>Clone()</a:t>
            </a:r>
            <a:r>
              <a:rPr lang="pl-PL" sz="2400" dirty="0"/>
              <a:t>, w której wykorzystamy metodę </a:t>
            </a:r>
            <a:r>
              <a:rPr lang="pl-PL" sz="2400" dirty="0" err="1">
                <a:latin typeface="Consolas" panose="020B0609020204030204" pitchFamily="49" charset="0"/>
              </a:rPr>
              <a:t>System.Object.MemberwiseClone</a:t>
            </a:r>
            <a:r>
              <a:rPr lang="pl-PL" sz="2400" dirty="0">
                <a:latin typeface="Consolas" panose="020B0609020204030204" pitchFamily="49" charset="0"/>
              </a:rPr>
              <a:t>()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8419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345989"/>
            <a:ext cx="6347714" cy="56953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Osoba : </a:t>
            </a:r>
            <a:r>
              <a:rPr lang="pl-PL" sz="1600" dirty="0" err="1">
                <a:latin typeface="Consolas" panose="020B0609020204030204" pitchFamily="49" charset="0"/>
              </a:rPr>
              <a:t>ICloneable</a:t>
            </a: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</a:t>
            </a:r>
            <a:r>
              <a:rPr lang="pl-PL" sz="1600" dirty="0" err="1">
                <a:latin typeface="Consolas" panose="020B0609020204030204" pitchFamily="49" charset="0"/>
              </a:rPr>
              <a:t>private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Osoba() {}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Osoba(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this.wiek</a:t>
            </a:r>
            <a:r>
              <a:rPr lang="pl-PL" sz="1600" dirty="0">
                <a:latin typeface="Consolas" panose="020B0609020204030204" pitchFamily="49" charset="0"/>
              </a:rPr>
              <a:t> =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</a:t>
            </a:r>
            <a:r>
              <a:rPr lang="pl-PL" sz="1600" dirty="0" err="1">
                <a:latin typeface="Consolas" panose="020B0609020204030204" pitchFamily="49" charset="0"/>
              </a:rPr>
              <a:t>void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UstawWiek</a:t>
            </a:r>
            <a:r>
              <a:rPr lang="pl-PL" sz="1600" dirty="0">
                <a:latin typeface="Consolas" panose="020B0609020204030204" pitchFamily="49" charset="0"/>
              </a:rPr>
              <a:t>(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this.wiek</a:t>
            </a:r>
            <a:r>
              <a:rPr lang="pl-PL" sz="1600" dirty="0">
                <a:latin typeface="Consolas" panose="020B0609020204030204" pitchFamily="49" charset="0"/>
              </a:rPr>
              <a:t> =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PobierzWiek</a:t>
            </a:r>
            <a:r>
              <a:rPr lang="pl-PL" sz="16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return wiek;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Object Clone()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return </a:t>
            </a:r>
            <a:r>
              <a:rPr lang="pl-PL" sz="1600" dirty="0" err="1">
                <a:latin typeface="Consolas" panose="020B0609020204030204" pitchFamily="49" charset="0"/>
              </a:rPr>
              <a:t>MemberwiseClone</a:t>
            </a:r>
            <a:r>
              <a:rPr lang="pl-PL" sz="16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8150932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259492"/>
            <a:ext cx="6347714" cy="5781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Osoba o1 = </a:t>
            </a:r>
            <a:r>
              <a:rPr lang="pl-PL" sz="1600" dirty="0" err="1">
                <a:latin typeface="Consolas" panose="020B0609020204030204" pitchFamily="49" charset="0"/>
              </a:rPr>
              <a:t>new</a:t>
            </a:r>
            <a:r>
              <a:rPr lang="pl-PL" sz="1600" dirty="0">
                <a:latin typeface="Consolas" panose="020B0609020204030204" pitchFamily="49" charset="0"/>
              </a:rPr>
              <a:t> Osoba(30);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Osoba o2 = </a:t>
            </a:r>
            <a:r>
              <a:rPr lang="pl-PL" sz="1600" dirty="0" err="1">
                <a:latin typeface="Consolas" panose="020B0609020204030204" pitchFamily="49" charset="0"/>
              </a:rPr>
              <a:t>new</a:t>
            </a:r>
            <a:r>
              <a:rPr lang="pl-PL" sz="1600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o2 = (Osoba)o1.Clone();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o2.UstawWiek(31);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(o1.PobierzWiek());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if</a:t>
            </a:r>
            <a:r>
              <a:rPr lang="pl-PL" sz="1600" dirty="0">
                <a:latin typeface="Consolas" panose="020B0609020204030204" pitchFamily="49" charset="0"/>
              </a:rPr>
              <a:t> (</a:t>
            </a:r>
            <a:r>
              <a:rPr lang="pl-PL" sz="1600" dirty="0" err="1">
                <a:latin typeface="Consolas" panose="020B0609020204030204" pitchFamily="49" charset="0"/>
              </a:rPr>
              <a:t>Object.ReferenceEquals</a:t>
            </a:r>
            <a:r>
              <a:rPr lang="pl-PL" sz="1600" dirty="0">
                <a:latin typeface="Consolas" panose="020B0609020204030204" pitchFamily="49" charset="0"/>
              </a:rPr>
              <a:t>(o1, o2))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		</a:t>
            </a: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("Referencje 						odwołują się do tego samego obiektu");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else</a:t>
            </a: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		</a:t>
            </a: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("Referencje nie 					odwołują się do tego samego obiektu");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48" y="5207810"/>
            <a:ext cx="8421275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53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259492"/>
            <a:ext cx="6347714" cy="5781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Osoba o1 = </a:t>
            </a:r>
            <a:r>
              <a:rPr lang="pl-PL" sz="1600" dirty="0" err="1">
                <a:latin typeface="Consolas" panose="020B0609020204030204" pitchFamily="49" charset="0"/>
              </a:rPr>
              <a:t>new</a:t>
            </a:r>
            <a:r>
              <a:rPr lang="pl-PL" sz="1600" dirty="0">
                <a:latin typeface="Consolas" panose="020B0609020204030204" pitchFamily="49" charset="0"/>
              </a:rPr>
              <a:t> Osoba(30);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Osoba o2 = </a:t>
            </a:r>
            <a:r>
              <a:rPr lang="pl-PL" sz="1600" dirty="0" err="1">
                <a:latin typeface="Consolas" panose="020B0609020204030204" pitchFamily="49" charset="0"/>
              </a:rPr>
              <a:t>new</a:t>
            </a:r>
            <a:r>
              <a:rPr lang="pl-PL" sz="1600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o2 = (Osoba)o1.Clone();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o1.UstawWiek(31);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(o1.PobierzWiek());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if</a:t>
            </a:r>
            <a:r>
              <a:rPr lang="pl-PL" sz="1600" dirty="0">
                <a:latin typeface="Consolas" panose="020B0609020204030204" pitchFamily="49" charset="0"/>
              </a:rPr>
              <a:t> (</a:t>
            </a:r>
            <a:r>
              <a:rPr lang="pl-PL" sz="1600" dirty="0" err="1">
                <a:latin typeface="Consolas" panose="020B0609020204030204" pitchFamily="49" charset="0"/>
              </a:rPr>
              <a:t>Object.ReferenceEquals</a:t>
            </a:r>
            <a:r>
              <a:rPr lang="pl-PL" sz="1600" dirty="0">
                <a:latin typeface="Consolas" panose="020B0609020204030204" pitchFamily="49" charset="0"/>
              </a:rPr>
              <a:t>(o1, o2))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		</a:t>
            </a: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("Referencje 						odwołują się do tego samego obiektu");</a:t>
            </a:r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</a:rPr>
              <a:t>else</a:t>
            </a: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		</a:t>
            </a:r>
            <a:r>
              <a:rPr lang="pl-PL" sz="1600" dirty="0" err="1">
                <a:latin typeface="Consolas" panose="020B0609020204030204" pitchFamily="49" charset="0"/>
              </a:rPr>
              <a:t>Console.WriteLine</a:t>
            </a:r>
            <a:r>
              <a:rPr lang="pl-PL" sz="1600" dirty="0">
                <a:latin typeface="Consolas" panose="020B0609020204030204" pitchFamily="49" charset="0"/>
              </a:rPr>
              <a:t>("Referencje nie 					odwołują się do tego samego obiektu");</a:t>
            </a:r>
          </a:p>
        </p:txBody>
      </p:sp>
      <p:pic>
        <p:nvPicPr>
          <p:cNvPr id="2" name="Obraz 1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57" y="5141126"/>
            <a:ext cx="8364117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68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płytka kopia z klasy z polem referencyjnym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791730"/>
            <a:ext cx="6347714" cy="42496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Urodziny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</a:t>
            </a:r>
            <a:r>
              <a:rPr lang="pl-PL" sz="1600" dirty="0" err="1">
                <a:latin typeface="Consolas" panose="020B0609020204030204" pitchFamily="49" charset="0"/>
              </a:rPr>
              <a:t>private</a:t>
            </a:r>
            <a:r>
              <a:rPr lang="pl-PL" sz="1600" dirty="0">
                <a:latin typeface="Consolas" panose="020B0609020204030204" pitchFamily="49" charset="0"/>
              </a:rPr>
              <a:t> string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Urodziny() {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Urodziny(string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this.miejsceUr</a:t>
            </a:r>
            <a:r>
              <a:rPr lang="pl-PL" sz="1600" dirty="0">
                <a:latin typeface="Consolas" panose="020B0609020204030204" pitchFamily="49" charset="0"/>
              </a:rPr>
              <a:t> =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</a:t>
            </a:r>
            <a:r>
              <a:rPr lang="pl-PL" sz="1600" dirty="0" err="1">
                <a:latin typeface="Consolas" panose="020B0609020204030204" pitchFamily="49" charset="0"/>
              </a:rPr>
              <a:t>void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UstawMiejsceUr</a:t>
            </a:r>
            <a:r>
              <a:rPr lang="pl-PL" sz="1600" dirty="0">
                <a:latin typeface="Consolas" panose="020B0609020204030204" pitchFamily="49" charset="0"/>
              </a:rPr>
              <a:t>(string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this.miejsceUr</a:t>
            </a:r>
            <a:r>
              <a:rPr lang="pl-PL" sz="1600" dirty="0">
                <a:latin typeface="Consolas" panose="020B0609020204030204" pitchFamily="49" charset="0"/>
              </a:rPr>
              <a:t> =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string </a:t>
            </a:r>
            <a:r>
              <a:rPr lang="pl-PL" sz="1600" dirty="0" err="1">
                <a:latin typeface="Consolas" panose="020B0609020204030204" pitchFamily="49" charset="0"/>
              </a:rPr>
              <a:t>PobierzMiejsceUr</a:t>
            </a:r>
            <a:r>
              <a:rPr lang="pl-PL" sz="16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return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0960118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296562"/>
            <a:ext cx="6347714" cy="5744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Osoba : </a:t>
            </a:r>
            <a:r>
              <a:rPr lang="pl-PL" sz="1600" dirty="0" err="1">
                <a:latin typeface="Consolas" panose="020B0609020204030204" pitchFamily="49" charset="0"/>
              </a:rPr>
              <a:t>ICloneable</a:t>
            </a: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</a:t>
            </a:r>
            <a:r>
              <a:rPr lang="pl-PL" sz="1600" dirty="0" err="1">
                <a:latin typeface="Consolas" panose="020B0609020204030204" pitchFamily="49" charset="0"/>
              </a:rPr>
              <a:t>private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wiek;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Urodziny </a:t>
            </a:r>
            <a:r>
              <a:rPr lang="pl-PL" sz="1600" dirty="0" err="1">
                <a:latin typeface="Consolas" panose="020B0609020204030204" pitchFamily="49" charset="0"/>
              </a:rPr>
              <a:t>ur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Osoba() { </a:t>
            </a:r>
            <a:r>
              <a:rPr lang="pl-PL" sz="1600" dirty="0" err="1">
                <a:latin typeface="Consolas" panose="020B0609020204030204" pitchFamily="49" charset="0"/>
              </a:rPr>
              <a:t>ur</a:t>
            </a:r>
            <a:r>
              <a:rPr lang="pl-PL" sz="1600" dirty="0">
                <a:latin typeface="Consolas" panose="020B0609020204030204" pitchFamily="49" charset="0"/>
              </a:rPr>
              <a:t> = </a:t>
            </a:r>
            <a:r>
              <a:rPr lang="pl-PL" sz="1600" dirty="0" err="1">
                <a:latin typeface="Consolas" panose="020B0609020204030204" pitchFamily="49" charset="0"/>
              </a:rPr>
              <a:t>new</a:t>
            </a:r>
            <a:r>
              <a:rPr lang="pl-PL" sz="1600" dirty="0">
                <a:latin typeface="Consolas" panose="020B0609020204030204" pitchFamily="49" charset="0"/>
              </a:rPr>
              <a:t> Urodziny();  }    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Osoba(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wiek,string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this.wiek</a:t>
            </a:r>
            <a:r>
              <a:rPr lang="pl-PL" sz="1600" dirty="0">
                <a:latin typeface="Consolas" panose="020B0609020204030204" pitchFamily="49" charset="0"/>
              </a:rPr>
              <a:t> = wiek;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ur</a:t>
            </a:r>
            <a:r>
              <a:rPr lang="pl-PL" sz="1600" dirty="0">
                <a:latin typeface="Consolas" panose="020B0609020204030204" pitchFamily="49" charset="0"/>
              </a:rPr>
              <a:t> = </a:t>
            </a:r>
            <a:r>
              <a:rPr lang="pl-PL" sz="1600" dirty="0" err="1">
                <a:latin typeface="Consolas" panose="020B0609020204030204" pitchFamily="49" charset="0"/>
              </a:rPr>
              <a:t>new</a:t>
            </a:r>
            <a:r>
              <a:rPr lang="pl-PL" sz="1600" dirty="0">
                <a:latin typeface="Consolas" panose="020B0609020204030204" pitchFamily="49" charset="0"/>
              </a:rPr>
              <a:t> Urodziny();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this.ur.UstawMiejsceUr</a:t>
            </a:r>
            <a:r>
              <a:rPr lang="pl-PL" sz="1600" dirty="0">
                <a:latin typeface="Consolas" panose="020B0609020204030204" pitchFamily="49" charset="0"/>
              </a:rPr>
              <a:t>(</a:t>
            </a:r>
            <a:r>
              <a:rPr lang="pl-PL" sz="1600" dirty="0" err="1">
                <a:latin typeface="Consolas" panose="020B0609020204030204" pitchFamily="49" charset="0"/>
              </a:rPr>
              <a:t>miejsceUr</a:t>
            </a:r>
            <a:r>
              <a:rPr lang="pl-PL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//metody na pobranie i ustawienie wieku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Object Clone()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return </a:t>
            </a:r>
            <a:r>
              <a:rPr lang="pl-PL" sz="1600" dirty="0" err="1">
                <a:latin typeface="Consolas" panose="020B0609020204030204" pitchFamily="49" charset="0"/>
              </a:rPr>
              <a:t>MemberwiseClone</a:t>
            </a:r>
            <a:r>
              <a:rPr lang="pl-PL" sz="16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pl-PL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1099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395416"/>
            <a:ext cx="6347714" cy="5645947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Osoba o1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Osoba(30,"Olsztyn");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Osoba o2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o2 = (Osoba)o1.Clone();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(o2.ur.PobierzMiejsceUr());</a:t>
            </a:r>
          </a:p>
          <a:p>
            <a:pPr marL="0" indent="0">
              <a:buNone/>
            </a:pP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if</a:t>
            </a:r>
            <a:r>
              <a:rPr lang="pl-PL" dirty="0">
                <a:latin typeface="Consolas" panose="020B0609020204030204" pitchFamily="49" charset="0"/>
              </a:rPr>
              <a:t> (</a:t>
            </a:r>
            <a:r>
              <a:rPr lang="pl-PL" dirty="0" err="1">
                <a:latin typeface="Consolas" panose="020B0609020204030204" pitchFamily="49" charset="0"/>
              </a:rPr>
              <a:t>Object.ReferenceEquals</a:t>
            </a:r>
            <a:r>
              <a:rPr lang="pl-PL" dirty="0">
                <a:latin typeface="Consolas" panose="020B0609020204030204" pitchFamily="49" charset="0"/>
              </a:rPr>
              <a:t>(o1.ur, o2.ur))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("Referencje odwołują się do 			tego samego obiektu");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else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("Referencje nie odwołują 				się do tego samego obiektu");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35" y="5204032"/>
            <a:ext cx="8059275" cy="134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755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Głęboka kopia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297459"/>
            <a:ext cx="6347714" cy="52145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Urodziny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</a:t>
            </a:r>
            <a:r>
              <a:rPr lang="pl-PL" dirty="0" err="1">
                <a:latin typeface="Consolas" panose="020B0609020204030204" pitchFamily="49" charset="0"/>
              </a:rPr>
              <a:t>private</a:t>
            </a:r>
            <a:r>
              <a:rPr lang="pl-PL" dirty="0">
                <a:latin typeface="Consolas" panose="020B0609020204030204" pitchFamily="49" charset="0"/>
              </a:rPr>
              <a:t> string </a:t>
            </a:r>
            <a:r>
              <a:rPr lang="pl-PL" dirty="0" err="1">
                <a:latin typeface="Consolas" panose="020B0609020204030204" pitchFamily="49" charset="0"/>
              </a:rPr>
              <a:t>miejsceUr</a:t>
            </a:r>
            <a:r>
              <a:rPr lang="pl-PL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Urodziny() {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Urodziny(string </a:t>
            </a:r>
            <a:r>
              <a:rPr lang="pl-PL" dirty="0" err="1">
                <a:latin typeface="Consolas" panose="020B0609020204030204" pitchFamily="49" charset="0"/>
              </a:rPr>
              <a:t>miejsceUr</a:t>
            </a:r>
            <a:r>
              <a:rPr lang="pl-PL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    </a:t>
            </a:r>
            <a:r>
              <a:rPr lang="pl-PL" dirty="0" err="1">
                <a:latin typeface="Consolas" panose="020B0609020204030204" pitchFamily="49" charset="0"/>
              </a:rPr>
              <a:t>this.miejsceUr</a:t>
            </a:r>
            <a:r>
              <a:rPr lang="pl-PL" dirty="0">
                <a:latin typeface="Consolas" panose="020B0609020204030204" pitchFamily="49" charset="0"/>
              </a:rPr>
              <a:t> = </a:t>
            </a:r>
            <a:r>
              <a:rPr lang="pl-PL" dirty="0" err="1">
                <a:latin typeface="Consolas" panose="020B0609020204030204" pitchFamily="49" charset="0"/>
              </a:rPr>
              <a:t>miejsceUr</a:t>
            </a:r>
            <a:r>
              <a:rPr lang="pl-PL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UstawMiejsceUr</a:t>
            </a:r>
            <a:r>
              <a:rPr lang="pl-PL" dirty="0">
                <a:latin typeface="Consolas" panose="020B0609020204030204" pitchFamily="49" charset="0"/>
              </a:rPr>
              <a:t>(string </a:t>
            </a:r>
            <a:r>
              <a:rPr lang="pl-PL" dirty="0" err="1">
                <a:latin typeface="Consolas" panose="020B0609020204030204" pitchFamily="49" charset="0"/>
              </a:rPr>
              <a:t>miejsceUr</a:t>
            </a:r>
            <a:r>
              <a:rPr lang="pl-PL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    </a:t>
            </a:r>
            <a:r>
              <a:rPr lang="pl-PL" dirty="0" err="1">
                <a:latin typeface="Consolas" panose="020B0609020204030204" pitchFamily="49" charset="0"/>
              </a:rPr>
              <a:t>this.miejsceUr</a:t>
            </a:r>
            <a:r>
              <a:rPr lang="pl-PL" dirty="0">
                <a:latin typeface="Consolas" panose="020B0609020204030204" pitchFamily="49" charset="0"/>
              </a:rPr>
              <a:t> = </a:t>
            </a:r>
            <a:r>
              <a:rPr lang="pl-PL" dirty="0" err="1">
                <a:latin typeface="Consolas" panose="020B0609020204030204" pitchFamily="49" charset="0"/>
              </a:rPr>
              <a:t>miejsceUr</a:t>
            </a:r>
            <a:r>
              <a:rPr lang="pl-PL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string </a:t>
            </a:r>
            <a:r>
              <a:rPr lang="pl-PL" dirty="0" err="1">
                <a:latin typeface="Consolas" panose="020B0609020204030204" pitchFamily="49" charset="0"/>
              </a:rPr>
              <a:t>PobierzMiejsceUr</a:t>
            </a:r>
            <a:r>
              <a:rPr lang="pl-PL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    return </a:t>
            </a:r>
            <a:r>
              <a:rPr lang="pl-PL" dirty="0" err="1">
                <a:latin typeface="Consolas" panose="020B0609020204030204" pitchFamily="49" charset="0"/>
              </a:rPr>
              <a:t>miejsceUr</a:t>
            </a:r>
            <a:r>
              <a:rPr lang="pl-PL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04180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jednowymiarowa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2160590"/>
            <a:ext cx="6977450" cy="3880773"/>
          </a:xfrm>
        </p:spPr>
        <p:txBody>
          <a:bodyPr>
            <a:normAutofit/>
          </a:bodyPr>
          <a:lstStyle/>
          <a:p>
            <a:pPr marL="285750"/>
            <a:r>
              <a:rPr lang="pl-PL" sz="2200" dirty="0"/>
              <a:t>Deklaracja</a:t>
            </a:r>
          </a:p>
          <a:p>
            <a:pPr marL="285750"/>
            <a:endParaRPr lang="pl-PL" sz="2200" dirty="0"/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typ[] </a:t>
            </a:r>
            <a:r>
              <a:rPr lang="pl-PL" sz="2000" dirty="0" err="1">
                <a:latin typeface="Consolas" panose="020B0609020204030204" pitchFamily="49" charset="0"/>
              </a:rPr>
              <a:t>nazwaTablicy</a:t>
            </a:r>
            <a:r>
              <a:rPr lang="pl-PL" sz="2000" dirty="0">
                <a:latin typeface="Consolas" panose="020B0609020204030204" pitchFamily="49" charset="0"/>
              </a:rPr>
              <a:t>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typ[</a:t>
            </a:r>
            <a:r>
              <a:rPr lang="pl-PL" sz="2000" dirty="0" err="1">
                <a:latin typeface="Consolas" panose="020B0609020204030204" pitchFamily="49" charset="0"/>
              </a:rPr>
              <a:t>liczbaElementow</a:t>
            </a:r>
            <a:r>
              <a:rPr lang="pl-PL" sz="20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[] liczby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[5];</a:t>
            </a:r>
          </a:p>
          <a:p>
            <a:pPr marL="0" indent="0"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r>
              <a:rPr lang="pl-PL" sz="2000" dirty="0"/>
              <a:t>Odwołanie się do elementy tablicy (numeracja zaczyna się od zera)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nazwaTablicy</a:t>
            </a:r>
            <a:r>
              <a:rPr lang="pl-PL" sz="2000" dirty="0">
                <a:latin typeface="Consolas" panose="020B0609020204030204" pitchFamily="49" charset="0"/>
              </a:rPr>
              <a:t>[index]</a:t>
            </a:r>
          </a:p>
          <a:p>
            <a:pPr marL="0" indent="0">
              <a:buNone/>
            </a:pPr>
            <a:endParaRPr lang="pl-PL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669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60638"/>
            <a:ext cx="6347714" cy="65367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</a:t>
            </a:r>
            <a:r>
              <a:rPr lang="pl-PL" sz="1400" dirty="0" err="1">
                <a:latin typeface="Consolas" panose="020B0609020204030204" pitchFamily="49" charset="0"/>
              </a:rPr>
              <a:t>class</a:t>
            </a:r>
            <a:r>
              <a:rPr lang="pl-PL" sz="1400" dirty="0">
                <a:latin typeface="Consolas" panose="020B0609020204030204" pitchFamily="49" charset="0"/>
              </a:rPr>
              <a:t> Osoba 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</a:t>
            </a:r>
            <a:r>
              <a:rPr lang="pl-PL" sz="1400" dirty="0" err="1">
                <a:latin typeface="Consolas" panose="020B0609020204030204" pitchFamily="49" charset="0"/>
              </a:rPr>
              <a:t>private</a:t>
            </a:r>
            <a:r>
              <a:rPr lang="pl-PL" sz="1400" dirty="0">
                <a:latin typeface="Consolas" panose="020B0609020204030204" pitchFamily="49" charset="0"/>
              </a:rPr>
              <a:t> </a:t>
            </a:r>
            <a:r>
              <a:rPr lang="pl-PL" sz="1400" dirty="0" err="1">
                <a:latin typeface="Consolas" panose="020B0609020204030204" pitchFamily="49" charset="0"/>
              </a:rPr>
              <a:t>int</a:t>
            </a:r>
            <a:r>
              <a:rPr lang="pl-PL" sz="1400" dirty="0">
                <a:latin typeface="Consolas" panose="020B0609020204030204" pitchFamily="49" charset="0"/>
              </a:rPr>
              <a:t> wiek;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public Urodziny </a:t>
            </a:r>
            <a:r>
              <a:rPr lang="pl-PL" sz="1400" dirty="0" err="1">
                <a:latin typeface="Consolas" panose="020B0609020204030204" pitchFamily="49" charset="0"/>
              </a:rPr>
              <a:t>ur</a:t>
            </a:r>
            <a:r>
              <a:rPr lang="pl-PL" sz="1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public Osoba() { </a:t>
            </a:r>
            <a:r>
              <a:rPr lang="pl-PL" sz="1400" dirty="0" err="1">
                <a:latin typeface="Consolas" panose="020B0609020204030204" pitchFamily="49" charset="0"/>
              </a:rPr>
              <a:t>ur</a:t>
            </a:r>
            <a:r>
              <a:rPr lang="pl-PL" sz="1400" dirty="0">
                <a:latin typeface="Consolas" panose="020B0609020204030204" pitchFamily="49" charset="0"/>
              </a:rPr>
              <a:t> = </a:t>
            </a:r>
            <a:r>
              <a:rPr lang="pl-PL" sz="1400" dirty="0" err="1">
                <a:latin typeface="Consolas" panose="020B0609020204030204" pitchFamily="49" charset="0"/>
              </a:rPr>
              <a:t>new</a:t>
            </a:r>
            <a:r>
              <a:rPr lang="pl-PL" sz="1400" dirty="0">
                <a:latin typeface="Consolas" panose="020B0609020204030204" pitchFamily="49" charset="0"/>
              </a:rPr>
              <a:t> Urodziny(); }    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public Osoba(</a:t>
            </a:r>
            <a:r>
              <a:rPr lang="pl-PL" sz="1400" dirty="0" err="1">
                <a:latin typeface="Consolas" panose="020B0609020204030204" pitchFamily="49" charset="0"/>
              </a:rPr>
              <a:t>int</a:t>
            </a:r>
            <a:r>
              <a:rPr lang="pl-PL" sz="1400" dirty="0">
                <a:latin typeface="Consolas" panose="020B0609020204030204" pitchFamily="49" charset="0"/>
              </a:rPr>
              <a:t> </a:t>
            </a:r>
            <a:r>
              <a:rPr lang="pl-PL" sz="1400" dirty="0" err="1">
                <a:latin typeface="Consolas" panose="020B0609020204030204" pitchFamily="49" charset="0"/>
              </a:rPr>
              <a:t>wiek,string</a:t>
            </a:r>
            <a:r>
              <a:rPr lang="pl-PL" sz="1400" dirty="0">
                <a:latin typeface="Consolas" panose="020B0609020204030204" pitchFamily="49" charset="0"/>
              </a:rPr>
              <a:t> </a:t>
            </a:r>
            <a:r>
              <a:rPr lang="pl-PL" sz="1400" dirty="0" err="1">
                <a:latin typeface="Consolas" panose="020B0609020204030204" pitchFamily="49" charset="0"/>
              </a:rPr>
              <a:t>miejsceUr</a:t>
            </a:r>
            <a:r>
              <a:rPr lang="pl-PL" sz="14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</a:t>
            </a:r>
            <a:r>
              <a:rPr lang="pl-PL" sz="1400" dirty="0" err="1">
                <a:latin typeface="Consolas" panose="020B0609020204030204" pitchFamily="49" charset="0"/>
              </a:rPr>
              <a:t>this.wiek</a:t>
            </a:r>
            <a:r>
              <a:rPr lang="pl-PL" sz="1400" dirty="0">
                <a:latin typeface="Consolas" panose="020B0609020204030204" pitchFamily="49" charset="0"/>
              </a:rPr>
              <a:t> = wiek;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</a:t>
            </a:r>
            <a:r>
              <a:rPr lang="pl-PL" sz="1400" dirty="0" err="1">
                <a:latin typeface="Consolas" panose="020B0609020204030204" pitchFamily="49" charset="0"/>
              </a:rPr>
              <a:t>ur</a:t>
            </a:r>
            <a:r>
              <a:rPr lang="pl-PL" sz="1400" dirty="0">
                <a:latin typeface="Consolas" panose="020B0609020204030204" pitchFamily="49" charset="0"/>
              </a:rPr>
              <a:t> = </a:t>
            </a:r>
            <a:r>
              <a:rPr lang="pl-PL" sz="1400" dirty="0" err="1">
                <a:latin typeface="Consolas" panose="020B0609020204030204" pitchFamily="49" charset="0"/>
              </a:rPr>
              <a:t>new</a:t>
            </a:r>
            <a:r>
              <a:rPr lang="pl-PL" sz="1400" dirty="0">
                <a:latin typeface="Consolas" panose="020B0609020204030204" pitchFamily="49" charset="0"/>
              </a:rPr>
              <a:t> Urodziny();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</a:t>
            </a:r>
            <a:r>
              <a:rPr lang="pl-PL" sz="1400" dirty="0" err="1">
                <a:latin typeface="Consolas" panose="020B0609020204030204" pitchFamily="49" charset="0"/>
              </a:rPr>
              <a:t>this.ur.UstawMiejsceUr</a:t>
            </a:r>
            <a:r>
              <a:rPr lang="pl-PL" sz="1400" dirty="0">
                <a:latin typeface="Consolas" panose="020B0609020204030204" pitchFamily="49" charset="0"/>
              </a:rPr>
              <a:t>(</a:t>
            </a:r>
            <a:r>
              <a:rPr lang="pl-PL" sz="1400" dirty="0" err="1">
                <a:latin typeface="Consolas" panose="020B0609020204030204" pitchFamily="49" charset="0"/>
              </a:rPr>
              <a:t>miejsceUr</a:t>
            </a:r>
            <a:r>
              <a:rPr lang="pl-PL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//metody na ustawienie i pobranie wieku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public Osoba </a:t>
            </a:r>
            <a:r>
              <a:rPr lang="pl-PL" sz="1400" dirty="0" err="1">
                <a:latin typeface="Consolas" panose="020B0609020204030204" pitchFamily="49" charset="0"/>
              </a:rPr>
              <a:t>GlebokaKopia</a:t>
            </a:r>
            <a:r>
              <a:rPr lang="pl-PL" sz="14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Osoba </a:t>
            </a:r>
            <a:r>
              <a:rPr lang="pl-PL" sz="1400" dirty="0" err="1">
                <a:latin typeface="Consolas" panose="020B0609020204030204" pitchFamily="49" charset="0"/>
              </a:rPr>
              <a:t>tempOsoba</a:t>
            </a:r>
            <a:r>
              <a:rPr lang="pl-PL" sz="1400" dirty="0">
                <a:latin typeface="Consolas" panose="020B0609020204030204" pitchFamily="49" charset="0"/>
              </a:rPr>
              <a:t> = </a:t>
            </a:r>
            <a:r>
              <a:rPr lang="pl-PL" sz="1400" dirty="0" err="1">
                <a:latin typeface="Consolas" panose="020B0609020204030204" pitchFamily="49" charset="0"/>
              </a:rPr>
              <a:t>new</a:t>
            </a:r>
            <a:r>
              <a:rPr lang="pl-PL" sz="1400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</a:t>
            </a:r>
            <a:r>
              <a:rPr lang="pl-PL" sz="1400" dirty="0" err="1">
                <a:latin typeface="Consolas" panose="020B0609020204030204" pitchFamily="49" charset="0"/>
              </a:rPr>
              <a:t>tempOsoba.wiek</a:t>
            </a:r>
            <a:r>
              <a:rPr lang="pl-PL" sz="1400" dirty="0">
                <a:latin typeface="Consolas" panose="020B0609020204030204" pitchFamily="49" charset="0"/>
              </a:rPr>
              <a:t> = </a:t>
            </a:r>
            <a:r>
              <a:rPr lang="pl-PL" sz="1400" dirty="0" err="1">
                <a:latin typeface="Consolas" panose="020B0609020204030204" pitchFamily="49" charset="0"/>
              </a:rPr>
              <a:t>this.wiek</a:t>
            </a:r>
            <a:r>
              <a:rPr lang="pl-PL" sz="1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	</a:t>
            </a:r>
            <a:r>
              <a:rPr lang="pl-PL" sz="1400" dirty="0" err="1">
                <a:latin typeface="Consolas" panose="020B0609020204030204" pitchFamily="49" charset="0"/>
              </a:rPr>
              <a:t>tempOsoba.ur.UstawMiejsceUr</a:t>
            </a:r>
            <a:r>
              <a:rPr lang="pl-PL" sz="1400" dirty="0">
                <a:latin typeface="Consolas" panose="020B0609020204030204" pitchFamily="49" charset="0"/>
              </a:rPr>
              <a:t>(</a:t>
            </a:r>
            <a:r>
              <a:rPr lang="pl-PL" sz="1400" dirty="0" err="1">
                <a:latin typeface="Consolas" panose="020B0609020204030204" pitchFamily="49" charset="0"/>
              </a:rPr>
              <a:t>this.ur.PobierzMiejsceUr</a:t>
            </a:r>
            <a:r>
              <a:rPr lang="pl-PL" sz="1400" dirty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pl-PL" sz="1400" dirty="0">
                <a:latin typeface="Consolas" panose="020B0609020204030204" pitchFamily="49" charset="0"/>
              </a:rPr>
              <a:t>            return </a:t>
            </a:r>
            <a:r>
              <a:rPr lang="pl-PL" sz="1400" dirty="0" err="1">
                <a:latin typeface="Consolas" panose="020B0609020204030204" pitchFamily="49" charset="0"/>
              </a:rPr>
              <a:t>tempOsoba</a:t>
            </a:r>
            <a:r>
              <a:rPr lang="pl-PL" sz="1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>
                <a:latin typeface="Consolas" panose="020B06090202040302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22302990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321276"/>
            <a:ext cx="6347714" cy="5720087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Osoba o1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Osoba(30,"Olsztyn");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Osoba o2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Osoba();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o2 = o1.GlebokaKopia();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(o2.PobierzWiek());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(o2.ur.PobierzMiejsceUr());</a:t>
            </a:r>
          </a:p>
          <a:p>
            <a:pPr marL="0" indent="0">
              <a:buNone/>
            </a:pP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if</a:t>
            </a:r>
            <a:r>
              <a:rPr lang="pl-PL" dirty="0">
                <a:latin typeface="Consolas" panose="020B0609020204030204" pitchFamily="49" charset="0"/>
              </a:rPr>
              <a:t> (</a:t>
            </a:r>
            <a:r>
              <a:rPr lang="pl-PL" dirty="0" err="1">
                <a:latin typeface="Consolas" panose="020B0609020204030204" pitchFamily="49" charset="0"/>
              </a:rPr>
              <a:t>Object.ReferenceEquals</a:t>
            </a:r>
            <a:r>
              <a:rPr lang="pl-PL" dirty="0">
                <a:latin typeface="Consolas" panose="020B0609020204030204" pitchFamily="49" charset="0"/>
              </a:rPr>
              <a:t>(o1.ur, o2.ur))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("Referencje odwołują 				się do tego samego obiektu");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else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("Referencje nie 					odwołują się do tego samego obiektu");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    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18" y="4959452"/>
            <a:ext cx="8564170" cy="16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3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jednowymiarowa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inicjalizacja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typ[] nazwa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typ[</a:t>
            </a:r>
            <a:r>
              <a:rPr lang="pl-PL" sz="2000" dirty="0" err="1">
                <a:latin typeface="Consolas" panose="020B0609020204030204" pitchFamily="49" charset="0"/>
              </a:rPr>
              <a:t>liczbaElem</a:t>
            </a:r>
            <a:r>
              <a:rPr lang="pl-PL" sz="2000" dirty="0">
                <a:latin typeface="Consolas" panose="020B0609020204030204" pitchFamily="49" charset="0"/>
              </a:rPr>
              <a:t>] 					{dana1,dana2, </a:t>
            </a:r>
            <a:r>
              <a:rPr lang="pl-PL" sz="2000" dirty="0" err="1">
                <a:latin typeface="Consolas" panose="020B0609020204030204" pitchFamily="49" charset="0"/>
              </a:rPr>
              <a:t>danaN</a:t>
            </a:r>
            <a:r>
              <a:rPr lang="pl-PL" sz="2000" dirty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[] liczby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[5]{1,3,0,4,2};</a:t>
            </a:r>
          </a:p>
          <a:p>
            <a:r>
              <a:rPr lang="pl-PL" sz="2000" dirty="0"/>
              <a:t>rozmiar tablicy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nazwaTablicy.Length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01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Kolekcje C#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Kolekcja - zbiór elementów.</a:t>
            </a:r>
            <a:br>
              <a:rPr lang="pl-PL" sz="2000" dirty="0"/>
            </a:br>
            <a:r>
              <a:rPr lang="pl-PL" sz="2000" dirty="0"/>
              <a:t>Najpopularniejsze:</a:t>
            </a:r>
          </a:p>
          <a:p>
            <a:r>
              <a:rPr lang="pl-PL" sz="2000" dirty="0"/>
              <a:t>lista (List&lt;T&gt;)</a:t>
            </a:r>
          </a:p>
          <a:p>
            <a:r>
              <a:rPr lang="pl-PL" sz="2000" dirty="0"/>
              <a:t>słownik (Dictionary&lt;T&gt;)</a:t>
            </a:r>
          </a:p>
          <a:p>
            <a:r>
              <a:rPr lang="pl-PL" sz="2000" dirty="0"/>
              <a:t>stos (</a:t>
            </a:r>
            <a:r>
              <a:rPr lang="pl-PL" sz="2000" dirty="0" err="1"/>
              <a:t>Stack</a:t>
            </a:r>
            <a:r>
              <a:rPr lang="pl-PL" sz="2000" dirty="0"/>
              <a:t>&lt;T&gt;)</a:t>
            </a:r>
          </a:p>
          <a:p>
            <a:r>
              <a:rPr lang="pl-PL" sz="2000" dirty="0"/>
              <a:t>kolejka (Queue&lt;T&gt;)</a:t>
            </a:r>
          </a:p>
          <a:p>
            <a:r>
              <a:rPr lang="pl-PL" sz="2000" dirty="0"/>
              <a:t>lista tablic (</a:t>
            </a:r>
            <a:r>
              <a:rPr lang="pl-PL" sz="2000" dirty="0" err="1"/>
              <a:t>ArrayList</a:t>
            </a:r>
            <a:r>
              <a:rPr lang="pl-PL" sz="2000" dirty="0"/>
              <a:t>)</a:t>
            </a:r>
          </a:p>
          <a:p>
            <a:r>
              <a:rPr lang="pl-PL" sz="2000" dirty="0"/>
              <a:t>lista posortowana (</a:t>
            </a:r>
            <a:r>
              <a:rPr lang="pl-PL" sz="2000" dirty="0" err="1"/>
              <a:t>SortedList</a:t>
            </a:r>
            <a:r>
              <a:rPr lang="pl-PL" sz="2000" dirty="0"/>
              <a:t>&lt;T&gt;)</a:t>
            </a:r>
          </a:p>
          <a:p>
            <a:r>
              <a:rPr lang="pl-PL" sz="2000" dirty="0"/>
              <a:t>słownik posortowany (</a:t>
            </a:r>
            <a:r>
              <a:rPr lang="pl-PL" sz="2000" dirty="0" err="1"/>
              <a:t>SortedDictionary</a:t>
            </a:r>
            <a:r>
              <a:rPr lang="pl-PL" sz="2000" dirty="0"/>
              <a:t>&lt;T&gt;)</a:t>
            </a:r>
          </a:p>
        </p:txBody>
      </p:sp>
    </p:spTree>
    <p:extLst>
      <p:ext uri="{BB962C8B-B14F-4D97-AF65-F5344CB8AC3E}">
        <p14:creationId xmlns:p14="http://schemas.microsoft.com/office/powerpoint/2010/main" val="158767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latin typeface="Consolas" panose="020B0609020204030204" pitchFamily="49" charset="0"/>
              </a:rPr>
              <a:t>List&lt;T&gt; </a:t>
            </a:r>
            <a:r>
              <a:rPr lang="pl-PL" sz="2400" dirty="0"/>
              <a:t>- klasa z przestrzeni nazw </a:t>
            </a:r>
            <a:r>
              <a:rPr lang="pl-PL" sz="2400" dirty="0" err="1">
                <a:latin typeface="Consolas" panose="020B0609020204030204" pitchFamily="49" charset="0"/>
              </a:rPr>
              <a:t>System.Collection.Generic</a:t>
            </a:r>
            <a:endParaRPr lang="pl-PL" sz="2400" dirty="0">
              <a:latin typeface="Consolas" panose="020B0609020204030204" pitchFamily="49" charset="0"/>
            </a:endParaRPr>
          </a:p>
          <a:p>
            <a:r>
              <a:rPr lang="pl-PL" sz="2400" dirty="0"/>
              <a:t>deklaracja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List&lt;typ&gt; nazwa = 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 List&lt;typ&gt;();</a:t>
            </a:r>
          </a:p>
          <a:p>
            <a:r>
              <a:rPr lang="pl-PL" sz="2400" dirty="0"/>
              <a:t>dodanie elementu na listę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nazwa.Add</a:t>
            </a:r>
            <a:r>
              <a:rPr lang="pl-PL" sz="2400" dirty="0">
                <a:latin typeface="Consolas" panose="020B0609020204030204" pitchFamily="49" charset="0"/>
              </a:rPr>
              <a:t>(element);</a:t>
            </a:r>
          </a:p>
          <a:p>
            <a:r>
              <a:rPr lang="pl-PL" sz="2400" dirty="0"/>
              <a:t>ilość elementów na liście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nazwa.Count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57037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Listy –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odwołanie się do elementu na liście</a:t>
            </a:r>
            <a:br>
              <a:rPr lang="pl-PL" sz="2400" dirty="0"/>
            </a:br>
            <a:r>
              <a:rPr lang="pl-PL" sz="2400" dirty="0"/>
              <a:t>– numerowanie zaczyna się od zera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nazwa[index]</a:t>
            </a:r>
          </a:p>
          <a:p>
            <a:r>
              <a:rPr lang="pl-PL" sz="2400" dirty="0"/>
              <a:t>pobranie numeru indeksu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nazwa.IndexOf</a:t>
            </a:r>
            <a:r>
              <a:rPr lang="pl-PL" sz="2400" dirty="0">
                <a:latin typeface="Consolas" panose="020B0609020204030204" pitchFamily="49" charset="0"/>
              </a:rPr>
              <a:t>(element)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5627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Interfejsy – po co?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chcemy traktować obiekty w podobny sposób, mimo, że same obiekty mogą nie mieć ze sobą nic wspólnego (nie ustawimy ich w hierarchii dziedziczenia)</a:t>
            </a:r>
          </a:p>
          <a:p>
            <a:r>
              <a:rPr lang="pl-PL" sz="2400" dirty="0"/>
              <a:t>przykład: malowanie – możemy malować ściany, ale i paznokcie </a:t>
            </a:r>
          </a:p>
          <a:p>
            <a:r>
              <a:rPr lang="pl-PL" sz="2400" dirty="0"/>
              <a:t>miejsce na przechowywanie możliwych do wykonania czynności na obiektach (metod)</a:t>
            </a:r>
          </a:p>
        </p:txBody>
      </p:sp>
    </p:spTree>
    <p:extLst>
      <p:ext uri="{BB962C8B-B14F-4D97-AF65-F5344CB8AC3E}">
        <p14:creationId xmlns:p14="http://schemas.microsoft.com/office/powerpoint/2010/main" val="295692822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978</TotalTime>
  <Words>1321</Words>
  <Application>Microsoft Office PowerPoint</Application>
  <PresentationFormat>Pokaz na ekranie (4:3)</PresentationFormat>
  <Paragraphs>388</Paragraphs>
  <Slides>41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41</vt:i4>
      </vt:variant>
    </vt:vector>
  </HeadingPairs>
  <TitlesOfParts>
    <vt:vector size="50" baseType="lpstr">
      <vt:lpstr>Arial</vt:lpstr>
      <vt:lpstr>Calibri</vt:lpstr>
      <vt:lpstr>Calibri Light</vt:lpstr>
      <vt:lpstr>Consolas</vt:lpstr>
      <vt:lpstr>Trebuchet MS</vt:lpstr>
      <vt:lpstr>Wingdings 2</vt:lpstr>
      <vt:lpstr>Wingdings 3</vt:lpstr>
      <vt:lpstr>HDOfficeLightV0</vt:lpstr>
      <vt:lpstr>Faseta</vt:lpstr>
      <vt:lpstr>Programowanie Obiektowe – Wykład 4</vt:lpstr>
      <vt:lpstr>Bezpieczne rzutowanie - operator is (errata)</vt:lpstr>
      <vt:lpstr>C# 7.0 – pattern matching (wzorce dopasowań?)</vt:lpstr>
      <vt:lpstr>Tablica jednowymiarowa</vt:lpstr>
      <vt:lpstr>Tablica jednowymiarowa</vt:lpstr>
      <vt:lpstr>Kolekcje C#</vt:lpstr>
      <vt:lpstr>Listy</vt:lpstr>
      <vt:lpstr>Listy – cd.</vt:lpstr>
      <vt:lpstr>Interfejsy – po co?</vt:lpstr>
      <vt:lpstr>Interfejsy - przykład</vt:lpstr>
      <vt:lpstr>Ważne! metody w interfejsach nie mają modyfikatorów.</vt:lpstr>
      <vt:lpstr>Nie możemy stworzyć obiektu dla interfejsu</vt:lpstr>
      <vt:lpstr>Implementacja interfejsu w klasie</vt:lpstr>
      <vt:lpstr>Klasy muszą zawierać wszystkie metody interfejsu</vt:lpstr>
      <vt:lpstr> </vt:lpstr>
      <vt:lpstr>Do klasy możemy zaimplementować kilka interfejsów</vt:lpstr>
      <vt:lpstr>Prezentacja programu PowerPoint</vt:lpstr>
      <vt:lpstr>Dziedziczenie interfejsów</vt:lpstr>
      <vt:lpstr>Rzutowanie na interfejs</vt:lpstr>
      <vt:lpstr>Uwaga przy rzutowaniu!</vt:lpstr>
      <vt:lpstr>Przykłady wykorzystania interfejsów</vt:lpstr>
      <vt:lpstr>Sortowanie listy typu prostego</vt:lpstr>
      <vt:lpstr>Sortowanie listy za pomocą IComparable</vt:lpstr>
      <vt:lpstr>Prezentacja programu PowerPoint</vt:lpstr>
      <vt:lpstr>Sortowanie listy za pomocą IComparable&lt;T&gt;</vt:lpstr>
      <vt:lpstr>Kopiowanie</vt:lpstr>
      <vt:lpstr>Operator przypisania dla typów wartościowych</vt:lpstr>
      <vt:lpstr>Operator przypisania dla typów referencyjnych</vt:lpstr>
      <vt:lpstr>Prezentacja programu PowerPoint</vt:lpstr>
      <vt:lpstr>Prezentacja programu PowerPoint</vt:lpstr>
      <vt:lpstr>Metoda Object.ReferenceEquals()</vt:lpstr>
      <vt:lpstr>Płytka kopia</vt:lpstr>
      <vt:lpstr>Prezentacja programu PowerPoint</vt:lpstr>
      <vt:lpstr>Prezentacja programu PowerPoint</vt:lpstr>
      <vt:lpstr>Prezentacja programu PowerPoint</vt:lpstr>
      <vt:lpstr>Przykład – płytka kopia z klasy z polem referencyjnym</vt:lpstr>
      <vt:lpstr>Prezentacja programu PowerPoint</vt:lpstr>
      <vt:lpstr>Prezentacja programu PowerPoint</vt:lpstr>
      <vt:lpstr>Głęboka kopia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Wykład 1</dc:title>
  <dc:creator>Piotr Jastrzębski</dc:creator>
  <cp:lastModifiedBy>Piotrek_UWM</cp:lastModifiedBy>
  <cp:revision>93</cp:revision>
  <dcterms:created xsi:type="dcterms:W3CDTF">2016-10-14T18:19:41Z</dcterms:created>
  <dcterms:modified xsi:type="dcterms:W3CDTF">2016-11-13T13:22:52Z</dcterms:modified>
</cp:coreProperties>
</file>