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sldIdLst>
    <p:sldId id="256" r:id="rId3"/>
    <p:sldId id="263" r:id="rId4"/>
    <p:sldId id="264" r:id="rId5"/>
    <p:sldId id="29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6" r:id="rId33"/>
    <p:sldId id="297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13.11.2016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mii.uwm.edu.pl/~piojas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aw.io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Programowanie Obiektowe</a:t>
            </a:r>
            <a:br>
              <a:rPr lang="pl-PL" sz="3600" dirty="0"/>
            </a:br>
            <a:r>
              <a:rPr lang="pl-PL" sz="3600" dirty="0"/>
              <a:t>– Wykład 3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2139901"/>
          </a:xfrm>
        </p:spPr>
        <p:txBody>
          <a:bodyPr>
            <a:normAutofit lnSpcReduction="1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dr Piotr Jastrzębski</a:t>
            </a:r>
          </a:p>
          <a:p>
            <a:r>
              <a:rPr lang="pl-PL" sz="2800" dirty="0">
                <a:solidFill>
                  <a:schemeClr val="tx1"/>
                </a:solidFill>
              </a:rPr>
              <a:t>Wydział Matematyki i Informatyki</a:t>
            </a:r>
          </a:p>
          <a:p>
            <a:r>
              <a:rPr lang="pl-PL" sz="2800" dirty="0">
                <a:solidFill>
                  <a:schemeClr val="tx1"/>
                </a:solidFill>
                <a:hlinkClick r:id="rId2"/>
              </a:rPr>
              <a:t>http://wmii.uwm.edu.pl/~piojas/</a:t>
            </a:r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piojas@matman.umw.edu.pl</a:t>
            </a:r>
          </a:p>
        </p:txBody>
      </p:sp>
    </p:spTree>
    <p:extLst>
      <p:ext uri="{BB962C8B-B14F-4D97-AF65-F5344CB8AC3E}">
        <p14:creationId xmlns:p14="http://schemas.microsoft.com/office/powerpoint/2010/main" val="344873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Diagramy UML – jak rysować?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hlinkClick r:id="rId2"/>
              </a:rPr>
              <a:t>https://www.draw.io/</a:t>
            </a:r>
            <a:endParaRPr lang="pl-PL" sz="2400" dirty="0"/>
          </a:p>
          <a:p>
            <a:r>
              <a:rPr lang="pl-PL" sz="2400" dirty="0"/>
              <a:t>Dodatki do Visual Studio</a:t>
            </a:r>
          </a:p>
          <a:p>
            <a:r>
              <a:rPr lang="pl-PL" sz="2400" dirty="0"/>
              <a:t>Microsoft Visio</a:t>
            </a:r>
          </a:p>
          <a:p>
            <a:endParaRPr lang="pl-PL" sz="2400" dirty="0"/>
          </a:p>
          <a:p>
            <a:r>
              <a:rPr lang="pl-PL" sz="2400" dirty="0"/>
              <a:t>Dodatkowe narzędzia nie zrobią za nas wszystkiego!</a:t>
            </a:r>
          </a:p>
        </p:txBody>
      </p:sp>
    </p:spTree>
    <p:extLst>
      <p:ext uri="{BB962C8B-B14F-4D97-AF65-F5344CB8AC3E}">
        <p14:creationId xmlns:p14="http://schemas.microsoft.com/office/powerpoint/2010/main" val="729405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programowania obiektowego: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Abstrakcja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Hermetyzacja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400" dirty="0"/>
              <a:t>Dziedziczenie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400" dirty="0"/>
              <a:t>Polimorfizm</a:t>
            </a:r>
          </a:p>
        </p:txBody>
      </p:sp>
    </p:spTree>
    <p:extLst>
      <p:ext uri="{BB962C8B-B14F-4D97-AF65-F5344CB8AC3E}">
        <p14:creationId xmlns:p14="http://schemas.microsoft.com/office/powerpoint/2010/main" val="98722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Dziedziczenie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„Mechanizm”, dzięki któremu jedna z klas może posiąść cechy innej klasy.</a:t>
            </a:r>
          </a:p>
          <a:p>
            <a:r>
              <a:rPr lang="pl-PL" sz="2400" dirty="0"/>
              <a:t>„cechy” – </a:t>
            </a:r>
            <a:r>
              <a:rPr lang="pl-PL" sz="2400" dirty="0">
                <a:latin typeface="Consolas" panose="020B0609020204030204" pitchFamily="49" charset="0"/>
              </a:rPr>
              <a:t>public</a:t>
            </a:r>
            <a:r>
              <a:rPr lang="pl-PL" sz="2400" dirty="0"/>
              <a:t>, </a:t>
            </a:r>
            <a:r>
              <a:rPr lang="pl-PL" sz="2400" dirty="0" err="1">
                <a:latin typeface="Consolas" panose="020B0609020204030204" pitchFamily="49" charset="0"/>
              </a:rPr>
              <a:t>protected</a:t>
            </a:r>
            <a:r>
              <a:rPr lang="pl-PL" sz="2400" dirty="0"/>
              <a:t>, </a:t>
            </a:r>
            <a:r>
              <a:rPr lang="pl-PL" sz="2400" dirty="0" err="1">
                <a:latin typeface="Consolas" panose="020B0609020204030204" pitchFamily="49" charset="0"/>
              </a:rPr>
              <a:t>internal</a:t>
            </a:r>
            <a:r>
              <a:rPr lang="pl-PL" sz="2400" dirty="0"/>
              <a:t>, </a:t>
            </a:r>
            <a:r>
              <a:rPr lang="pl-PL" sz="2400" dirty="0" err="1">
                <a:latin typeface="Consolas" panose="020B0609020204030204" pitchFamily="49" charset="0"/>
              </a:rPr>
              <a:t>protected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internal</a:t>
            </a:r>
            <a:r>
              <a:rPr lang="pl-PL" sz="2400" dirty="0"/>
              <a:t>			</a:t>
            </a:r>
            <a:r>
              <a:rPr lang="pl-PL" sz="2400" strike="dblStrike" dirty="0" err="1">
                <a:latin typeface="Consolas" panose="020B0609020204030204" pitchFamily="49" charset="0"/>
              </a:rPr>
              <a:t>private</a:t>
            </a:r>
            <a:endParaRPr lang="pl-PL" sz="2400" strike="dblStrike" dirty="0">
              <a:latin typeface="Consolas" panose="020B0609020204030204" pitchFamily="49" charset="0"/>
            </a:endParaRPr>
          </a:p>
          <a:p>
            <a:r>
              <a:rPr lang="pl-PL" sz="2400" dirty="0"/>
              <a:t>Klasa bazowa – klasa, z której jest dziedziczone</a:t>
            </a:r>
          </a:p>
          <a:p>
            <a:r>
              <a:rPr lang="pl-PL" sz="2400" dirty="0"/>
              <a:t>Klasa potomna/pochodna – klasa, która dziedziczy</a:t>
            </a:r>
          </a:p>
          <a:p>
            <a:endParaRPr lang="pl-PL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35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Rozważmy trzy klasy </a:t>
            </a:r>
            <a:r>
              <a:rPr lang="pl-PL" sz="2400" dirty="0">
                <a:latin typeface="Consolas" panose="020B0609020204030204" pitchFamily="49" charset="0"/>
              </a:rPr>
              <a:t>Pojazd</a:t>
            </a:r>
            <a:r>
              <a:rPr lang="pl-PL" sz="2400" dirty="0"/>
              <a:t>, </a:t>
            </a:r>
            <a:r>
              <a:rPr lang="pl-PL" sz="2400" dirty="0">
                <a:latin typeface="Consolas" panose="020B0609020204030204" pitchFamily="49" charset="0"/>
              </a:rPr>
              <a:t>Rower</a:t>
            </a:r>
            <a:r>
              <a:rPr lang="pl-PL" sz="2400" dirty="0"/>
              <a:t>,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/>
              <a:t>.</a:t>
            </a:r>
          </a:p>
          <a:p>
            <a:r>
              <a:rPr lang="pl-PL" sz="2400" dirty="0"/>
              <a:t>Samochód jest Pojazdem.</a:t>
            </a:r>
          </a:p>
          <a:p>
            <a:r>
              <a:rPr lang="pl-PL" sz="2400" dirty="0"/>
              <a:t>Rower jest Pojazdem.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16810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Dziedziczenie</a:t>
            </a:r>
            <a:br>
              <a:rPr lang="pl-PL" dirty="0"/>
            </a:br>
            <a:r>
              <a:rPr lang="pl-PL" dirty="0"/>
              <a:t>- po co?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Klasy potomne mogą współdzielić zachowania klas potomnych.</a:t>
            </a:r>
          </a:p>
          <a:p>
            <a:r>
              <a:rPr lang="pl-PL" sz="2400" dirty="0"/>
              <a:t>Możemy rozszerzyć klasy bez powielania kodu.</a:t>
            </a:r>
          </a:p>
          <a:p>
            <a:r>
              <a:rPr lang="pl-PL" sz="2400" dirty="0"/>
              <a:t>Uwypukla wspólne cechy (wspiera abstrakcję).</a:t>
            </a:r>
          </a:p>
        </p:txBody>
      </p:sp>
    </p:spTree>
    <p:extLst>
      <p:ext uri="{BB962C8B-B14F-4D97-AF65-F5344CB8AC3E}">
        <p14:creationId xmlns:p14="http://schemas.microsoft.com/office/powerpoint/2010/main" val="832180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988541"/>
            <a:ext cx="6347714" cy="505282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class</a:t>
            </a:r>
            <a:r>
              <a:rPr lang="pl-PL" sz="2400" dirty="0">
                <a:latin typeface="Consolas" panose="020B0609020204030204" pitchFamily="49" charset="0"/>
              </a:rPr>
              <a:t> Bazowa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   public </a:t>
            </a:r>
            <a:r>
              <a:rPr lang="pl-PL" sz="2400" dirty="0" err="1">
                <a:latin typeface="Consolas" panose="020B0609020204030204" pitchFamily="49" charset="0"/>
              </a:rPr>
              <a:t>int</a:t>
            </a:r>
            <a:r>
              <a:rPr lang="pl-PL" sz="2400" dirty="0">
                <a:latin typeface="Consolas" panose="020B0609020204030204" pitchFamily="49" charset="0"/>
              </a:rPr>
              <a:t> pole;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   public </a:t>
            </a:r>
            <a:r>
              <a:rPr lang="pl-PL" sz="2400" dirty="0" err="1">
                <a:latin typeface="Consolas" panose="020B0609020204030204" pitchFamily="49" charset="0"/>
              </a:rPr>
              <a:t>void</a:t>
            </a:r>
            <a:r>
              <a:rPr lang="pl-PL" sz="2400" dirty="0">
                <a:latin typeface="Consolas" panose="020B0609020204030204" pitchFamily="49" charset="0"/>
              </a:rPr>
              <a:t> Metoda1(){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class</a:t>
            </a:r>
            <a:r>
              <a:rPr lang="pl-PL" sz="2400" dirty="0">
                <a:latin typeface="Consolas" panose="020B0609020204030204" pitchFamily="49" charset="0"/>
              </a:rPr>
              <a:t> Pochodna : Bazowa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   public </a:t>
            </a:r>
            <a:r>
              <a:rPr lang="pl-PL" sz="2400" dirty="0" err="1">
                <a:latin typeface="Consolas" panose="020B0609020204030204" pitchFamily="49" charset="0"/>
              </a:rPr>
              <a:t>int</a:t>
            </a:r>
            <a:r>
              <a:rPr lang="pl-PL" sz="2400" dirty="0">
                <a:latin typeface="Consolas" panose="020B0609020204030204" pitchFamily="49" charset="0"/>
              </a:rPr>
              <a:t> Metoda2()</a:t>
            </a:r>
            <a:br>
              <a:rPr lang="pl-PL" sz="2400" dirty="0">
                <a:latin typeface="Consolas" panose="020B0609020204030204" pitchFamily="49" charset="0"/>
              </a:rPr>
            </a:br>
            <a:r>
              <a:rPr lang="pl-PL" sz="2400" dirty="0">
                <a:latin typeface="Consolas" panose="020B0609020204030204" pitchFamily="49" charset="0"/>
              </a:rPr>
              <a:t>	{ </a:t>
            </a:r>
            <a:br>
              <a:rPr lang="pl-PL" sz="2400" dirty="0">
                <a:latin typeface="Consolas" panose="020B0609020204030204" pitchFamily="49" charset="0"/>
              </a:rPr>
            </a:br>
            <a:r>
              <a:rPr lang="pl-PL" sz="2400" dirty="0">
                <a:latin typeface="Consolas" panose="020B0609020204030204" pitchFamily="49" charset="0"/>
              </a:rPr>
              <a:t>		return pole * 2;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9395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Klasy z modyfikatorem dostępu </a:t>
            </a:r>
            <a:r>
              <a:rPr lang="pl-PL" sz="2400" dirty="0" err="1">
                <a:latin typeface="Consolas" panose="020B0609020204030204" pitchFamily="49" charset="0"/>
              </a:rPr>
              <a:t>sealed</a:t>
            </a:r>
            <a:r>
              <a:rPr lang="pl-PL" sz="2400" dirty="0"/>
              <a:t> są traktowane jako „zaplombowane”.</a:t>
            </a:r>
          </a:p>
          <a:p>
            <a:r>
              <a:rPr lang="pl-PL" sz="2400" dirty="0"/>
              <a:t> Nie mogą być klasami bazowymi dla innych - nie można z nich dziedziczyć.</a:t>
            </a:r>
          </a:p>
        </p:txBody>
      </p:sp>
    </p:spTree>
    <p:extLst>
      <p:ext uri="{BB962C8B-B14F-4D97-AF65-F5344CB8AC3E}">
        <p14:creationId xmlns:p14="http://schemas.microsoft.com/office/powerpoint/2010/main" val="4027467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556952"/>
            <a:ext cx="6347714" cy="448441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sealed</a:t>
            </a:r>
            <a:r>
              <a:rPr lang="pl-PL" sz="2000" dirty="0">
                <a:latin typeface="Consolas" panose="020B0609020204030204" pitchFamily="49" charset="0"/>
              </a:rPr>
              <a:t> public </a:t>
            </a: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KlasaBazowa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// elementy klasy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public </a:t>
            </a: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KlasaDruga</a:t>
            </a:r>
            <a:r>
              <a:rPr lang="pl-PL" sz="2000" dirty="0">
                <a:latin typeface="Consolas" panose="020B0609020204030204" pitchFamily="49" charset="0"/>
              </a:rPr>
              <a:t> : </a:t>
            </a:r>
            <a:r>
              <a:rPr lang="pl-PL" sz="2000" dirty="0" err="1">
                <a:latin typeface="Consolas" panose="020B0609020204030204" pitchFamily="49" charset="0"/>
              </a:rPr>
              <a:t>KlasaBazowa</a:t>
            </a: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	// elementy klasy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}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29049" y="1841157"/>
            <a:ext cx="852616" cy="253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5" name="Obraz 4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49" y="4953778"/>
            <a:ext cx="4467849" cy="13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40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Wielodziedziczenie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err="1"/>
              <a:t>Wielodziedziczenie</a:t>
            </a:r>
            <a:r>
              <a:rPr lang="pl-PL" sz="2400" dirty="0"/>
              <a:t> – dziedziczenie z kilku klas bazowych jednocześnie.</a:t>
            </a:r>
          </a:p>
          <a:p>
            <a:r>
              <a:rPr lang="pl-PL" sz="2400" dirty="0"/>
              <a:t>W języku C# jest to nie możliwe.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2400" dirty="0"/>
              <a:t>Inne przykładowe języki programowanie umożliwiające </a:t>
            </a:r>
            <a:r>
              <a:rPr lang="pl-PL" sz="2400" dirty="0" err="1"/>
              <a:t>wielodziedziczenie</a:t>
            </a:r>
            <a:r>
              <a:rPr lang="pl-PL" sz="2400" dirty="0"/>
              <a:t>:</a:t>
            </a:r>
          </a:p>
          <a:p>
            <a:pPr marL="0" indent="0">
              <a:buNone/>
            </a:pPr>
            <a:r>
              <a:rPr lang="pl-PL" sz="2400" dirty="0"/>
              <a:t>C++, Perl, </a:t>
            </a:r>
            <a:r>
              <a:rPr lang="pl-PL" sz="2400" dirty="0" err="1"/>
              <a:t>Python</a:t>
            </a:r>
            <a:r>
              <a:rPr lang="pl-PL" sz="2400" dirty="0"/>
              <a:t>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90097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309816"/>
            <a:ext cx="6347714" cy="473154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Pojazd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// elementy klasy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Samochod</a:t>
            </a:r>
            <a:r>
              <a:rPr lang="pl-PL" sz="2000" dirty="0">
                <a:latin typeface="Consolas" panose="020B0609020204030204" pitchFamily="49" charset="0"/>
              </a:rPr>
              <a:t> : Pojazd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// elementy klasy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Tir : </a:t>
            </a:r>
            <a:r>
              <a:rPr lang="pl-PL" sz="2000" dirty="0" err="1">
                <a:latin typeface="Consolas" panose="020B0609020204030204" pitchFamily="49" charset="0"/>
              </a:rPr>
              <a:t>Samochod</a:t>
            </a:r>
            <a:r>
              <a:rPr lang="pl-PL" sz="2000" dirty="0">
                <a:latin typeface="Consolas" panose="020B0609020204030204" pitchFamily="49" charset="0"/>
              </a:rPr>
              <a:t>, Pojazd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    // elementy klasy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    }</a:t>
            </a:r>
          </a:p>
        </p:txBody>
      </p:sp>
      <p:pic>
        <p:nvPicPr>
          <p:cNvPr id="5" name="Obraz 4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975" y="5322156"/>
            <a:ext cx="439163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6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Pierwsza klasa - Dom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Dom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powierzchnia;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bool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garaz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iloscPokoi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bool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ogrod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iloscPieter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PodajCene</a:t>
            </a:r>
            <a:r>
              <a:rPr lang="pl-PL" sz="2000" dirty="0">
                <a:latin typeface="Consolas" panose="020B0609020204030204" pitchFamily="49" charset="0"/>
              </a:rPr>
              <a:t>()</a:t>
            </a:r>
            <a:br>
              <a:rPr lang="pl-PL" sz="2000" dirty="0">
                <a:latin typeface="Consolas" panose="020B0609020204030204" pitchFamily="49" charset="0"/>
              </a:rPr>
            </a:br>
            <a:r>
              <a:rPr lang="pl-PL" sz="20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	return powierzchnia*3000;</a:t>
            </a:r>
            <a:br>
              <a:rPr lang="pl-PL" sz="2000" dirty="0">
                <a:latin typeface="Consolas" panose="020B0609020204030204" pitchFamily="49" charset="0"/>
              </a:rPr>
            </a:br>
            <a:r>
              <a:rPr lang="pl-PL" sz="2000" dirty="0">
                <a:latin typeface="Consolas" panose="020B06090202040302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}</a:t>
            </a:r>
          </a:p>
          <a:p>
            <a:endParaRPr lang="pl-PL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1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Hierarchia dziedziczenia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470454"/>
            <a:ext cx="6347714" cy="4570909"/>
          </a:xfrm>
        </p:spPr>
        <p:txBody>
          <a:bodyPr>
            <a:noAutofit/>
          </a:bodyPr>
          <a:lstStyle/>
          <a:p>
            <a:r>
              <a:rPr lang="pl-PL" sz="1600" dirty="0"/>
              <a:t>Samochód jest Pojazdem.</a:t>
            </a:r>
          </a:p>
          <a:p>
            <a:r>
              <a:rPr lang="pl-PL" sz="1600" dirty="0"/>
              <a:t>Tir jest Samochodem.</a:t>
            </a:r>
          </a:p>
          <a:p>
            <a:endParaRPr lang="pl-PL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Pojazd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// elementy klasy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Samochod</a:t>
            </a:r>
            <a:r>
              <a:rPr lang="pl-PL" sz="1600" dirty="0">
                <a:latin typeface="Consolas" panose="020B0609020204030204" pitchFamily="49" charset="0"/>
              </a:rPr>
              <a:t> : Pojazd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// elementy klasy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Tir : </a:t>
            </a:r>
            <a:r>
              <a:rPr lang="pl-PL" sz="1600" dirty="0" err="1">
                <a:latin typeface="Consolas" panose="020B0609020204030204" pitchFamily="49" charset="0"/>
              </a:rPr>
              <a:t>Samochod</a:t>
            </a:r>
            <a:endParaRPr lang="pl-PL" sz="16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// elementy klasy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523525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757360"/>
              </p:ext>
            </p:extLst>
          </p:nvPr>
        </p:nvGraphicFramePr>
        <p:xfrm>
          <a:off x="1524000" y="1397000"/>
          <a:ext cx="312214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2141">
                  <a:extLst>
                    <a:ext uri="{9D8B030D-6E8A-4147-A177-3AD203B41FA5}">
                      <a16:colId xmlns:a16="http://schemas.microsoft.com/office/drawing/2014/main" val="3065400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Pojazd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58589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119442"/>
              </p:ext>
            </p:extLst>
          </p:nvPr>
        </p:nvGraphicFramePr>
        <p:xfrm>
          <a:off x="1063066" y="2824163"/>
          <a:ext cx="312214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2141">
                  <a:extLst>
                    <a:ext uri="{9D8B030D-6E8A-4147-A177-3AD203B41FA5}">
                      <a16:colId xmlns:a16="http://schemas.microsoft.com/office/drawing/2014/main" val="3065400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latin typeface="Consolas" panose="020B0609020204030204" pitchFamily="49" charset="0"/>
                        </a:rPr>
                        <a:t>Samochod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58589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68976"/>
              </p:ext>
            </p:extLst>
          </p:nvPr>
        </p:nvGraphicFramePr>
        <p:xfrm>
          <a:off x="2410254" y="4251326"/>
          <a:ext cx="312214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2141">
                  <a:extLst>
                    <a:ext uri="{9D8B030D-6E8A-4147-A177-3AD203B41FA5}">
                      <a16:colId xmlns:a16="http://schemas.microsoft.com/office/drawing/2014/main" val="3065400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Tir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585893"/>
                  </a:ext>
                </a:extLst>
              </a:tr>
            </a:tbl>
          </a:graphicData>
        </a:graphic>
      </p:graphicFrame>
      <p:grpSp>
        <p:nvGrpSpPr>
          <p:cNvPr id="19" name="Grupa 18"/>
          <p:cNvGrpSpPr/>
          <p:nvPr/>
        </p:nvGrpSpPr>
        <p:grpSpPr>
          <a:xfrm rot="993697">
            <a:off x="2644959" y="1755114"/>
            <a:ext cx="297745" cy="1072080"/>
            <a:chOff x="5100856" y="1499870"/>
            <a:chExt cx="568241" cy="1440535"/>
          </a:xfrm>
        </p:grpSpPr>
        <p:sp>
          <p:nvSpPr>
            <p:cNvPr id="14" name="Trójkąt równoramienny 13"/>
            <p:cNvSpPr/>
            <p:nvPr/>
          </p:nvSpPr>
          <p:spPr>
            <a:xfrm>
              <a:off x="5321300" y="1499870"/>
              <a:ext cx="177800" cy="1651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8" name="Łącznik prosty 17"/>
            <p:cNvCxnSpPr/>
            <p:nvPr/>
          </p:nvCxnSpPr>
          <p:spPr>
            <a:xfrm rot="20606303" flipH="1">
              <a:off x="5100856" y="1696180"/>
              <a:ext cx="568241" cy="12442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2" name="Obraz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411204" y="3190530"/>
            <a:ext cx="365792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660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Każda klasa w C# dziedziczy niejawnie z klasy </a:t>
            </a:r>
            <a:r>
              <a:rPr lang="pl-PL" sz="2400" dirty="0">
                <a:latin typeface="Consolas" panose="020B0609020204030204" pitchFamily="49" charset="0"/>
              </a:rPr>
              <a:t>Object</a:t>
            </a:r>
            <a:r>
              <a:rPr lang="pl-PL" sz="2400" dirty="0"/>
              <a:t>.</a:t>
            </a:r>
          </a:p>
          <a:p>
            <a:r>
              <a:rPr lang="pl-PL" sz="2400" dirty="0"/>
              <a:t>Wszystkie klasy w .NET dziedziczą po niej.</a:t>
            </a:r>
          </a:p>
        </p:txBody>
      </p:sp>
    </p:spTree>
    <p:extLst>
      <p:ext uri="{BB962C8B-B14F-4D97-AF65-F5344CB8AC3E}">
        <p14:creationId xmlns:p14="http://schemas.microsoft.com/office/powerpoint/2010/main" val="2653346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Konstruktory</a:t>
            </a:r>
            <a:r>
              <a:rPr lang="pl-PL" dirty="0"/>
              <a:t> a dziedziczenie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err="1"/>
              <a:t>Konstruktory</a:t>
            </a:r>
            <a:r>
              <a:rPr lang="pl-PL" sz="2400" dirty="0"/>
              <a:t> nie podlegają dziedziczeniu.</a:t>
            </a:r>
          </a:p>
          <a:p>
            <a:r>
              <a:rPr lang="pl-PL" sz="2400" dirty="0"/>
              <a:t>W każdej klasie konstruktor należy napisać na nowo.</a:t>
            </a:r>
          </a:p>
          <a:p>
            <a:r>
              <a:rPr lang="pl-PL" sz="2400" dirty="0"/>
              <a:t>Za pomocą inicjatora </a:t>
            </a:r>
            <a:r>
              <a:rPr lang="pl-PL" sz="2400" dirty="0" err="1"/>
              <a:t>base</a:t>
            </a:r>
            <a:r>
              <a:rPr lang="pl-PL" sz="2400" dirty="0"/>
              <a:t> możemy wywołać konstruktor klasy bazowej.</a:t>
            </a:r>
          </a:p>
        </p:txBody>
      </p:sp>
    </p:spTree>
    <p:extLst>
      <p:ext uri="{BB962C8B-B14F-4D97-AF65-F5344CB8AC3E}">
        <p14:creationId xmlns:p14="http://schemas.microsoft.com/office/powerpoint/2010/main" val="3880759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422400"/>
            <a:ext cx="6347714" cy="50673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	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Pojazd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protected</a:t>
            </a:r>
            <a:r>
              <a:rPr lang="pl-PL" sz="1600" dirty="0">
                <a:latin typeface="Consolas" panose="020B0609020204030204" pitchFamily="49" charset="0"/>
              </a:rPr>
              <a:t> string marka;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Pojazd(string marka)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this.marka</a:t>
            </a:r>
            <a:r>
              <a:rPr lang="pl-PL" sz="1600" dirty="0">
                <a:latin typeface="Consolas" panose="020B0609020204030204" pitchFamily="49" charset="0"/>
              </a:rPr>
              <a:t> = marka;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	</a:t>
            </a:r>
            <a:r>
              <a:rPr lang="pl-PL" sz="1600" dirty="0" err="1">
                <a:latin typeface="Consolas" panose="020B0609020204030204" pitchFamily="49" charset="0"/>
              </a:rPr>
              <a:t>class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Samochod</a:t>
            </a:r>
            <a:r>
              <a:rPr lang="pl-PL" sz="1600" dirty="0">
                <a:latin typeface="Consolas" panose="020B0609020204030204" pitchFamily="49" charset="0"/>
              </a:rPr>
              <a:t> : Pojazd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iloscKol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public </a:t>
            </a:r>
            <a:r>
              <a:rPr lang="pl-PL" sz="1600" dirty="0" err="1">
                <a:latin typeface="Consolas" panose="020B0609020204030204" pitchFamily="49" charset="0"/>
              </a:rPr>
              <a:t>Samochod</a:t>
            </a:r>
            <a:r>
              <a:rPr lang="pl-PL" sz="1600" dirty="0">
                <a:latin typeface="Consolas" panose="020B0609020204030204" pitchFamily="49" charset="0"/>
              </a:rPr>
              <a:t>(string marka, </a:t>
            </a:r>
            <a:r>
              <a:rPr lang="pl-PL" sz="1600" dirty="0" err="1">
                <a:latin typeface="Consolas" panose="020B0609020204030204" pitchFamily="49" charset="0"/>
              </a:rPr>
              <a:t>int</a:t>
            </a:r>
            <a:r>
              <a:rPr lang="pl-PL" sz="1600" dirty="0">
                <a:latin typeface="Consolas" panose="020B0609020204030204" pitchFamily="49" charset="0"/>
              </a:rPr>
              <a:t> </a:t>
            </a:r>
            <a:r>
              <a:rPr lang="pl-PL" sz="1600" dirty="0" err="1">
                <a:latin typeface="Consolas" panose="020B0609020204030204" pitchFamily="49" charset="0"/>
              </a:rPr>
              <a:t>iloscKol</a:t>
            </a:r>
            <a:r>
              <a:rPr lang="pl-PL" sz="16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: </a:t>
            </a:r>
            <a:r>
              <a:rPr lang="pl-PL" sz="1600" dirty="0" err="1">
                <a:latin typeface="Consolas" panose="020B0609020204030204" pitchFamily="49" charset="0"/>
              </a:rPr>
              <a:t>base</a:t>
            </a:r>
            <a:r>
              <a:rPr lang="pl-PL" sz="1600" dirty="0">
                <a:latin typeface="Consolas" panose="020B0609020204030204" pitchFamily="49" charset="0"/>
              </a:rPr>
              <a:t>(marka)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    </a:t>
            </a:r>
            <a:r>
              <a:rPr lang="pl-PL" sz="1600" dirty="0" err="1">
                <a:latin typeface="Consolas" panose="020B0609020204030204" pitchFamily="49" charset="0"/>
              </a:rPr>
              <a:t>this.iloscKol</a:t>
            </a:r>
            <a:r>
              <a:rPr lang="pl-PL" sz="1600" dirty="0">
                <a:latin typeface="Consolas" panose="020B0609020204030204" pitchFamily="49" charset="0"/>
              </a:rPr>
              <a:t> = </a:t>
            </a:r>
            <a:r>
              <a:rPr lang="pl-PL" sz="1600" dirty="0" err="1">
                <a:latin typeface="Consolas" panose="020B0609020204030204" pitchFamily="49" charset="0"/>
              </a:rPr>
              <a:t>iloscKol</a:t>
            </a:r>
            <a:r>
              <a:rPr lang="pl-PL" sz="16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49158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Stworzenie obiektu klasy potomnej za pomocą konstruktora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60590"/>
            <a:ext cx="726440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auto1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("Skoda", 4);</a:t>
            </a:r>
          </a:p>
        </p:txBody>
      </p:sp>
    </p:spTree>
    <p:extLst>
      <p:ext uri="{BB962C8B-B14F-4D97-AF65-F5344CB8AC3E}">
        <p14:creationId xmlns:p14="http://schemas.microsoft.com/office/powerpoint/2010/main" val="3073800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Rzutowanie</a:t>
            </a:r>
            <a:br>
              <a:rPr lang="pl-PL" dirty="0"/>
            </a:br>
            <a:r>
              <a:rPr lang="pl-PL" dirty="0"/>
              <a:t>przy dziedziczeniu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Rzutowanie w górę (zawsze możliwe i skuteczne).</a:t>
            </a:r>
          </a:p>
          <a:p>
            <a:pPr marL="0" indent="0">
              <a:buNone/>
            </a:pPr>
            <a:r>
              <a:rPr lang="pl-PL" sz="2400" dirty="0" err="1"/>
              <a:t>Samochod</a:t>
            </a:r>
            <a:r>
              <a:rPr lang="pl-PL" sz="2400" dirty="0"/>
              <a:t> możemy traktować jak Pojazd.</a:t>
            </a:r>
          </a:p>
          <a:p>
            <a:r>
              <a:rPr lang="pl-PL" sz="2400" dirty="0"/>
              <a:t>Rzutowania w dół (możliwe gdy rzeczywiście obiekt jest typu pochodnego).</a:t>
            </a:r>
          </a:p>
          <a:p>
            <a:pPr marL="0" indent="0">
              <a:buNone/>
            </a:pPr>
            <a:r>
              <a:rPr lang="pl-PL" sz="2400" dirty="0"/>
              <a:t>Nie każdy Pojazd jest Samochodem.</a:t>
            </a:r>
          </a:p>
          <a:p>
            <a:pPr marL="0" indent="0">
              <a:buNone/>
            </a:pPr>
            <a:r>
              <a:rPr lang="pl-PL" sz="2400" dirty="0"/>
              <a:t>Nie każdy kwadrat jest prostokątem.</a:t>
            </a:r>
          </a:p>
        </p:txBody>
      </p:sp>
    </p:spTree>
    <p:extLst>
      <p:ext uri="{BB962C8B-B14F-4D97-AF65-F5344CB8AC3E}">
        <p14:creationId xmlns:p14="http://schemas.microsoft.com/office/powerpoint/2010/main" val="2308905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Rzutowanie w górę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651000"/>
            <a:ext cx="6347714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Przykład: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a1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(); 					//obiekt klasy potomnej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Pojazd a2 = a1;  //rzutowanie w górę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/>
              <a:t>Kod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Console.WriteLine</a:t>
            </a:r>
            <a:r>
              <a:rPr lang="pl-PL" sz="2400" dirty="0">
                <a:latin typeface="Consolas" panose="020B0609020204030204" pitchFamily="49" charset="0"/>
              </a:rPr>
              <a:t>(a1 == a2);</a:t>
            </a:r>
          </a:p>
          <a:p>
            <a:pPr marL="0" indent="0">
              <a:buNone/>
            </a:pPr>
            <a:r>
              <a:rPr lang="pl-PL" sz="2400" dirty="0"/>
              <a:t>zwróci wartość </a:t>
            </a:r>
            <a:r>
              <a:rPr lang="pl-PL" sz="2400" dirty="0">
                <a:latin typeface="Consolas" panose="020B0609020204030204" pitchFamily="49" charset="0"/>
              </a:rPr>
              <a:t>True.</a:t>
            </a:r>
          </a:p>
        </p:txBody>
      </p:sp>
    </p:spTree>
    <p:extLst>
      <p:ext uri="{BB962C8B-B14F-4D97-AF65-F5344CB8AC3E}">
        <p14:creationId xmlns:p14="http://schemas.microsoft.com/office/powerpoint/2010/main" val="794587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Rzutowanie w dół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Samochod</a:t>
            </a:r>
            <a:r>
              <a:rPr lang="pl-PL" sz="2000" dirty="0">
                <a:latin typeface="Consolas" panose="020B0609020204030204" pitchFamily="49" charset="0"/>
              </a:rPr>
              <a:t> a1 = </a:t>
            </a:r>
            <a:r>
              <a:rPr lang="pl-PL" sz="2000" dirty="0" err="1">
                <a:latin typeface="Consolas" panose="020B0609020204030204" pitchFamily="49" charset="0"/>
              </a:rPr>
              <a:t>new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Samochod</a:t>
            </a:r>
            <a:r>
              <a:rPr lang="pl-PL" sz="2000" dirty="0">
                <a:latin typeface="Consolas" panose="020B0609020204030204" pitchFamily="49" charset="0"/>
              </a:rPr>
              <a:t>(); //obiekt klasy 			potomnej</a:t>
            </a:r>
          </a:p>
          <a:p>
            <a:pPr marL="0" indent="0">
              <a:buNone/>
            </a:pPr>
            <a:r>
              <a:rPr lang="pl-PL" sz="2000" dirty="0">
                <a:latin typeface="Consolas" panose="020B0609020204030204" pitchFamily="49" charset="0"/>
              </a:rPr>
              <a:t>Pojazd a2 = a1;  //rzutowanie w górę</a:t>
            </a:r>
          </a:p>
          <a:p>
            <a:pPr marL="0" indent="0">
              <a:buNone/>
            </a:pPr>
            <a:r>
              <a:rPr lang="pl-PL" sz="2000" dirty="0" err="1">
                <a:latin typeface="Consolas" panose="020B0609020204030204" pitchFamily="49" charset="0"/>
              </a:rPr>
              <a:t>Samochod</a:t>
            </a:r>
            <a:r>
              <a:rPr lang="pl-PL" sz="2000" dirty="0">
                <a:latin typeface="Consolas" panose="020B0609020204030204" pitchFamily="49" charset="0"/>
              </a:rPr>
              <a:t> a3 = a2;  //rzutowanie w dół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12" y="4100976"/>
            <a:ext cx="4839375" cy="148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73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to naprawić?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I sposób – jawne wskazanie typu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a1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(); 				//obiekt klasy potomnej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Pojazd a2 = a1;  //rzutowanie w górę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a3 = (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)a2;  						//rzutowanie w dół</a:t>
            </a:r>
          </a:p>
        </p:txBody>
      </p:sp>
    </p:spTree>
    <p:extLst>
      <p:ext uri="{BB962C8B-B14F-4D97-AF65-F5344CB8AC3E}">
        <p14:creationId xmlns:p14="http://schemas.microsoft.com/office/powerpoint/2010/main" val="274289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 UML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UML (</a:t>
            </a:r>
            <a:r>
              <a:rPr lang="pl-PL" sz="2400" dirty="0" err="1"/>
              <a:t>Unified</a:t>
            </a:r>
            <a:r>
              <a:rPr lang="pl-PL" sz="2400" dirty="0"/>
              <a:t> </a:t>
            </a:r>
            <a:r>
              <a:rPr lang="pl-PL" sz="2400" dirty="0" err="1"/>
              <a:t>Modelling</a:t>
            </a:r>
            <a:r>
              <a:rPr lang="pl-PL" sz="2400" dirty="0"/>
              <a:t> Language)</a:t>
            </a:r>
          </a:p>
          <a:p>
            <a:r>
              <a:rPr lang="pl-PL" sz="2400" dirty="0"/>
              <a:t>graficzny system wizualizacji, specyfikowania oraz dokumentowania składników systemów informatycznych</a:t>
            </a:r>
          </a:p>
        </p:txBody>
      </p:sp>
    </p:spTree>
    <p:extLst>
      <p:ext uri="{BB962C8B-B14F-4D97-AF65-F5344CB8AC3E}">
        <p14:creationId xmlns:p14="http://schemas.microsoft.com/office/powerpoint/2010/main" val="3837908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Pojazd p1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Pojazd(); //obiekt 			klasy bazowej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p2 = (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)p1;  					//rzutowanie w dół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Ryzyko błędu i zwrócenie wyjątku.</a:t>
            </a:r>
          </a:p>
        </p:txBody>
      </p:sp>
    </p:spTree>
    <p:extLst>
      <p:ext uri="{BB962C8B-B14F-4D97-AF65-F5344CB8AC3E}">
        <p14:creationId xmlns:p14="http://schemas.microsoft.com/office/powerpoint/2010/main" val="28174457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Bezpieczne rzutowanie</a:t>
            </a:r>
            <a:br>
              <a:rPr lang="pl-PL" dirty="0"/>
            </a:br>
            <a:r>
              <a:rPr lang="pl-PL" dirty="0"/>
              <a:t>- operator </a:t>
            </a:r>
            <a:r>
              <a:rPr lang="pl-PL" dirty="0" err="1">
                <a:latin typeface="Consolas" panose="020B0609020204030204" pitchFamily="49" charset="0"/>
              </a:rPr>
              <a:t>is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00B050"/>
                </a:solidFill>
                <a:latin typeface="Consolas" panose="020B0609020204030204" pitchFamily="49" charset="0"/>
              </a:rPr>
              <a:t>(errata)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Zwraca prawdę jeśli lewa strona obiektu może zostać rzutowana na typ określony po prawej stronie.</a:t>
            </a:r>
          </a:p>
          <a:p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Pojazd p1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if</a:t>
            </a:r>
            <a:r>
              <a:rPr lang="pl-PL" sz="2400" dirty="0">
                <a:latin typeface="Consolas" panose="020B0609020204030204" pitchFamily="49" charset="0"/>
              </a:rPr>
              <a:t> (p1 </a:t>
            </a:r>
            <a:r>
              <a:rPr lang="pl-PL" sz="2400" dirty="0" err="1">
                <a:latin typeface="Consolas" panose="020B0609020204030204" pitchFamily="49" charset="0"/>
              </a:rPr>
              <a:t>is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	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p2 = </a:t>
            </a:r>
            <a:r>
              <a:rPr lang="pl-PL" sz="2400" dirty="0">
                <a:solidFill>
                  <a:srgbClr val="00B050"/>
                </a:solidFill>
                <a:latin typeface="Consolas" panose="020B0609020204030204" pitchFamily="49" charset="0"/>
              </a:rPr>
              <a:t>(</a:t>
            </a:r>
            <a:r>
              <a:rPr lang="pl-PL" sz="2400" dirty="0" err="1">
                <a:solidFill>
                  <a:srgbClr val="00B050"/>
                </a:solidFill>
                <a:latin typeface="Consolas" panose="020B0609020204030204" pitchFamily="49" charset="0"/>
              </a:rPr>
              <a:t>Samochod</a:t>
            </a:r>
            <a:r>
              <a:rPr lang="pl-PL" sz="2400" dirty="0">
                <a:solidFill>
                  <a:srgbClr val="00B050"/>
                </a:solidFill>
                <a:latin typeface="Consolas" panose="020B0609020204030204" pitchFamily="49" charset="0"/>
              </a:rPr>
              <a:t>)</a:t>
            </a:r>
            <a:r>
              <a:rPr lang="pl-PL" sz="2400" dirty="0">
                <a:latin typeface="Consolas" panose="020B0609020204030204" pitchFamily="49" charset="0"/>
              </a:rPr>
              <a:t>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67050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C# 7.0 – </a:t>
            </a:r>
            <a:r>
              <a:rPr lang="pl-PL" dirty="0" err="1"/>
              <a:t>pattern</a:t>
            </a:r>
            <a:r>
              <a:rPr lang="pl-PL" dirty="0"/>
              <a:t> </a:t>
            </a:r>
            <a:r>
              <a:rPr lang="pl-PL" dirty="0" err="1"/>
              <a:t>matching</a:t>
            </a:r>
            <a:r>
              <a:rPr lang="pl-PL" dirty="0"/>
              <a:t> (wzorce </a:t>
            </a:r>
            <a:r>
              <a:rPr lang="pl-PL" dirty="0" err="1"/>
              <a:t>dopasowań</a:t>
            </a:r>
            <a:r>
              <a:rPr lang="pl-PL" dirty="0"/>
              <a:t>?)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Pojazd p1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2400" dirty="0" err="1">
                <a:latin typeface="Consolas" panose="020B0609020204030204" pitchFamily="49" charset="0"/>
              </a:rPr>
              <a:t>if</a:t>
            </a:r>
            <a:r>
              <a:rPr lang="pl-PL" sz="2400" dirty="0">
                <a:latin typeface="Consolas" panose="020B0609020204030204" pitchFamily="49" charset="0"/>
              </a:rPr>
              <a:t> (p1 </a:t>
            </a:r>
            <a:r>
              <a:rPr lang="pl-PL" sz="2400" dirty="0" err="1">
                <a:latin typeface="Consolas" panose="020B0609020204030204" pitchFamily="49" charset="0"/>
              </a:rPr>
              <a:t>is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p2)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		p2 = (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)p1;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/>
              <a:t>Działa przy użyciu Visual Studio 15 „Preview”.</a:t>
            </a:r>
          </a:p>
          <a:p>
            <a:pPr marL="0" indent="0">
              <a:buNone/>
            </a:pPr>
            <a:endParaRPr lang="pl-PL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82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Bezpieczne rzutowanie</a:t>
            </a:r>
            <a:br>
              <a:rPr lang="pl-PL" dirty="0"/>
            </a:br>
            <a:r>
              <a:rPr lang="pl-PL" dirty="0"/>
              <a:t>- operator </a:t>
            </a:r>
            <a:r>
              <a:rPr lang="pl-PL" dirty="0">
                <a:latin typeface="Consolas" panose="020B0609020204030204" pitchFamily="49" charset="0"/>
              </a:rPr>
              <a:t>as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Wykona rzutowanie, jeśli jest możliwe. Jeśli nie, zwróci wartość </a:t>
            </a:r>
            <a:r>
              <a:rPr lang="pl-PL" sz="2400" dirty="0" err="1">
                <a:latin typeface="Consolas" panose="020B0609020204030204" pitchFamily="49" charset="0"/>
              </a:rPr>
              <a:t>null</a:t>
            </a:r>
            <a:r>
              <a:rPr lang="pl-PL" sz="2400" dirty="0"/>
              <a:t>.</a:t>
            </a:r>
          </a:p>
          <a:p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latin typeface="Consolas" panose="020B0609020204030204" pitchFamily="49" charset="0"/>
              </a:rPr>
              <a:t>Pojazd p1 = </a:t>
            </a:r>
            <a:r>
              <a:rPr lang="pl-PL" sz="2400" dirty="0" err="1">
                <a:latin typeface="Consolas" panose="020B0609020204030204" pitchFamily="49" charset="0"/>
              </a:rPr>
              <a:t>new</a:t>
            </a:r>
            <a:r>
              <a:rPr lang="pl-PL" sz="2400" dirty="0">
                <a:latin typeface="Consolas" panose="020B0609020204030204" pitchFamily="49" charset="0"/>
              </a:rPr>
              <a:t> Pojazd();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 p2 = p1 as </a:t>
            </a:r>
            <a:r>
              <a:rPr lang="pl-PL" sz="2400" dirty="0" err="1">
                <a:latin typeface="Consolas" panose="020B0609020204030204" pitchFamily="49" charset="0"/>
              </a:rPr>
              <a:t>Samochod</a:t>
            </a:r>
            <a:r>
              <a:rPr lang="pl-PL" sz="2400" dirty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79895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Dom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powierzchnia;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bool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garaz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iloscPokoi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bool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ogrod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iloscPieter</a:t>
            </a:r>
            <a:r>
              <a:rPr lang="pl-PL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PodajCene</a:t>
            </a:r>
            <a:r>
              <a:rPr lang="pl-PL" sz="2000" dirty="0">
                <a:latin typeface="Consolas" panose="020B0609020204030204" pitchFamily="49" charset="0"/>
              </a:rPr>
              <a:t>()</a:t>
            </a:r>
            <a:br>
              <a:rPr lang="pl-PL" sz="2000" dirty="0">
                <a:latin typeface="Consolas" panose="020B0609020204030204" pitchFamily="49" charset="0"/>
              </a:rPr>
            </a:br>
            <a:r>
              <a:rPr lang="pl-PL" sz="20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	return powierzchnia*3000;</a:t>
            </a:r>
            <a:br>
              <a:rPr lang="pl-PL" sz="2000" dirty="0">
                <a:latin typeface="Consolas" panose="020B0609020204030204" pitchFamily="49" charset="0"/>
              </a:rPr>
            </a:br>
            <a:r>
              <a:rPr lang="pl-PL" sz="2000" dirty="0">
                <a:latin typeface="Consolas" panose="020B06090202040302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}</a:t>
            </a:r>
          </a:p>
          <a:p>
            <a:endParaRPr lang="pl-PL" sz="2000" dirty="0">
              <a:latin typeface="Consolas" panose="020B0609020204030204" pitchFamily="49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640091"/>
              </p:ext>
            </p:extLst>
          </p:nvPr>
        </p:nvGraphicFramePr>
        <p:xfrm>
          <a:off x="4584356" y="1409357"/>
          <a:ext cx="274320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3866997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61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</a:t>
                      </a:r>
                      <a:r>
                        <a:rPr lang="pl-PL" baseline="0" dirty="0">
                          <a:latin typeface="Consolas" panose="020B0609020204030204" pitchFamily="49" charset="0"/>
                        </a:rPr>
                        <a:t> powierzchnia: </a:t>
                      </a:r>
                      <a:r>
                        <a:rPr lang="pl-PL" baseline="0" dirty="0" err="1">
                          <a:latin typeface="Consolas" panose="020B0609020204030204" pitchFamily="49" charset="0"/>
                        </a:rPr>
                        <a:t>int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210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garaz</a:t>
                      </a:r>
                      <a:r>
                        <a:rPr lang="pl-PL" dirty="0">
                          <a:latin typeface="Consolas" panose="020B0609020204030204" pitchFamily="49" charset="0"/>
                        </a:rPr>
                        <a:t>: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bool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140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iloscPokoi</a:t>
                      </a:r>
                      <a:r>
                        <a:rPr lang="pl-PL" dirty="0">
                          <a:latin typeface="Consolas" panose="020B0609020204030204" pitchFamily="49" charset="0"/>
                        </a:rPr>
                        <a:t>: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int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379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ogrod</a:t>
                      </a:r>
                      <a:r>
                        <a:rPr lang="pl-PL" dirty="0">
                          <a:latin typeface="Consolas" panose="020B0609020204030204" pitchFamily="49" charset="0"/>
                        </a:rPr>
                        <a:t>: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bool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29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</a:t>
                      </a:r>
                      <a:r>
                        <a:rPr lang="pl-PL" baseline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pl-PL" baseline="0" dirty="0" err="1">
                          <a:latin typeface="Consolas" panose="020B0609020204030204" pitchFamily="49" charset="0"/>
                        </a:rPr>
                        <a:t>iloscPieter</a:t>
                      </a:r>
                      <a:r>
                        <a:rPr lang="pl-PL" baseline="0" dirty="0">
                          <a:latin typeface="Consolas" panose="020B0609020204030204" pitchFamily="49" charset="0"/>
                        </a:rPr>
                        <a:t>: </a:t>
                      </a:r>
                      <a:r>
                        <a:rPr lang="pl-PL" baseline="0" dirty="0" err="1">
                          <a:latin typeface="Consolas" panose="020B0609020204030204" pitchFamily="49" charset="0"/>
                        </a:rPr>
                        <a:t>int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47872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PodajCene</a:t>
                      </a:r>
                      <a:r>
                        <a:rPr lang="pl-PL" dirty="0">
                          <a:latin typeface="Consolas" panose="020B0609020204030204" pitchFamily="49" charset="0"/>
                        </a:rPr>
                        <a:t>():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int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618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37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6767385" cy="3880773"/>
          </a:xfrm>
        </p:spPr>
        <p:txBody>
          <a:bodyPr>
            <a:normAutofit/>
          </a:bodyPr>
          <a:lstStyle/>
          <a:p>
            <a:r>
              <a:rPr lang="pl-PL" sz="2400" dirty="0"/>
              <a:t>Nazwa klasy: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modyfikator </a:t>
            </a:r>
            <a:r>
              <a:rPr lang="pl-PL" sz="2400" dirty="0" err="1">
                <a:latin typeface="Consolas" panose="020B0609020204030204" pitchFamily="49" charset="0"/>
              </a:rPr>
              <a:t>NazwaKlasy</a:t>
            </a:r>
            <a:r>
              <a:rPr lang="pl-PL" sz="2400" dirty="0">
                <a:latin typeface="Consolas" panose="020B0609020204030204" pitchFamily="49" charset="0"/>
              </a:rPr>
              <a:t> ustawienia</a:t>
            </a:r>
          </a:p>
          <a:p>
            <a:r>
              <a:rPr lang="pl-PL" sz="2400" dirty="0"/>
              <a:t>Pola klasy: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modyfikator </a:t>
            </a:r>
            <a:r>
              <a:rPr lang="pl-PL" sz="2400" dirty="0" err="1">
                <a:latin typeface="Consolas" panose="020B0609020204030204" pitchFamily="49" charset="0"/>
              </a:rPr>
              <a:t>nazwaPola</a:t>
            </a:r>
            <a:r>
              <a:rPr lang="pl-PL" sz="2400" dirty="0">
                <a:latin typeface="Consolas" panose="020B0609020204030204" pitchFamily="49" charset="0"/>
              </a:rPr>
              <a:t>: typ = 	</a:t>
            </a:r>
            <a:r>
              <a:rPr lang="pl-PL" sz="2400" dirty="0" err="1">
                <a:latin typeface="Consolas" panose="020B0609020204030204" pitchFamily="49" charset="0"/>
              </a:rPr>
              <a:t>wartoscPoczatkowa</a:t>
            </a:r>
            <a:r>
              <a:rPr lang="pl-PL" sz="2400" dirty="0">
                <a:latin typeface="Consolas" panose="020B0609020204030204" pitchFamily="49" charset="0"/>
              </a:rPr>
              <a:t> ustawienia</a:t>
            </a:r>
          </a:p>
          <a:p>
            <a:r>
              <a:rPr lang="pl-PL" sz="2400" dirty="0"/>
              <a:t>Metody</a:t>
            </a:r>
          </a:p>
          <a:p>
            <a:pPr marL="0" indent="0">
              <a:buNone/>
            </a:pPr>
            <a:r>
              <a:rPr lang="pl-PL" sz="2400" dirty="0">
                <a:latin typeface="Consolas" panose="020B0609020204030204" pitchFamily="49" charset="0"/>
              </a:rPr>
              <a:t>modyfikator </a:t>
            </a:r>
            <a:r>
              <a:rPr lang="pl-PL" sz="2400" dirty="0" err="1">
                <a:latin typeface="Consolas" panose="020B0609020204030204" pitchFamily="49" charset="0"/>
              </a:rPr>
              <a:t>NazwaMetody</a:t>
            </a:r>
            <a:r>
              <a:rPr lang="pl-PL" sz="2400" dirty="0">
                <a:latin typeface="Consolas" panose="020B0609020204030204" pitchFamily="49" charset="0"/>
              </a:rPr>
              <a:t>(parametr1, 	…): 	typ ustawienia</a:t>
            </a:r>
          </a:p>
        </p:txBody>
      </p:sp>
    </p:spTree>
    <p:extLst>
      <p:ext uri="{BB962C8B-B14F-4D97-AF65-F5344CB8AC3E}">
        <p14:creationId xmlns:p14="http://schemas.microsoft.com/office/powerpoint/2010/main" val="309489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Modyfikatory dostępu - UML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onsolas" panose="020B0609020204030204" pitchFamily="49" charset="0"/>
              </a:rPr>
              <a:t>+ </a:t>
            </a:r>
            <a:r>
              <a:rPr lang="pl-PL" sz="2400" dirty="0"/>
              <a:t>to</a:t>
            </a:r>
            <a:r>
              <a:rPr lang="pl-PL" sz="2400" dirty="0">
                <a:latin typeface="Consolas" panose="020B0609020204030204" pitchFamily="49" charset="0"/>
              </a:rPr>
              <a:t> public</a:t>
            </a:r>
          </a:p>
          <a:p>
            <a:r>
              <a:rPr lang="pl-PL" sz="2400" dirty="0">
                <a:latin typeface="Consolas" panose="020B0609020204030204" pitchFamily="49" charset="0"/>
              </a:rPr>
              <a:t># </a:t>
            </a:r>
            <a:r>
              <a:rPr lang="pl-PL" sz="2400" dirty="0"/>
              <a:t>to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protected</a:t>
            </a:r>
            <a:endParaRPr lang="pl-PL" sz="2400" dirty="0">
              <a:latin typeface="Consolas" panose="020B0609020204030204" pitchFamily="49" charset="0"/>
            </a:endParaRPr>
          </a:p>
          <a:p>
            <a:r>
              <a:rPr lang="pl-PL" sz="2400" dirty="0">
                <a:latin typeface="Consolas" panose="020B0609020204030204" pitchFamily="49" charset="0"/>
              </a:rPr>
              <a:t>– </a:t>
            </a:r>
            <a:r>
              <a:rPr lang="pl-PL" sz="2400" dirty="0"/>
              <a:t>to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private</a:t>
            </a:r>
            <a:endParaRPr lang="pl-PL" sz="2400" dirty="0">
              <a:latin typeface="Consolas" panose="020B0609020204030204" pitchFamily="49" charset="0"/>
            </a:endParaRPr>
          </a:p>
          <a:p>
            <a:r>
              <a:rPr lang="pl-PL" sz="2400" dirty="0">
                <a:latin typeface="Consolas" panose="020B0609020204030204" pitchFamily="49" charset="0"/>
              </a:rPr>
              <a:t>~ </a:t>
            </a:r>
            <a:r>
              <a:rPr lang="pl-PL" sz="2400" dirty="0"/>
              <a:t>to</a:t>
            </a:r>
            <a:r>
              <a:rPr lang="pl-PL" sz="2400" dirty="0">
                <a:latin typeface="Consolas" panose="020B0609020204030204" pitchFamily="49" charset="0"/>
              </a:rPr>
              <a:t> </a:t>
            </a:r>
            <a:r>
              <a:rPr lang="pl-PL" sz="2400" dirty="0" err="1">
                <a:latin typeface="Consolas" panose="020B0609020204030204" pitchFamily="49" charset="0"/>
              </a:rPr>
              <a:t>package</a:t>
            </a:r>
            <a:endParaRPr lang="pl-PL" sz="2400" u="sng" dirty="0">
              <a:latin typeface="Consolas" panose="020B0609020204030204" pitchFamily="49" charset="0"/>
            </a:endParaRPr>
          </a:p>
          <a:p>
            <a:r>
              <a:rPr lang="pl-PL" sz="2400" dirty="0"/>
              <a:t>pola i metody stałe są </a:t>
            </a:r>
            <a:r>
              <a:rPr lang="pl-PL" sz="2400" u="sng" dirty="0"/>
              <a:t>podkreślone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82669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655806"/>
            <a:ext cx="6347714" cy="438555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 err="1">
                <a:latin typeface="Consolas" panose="020B0609020204030204" pitchFamily="49" charset="0"/>
              </a:rPr>
              <a:t>class</a:t>
            </a:r>
            <a:r>
              <a:rPr lang="pl-PL" sz="2000" dirty="0">
                <a:latin typeface="Consolas" panose="020B0609020204030204" pitchFamily="49" charset="0"/>
              </a:rPr>
              <a:t> Dom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</a:t>
            </a:r>
            <a:r>
              <a:rPr lang="pl-PL" sz="2000" dirty="0" err="1">
                <a:latin typeface="Consolas" panose="020B0609020204030204" pitchFamily="49" charset="0"/>
              </a:rPr>
              <a:t>private</a:t>
            </a:r>
            <a:r>
              <a:rPr lang="pl-PL" sz="2000" dirty="0">
                <a:latin typeface="Consolas" panose="020B0609020204030204" pitchFamily="49" charset="0"/>
              </a:rPr>
              <a:t> 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powierzchnia;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</a:t>
            </a:r>
            <a:br>
              <a:rPr lang="pl-PL" sz="2000" dirty="0">
                <a:latin typeface="Consolas" panose="020B0609020204030204" pitchFamily="49" charset="0"/>
              </a:rPr>
            </a:br>
            <a:r>
              <a:rPr lang="pl-PL" sz="2000" dirty="0">
                <a:latin typeface="Consolas" panose="020B0609020204030204" pitchFamily="49" charset="0"/>
              </a:rPr>
              <a:t>	public Dom()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	powierzchnia = 150;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public Dom(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 powierzchnia)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	</a:t>
            </a:r>
            <a:r>
              <a:rPr lang="pl-PL" sz="2000" dirty="0" err="1">
                <a:latin typeface="Consolas" panose="020B0609020204030204" pitchFamily="49" charset="0"/>
              </a:rPr>
              <a:t>this.powierzchnia</a:t>
            </a:r>
            <a:r>
              <a:rPr lang="pl-PL" sz="2000" dirty="0">
                <a:latin typeface="Consolas" panose="020B0609020204030204" pitchFamily="49" charset="0"/>
              </a:rPr>
              <a:t> = powierzchnia;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latin typeface="Consolas" panose="020B0609020204030204" pitchFamily="49" charset="0"/>
              </a:rPr>
              <a:t>}</a:t>
            </a:r>
          </a:p>
          <a:p>
            <a:endParaRPr lang="pl-PL" sz="2000" dirty="0">
              <a:latin typeface="Consolas" panose="020B0609020204030204" pitchFamily="49" charset="0"/>
            </a:endParaRPr>
          </a:p>
        </p:txBody>
      </p:sp>
      <p:graphicFrame>
        <p:nvGraphicFramePr>
          <p:cNvPr id="4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228842"/>
              </p:ext>
            </p:extLst>
          </p:nvPr>
        </p:nvGraphicFramePr>
        <p:xfrm>
          <a:off x="3188501" y="391023"/>
          <a:ext cx="376881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8811">
                  <a:extLst>
                    <a:ext uri="{9D8B030D-6E8A-4147-A177-3AD203B41FA5}">
                      <a16:colId xmlns:a16="http://schemas.microsoft.com/office/drawing/2014/main" val="1239814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1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- powierzchnia: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int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19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 Dom()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86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 Dom</a:t>
                      </a:r>
                      <a:r>
                        <a:rPr lang="pl-PL" baseline="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pl-PL" baseline="0" dirty="0" err="1"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pl-PL" baseline="0" dirty="0">
                          <a:latin typeface="Consolas" panose="020B0609020204030204" pitchFamily="49" charset="0"/>
                        </a:rPr>
                        <a:t> powierzchnia)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3596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92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Kod jest tworzony przez ludzi dla ludzi.</a:t>
            </a:r>
          </a:p>
          <a:p>
            <a:pPr marL="0" indent="0">
              <a:buNone/>
            </a:pPr>
            <a:endParaRPr lang="pl-PL" sz="2400" dirty="0"/>
          </a:p>
        </p:txBody>
      </p:sp>
      <p:graphicFrame>
        <p:nvGraphicFramePr>
          <p:cNvPr id="4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941998"/>
              </p:ext>
            </p:extLst>
          </p:nvPr>
        </p:nvGraphicFramePr>
        <p:xfrm>
          <a:off x="1359701" y="2802278"/>
          <a:ext cx="376881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8811">
                  <a:extLst>
                    <a:ext uri="{9D8B030D-6E8A-4147-A177-3AD203B41FA5}">
                      <a16:colId xmlns:a16="http://schemas.microsoft.com/office/drawing/2014/main" val="1239814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1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- powierzchnia: </a:t>
                      </a:r>
                      <a:r>
                        <a:rPr lang="pl-PL" dirty="0" err="1">
                          <a:latin typeface="Consolas" panose="020B0609020204030204" pitchFamily="49" charset="0"/>
                        </a:rPr>
                        <a:t>int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19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 Dom()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86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+ Dom</a:t>
                      </a:r>
                      <a:r>
                        <a:rPr lang="pl-PL" baseline="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pl-PL" baseline="0" dirty="0" err="1">
                          <a:latin typeface="Consolas" panose="020B0609020204030204" pitchFamily="49" charset="0"/>
                        </a:rPr>
                        <a:t>int</a:t>
                      </a:r>
                      <a:r>
                        <a:rPr lang="pl-PL" baseline="0" dirty="0">
                          <a:latin typeface="Consolas" panose="020B0609020204030204" pitchFamily="49" charset="0"/>
                        </a:rPr>
                        <a:t> powierzchnia)</a:t>
                      </a:r>
                      <a:endParaRPr lang="pl-PL" dirty="0">
                        <a:latin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35962618"/>
                  </a:ext>
                </a:extLst>
              </a:tr>
            </a:tbl>
          </a:graphicData>
        </a:graphic>
      </p:graphicFrame>
      <p:graphicFrame>
        <p:nvGraphicFramePr>
          <p:cNvPr id="5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722924"/>
              </p:ext>
            </p:extLst>
          </p:nvPr>
        </p:nvGraphicFramePr>
        <p:xfrm>
          <a:off x="1359701" y="4694185"/>
          <a:ext cx="376881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8811">
                  <a:extLst>
                    <a:ext uri="{9D8B030D-6E8A-4147-A177-3AD203B41FA5}">
                      <a16:colId xmlns:a16="http://schemas.microsoft.com/office/drawing/2014/main" val="1239814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onsolas" panose="020B0609020204030204" pitchFamily="49" charset="0"/>
                        </a:rPr>
                        <a:t>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15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11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Diagramy UML – co można jeszcze?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Związki między klasami np. dziedziczenie</a:t>
            </a:r>
          </a:p>
          <a:p>
            <a:r>
              <a:rPr lang="pl-PL" sz="2400" dirty="0"/>
              <a:t>Dodatkowe parametry (krotność)</a:t>
            </a:r>
          </a:p>
          <a:p>
            <a:r>
              <a:rPr lang="pl-PL" sz="2400" dirty="0"/>
              <a:t>Różne poziomy szczegółowości</a:t>
            </a:r>
          </a:p>
          <a:p>
            <a:r>
              <a:rPr lang="pl-PL" sz="2400" dirty="0"/>
              <a:t>Zastosowanie w innych paradygmatach i językach programowania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3014509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614</TotalTime>
  <Words>696</Words>
  <Application>Microsoft Office PowerPoint</Application>
  <PresentationFormat>Pokaz na ekranie (4:3)</PresentationFormat>
  <Paragraphs>242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33</vt:i4>
      </vt:variant>
    </vt:vector>
  </HeadingPairs>
  <TitlesOfParts>
    <vt:vector size="43" baseType="lpstr">
      <vt:lpstr>Arial</vt:lpstr>
      <vt:lpstr>Calibri</vt:lpstr>
      <vt:lpstr>Calibri Light</vt:lpstr>
      <vt:lpstr>Consolas</vt:lpstr>
      <vt:lpstr>Trebuchet MS</vt:lpstr>
      <vt:lpstr>Wingdings</vt:lpstr>
      <vt:lpstr>Wingdings 2</vt:lpstr>
      <vt:lpstr>Wingdings 3</vt:lpstr>
      <vt:lpstr>HDOfficeLightV0</vt:lpstr>
      <vt:lpstr>Faseta</vt:lpstr>
      <vt:lpstr>Programowanie Obiektowe – Wykład 3</vt:lpstr>
      <vt:lpstr>Pierwsza klasa - Dom</vt:lpstr>
      <vt:lpstr>Diagram UML</vt:lpstr>
      <vt:lpstr>Prezentacja programu PowerPoint</vt:lpstr>
      <vt:lpstr>Diagramy UML</vt:lpstr>
      <vt:lpstr>Modyfikatory dostępu - UML</vt:lpstr>
      <vt:lpstr>Przykład 2</vt:lpstr>
      <vt:lpstr>Prezentacja programu PowerPoint</vt:lpstr>
      <vt:lpstr>Diagramy UML – co można jeszcze?</vt:lpstr>
      <vt:lpstr>Diagramy UML – jak rysować?</vt:lpstr>
      <vt:lpstr>Założenia programowania obiektowego:</vt:lpstr>
      <vt:lpstr>Dziedziczenie</vt:lpstr>
      <vt:lpstr>Przykład</vt:lpstr>
      <vt:lpstr>Dziedziczenie - po co?</vt:lpstr>
      <vt:lpstr>Prezentacja programu PowerPoint</vt:lpstr>
      <vt:lpstr>Uwaga!</vt:lpstr>
      <vt:lpstr>Przykład</vt:lpstr>
      <vt:lpstr>Wielodziedziczenie?</vt:lpstr>
      <vt:lpstr>Przykład</vt:lpstr>
      <vt:lpstr>Hierarchia dziedziczenia</vt:lpstr>
      <vt:lpstr>Prezentacja programu PowerPoint</vt:lpstr>
      <vt:lpstr>Prezentacja programu PowerPoint</vt:lpstr>
      <vt:lpstr>Konstruktory a dziedziczenie</vt:lpstr>
      <vt:lpstr>Przykład</vt:lpstr>
      <vt:lpstr>Stworzenie obiektu klasy potomnej za pomocą konstruktora</vt:lpstr>
      <vt:lpstr>Rzutowanie przy dziedziczeniu</vt:lpstr>
      <vt:lpstr>Rzutowanie w górę</vt:lpstr>
      <vt:lpstr>Rzutowanie w dół</vt:lpstr>
      <vt:lpstr>Jak to naprawić?</vt:lpstr>
      <vt:lpstr>Przykład</vt:lpstr>
      <vt:lpstr>Bezpieczne rzutowanie - operator is (errata)</vt:lpstr>
      <vt:lpstr>C# 7.0 – pattern matching (wzorce dopasowań?)</vt:lpstr>
      <vt:lpstr>Bezpieczne rzutowanie - operator 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Piotrek_UWM</cp:lastModifiedBy>
  <cp:revision>59</cp:revision>
  <dcterms:created xsi:type="dcterms:W3CDTF">2016-10-14T18:19:41Z</dcterms:created>
  <dcterms:modified xsi:type="dcterms:W3CDTF">2016-11-13T07:01:02Z</dcterms:modified>
</cp:coreProperties>
</file>