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  <p:sldMasterId id="2147483803" r:id="rId2"/>
  </p:sldMasterIdLst>
  <p:sldIdLst>
    <p:sldId id="256" r:id="rId3"/>
    <p:sldId id="263" r:id="rId4"/>
    <p:sldId id="264" r:id="rId5"/>
    <p:sldId id="295" r:id="rId6"/>
    <p:sldId id="266" r:id="rId7"/>
    <p:sldId id="267" r:id="rId8"/>
    <p:sldId id="268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6" r:id="rId33"/>
    <p:sldId id="297" r:id="rId34"/>
    <p:sldId id="294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 autoAdjust="0"/>
    <p:restoredTop sz="94660"/>
  </p:normalViewPr>
  <p:slideViewPr>
    <p:cSldViewPr snapToGrid="0">
      <p:cViewPr varScale="1">
        <p:scale>
          <a:sx n="78" d="100"/>
          <a:sy n="78" d="100"/>
        </p:scale>
        <p:origin x="9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1957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9734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1605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38712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2314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62121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3610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54855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16303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48518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8783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65149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24476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49309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22155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42529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76051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15469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39926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24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686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5738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705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414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73868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5806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2462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848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E5BF5-78BB-4BAC-81B8-F63D59141CA7}" type="datetimeFigureOut">
              <a:rPr lang="pl-PL" smtClean="0"/>
              <a:t>13.11.2016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3903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816" r:id="rId13"/>
    <p:sldLayoutId id="2147483817" r:id="rId14"/>
    <p:sldLayoutId id="2147483818" r:id="rId15"/>
    <p:sldLayoutId id="214748381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mii.uwm.edu.pl/~piojas/" TargetMode="Externa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raw.io/" TargetMode="Externa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z="3600" dirty="0"/>
              <a:t>Programowanie Obiektowe</a:t>
            </a:r>
            <a:br>
              <a:rPr lang="pl-PL" sz="3600" dirty="0"/>
            </a:br>
            <a:r>
              <a:rPr lang="pl-PL" sz="3600" dirty="0"/>
              <a:t>– Wykład 3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2139901"/>
          </a:xfrm>
        </p:spPr>
        <p:txBody>
          <a:bodyPr>
            <a:normAutofit lnSpcReduction="10000"/>
          </a:bodyPr>
          <a:lstStyle/>
          <a:p>
            <a:r>
              <a:rPr lang="pl-PL" sz="2800" dirty="0">
                <a:solidFill>
                  <a:schemeClr val="tx1"/>
                </a:solidFill>
              </a:rPr>
              <a:t>dr Piotr Jastrzębski</a:t>
            </a:r>
          </a:p>
          <a:p>
            <a:r>
              <a:rPr lang="pl-PL" sz="2800" dirty="0">
                <a:solidFill>
                  <a:schemeClr val="tx1"/>
                </a:solidFill>
              </a:rPr>
              <a:t>Wydział Matematyki i Informatyki</a:t>
            </a:r>
          </a:p>
          <a:p>
            <a:r>
              <a:rPr lang="pl-PL" sz="2800" dirty="0">
                <a:solidFill>
                  <a:schemeClr val="tx1"/>
                </a:solidFill>
                <a:hlinkClick r:id="rId2"/>
              </a:rPr>
              <a:t>http://wmii.uwm.edu.pl/~piojas/</a:t>
            </a:r>
            <a:endParaRPr lang="pl-PL" sz="2800" dirty="0">
              <a:solidFill>
                <a:schemeClr val="tx1"/>
              </a:solidFill>
            </a:endParaRPr>
          </a:p>
          <a:p>
            <a:r>
              <a:rPr lang="pl-PL" sz="2800" dirty="0">
                <a:solidFill>
                  <a:schemeClr val="tx1"/>
                </a:solidFill>
              </a:rPr>
              <a:t>piojas@matman.umw.edu.pl</a:t>
            </a:r>
          </a:p>
        </p:txBody>
      </p:sp>
    </p:spTree>
    <p:extLst>
      <p:ext uri="{BB962C8B-B14F-4D97-AF65-F5344CB8AC3E}">
        <p14:creationId xmlns:p14="http://schemas.microsoft.com/office/powerpoint/2010/main" val="34487371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Diagramy UML – jak rysować?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>
                <a:hlinkClick r:id="rId2"/>
              </a:rPr>
              <a:t>https://www.draw.io/</a:t>
            </a:r>
            <a:endParaRPr lang="pl-PL" sz="2400" dirty="0"/>
          </a:p>
          <a:p>
            <a:r>
              <a:rPr lang="pl-PL" sz="2400" dirty="0"/>
              <a:t>Dodatki do Visual Studio</a:t>
            </a:r>
          </a:p>
          <a:p>
            <a:r>
              <a:rPr lang="pl-PL" sz="2400" dirty="0"/>
              <a:t>Microsoft Visio</a:t>
            </a:r>
          </a:p>
          <a:p>
            <a:endParaRPr lang="pl-PL" sz="2400" dirty="0"/>
          </a:p>
          <a:p>
            <a:r>
              <a:rPr lang="pl-PL" sz="2400" dirty="0"/>
              <a:t>Dodatkowe narzędzia nie zrobią za nas wszystkiego!</a:t>
            </a:r>
          </a:p>
        </p:txBody>
      </p:sp>
    </p:spTree>
    <p:extLst>
      <p:ext uri="{BB962C8B-B14F-4D97-AF65-F5344CB8AC3E}">
        <p14:creationId xmlns:p14="http://schemas.microsoft.com/office/powerpoint/2010/main" val="729405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Założenia programowania obiektowego: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Abstrakcja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Hermetyzacja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sz="2400" dirty="0"/>
              <a:t>Dziedziczenie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sz="2400" dirty="0"/>
              <a:t>Polimorfizm</a:t>
            </a:r>
          </a:p>
        </p:txBody>
      </p:sp>
    </p:spTree>
    <p:extLst>
      <p:ext uri="{BB962C8B-B14F-4D97-AF65-F5344CB8AC3E}">
        <p14:creationId xmlns:p14="http://schemas.microsoft.com/office/powerpoint/2010/main" val="9872256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Dziedziczenie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„Mechanizm”, dzięki któremu jedna z klas może posiąść cechy innej klasy.</a:t>
            </a:r>
          </a:p>
          <a:p>
            <a:r>
              <a:rPr lang="pl-PL" sz="2400" dirty="0"/>
              <a:t>„cechy” – </a:t>
            </a:r>
            <a:r>
              <a:rPr lang="pl-PL" sz="2400" dirty="0">
                <a:latin typeface="Consolas" panose="020B0609020204030204" pitchFamily="49" charset="0"/>
              </a:rPr>
              <a:t>public</a:t>
            </a:r>
            <a:r>
              <a:rPr lang="pl-PL" sz="2400" dirty="0"/>
              <a:t>, </a:t>
            </a:r>
            <a:r>
              <a:rPr lang="pl-PL" sz="2400" dirty="0" err="1">
                <a:latin typeface="Consolas" panose="020B0609020204030204" pitchFamily="49" charset="0"/>
              </a:rPr>
              <a:t>protected</a:t>
            </a:r>
            <a:r>
              <a:rPr lang="pl-PL" sz="2400" dirty="0"/>
              <a:t>, </a:t>
            </a:r>
            <a:r>
              <a:rPr lang="pl-PL" sz="2400" dirty="0" err="1">
                <a:latin typeface="Consolas" panose="020B0609020204030204" pitchFamily="49" charset="0"/>
              </a:rPr>
              <a:t>internal</a:t>
            </a:r>
            <a:r>
              <a:rPr lang="pl-PL" sz="2400" dirty="0"/>
              <a:t>, </a:t>
            </a:r>
            <a:r>
              <a:rPr lang="pl-PL" sz="2400" dirty="0" err="1">
                <a:latin typeface="Consolas" panose="020B0609020204030204" pitchFamily="49" charset="0"/>
              </a:rPr>
              <a:t>protected</a:t>
            </a:r>
            <a:r>
              <a:rPr lang="pl-PL" sz="2400" dirty="0">
                <a:latin typeface="Consolas" panose="020B0609020204030204" pitchFamily="49" charset="0"/>
              </a:rPr>
              <a:t> </a:t>
            </a:r>
            <a:r>
              <a:rPr lang="pl-PL" sz="2400" dirty="0" err="1">
                <a:latin typeface="Consolas" panose="020B0609020204030204" pitchFamily="49" charset="0"/>
              </a:rPr>
              <a:t>internal</a:t>
            </a:r>
            <a:r>
              <a:rPr lang="pl-PL" sz="2400" dirty="0"/>
              <a:t>			</a:t>
            </a:r>
            <a:r>
              <a:rPr lang="pl-PL" sz="2400" strike="dblStrike" dirty="0" err="1">
                <a:latin typeface="Consolas" panose="020B0609020204030204" pitchFamily="49" charset="0"/>
              </a:rPr>
              <a:t>private</a:t>
            </a:r>
            <a:endParaRPr lang="pl-PL" sz="2400" strike="dblStrike" dirty="0">
              <a:latin typeface="Consolas" panose="020B0609020204030204" pitchFamily="49" charset="0"/>
            </a:endParaRPr>
          </a:p>
          <a:p>
            <a:r>
              <a:rPr lang="pl-PL" sz="2400" dirty="0"/>
              <a:t>Klasa bazowa – klasa, z której jest dziedziczone</a:t>
            </a:r>
          </a:p>
          <a:p>
            <a:r>
              <a:rPr lang="pl-PL" sz="2400" dirty="0"/>
              <a:t>Klasa potomna/pochodna – klasa, która dziedziczy</a:t>
            </a:r>
          </a:p>
          <a:p>
            <a:endParaRPr lang="pl-PL" sz="2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353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Rozważmy trzy klasy </a:t>
            </a:r>
            <a:r>
              <a:rPr lang="pl-PL" sz="2400" dirty="0">
                <a:latin typeface="Consolas" panose="020B0609020204030204" pitchFamily="49" charset="0"/>
              </a:rPr>
              <a:t>Pojazd</a:t>
            </a:r>
            <a:r>
              <a:rPr lang="pl-PL" sz="2400" dirty="0"/>
              <a:t>, </a:t>
            </a:r>
            <a:r>
              <a:rPr lang="pl-PL" sz="2400" dirty="0">
                <a:latin typeface="Consolas" panose="020B0609020204030204" pitchFamily="49" charset="0"/>
              </a:rPr>
              <a:t>Rower</a:t>
            </a:r>
            <a:r>
              <a:rPr lang="pl-PL" sz="2400" dirty="0"/>
              <a:t>, </a:t>
            </a:r>
            <a:r>
              <a:rPr lang="pl-PL" sz="2400" dirty="0" err="1">
                <a:latin typeface="Consolas" panose="020B0609020204030204" pitchFamily="49" charset="0"/>
              </a:rPr>
              <a:t>Samochod</a:t>
            </a:r>
            <a:r>
              <a:rPr lang="pl-PL" sz="2400" dirty="0"/>
              <a:t>.</a:t>
            </a:r>
          </a:p>
          <a:p>
            <a:r>
              <a:rPr lang="pl-PL" sz="2400" dirty="0"/>
              <a:t>Samochód jest Pojazdem.</a:t>
            </a:r>
          </a:p>
          <a:p>
            <a:r>
              <a:rPr lang="pl-PL" sz="2400" dirty="0"/>
              <a:t>Rower jest Pojazdem.</a:t>
            </a:r>
          </a:p>
          <a:p>
            <a:endParaRPr lang="pl-PL" sz="2400" dirty="0"/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8168105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Dziedziczenie</a:t>
            </a:r>
            <a:br>
              <a:rPr lang="pl-PL" dirty="0"/>
            </a:br>
            <a:r>
              <a:rPr lang="pl-PL" dirty="0"/>
              <a:t>- po co?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Klasy potomne mogą współdzielić zachowania klas potomnych.</a:t>
            </a:r>
          </a:p>
          <a:p>
            <a:r>
              <a:rPr lang="pl-PL" sz="2400" dirty="0"/>
              <a:t>Możemy rozszerzyć klasy bez powielania kodu.</a:t>
            </a:r>
          </a:p>
          <a:p>
            <a:r>
              <a:rPr lang="pl-PL" sz="2400" dirty="0"/>
              <a:t>Uwypukla wspólne cechy (wspiera abstrakcję).</a:t>
            </a:r>
          </a:p>
        </p:txBody>
      </p:sp>
    </p:spTree>
    <p:extLst>
      <p:ext uri="{BB962C8B-B14F-4D97-AF65-F5344CB8AC3E}">
        <p14:creationId xmlns:p14="http://schemas.microsoft.com/office/powerpoint/2010/main" val="8321806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599" y="988541"/>
            <a:ext cx="6347714" cy="5052823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l-PL" sz="2400" dirty="0" err="1">
                <a:latin typeface="Consolas" panose="020B0609020204030204" pitchFamily="49" charset="0"/>
              </a:rPr>
              <a:t>class</a:t>
            </a:r>
            <a:r>
              <a:rPr lang="pl-PL" sz="2400" dirty="0">
                <a:latin typeface="Consolas" panose="020B0609020204030204" pitchFamily="49" charset="0"/>
              </a:rPr>
              <a:t> Bazowa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l-PL" sz="24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l-PL" sz="2400" dirty="0">
                <a:latin typeface="Consolas" panose="020B0609020204030204" pitchFamily="49" charset="0"/>
              </a:rPr>
              <a:t>   public </a:t>
            </a:r>
            <a:r>
              <a:rPr lang="pl-PL" sz="2400" dirty="0" err="1">
                <a:latin typeface="Consolas" panose="020B0609020204030204" pitchFamily="49" charset="0"/>
              </a:rPr>
              <a:t>int</a:t>
            </a:r>
            <a:r>
              <a:rPr lang="pl-PL" sz="2400" dirty="0">
                <a:latin typeface="Consolas" panose="020B0609020204030204" pitchFamily="49" charset="0"/>
              </a:rPr>
              <a:t> pole;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l-PL" sz="2400" dirty="0">
                <a:latin typeface="Consolas" panose="020B0609020204030204" pitchFamily="49" charset="0"/>
              </a:rPr>
              <a:t>   public </a:t>
            </a:r>
            <a:r>
              <a:rPr lang="pl-PL" sz="2400" dirty="0" err="1">
                <a:latin typeface="Consolas" panose="020B0609020204030204" pitchFamily="49" charset="0"/>
              </a:rPr>
              <a:t>void</a:t>
            </a:r>
            <a:r>
              <a:rPr lang="pl-PL" sz="2400" dirty="0">
                <a:latin typeface="Consolas" panose="020B0609020204030204" pitchFamily="49" charset="0"/>
              </a:rPr>
              <a:t> Metoda1(){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l-PL" sz="24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l-PL" sz="2400" dirty="0">
                <a:latin typeface="Consolas" panose="020B0609020204030204" pitchFamily="49" charset="0"/>
              </a:rPr>
              <a:t>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l-PL" sz="2400" dirty="0" err="1">
                <a:latin typeface="Consolas" panose="020B0609020204030204" pitchFamily="49" charset="0"/>
              </a:rPr>
              <a:t>class</a:t>
            </a:r>
            <a:r>
              <a:rPr lang="pl-PL" sz="2400" dirty="0">
                <a:latin typeface="Consolas" panose="020B0609020204030204" pitchFamily="49" charset="0"/>
              </a:rPr>
              <a:t> Pochodna : Bazowa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l-PL" sz="24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l-PL" sz="2400" dirty="0">
                <a:latin typeface="Consolas" panose="020B0609020204030204" pitchFamily="49" charset="0"/>
              </a:rPr>
              <a:t>   public </a:t>
            </a:r>
            <a:r>
              <a:rPr lang="pl-PL" sz="2400" dirty="0" err="1">
                <a:latin typeface="Consolas" panose="020B0609020204030204" pitchFamily="49" charset="0"/>
              </a:rPr>
              <a:t>int</a:t>
            </a:r>
            <a:r>
              <a:rPr lang="pl-PL" sz="2400" dirty="0">
                <a:latin typeface="Consolas" panose="020B0609020204030204" pitchFamily="49" charset="0"/>
              </a:rPr>
              <a:t> Metoda2()</a:t>
            </a:r>
            <a:br>
              <a:rPr lang="pl-PL" sz="2400" dirty="0">
                <a:latin typeface="Consolas" panose="020B0609020204030204" pitchFamily="49" charset="0"/>
              </a:rPr>
            </a:br>
            <a:r>
              <a:rPr lang="pl-PL" sz="2400" dirty="0">
                <a:latin typeface="Consolas" panose="020B0609020204030204" pitchFamily="49" charset="0"/>
              </a:rPr>
              <a:t>	{ </a:t>
            </a:r>
            <a:br>
              <a:rPr lang="pl-PL" sz="2400" dirty="0">
                <a:latin typeface="Consolas" panose="020B0609020204030204" pitchFamily="49" charset="0"/>
              </a:rPr>
            </a:br>
            <a:r>
              <a:rPr lang="pl-PL" sz="2400" dirty="0">
                <a:latin typeface="Consolas" panose="020B0609020204030204" pitchFamily="49" charset="0"/>
              </a:rPr>
              <a:t>		return pole * 2;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l-PL" sz="2400" dirty="0">
                <a:latin typeface="Consolas" panose="020B0609020204030204" pitchFamily="49" charset="0"/>
              </a:rPr>
              <a:t>	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l-PL" sz="2400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79395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Uwaga!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Klasy z modyfikatorem dostępu </a:t>
            </a:r>
            <a:r>
              <a:rPr lang="pl-PL" sz="2400" dirty="0" err="1">
                <a:latin typeface="Consolas" panose="020B0609020204030204" pitchFamily="49" charset="0"/>
              </a:rPr>
              <a:t>sealed</a:t>
            </a:r>
            <a:r>
              <a:rPr lang="pl-PL" sz="2400" dirty="0"/>
              <a:t> są traktowane jako „zaplombowane”.</a:t>
            </a:r>
          </a:p>
          <a:p>
            <a:r>
              <a:rPr lang="pl-PL" sz="2400" dirty="0"/>
              <a:t> Nie mogą być klasami bazowymi dla innych - nie można z nich dziedziczyć.</a:t>
            </a:r>
          </a:p>
        </p:txBody>
      </p:sp>
    </p:spTree>
    <p:extLst>
      <p:ext uri="{BB962C8B-B14F-4D97-AF65-F5344CB8AC3E}">
        <p14:creationId xmlns:p14="http://schemas.microsoft.com/office/powerpoint/2010/main" val="40274672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599" y="1556952"/>
            <a:ext cx="6347714" cy="4484412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000" dirty="0" err="1">
                <a:latin typeface="Consolas" panose="020B0609020204030204" pitchFamily="49" charset="0"/>
              </a:rPr>
              <a:t>sealed</a:t>
            </a:r>
            <a:r>
              <a:rPr lang="pl-PL" sz="2000" dirty="0">
                <a:latin typeface="Consolas" panose="020B0609020204030204" pitchFamily="49" charset="0"/>
              </a:rPr>
              <a:t> public </a:t>
            </a:r>
            <a:r>
              <a:rPr lang="pl-PL" sz="2000" dirty="0" err="1">
                <a:latin typeface="Consolas" panose="020B0609020204030204" pitchFamily="49" charset="0"/>
              </a:rPr>
              <a:t>class</a:t>
            </a:r>
            <a:r>
              <a:rPr lang="pl-PL" sz="2000" dirty="0">
                <a:latin typeface="Consolas" panose="020B0609020204030204" pitchFamily="49" charset="0"/>
              </a:rPr>
              <a:t> </a:t>
            </a:r>
            <a:r>
              <a:rPr lang="pl-PL" sz="2000" dirty="0" err="1">
                <a:latin typeface="Consolas" panose="020B0609020204030204" pitchFamily="49" charset="0"/>
              </a:rPr>
              <a:t>KlasaBazowa</a:t>
            </a:r>
            <a:endParaRPr lang="pl-PL" sz="20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  // elementy klasy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public </a:t>
            </a:r>
            <a:r>
              <a:rPr lang="pl-PL" sz="2000" dirty="0" err="1">
                <a:latin typeface="Consolas" panose="020B0609020204030204" pitchFamily="49" charset="0"/>
              </a:rPr>
              <a:t>class</a:t>
            </a:r>
            <a:r>
              <a:rPr lang="pl-PL" sz="2000" dirty="0">
                <a:latin typeface="Consolas" panose="020B0609020204030204" pitchFamily="49" charset="0"/>
              </a:rPr>
              <a:t> </a:t>
            </a:r>
            <a:r>
              <a:rPr lang="pl-PL" sz="2000" dirty="0" err="1">
                <a:latin typeface="Consolas" panose="020B0609020204030204" pitchFamily="49" charset="0"/>
              </a:rPr>
              <a:t>KlasaDruga</a:t>
            </a:r>
            <a:r>
              <a:rPr lang="pl-PL" sz="2000" dirty="0">
                <a:latin typeface="Consolas" panose="020B0609020204030204" pitchFamily="49" charset="0"/>
              </a:rPr>
              <a:t> : </a:t>
            </a:r>
            <a:r>
              <a:rPr lang="pl-PL" sz="2000" dirty="0" err="1">
                <a:latin typeface="Consolas" panose="020B0609020204030204" pitchFamily="49" charset="0"/>
              </a:rPr>
              <a:t>KlasaBazowa</a:t>
            </a:r>
            <a:endParaRPr lang="pl-PL" sz="20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		// elementy klasy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	}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729049" y="1841157"/>
            <a:ext cx="852616" cy="253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pic>
        <p:nvPicPr>
          <p:cNvPr id="5" name="Obraz 4" descr="Wycinek ekranu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049" y="4953778"/>
            <a:ext cx="4467849" cy="1371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3405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Wielodziedziczenie</a:t>
            </a:r>
            <a:r>
              <a:rPr lang="pl-PL" dirty="0"/>
              <a:t>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 err="1"/>
              <a:t>Wielodziedziczenie</a:t>
            </a:r>
            <a:r>
              <a:rPr lang="pl-PL" sz="2400" dirty="0"/>
              <a:t> – dziedziczenie z kilku klas bazowych jednocześnie.</a:t>
            </a:r>
          </a:p>
          <a:p>
            <a:r>
              <a:rPr lang="pl-PL" sz="2400" dirty="0"/>
              <a:t>W języku C# jest to nie możliwe.</a:t>
            </a:r>
          </a:p>
          <a:p>
            <a:endParaRPr lang="pl-PL" sz="2400" dirty="0"/>
          </a:p>
          <a:p>
            <a:pPr marL="0" indent="0">
              <a:buNone/>
            </a:pPr>
            <a:r>
              <a:rPr lang="pl-PL" sz="2400" dirty="0"/>
              <a:t>Inne przykładowe języki programowanie umożliwiające </a:t>
            </a:r>
            <a:r>
              <a:rPr lang="pl-PL" sz="2400" dirty="0" err="1"/>
              <a:t>wielodziedziczenie</a:t>
            </a:r>
            <a:r>
              <a:rPr lang="pl-PL" sz="2400" dirty="0"/>
              <a:t>:</a:t>
            </a:r>
          </a:p>
          <a:p>
            <a:pPr marL="0" indent="0">
              <a:buNone/>
            </a:pPr>
            <a:r>
              <a:rPr lang="pl-PL" sz="2400" dirty="0"/>
              <a:t>C++, Perl, </a:t>
            </a:r>
            <a:r>
              <a:rPr lang="pl-PL" sz="2400" dirty="0" err="1"/>
              <a:t>Python</a:t>
            </a:r>
            <a:r>
              <a:rPr lang="pl-PL" sz="2400" dirty="0"/>
              <a:t>.</a:t>
            </a: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6900973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599" y="1309816"/>
            <a:ext cx="6347714" cy="4731547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000" dirty="0" err="1">
                <a:latin typeface="Consolas" panose="020B0609020204030204" pitchFamily="49" charset="0"/>
              </a:rPr>
              <a:t>class</a:t>
            </a:r>
            <a:r>
              <a:rPr lang="pl-PL" sz="2000" dirty="0">
                <a:latin typeface="Consolas" panose="020B0609020204030204" pitchFamily="49" charset="0"/>
              </a:rPr>
              <a:t> Pojazd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    // elementy klasy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000" dirty="0" err="1">
                <a:latin typeface="Consolas" panose="020B0609020204030204" pitchFamily="49" charset="0"/>
              </a:rPr>
              <a:t>class</a:t>
            </a:r>
            <a:r>
              <a:rPr lang="pl-PL" sz="2000" dirty="0">
                <a:latin typeface="Consolas" panose="020B0609020204030204" pitchFamily="49" charset="0"/>
              </a:rPr>
              <a:t> </a:t>
            </a:r>
            <a:r>
              <a:rPr lang="pl-PL" sz="2000" dirty="0" err="1">
                <a:latin typeface="Consolas" panose="020B0609020204030204" pitchFamily="49" charset="0"/>
              </a:rPr>
              <a:t>Samochod</a:t>
            </a:r>
            <a:r>
              <a:rPr lang="pl-PL" sz="2000" dirty="0">
                <a:latin typeface="Consolas" panose="020B0609020204030204" pitchFamily="49" charset="0"/>
              </a:rPr>
              <a:t> : Pojazd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    // elementy klasy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000" dirty="0" err="1">
                <a:latin typeface="Consolas" panose="020B0609020204030204" pitchFamily="49" charset="0"/>
              </a:rPr>
              <a:t>class</a:t>
            </a:r>
            <a:r>
              <a:rPr lang="pl-PL" sz="2000" dirty="0">
                <a:latin typeface="Consolas" panose="020B0609020204030204" pitchFamily="49" charset="0"/>
              </a:rPr>
              <a:t> Tir : </a:t>
            </a:r>
            <a:r>
              <a:rPr lang="pl-PL" sz="2000" dirty="0" err="1">
                <a:latin typeface="Consolas" panose="020B0609020204030204" pitchFamily="49" charset="0"/>
              </a:rPr>
              <a:t>Samochod</a:t>
            </a:r>
            <a:r>
              <a:rPr lang="pl-PL" sz="2000" dirty="0">
                <a:latin typeface="Consolas" panose="020B0609020204030204" pitchFamily="49" charset="0"/>
              </a:rPr>
              <a:t>, Pojazd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    // elementy klasy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   }</a:t>
            </a:r>
          </a:p>
        </p:txBody>
      </p:sp>
      <p:pic>
        <p:nvPicPr>
          <p:cNvPr id="5" name="Obraz 4" descr="Wycinek ekranu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7975" y="5322156"/>
            <a:ext cx="4391638" cy="1419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965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Pierwsza klasa - Dom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l-PL" sz="2000" dirty="0" err="1">
                <a:latin typeface="Consolas" panose="020B0609020204030204" pitchFamily="49" charset="0"/>
              </a:rPr>
              <a:t>class</a:t>
            </a:r>
            <a:r>
              <a:rPr lang="pl-PL" sz="2000" dirty="0">
                <a:latin typeface="Consolas" panose="020B0609020204030204" pitchFamily="49" charset="0"/>
              </a:rPr>
              <a:t> Dom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	public </a:t>
            </a:r>
            <a:r>
              <a:rPr lang="pl-PL" sz="2000" dirty="0" err="1">
                <a:latin typeface="Consolas" panose="020B0609020204030204" pitchFamily="49" charset="0"/>
              </a:rPr>
              <a:t>int</a:t>
            </a:r>
            <a:r>
              <a:rPr lang="pl-PL" sz="2000" dirty="0">
                <a:latin typeface="Consolas" panose="020B0609020204030204" pitchFamily="49" charset="0"/>
              </a:rPr>
              <a:t> powierzchnia;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	public </a:t>
            </a:r>
            <a:r>
              <a:rPr lang="pl-PL" sz="2000" dirty="0" err="1">
                <a:latin typeface="Consolas" panose="020B0609020204030204" pitchFamily="49" charset="0"/>
              </a:rPr>
              <a:t>bool</a:t>
            </a:r>
            <a:r>
              <a:rPr lang="pl-PL" sz="2000" dirty="0">
                <a:latin typeface="Consolas" panose="020B0609020204030204" pitchFamily="49" charset="0"/>
              </a:rPr>
              <a:t> </a:t>
            </a:r>
            <a:r>
              <a:rPr lang="pl-PL" sz="2000" dirty="0" err="1">
                <a:latin typeface="Consolas" panose="020B0609020204030204" pitchFamily="49" charset="0"/>
              </a:rPr>
              <a:t>garaz</a:t>
            </a:r>
            <a:r>
              <a:rPr lang="pl-PL" sz="20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	public </a:t>
            </a:r>
            <a:r>
              <a:rPr lang="pl-PL" sz="2000" dirty="0" err="1">
                <a:latin typeface="Consolas" panose="020B0609020204030204" pitchFamily="49" charset="0"/>
              </a:rPr>
              <a:t>int</a:t>
            </a:r>
            <a:r>
              <a:rPr lang="pl-PL" sz="2000" dirty="0">
                <a:latin typeface="Consolas" panose="020B0609020204030204" pitchFamily="49" charset="0"/>
              </a:rPr>
              <a:t> </a:t>
            </a:r>
            <a:r>
              <a:rPr lang="pl-PL" sz="2000" dirty="0" err="1">
                <a:latin typeface="Consolas" panose="020B0609020204030204" pitchFamily="49" charset="0"/>
              </a:rPr>
              <a:t>iloscPokoi</a:t>
            </a:r>
            <a:r>
              <a:rPr lang="pl-PL" sz="20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	public </a:t>
            </a:r>
            <a:r>
              <a:rPr lang="pl-PL" sz="2000" dirty="0" err="1">
                <a:latin typeface="Consolas" panose="020B0609020204030204" pitchFamily="49" charset="0"/>
              </a:rPr>
              <a:t>bool</a:t>
            </a:r>
            <a:r>
              <a:rPr lang="pl-PL" sz="2000" dirty="0">
                <a:latin typeface="Consolas" panose="020B0609020204030204" pitchFamily="49" charset="0"/>
              </a:rPr>
              <a:t> </a:t>
            </a:r>
            <a:r>
              <a:rPr lang="pl-PL" sz="2000" dirty="0" err="1">
                <a:latin typeface="Consolas" panose="020B0609020204030204" pitchFamily="49" charset="0"/>
              </a:rPr>
              <a:t>ogrod</a:t>
            </a:r>
            <a:r>
              <a:rPr lang="pl-PL" sz="20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	public </a:t>
            </a:r>
            <a:r>
              <a:rPr lang="pl-PL" sz="2000" dirty="0" err="1">
                <a:latin typeface="Consolas" panose="020B0609020204030204" pitchFamily="49" charset="0"/>
              </a:rPr>
              <a:t>int</a:t>
            </a:r>
            <a:r>
              <a:rPr lang="pl-PL" sz="2000" dirty="0">
                <a:latin typeface="Consolas" panose="020B0609020204030204" pitchFamily="49" charset="0"/>
              </a:rPr>
              <a:t> </a:t>
            </a:r>
            <a:r>
              <a:rPr lang="pl-PL" sz="2000" dirty="0" err="1">
                <a:latin typeface="Consolas" panose="020B0609020204030204" pitchFamily="49" charset="0"/>
              </a:rPr>
              <a:t>iloscPieter</a:t>
            </a:r>
            <a:r>
              <a:rPr lang="pl-PL" sz="20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pl-PL" sz="20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	public </a:t>
            </a:r>
            <a:r>
              <a:rPr lang="pl-PL" sz="2000" dirty="0" err="1">
                <a:latin typeface="Consolas" panose="020B0609020204030204" pitchFamily="49" charset="0"/>
              </a:rPr>
              <a:t>int</a:t>
            </a:r>
            <a:r>
              <a:rPr lang="pl-PL" sz="2000" dirty="0">
                <a:latin typeface="Consolas" panose="020B0609020204030204" pitchFamily="49" charset="0"/>
              </a:rPr>
              <a:t> </a:t>
            </a:r>
            <a:r>
              <a:rPr lang="pl-PL" sz="2000" dirty="0" err="1">
                <a:latin typeface="Consolas" panose="020B0609020204030204" pitchFamily="49" charset="0"/>
              </a:rPr>
              <a:t>PodajCene</a:t>
            </a:r>
            <a:r>
              <a:rPr lang="pl-PL" sz="2000" dirty="0">
                <a:latin typeface="Consolas" panose="020B0609020204030204" pitchFamily="49" charset="0"/>
              </a:rPr>
              <a:t>()</a:t>
            </a:r>
            <a:br>
              <a:rPr lang="pl-PL" sz="2000" dirty="0">
                <a:latin typeface="Consolas" panose="020B0609020204030204" pitchFamily="49" charset="0"/>
              </a:rPr>
            </a:br>
            <a:r>
              <a:rPr lang="pl-PL" sz="2000" dirty="0">
                <a:latin typeface="Consolas" panose="020B0609020204030204" pitchFamily="49" charset="0"/>
              </a:rPr>
              <a:t>	{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		return powierzchnia*3000;</a:t>
            </a:r>
            <a:br>
              <a:rPr lang="pl-PL" sz="2000" dirty="0">
                <a:latin typeface="Consolas" panose="020B0609020204030204" pitchFamily="49" charset="0"/>
              </a:rPr>
            </a:br>
            <a:r>
              <a:rPr lang="pl-PL" sz="2000" dirty="0">
                <a:latin typeface="Consolas" panose="020B0609020204030204" pitchFamily="49" charset="0"/>
              </a:rPr>
              <a:t>	}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}</a:t>
            </a:r>
          </a:p>
          <a:p>
            <a:endParaRPr lang="pl-PL" sz="20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8014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Hierarchia dziedziczenia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599" y="1470454"/>
            <a:ext cx="6347714" cy="4570909"/>
          </a:xfrm>
        </p:spPr>
        <p:txBody>
          <a:bodyPr>
            <a:noAutofit/>
          </a:bodyPr>
          <a:lstStyle/>
          <a:p>
            <a:r>
              <a:rPr lang="pl-PL" sz="1600" dirty="0"/>
              <a:t>Samochód jest Pojazdem.</a:t>
            </a:r>
          </a:p>
          <a:p>
            <a:r>
              <a:rPr lang="pl-PL" sz="1600" dirty="0"/>
              <a:t>Tir jest Samochodem.</a:t>
            </a:r>
          </a:p>
          <a:p>
            <a:endParaRPr lang="pl-PL" sz="16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 err="1">
                <a:latin typeface="Consolas" panose="020B0609020204030204" pitchFamily="49" charset="0"/>
              </a:rPr>
              <a:t>class</a:t>
            </a:r>
            <a:r>
              <a:rPr lang="pl-PL" sz="1600" dirty="0">
                <a:latin typeface="Consolas" panose="020B0609020204030204" pitchFamily="49" charset="0"/>
              </a:rPr>
              <a:t> Pojazd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// elementy klasy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 err="1">
                <a:latin typeface="Consolas" panose="020B0609020204030204" pitchFamily="49" charset="0"/>
              </a:rPr>
              <a:t>class</a:t>
            </a:r>
            <a:r>
              <a:rPr lang="pl-PL" sz="1600" dirty="0">
                <a:latin typeface="Consolas" panose="020B0609020204030204" pitchFamily="49" charset="0"/>
              </a:rPr>
              <a:t> </a:t>
            </a:r>
            <a:r>
              <a:rPr lang="pl-PL" sz="1600" dirty="0" err="1">
                <a:latin typeface="Consolas" panose="020B0609020204030204" pitchFamily="49" charset="0"/>
              </a:rPr>
              <a:t>Samochod</a:t>
            </a:r>
            <a:r>
              <a:rPr lang="pl-PL" sz="1600" dirty="0">
                <a:latin typeface="Consolas" panose="020B0609020204030204" pitchFamily="49" charset="0"/>
              </a:rPr>
              <a:t> : Pojazd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// elementy klasy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 err="1">
                <a:latin typeface="Consolas" panose="020B0609020204030204" pitchFamily="49" charset="0"/>
              </a:rPr>
              <a:t>class</a:t>
            </a:r>
            <a:r>
              <a:rPr lang="pl-PL" sz="1600" dirty="0">
                <a:latin typeface="Consolas" panose="020B0609020204030204" pitchFamily="49" charset="0"/>
              </a:rPr>
              <a:t> Tir : </a:t>
            </a:r>
            <a:r>
              <a:rPr lang="pl-PL" sz="1600" dirty="0" err="1">
                <a:latin typeface="Consolas" panose="020B0609020204030204" pitchFamily="49" charset="0"/>
              </a:rPr>
              <a:t>Samochod</a:t>
            </a:r>
            <a:endParaRPr lang="pl-PL" sz="16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// elementy klasy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5235255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757360"/>
              </p:ext>
            </p:extLst>
          </p:nvPr>
        </p:nvGraphicFramePr>
        <p:xfrm>
          <a:off x="1524000" y="1397000"/>
          <a:ext cx="3122141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22141">
                  <a:extLst>
                    <a:ext uri="{9D8B030D-6E8A-4147-A177-3AD203B41FA5}">
                      <a16:colId xmlns:a16="http://schemas.microsoft.com/office/drawing/2014/main" val="3065400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Consolas" panose="020B0609020204030204" pitchFamily="49" charset="0"/>
                        </a:rPr>
                        <a:t>Pojazd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585893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119442"/>
              </p:ext>
            </p:extLst>
          </p:nvPr>
        </p:nvGraphicFramePr>
        <p:xfrm>
          <a:off x="1063066" y="2824163"/>
          <a:ext cx="3122141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22141">
                  <a:extLst>
                    <a:ext uri="{9D8B030D-6E8A-4147-A177-3AD203B41FA5}">
                      <a16:colId xmlns:a16="http://schemas.microsoft.com/office/drawing/2014/main" val="3065400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err="1">
                          <a:latin typeface="Consolas" panose="020B0609020204030204" pitchFamily="49" charset="0"/>
                        </a:rPr>
                        <a:t>Samochod</a:t>
                      </a:r>
                      <a:endParaRPr lang="pl-PL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585893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468976"/>
              </p:ext>
            </p:extLst>
          </p:nvPr>
        </p:nvGraphicFramePr>
        <p:xfrm>
          <a:off x="2410254" y="4251326"/>
          <a:ext cx="3122141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22141">
                  <a:extLst>
                    <a:ext uri="{9D8B030D-6E8A-4147-A177-3AD203B41FA5}">
                      <a16:colId xmlns:a16="http://schemas.microsoft.com/office/drawing/2014/main" val="3065400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Consolas" panose="020B0609020204030204" pitchFamily="49" charset="0"/>
                        </a:rPr>
                        <a:t>Tir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585893"/>
                  </a:ext>
                </a:extLst>
              </a:tr>
            </a:tbl>
          </a:graphicData>
        </a:graphic>
      </p:graphicFrame>
      <p:grpSp>
        <p:nvGrpSpPr>
          <p:cNvPr id="19" name="Grupa 18"/>
          <p:cNvGrpSpPr/>
          <p:nvPr/>
        </p:nvGrpSpPr>
        <p:grpSpPr>
          <a:xfrm rot="993697">
            <a:off x="2644959" y="1755114"/>
            <a:ext cx="297745" cy="1072080"/>
            <a:chOff x="5100856" y="1499870"/>
            <a:chExt cx="568241" cy="1440535"/>
          </a:xfrm>
        </p:grpSpPr>
        <p:sp>
          <p:nvSpPr>
            <p:cNvPr id="14" name="Trójkąt równoramienny 13"/>
            <p:cNvSpPr/>
            <p:nvPr/>
          </p:nvSpPr>
          <p:spPr>
            <a:xfrm>
              <a:off x="5321300" y="1499870"/>
              <a:ext cx="177800" cy="165100"/>
            </a:xfrm>
            <a:prstGeom prst="triangl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18" name="Łącznik prosty 17"/>
            <p:cNvCxnSpPr/>
            <p:nvPr/>
          </p:nvCxnSpPr>
          <p:spPr>
            <a:xfrm rot="20606303" flipH="1">
              <a:off x="5100856" y="1696180"/>
              <a:ext cx="568241" cy="124422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2" name="Obraz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3411204" y="3190530"/>
            <a:ext cx="365792" cy="106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6609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Każda klasa w C# dziedziczy niejawnie z klasy </a:t>
            </a:r>
            <a:r>
              <a:rPr lang="pl-PL" sz="2400" dirty="0">
                <a:latin typeface="Consolas" panose="020B0609020204030204" pitchFamily="49" charset="0"/>
              </a:rPr>
              <a:t>Object</a:t>
            </a:r>
            <a:r>
              <a:rPr lang="pl-PL" sz="2400" dirty="0"/>
              <a:t>.</a:t>
            </a:r>
          </a:p>
          <a:p>
            <a:r>
              <a:rPr lang="pl-PL" sz="2400" dirty="0"/>
              <a:t>Wszystkie klasy w .NET dziedziczą po niej.</a:t>
            </a:r>
          </a:p>
        </p:txBody>
      </p:sp>
    </p:spTree>
    <p:extLst>
      <p:ext uri="{BB962C8B-B14F-4D97-AF65-F5344CB8AC3E}">
        <p14:creationId xmlns:p14="http://schemas.microsoft.com/office/powerpoint/2010/main" val="26533465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Konstruktory</a:t>
            </a:r>
            <a:r>
              <a:rPr lang="pl-PL" dirty="0"/>
              <a:t> a dziedziczenie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 err="1"/>
              <a:t>Konstruktory</a:t>
            </a:r>
            <a:r>
              <a:rPr lang="pl-PL" sz="2400" dirty="0"/>
              <a:t> nie podlegają dziedziczeniu.</a:t>
            </a:r>
          </a:p>
          <a:p>
            <a:r>
              <a:rPr lang="pl-PL" sz="2400" dirty="0"/>
              <a:t>W każdej klasie konstruktor należy napisać na nowo.</a:t>
            </a:r>
          </a:p>
          <a:p>
            <a:r>
              <a:rPr lang="pl-PL" sz="2400" dirty="0"/>
              <a:t>Za pomocą inicjatora </a:t>
            </a:r>
            <a:r>
              <a:rPr lang="pl-PL" sz="2400" dirty="0" err="1"/>
              <a:t>base</a:t>
            </a:r>
            <a:r>
              <a:rPr lang="pl-PL" sz="2400" dirty="0"/>
              <a:t> możemy wywołać konstruktor klasy bazowej.</a:t>
            </a:r>
          </a:p>
        </p:txBody>
      </p:sp>
    </p:spTree>
    <p:extLst>
      <p:ext uri="{BB962C8B-B14F-4D97-AF65-F5344CB8AC3E}">
        <p14:creationId xmlns:p14="http://schemas.microsoft.com/office/powerpoint/2010/main" val="38807594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599" y="1422400"/>
            <a:ext cx="6347714" cy="5067300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	</a:t>
            </a:r>
            <a:r>
              <a:rPr lang="pl-PL" sz="1600" dirty="0" err="1">
                <a:latin typeface="Consolas" panose="020B0609020204030204" pitchFamily="49" charset="0"/>
              </a:rPr>
              <a:t>class</a:t>
            </a:r>
            <a:r>
              <a:rPr lang="pl-PL" sz="1600" dirty="0">
                <a:latin typeface="Consolas" panose="020B0609020204030204" pitchFamily="49" charset="0"/>
              </a:rPr>
              <a:t> Pojazd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</a:t>
            </a:r>
            <a:r>
              <a:rPr lang="pl-PL" sz="1600" dirty="0" err="1">
                <a:latin typeface="Consolas" panose="020B0609020204030204" pitchFamily="49" charset="0"/>
              </a:rPr>
              <a:t>protected</a:t>
            </a:r>
            <a:r>
              <a:rPr lang="pl-PL" sz="1600" dirty="0">
                <a:latin typeface="Consolas" panose="020B0609020204030204" pitchFamily="49" charset="0"/>
              </a:rPr>
              <a:t> string marka;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public Pojazd(string marka)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    </a:t>
            </a:r>
            <a:r>
              <a:rPr lang="pl-PL" sz="1600" dirty="0" err="1">
                <a:latin typeface="Consolas" panose="020B0609020204030204" pitchFamily="49" charset="0"/>
              </a:rPr>
              <a:t>this.marka</a:t>
            </a:r>
            <a:r>
              <a:rPr lang="pl-PL" sz="1600" dirty="0">
                <a:latin typeface="Consolas" panose="020B0609020204030204" pitchFamily="49" charset="0"/>
              </a:rPr>
              <a:t> = marka;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	</a:t>
            </a:r>
            <a:r>
              <a:rPr lang="pl-PL" sz="1600" dirty="0" err="1">
                <a:latin typeface="Consolas" panose="020B0609020204030204" pitchFamily="49" charset="0"/>
              </a:rPr>
              <a:t>class</a:t>
            </a:r>
            <a:r>
              <a:rPr lang="pl-PL" sz="1600" dirty="0">
                <a:latin typeface="Consolas" panose="020B0609020204030204" pitchFamily="49" charset="0"/>
              </a:rPr>
              <a:t> </a:t>
            </a:r>
            <a:r>
              <a:rPr lang="pl-PL" sz="1600" dirty="0" err="1">
                <a:latin typeface="Consolas" panose="020B0609020204030204" pitchFamily="49" charset="0"/>
              </a:rPr>
              <a:t>Samochod</a:t>
            </a:r>
            <a:r>
              <a:rPr lang="pl-PL" sz="1600" dirty="0">
                <a:latin typeface="Consolas" panose="020B0609020204030204" pitchFamily="49" charset="0"/>
              </a:rPr>
              <a:t> : Pojazd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</a:t>
            </a:r>
            <a:r>
              <a:rPr lang="pl-PL" sz="1600" dirty="0" err="1">
                <a:latin typeface="Consolas" panose="020B0609020204030204" pitchFamily="49" charset="0"/>
              </a:rPr>
              <a:t>int</a:t>
            </a:r>
            <a:r>
              <a:rPr lang="pl-PL" sz="1600" dirty="0">
                <a:latin typeface="Consolas" panose="020B0609020204030204" pitchFamily="49" charset="0"/>
              </a:rPr>
              <a:t> </a:t>
            </a:r>
            <a:r>
              <a:rPr lang="pl-PL" sz="1600" dirty="0" err="1">
                <a:latin typeface="Consolas" panose="020B0609020204030204" pitchFamily="49" charset="0"/>
              </a:rPr>
              <a:t>iloscKol</a:t>
            </a:r>
            <a:r>
              <a:rPr lang="pl-PL" sz="16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public </a:t>
            </a:r>
            <a:r>
              <a:rPr lang="pl-PL" sz="1600" dirty="0" err="1">
                <a:latin typeface="Consolas" panose="020B0609020204030204" pitchFamily="49" charset="0"/>
              </a:rPr>
              <a:t>Samochod</a:t>
            </a:r>
            <a:r>
              <a:rPr lang="pl-PL" sz="1600" dirty="0">
                <a:latin typeface="Consolas" panose="020B0609020204030204" pitchFamily="49" charset="0"/>
              </a:rPr>
              <a:t>(string marka, </a:t>
            </a:r>
            <a:r>
              <a:rPr lang="pl-PL" sz="1600" dirty="0" err="1">
                <a:latin typeface="Consolas" panose="020B0609020204030204" pitchFamily="49" charset="0"/>
              </a:rPr>
              <a:t>int</a:t>
            </a:r>
            <a:r>
              <a:rPr lang="pl-PL" sz="1600" dirty="0">
                <a:latin typeface="Consolas" panose="020B0609020204030204" pitchFamily="49" charset="0"/>
              </a:rPr>
              <a:t> </a:t>
            </a:r>
            <a:r>
              <a:rPr lang="pl-PL" sz="1600" dirty="0" err="1">
                <a:latin typeface="Consolas" panose="020B0609020204030204" pitchFamily="49" charset="0"/>
              </a:rPr>
              <a:t>iloscKol</a:t>
            </a:r>
            <a:r>
              <a:rPr lang="pl-PL" sz="16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    : </a:t>
            </a:r>
            <a:r>
              <a:rPr lang="pl-PL" sz="1600" dirty="0" err="1">
                <a:latin typeface="Consolas" panose="020B0609020204030204" pitchFamily="49" charset="0"/>
              </a:rPr>
              <a:t>base</a:t>
            </a:r>
            <a:r>
              <a:rPr lang="pl-PL" sz="1600" dirty="0">
                <a:latin typeface="Consolas" panose="020B0609020204030204" pitchFamily="49" charset="0"/>
              </a:rPr>
              <a:t>(marka)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    </a:t>
            </a:r>
            <a:r>
              <a:rPr lang="pl-PL" sz="1600" dirty="0" err="1">
                <a:latin typeface="Consolas" panose="020B0609020204030204" pitchFamily="49" charset="0"/>
              </a:rPr>
              <a:t>this.iloscKol</a:t>
            </a:r>
            <a:r>
              <a:rPr lang="pl-PL" sz="1600" dirty="0">
                <a:latin typeface="Consolas" panose="020B0609020204030204" pitchFamily="49" charset="0"/>
              </a:rPr>
              <a:t> = </a:t>
            </a:r>
            <a:r>
              <a:rPr lang="pl-PL" sz="1600" dirty="0" err="1">
                <a:latin typeface="Consolas" panose="020B0609020204030204" pitchFamily="49" charset="0"/>
              </a:rPr>
              <a:t>iloscKol</a:t>
            </a:r>
            <a:r>
              <a:rPr lang="pl-PL" sz="16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3491581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Stworzenie obiektu klasy potomnej za pomocą konstruktora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160590"/>
            <a:ext cx="7264400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pl-PL" sz="2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pl-PL" sz="2400" dirty="0" err="1">
                <a:latin typeface="Consolas" panose="020B0609020204030204" pitchFamily="49" charset="0"/>
              </a:rPr>
              <a:t>Samochod</a:t>
            </a:r>
            <a:r>
              <a:rPr lang="pl-PL" sz="2400" dirty="0">
                <a:latin typeface="Consolas" panose="020B0609020204030204" pitchFamily="49" charset="0"/>
              </a:rPr>
              <a:t> auto1 = </a:t>
            </a:r>
            <a:r>
              <a:rPr lang="pl-PL" sz="2400" dirty="0" err="1">
                <a:latin typeface="Consolas" panose="020B0609020204030204" pitchFamily="49" charset="0"/>
              </a:rPr>
              <a:t>new</a:t>
            </a:r>
            <a:r>
              <a:rPr lang="pl-PL" sz="2400" dirty="0">
                <a:latin typeface="Consolas" panose="020B0609020204030204" pitchFamily="49" charset="0"/>
              </a:rPr>
              <a:t> </a:t>
            </a:r>
            <a:r>
              <a:rPr lang="pl-PL" sz="2400" dirty="0" err="1">
                <a:latin typeface="Consolas" panose="020B0609020204030204" pitchFamily="49" charset="0"/>
              </a:rPr>
              <a:t>Samochod</a:t>
            </a:r>
            <a:r>
              <a:rPr lang="pl-PL" sz="2400" dirty="0">
                <a:latin typeface="Consolas" panose="020B0609020204030204" pitchFamily="49" charset="0"/>
              </a:rPr>
              <a:t>("Skoda", 4);</a:t>
            </a:r>
          </a:p>
        </p:txBody>
      </p:sp>
    </p:spTree>
    <p:extLst>
      <p:ext uri="{BB962C8B-B14F-4D97-AF65-F5344CB8AC3E}">
        <p14:creationId xmlns:p14="http://schemas.microsoft.com/office/powerpoint/2010/main" val="30738005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Rzutowanie</a:t>
            </a:r>
            <a:br>
              <a:rPr lang="pl-PL" dirty="0"/>
            </a:br>
            <a:r>
              <a:rPr lang="pl-PL" dirty="0"/>
              <a:t>przy dziedziczeniu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Rzutowanie w górę (zawsze możliwe i skuteczne).</a:t>
            </a:r>
          </a:p>
          <a:p>
            <a:pPr marL="0" indent="0">
              <a:buNone/>
            </a:pPr>
            <a:r>
              <a:rPr lang="pl-PL" sz="2400" dirty="0" err="1"/>
              <a:t>Samochod</a:t>
            </a:r>
            <a:r>
              <a:rPr lang="pl-PL" sz="2400" dirty="0"/>
              <a:t> możemy traktować jak Pojazd.</a:t>
            </a:r>
          </a:p>
          <a:p>
            <a:r>
              <a:rPr lang="pl-PL" sz="2400" dirty="0"/>
              <a:t>Rzutowania w dół (możliwe gdy rzeczywiście obiekt jest typu pochodnego).</a:t>
            </a:r>
          </a:p>
          <a:p>
            <a:pPr marL="0" indent="0">
              <a:buNone/>
            </a:pPr>
            <a:r>
              <a:rPr lang="pl-PL" sz="2400" dirty="0"/>
              <a:t>Nie każdy Pojazd jest Samochodem.</a:t>
            </a:r>
          </a:p>
          <a:p>
            <a:pPr marL="0" indent="0">
              <a:buNone/>
            </a:pPr>
            <a:r>
              <a:rPr lang="pl-PL" sz="2400" dirty="0"/>
              <a:t>Nie każdy kwadrat jest prostokątem.</a:t>
            </a:r>
          </a:p>
        </p:txBody>
      </p:sp>
    </p:spTree>
    <p:extLst>
      <p:ext uri="{BB962C8B-B14F-4D97-AF65-F5344CB8AC3E}">
        <p14:creationId xmlns:p14="http://schemas.microsoft.com/office/powerpoint/2010/main" val="23089053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Rzutowanie w górę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599" y="1651000"/>
            <a:ext cx="6347714" cy="4953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Przykład:</a:t>
            </a:r>
            <a:br>
              <a:rPr lang="pl-PL" sz="2400" dirty="0"/>
            </a:br>
            <a:br>
              <a:rPr lang="pl-PL" sz="2400" dirty="0"/>
            </a:br>
            <a:r>
              <a:rPr lang="pl-PL" sz="2400" dirty="0" err="1">
                <a:latin typeface="Consolas" panose="020B0609020204030204" pitchFamily="49" charset="0"/>
              </a:rPr>
              <a:t>Samochod</a:t>
            </a:r>
            <a:r>
              <a:rPr lang="pl-PL" sz="2400" dirty="0">
                <a:latin typeface="Consolas" panose="020B0609020204030204" pitchFamily="49" charset="0"/>
              </a:rPr>
              <a:t> a1 = </a:t>
            </a:r>
            <a:r>
              <a:rPr lang="pl-PL" sz="2400" dirty="0" err="1">
                <a:latin typeface="Consolas" panose="020B0609020204030204" pitchFamily="49" charset="0"/>
              </a:rPr>
              <a:t>new</a:t>
            </a:r>
            <a:r>
              <a:rPr lang="pl-PL" sz="2400" dirty="0">
                <a:latin typeface="Consolas" panose="020B0609020204030204" pitchFamily="49" charset="0"/>
              </a:rPr>
              <a:t> </a:t>
            </a:r>
            <a:r>
              <a:rPr lang="pl-PL" sz="2400" dirty="0" err="1">
                <a:latin typeface="Consolas" panose="020B0609020204030204" pitchFamily="49" charset="0"/>
              </a:rPr>
              <a:t>Samochod</a:t>
            </a:r>
            <a:r>
              <a:rPr lang="pl-PL" sz="2400" dirty="0">
                <a:latin typeface="Consolas" panose="020B0609020204030204" pitchFamily="49" charset="0"/>
              </a:rPr>
              <a:t>(); 					//obiekt klasy potomnej</a:t>
            </a:r>
          </a:p>
          <a:p>
            <a:pPr marL="0" indent="0">
              <a:buNone/>
            </a:pPr>
            <a:r>
              <a:rPr lang="pl-PL" sz="2400" dirty="0">
                <a:latin typeface="Consolas" panose="020B0609020204030204" pitchFamily="49" charset="0"/>
              </a:rPr>
              <a:t>Pojazd a2 = a1;  //rzutowanie w górę</a:t>
            </a:r>
          </a:p>
          <a:p>
            <a:pPr marL="0" indent="0">
              <a:buNone/>
            </a:pPr>
            <a:endParaRPr lang="pl-PL" sz="2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pl-PL" sz="2400" dirty="0"/>
              <a:t>Kod</a:t>
            </a:r>
          </a:p>
          <a:p>
            <a:pPr marL="0" indent="0">
              <a:buNone/>
            </a:pPr>
            <a:r>
              <a:rPr lang="pl-PL" sz="2400" dirty="0" err="1">
                <a:latin typeface="Consolas" panose="020B0609020204030204" pitchFamily="49" charset="0"/>
              </a:rPr>
              <a:t>Console.WriteLine</a:t>
            </a:r>
            <a:r>
              <a:rPr lang="pl-PL" sz="2400" dirty="0">
                <a:latin typeface="Consolas" panose="020B0609020204030204" pitchFamily="49" charset="0"/>
              </a:rPr>
              <a:t>(a1 == a2);</a:t>
            </a:r>
          </a:p>
          <a:p>
            <a:pPr marL="0" indent="0">
              <a:buNone/>
            </a:pPr>
            <a:r>
              <a:rPr lang="pl-PL" sz="2400" dirty="0"/>
              <a:t>zwróci wartość </a:t>
            </a:r>
            <a:r>
              <a:rPr lang="pl-PL" sz="2400" dirty="0">
                <a:latin typeface="Consolas" panose="020B0609020204030204" pitchFamily="49" charset="0"/>
              </a:rPr>
              <a:t>True.</a:t>
            </a:r>
          </a:p>
        </p:txBody>
      </p:sp>
    </p:spTree>
    <p:extLst>
      <p:ext uri="{BB962C8B-B14F-4D97-AF65-F5344CB8AC3E}">
        <p14:creationId xmlns:p14="http://schemas.microsoft.com/office/powerpoint/2010/main" val="7945878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Rzutowanie w dół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 err="1">
                <a:latin typeface="Consolas" panose="020B0609020204030204" pitchFamily="49" charset="0"/>
              </a:rPr>
              <a:t>Samochod</a:t>
            </a:r>
            <a:r>
              <a:rPr lang="pl-PL" sz="2000" dirty="0">
                <a:latin typeface="Consolas" panose="020B0609020204030204" pitchFamily="49" charset="0"/>
              </a:rPr>
              <a:t> a1 = </a:t>
            </a:r>
            <a:r>
              <a:rPr lang="pl-PL" sz="2000" dirty="0" err="1">
                <a:latin typeface="Consolas" panose="020B0609020204030204" pitchFamily="49" charset="0"/>
              </a:rPr>
              <a:t>new</a:t>
            </a:r>
            <a:r>
              <a:rPr lang="pl-PL" sz="2000" dirty="0">
                <a:latin typeface="Consolas" panose="020B0609020204030204" pitchFamily="49" charset="0"/>
              </a:rPr>
              <a:t> </a:t>
            </a:r>
            <a:r>
              <a:rPr lang="pl-PL" sz="2000" dirty="0" err="1">
                <a:latin typeface="Consolas" panose="020B0609020204030204" pitchFamily="49" charset="0"/>
              </a:rPr>
              <a:t>Samochod</a:t>
            </a:r>
            <a:r>
              <a:rPr lang="pl-PL" sz="2000" dirty="0">
                <a:latin typeface="Consolas" panose="020B0609020204030204" pitchFamily="49" charset="0"/>
              </a:rPr>
              <a:t>(); //obiekt klasy 			potomnej</a:t>
            </a:r>
          </a:p>
          <a:p>
            <a:pPr marL="0" indent="0">
              <a:buNone/>
            </a:pPr>
            <a:r>
              <a:rPr lang="pl-PL" sz="2000" dirty="0">
                <a:latin typeface="Consolas" panose="020B0609020204030204" pitchFamily="49" charset="0"/>
              </a:rPr>
              <a:t>Pojazd a2 = a1;  //rzutowanie w górę</a:t>
            </a:r>
          </a:p>
          <a:p>
            <a:pPr marL="0" indent="0">
              <a:buNone/>
            </a:pPr>
            <a:r>
              <a:rPr lang="pl-PL" sz="2000" dirty="0" err="1">
                <a:latin typeface="Consolas" panose="020B0609020204030204" pitchFamily="49" charset="0"/>
              </a:rPr>
              <a:t>Samochod</a:t>
            </a:r>
            <a:r>
              <a:rPr lang="pl-PL" sz="2000" dirty="0">
                <a:latin typeface="Consolas" panose="020B0609020204030204" pitchFamily="49" charset="0"/>
              </a:rPr>
              <a:t> a3 = a2;  //rzutowanie w dół</a:t>
            </a:r>
          </a:p>
        </p:txBody>
      </p:sp>
      <p:pic>
        <p:nvPicPr>
          <p:cNvPr id="4" name="Obraz 3" descr="Wycinek ekranu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12" y="4100976"/>
            <a:ext cx="4839375" cy="1486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9737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 to naprawić?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I sposób – jawne wskazanie typu</a:t>
            </a:r>
          </a:p>
          <a:p>
            <a:pPr marL="0" indent="0">
              <a:buNone/>
            </a:pPr>
            <a:r>
              <a:rPr lang="pl-PL" sz="2400" dirty="0" err="1">
                <a:latin typeface="Consolas" panose="020B0609020204030204" pitchFamily="49" charset="0"/>
              </a:rPr>
              <a:t>Samochod</a:t>
            </a:r>
            <a:r>
              <a:rPr lang="pl-PL" sz="2400" dirty="0">
                <a:latin typeface="Consolas" panose="020B0609020204030204" pitchFamily="49" charset="0"/>
              </a:rPr>
              <a:t> a1 = </a:t>
            </a:r>
            <a:r>
              <a:rPr lang="pl-PL" sz="2400" dirty="0" err="1">
                <a:latin typeface="Consolas" panose="020B0609020204030204" pitchFamily="49" charset="0"/>
              </a:rPr>
              <a:t>new</a:t>
            </a:r>
            <a:r>
              <a:rPr lang="pl-PL" sz="2400" dirty="0">
                <a:latin typeface="Consolas" panose="020B0609020204030204" pitchFamily="49" charset="0"/>
              </a:rPr>
              <a:t> </a:t>
            </a:r>
            <a:r>
              <a:rPr lang="pl-PL" sz="2400" dirty="0" err="1">
                <a:latin typeface="Consolas" panose="020B0609020204030204" pitchFamily="49" charset="0"/>
              </a:rPr>
              <a:t>Samochod</a:t>
            </a:r>
            <a:r>
              <a:rPr lang="pl-PL" sz="2400" dirty="0">
                <a:latin typeface="Consolas" panose="020B0609020204030204" pitchFamily="49" charset="0"/>
              </a:rPr>
              <a:t>(); 				//obiekt klasy potomnej</a:t>
            </a:r>
          </a:p>
          <a:p>
            <a:pPr marL="0" indent="0">
              <a:buNone/>
            </a:pPr>
            <a:r>
              <a:rPr lang="pl-PL" sz="2400" dirty="0">
                <a:latin typeface="Consolas" panose="020B0609020204030204" pitchFamily="49" charset="0"/>
              </a:rPr>
              <a:t>Pojazd a2 = a1;  //rzutowanie w górę</a:t>
            </a:r>
          </a:p>
          <a:p>
            <a:pPr marL="0" indent="0">
              <a:buNone/>
            </a:pPr>
            <a:r>
              <a:rPr lang="pl-PL" sz="2400" dirty="0" err="1">
                <a:latin typeface="Consolas" panose="020B0609020204030204" pitchFamily="49" charset="0"/>
              </a:rPr>
              <a:t>Samochod</a:t>
            </a:r>
            <a:r>
              <a:rPr lang="pl-PL" sz="2400" dirty="0">
                <a:latin typeface="Consolas" panose="020B0609020204030204" pitchFamily="49" charset="0"/>
              </a:rPr>
              <a:t> a3 = (</a:t>
            </a:r>
            <a:r>
              <a:rPr lang="pl-PL" sz="2400" dirty="0" err="1">
                <a:latin typeface="Consolas" panose="020B0609020204030204" pitchFamily="49" charset="0"/>
              </a:rPr>
              <a:t>Samochod</a:t>
            </a:r>
            <a:r>
              <a:rPr lang="pl-PL" sz="2400" dirty="0">
                <a:latin typeface="Consolas" panose="020B0609020204030204" pitchFamily="49" charset="0"/>
              </a:rPr>
              <a:t>)a2;  						//rzutowanie w dół</a:t>
            </a:r>
          </a:p>
        </p:txBody>
      </p:sp>
    </p:spTree>
    <p:extLst>
      <p:ext uri="{BB962C8B-B14F-4D97-AF65-F5344CB8AC3E}">
        <p14:creationId xmlns:p14="http://schemas.microsoft.com/office/powerpoint/2010/main" val="2742898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Diagram UML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UML (</a:t>
            </a:r>
            <a:r>
              <a:rPr lang="pl-PL" sz="2400" dirty="0" err="1"/>
              <a:t>Unified</a:t>
            </a:r>
            <a:r>
              <a:rPr lang="pl-PL" sz="2400" dirty="0"/>
              <a:t> </a:t>
            </a:r>
            <a:r>
              <a:rPr lang="pl-PL" sz="2400" dirty="0" err="1"/>
              <a:t>Modelling</a:t>
            </a:r>
            <a:r>
              <a:rPr lang="pl-PL" sz="2400" dirty="0"/>
              <a:t> Language)</a:t>
            </a:r>
          </a:p>
          <a:p>
            <a:r>
              <a:rPr lang="pl-PL" sz="2400" dirty="0"/>
              <a:t>graficzny system wizualizacji, specyfikowania oraz dokumentowania składników systemów informatycznych</a:t>
            </a:r>
          </a:p>
        </p:txBody>
      </p:sp>
    </p:spTree>
    <p:extLst>
      <p:ext uri="{BB962C8B-B14F-4D97-AF65-F5344CB8AC3E}">
        <p14:creationId xmlns:p14="http://schemas.microsoft.com/office/powerpoint/2010/main" val="38379087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>
                <a:latin typeface="Consolas" panose="020B0609020204030204" pitchFamily="49" charset="0"/>
              </a:rPr>
              <a:t>Pojazd p1 = </a:t>
            </a:r>
            <a:r>
              <a:rPr lang="pl-PL" sz="2400" dirty="0" err="1">
                <a:latin typeface="Consolas" panose="020B0609020204030204" pitchFamily="49" charset="0"/>
              </a:rPr>
              <a:t>new</a:t>
            </a:r>
            <a:r>
              <a:rPr lang="pl-PL" sz="2400" dirty="0">
                <a:latin typeface="Consolas" panose="020B0609020204030204" pitchFamily="49" charset="0"/>
              </a:rPr>
              <a:t> Pojazd(); //obiekt 			klasy bazowej</a:t>
            </a:r>
          </a:p>
          <a:p>
            <a:pPr marL="0" indent="0">
              <a:buNone/>
            </a:pPr>
            <a:r>
              <a:rPr lang="pl-PL" sz="2400" dirty="0" err="1">
                <a:latin typeface="Consolas" panose="020B0609020204030204" pitchFamily="49" charset="0"/>
              </a:rPr>
              <a:t>Samochod</a:t>
            </a:r>
            <a:r>
              <a:rPr lang="pl-PL" sz="2400" dirty="0">
                <a:latin typeface="Consolas" panose="020B0609020204030204" pitchFamily="49" charset="0"/>
              </a:rPr>
              <a:t> p2 = (</a:t>
            </a:r>
            <a:r>
              <a:rPr lang="pl-PL" sz="2400" dirty="0" err="1">
                <a:latin typeface="Consolas" panose="020B0609020204030204" pitchFamily="49" charset="0"/>
              </a:rPr>
              <a:t>Samochod</a:t>
            </a:r>
            <a:r>
              <a:rPr lang="pl-PL" sz="2400" dirty="0">
                <a:latin typeface="Consolas" panose="020B0609020204030204" pitchFamily="49" charset="0"/>
              </a:rPr>
              <a:t>)p1;  					//rzutowanie w dół</a:t>
            </a:r>
          </a:p>
          <a:p>
            <a:pPr marL="0" indent="0">
              <a:buNone/>
            </a:pPr>
            <a:endParaRPr lang="pl-PL" sz="2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pl-PL" sz="2400" dirty="0">
                <a:latin typeface="Consolas" panose="020B0609020204030204" pitchFamily="49" charset="0"/>
              </a:rPr>
              <a:t>Ryzyko błędu i zwrócenie wyjątku.</a:t>
            </a:r>
          </a:p>
        </p:txBody>
      </p:sp>
    </p:spTree>
    <p:extLst>
      <p:ext uri="{BB962C8B-B14F-4D97-AF65-F5344CB8AC3E}">
        <p14:creationId xmlns:p14="http://schemas.microsoft.com/office/powerpoint/2010/main" val="28174457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Bezpieczne rzutowanie</a:t>
            </a:r>
            <a:br>
              <a:rPr lang="pl-PL" dirty="0"/>
            </a:br>
            <a:r>
              <a:rPr lang="pl-PL" dirty="0"/>
              <a:t>- operator </a:t>
            </a:r>
            <a:r>
              <a:rPr lang="pl-PL" dirty="0" err="1">
                <a:latin typeface="Consolas" panose="020B0609020204030204" pitchFamily="49" charset="0"/>
              </a:rPr>
              <a:t>is</a:t>
            </a:r>
            <a:r>
              <a:rPr lang="pl-PL" dirty="0">
                <a:latin typeface="Consolas" panose="020B0609020204030204" pitchFamily="49" charset="0"/>
              </a:rPr>
              <a:t> </a:t>
            </a:r>
            <a:r>
              <a:rPr lang="pl-PL" dirty="0">
                <a:solidFill>
                  <a:srgbClr val="00B050"/>
                </a:solidFill>
                <a:latin typeface="Consolas" panose="020B0609020204030204" pitchFamily="49" charset="0"/>
              </a:rPr>
              <a:t>(errata)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sz="2400" dirty="0"/>
              <a:t>Zwraca prawdę jeśli lewa strona obiektu może zostać rzutowana na typ określony po prawej stronie.</a:t>
            </a:r>
          </a:p>
          <a:p>
            <a:endParaRPr lang="pl-PL" sz="2400" dirty="0"/>
          </a:p>
          <a:p>
            <a:pPr marL="0" indent="0">
              <a:spcBef>
                <a:spcPts val="0"/>
              </a:spcBef>
              <a:buNone/>
            </a:pPr>
            <a:r>
              <a:rPr lang="pl-PL" sz="2400" dirty="0">
                <a:latin typeface="Consolas" panose="020B0609020204030204" pitchFamily="49" charset="0"/>
              </a:rPr>
              <a:t>Pojazd p1 = </a:t>
            </a:r>
            <a:r>
              <a:rPr lang="pl-PL" sz="2400" dirty="0" err="1">
                <a:latin typeface="Consolas" panose="020B0609020204030204" pitchFamily="49" charset="0"/>
              </a:rPr>
              <a:t>new</a:t>
            </a:r>
            <a:r>
              <a:rPr lang="pl-PL" sz="2400" dirty="0">
                <a:latin typeface="Consolas" panose="020B0609020204030204" pitchFamily="49" charset="0"/>
              </a:rPr>
              <a:t> </a:t>
            </a:r>
            <a:r>
              <a:rPr lang="pl-PL" sz="2400" dirty="0" err="1">
                <a:latin typeface="Consolas" panose="020B0609020204030204" pitchFamily="49" charset="0"/>
              </a:rPr>
              <a:t>Samochod</a:t>
            </a:r>
            <a:r>
              <a:rPr lang="pl-PL" sz="2400" dirty="0">
                <a:latin typeface="Consolas" panose="020B0609020204030204" pitchFamily="49" charset="0"/>
              </a:rPr>
              <a:t>();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400" dirty="0" err="1">
                <a:latin typeface="Consolas" panose="020B0609020204030204" pitchFamily="49" charset="0"/>
              </a:rPr>
              <a:t>if</a:t>
            </a:r>
            <a:r>
              <a:rPr lang="pl-PL" sz="2400" dirty="0">
                <a:latin typeface="Consolas" panose="020B0609020204030204" pitchFamily="49" charset="0"/>
              </a:rPr>
              <a:t> (p1 </a:t>
            </a:r>
            <a:r>
              <a:rPr lang="pl-PL" sz="2400" dirty="0" err="1">
                <a:latin typeface="Consolas" panose="020B0609020204030204" pitchFamily="49" charset="0"/>
              </a:rPr>
              <a:t>is</a:t>
            </a:r>
            <a:r>
              <a:rPr lang="pl-PL" sz="2400" dirty="0">
                <a:latin typeface="Consolas" panose="020B0609020204030204" pitchFamily="49" charset="0"/>
              </a:rPr>
              <a:t> </a:t>
            </a:r>
            <a:r>
              <a:rPr lang="pl-PL" sz="2400" dirty="0" err="1">
                <a:latin typeface="Consolas" panose="020B0609020204030204" pitchFamily="49" charset="0"/>
              </a:rPr>
              <a:t>Samochod</a:t>
            </a:r>
            <a:r>
              <a:rPr lang="pl-PL" sz="24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4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400" dirty="0">
                <a:latin typeface="Consolas" panose="020B0609020204030204" pitchFamily="49" charset="0"/>
              </a:rPr>
              <a:t>	</a:t>
            </a:r>
            <a:r>
              <a:rPr lang="pl-PL" sz="2400" dirty="0" err="1">
                <a:latin typeface="Consolas" panose="020B0609020204030204" pitchFamily="49" charset="0"/>
              </a:rPr>
              <a:t>Samochod</a:t>
            </a:r>
            <a:r>
              <a:rPr lang="pl-PL" sz="2400" dirty="0">
                <a:latin typeface="Consolas" panose="020B0609020204030204" pitchFamily="49" charset="0"/>
              </a:rPr>
              <a:t> p2 = </a:t>
            </a:r>
            <a:r>
              <a:rPr lang="pl-PL" sz="2400" dirty="0">
                <a:solidFill>
                  <a:srgbClr val="00B050"/>
                </a:solidFill>
                <a:latin typeface="Consolas" panose="020B0609020204030204" pitchFamily="49" charset="0"/>
              </a:rPr>
              <a:t>(</a:t>
            </a:r>
            <a:r>
              <a:rPr lang="pl-PL" sz="2400" dirty="0" err="1">
                <a:solidFill>
                  <a:srgbClr val="00B050"/>
                </a:solidFill>
                <a:latin typeface="Consolas" panose="020B0609020204030204" pitchFamily="49" charset="0"/>
              </a:rPr>
              <a:t>Samochod</a:t>
            </a:r>
            <a:r>
              <a:rPr lang="pl-PL" sz="2400" dirty="0">
                <a:solidFill>
                  <a:srgbClr val="00B050"/>
                </a:solidFill>
                <a:latin typeface="Consolas" panose="020B0609020204030204" pitchFamily="49" charset="0"/>
              </a:rPr>
              <a:t>)</a:t>
            </a:r>
            <a:r>
              <a:rPr lang="pl-PL" sz="2400" dirty="0">
                <a:latin typeface="Consolas" panose="020B0609020204030204" pitchFamily="49" charset="0"/>
              </a:rPr>
              <a:t>p1;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400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567050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C# 7.0 – </a:t>
            </a:r>
            <a:r>
              <a:rPr lang="pl-PL" dirty="0" err="1"/>
              <a:t>pattern</a:t>
            </a:r>
            <a:r>
              <a:rPr lang="pl-PL" dirty="0"/>
              <a:t> </a:t>
            </a:r>
            <a:r>
              <a:rPr lang="pl-PL" dirty="0" err="1"/>
              <a:t>matching</a:t>
            </a:r>
            <a:r>
              <a:rPr lang="pl-PL" dirty="0"/>
              <a:t> (wzorce </a:t>
            </a:r>
            <a:r>
              <a:rPr lang="pl-PL" dirty="0" err="1"/>
              <a:t>dopasowań</a:t>
            </a:r>
            <a:r>
              <a:rPr lang="pl-PL" dirty="0"/>
              <a:t>?)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>
                <a:latin typeface="Consolas" panose="020B0609020204030204" pitchFamily="49" charset="0"/>
              </a:rPr>
              <a:t>Pojazd p1 = </a:t>
            </a:r>
            <a:r>
              <a:rPr lang="pl-PL" sz="2400" dirty="0" err="1">
                <a:latin typeface="Consolas" panose="020B0609020204030204" pitchFamily="49" charset="0"/>
              </a:rPr>
              <a:t>new</a:t>
            </a:r>
            <a:r>
              <a:rPr lang="pl-PL" sz="2400" dirty="0">
                <a:latin typeface="Consolas" panose="020B0609020204030204" pitchFamily="49" charset="0"/>
              </a:rPr>
              <a:t> </a:t>
            </a:r>
            <a:r>
              <a:rPr lang="pl-PL" sz="2400" dirty="0" err="1">
                <a:latin typeface="Consolas" panose="020B0609020204030204" pitchFamily="49" charset="0"/>
              </a:rPr>
              <a:t>Samochod</a:t>
            </a:r>
            <a:r>
              <a:rPr lang="pl-PL" sz="2400" dirty="0">
                <a:latin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pl-PL" sz="2400" dirty="0" err="1">
                <a:latin typeface="Consolas" panose="020B0609020204030204" pitchFamily="49" charset="0"/>
              </a:rPr>
              <a:t>if</a:t>
            </a:r>
            <a:r>
              <a:rPr lang="pl-PL" sz="2400" dirty="0">
                <a:latin typeface="Consolas" panose="020B0609020204030204" pitchFamily="49" charset="0"/>
              </a:rPr>
              <a:t> (p1 </a:t>
            </a:r>
            <a:r>
              <a:rPr lang="pl-PL" sz="2400" dirty="0" err="1">
                <a:latin typeface="Consolas" panose="020B0609020204030204" pitchFamily="49" charset="0"/>
              </a:rPr>
              <a:t>is</a:t>
            </a:r>
            <a:r>
              <a:rPr lang="pl-PL" sz="2400" dirty="0">
                <a:latin typeface="Consolas" panose="020B0609020204030204" pitchFamily="49" charset="0"/>
              </a:rPr>
              <a:t> </a:t>
            </a:r>
            <a:r>
              <a:rPr lang="pl-PL" sz="2400" dirty="0" err="1">
                <a:latin typeface="Consolas" panose="020B0609020204030204" pitchFamily="49" charset="0"/>
              </a:rPr>
              <a:t>Samochod</a:t>
            </a:r>
            <a:r>
              <a:rPr lang="pl-PL" sz="2400" dirty="0">
                <a:latin typeface="Consolas" panose="020B0609020204030204" pitchFamily="49" charset="0"/>
              </a:rPr>
              <a:t> p2)</a:t>
            </a:r>
          </a:p>
          <a:p>
            <a:pPr marL="0" indent="0">
              <a:buNone/>
            </a:pPr>
            <a:r>
              <a:rPr lang="pl-PL" sz="24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pl-PL" sz="2400" dirty="0">
                <a:latin typeface="Consolas" panose="020B0609020204030204" pitchFamily="49" charset="0"/>
              </a:rPr>
              <a:t>		p2 = (</a:t>
            </a:r>
            <a:r>
              <a:rPr lang="pl-PL" sz="2400" dirty="0" err="1">
                <a:latin typeface="Consolas" panose="020B0609020204030204" pitchFamily="49" charset="0"/>
              </a:rPr>
              <a:t>Samochod</a:t>
            </a:r>
            <a:r>
              <a:rPr lang="pl-PL" sz="2400" dirty="0">
                <a:latin typeface="Consolas" panose="020B0609020204030204" pitchFamily="49" charset="0"/>
              </a:rPr>
              <a:t>)p1;</a:t>
            </a:r>
          </a:p>
          <a:p>
            <a:pPr marL="0" indent="0">
              <a:buNone/>
            </a:pPr>
            <a:r>
              <a:rPr lang="pl-PL" sz="24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pl-PL" sz="2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pl-PL" sz="2400" dirty="0"/>
              <a:t>Działa przy użyciu Visual Studio 15 „Preview”.</a:t>
            </a:r>
          </a:p>
          <a:p>
            <a:pPr marL="0" indent="0">
              <a:buNone/>
            </a:pPr>
            <a:endParaRPr lang="pl-PL" sz="2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0829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Bezpieczne rzutowanie</a:t>
            </a:r>
            <a:br>
              <a:rPr lang="pl-PL" dirty="0"/>
            </a:br>
            <a:r>
              <a:rPr lang="pl-PL" dirty="0"/>
              <a:t>- operator </a:t>
            </a:r>
            <a:r>
              <a:rPr lang="pl-PL" dirty="0">
                <a:latin typeface="Consolas" panose="020B0609020204030204" pitchFamily="49" charset="0"/>
              </a:rPr>
              <a:t>as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sz="2400" dirty="0"/>
              <a:t>Wykona rzutowanie, jeśli jest możliwe. Jeśli nie, zwróci wartość </a:t>
            </a:r>
            <a:r>
              <a:rPr lang="pl-PL" sz="2400" dirty="0" err="1">
                <a:latin typeface="Consolas" panose="020B0609020204030204" pitchFamily="49" charset="0"/>
              </a:rPr>
              <a:t>null</a:t>
            </a:r>
            <a:r>
              <a:rPr lang="pl-PL" sz="2400" dirty="0"/>
              <a:t>.</a:t>
            </a:r>
          </a:p>
          <a:p>
            <a:endParaRPr lang="pl-PL" sz="2400" dirty="0"/>
          </a:p>
          <a:p>
            <a:pPr marL="0" indent="0">
              <a:spcBef>
                <a:spcPts val="0"/>
              </a:spcBef>
              <a:buNone/>
            </a:pPr>
            <a:r>
              <a:rPr lang="pl-PL" sz="2400" dirty="0">
                <a:latin typeface="Consolas" panose="020B0609020204030204" pitchFamily="49" charset="0"/>
              </a:rPr>
              <a:t>Pojazd p1 = </a:t>
            </a:r>
            <a:r>
              <a:rPr lang="pl-PL" sz="2400" dirty="0" err="1">
                <a:latin typeface="Consolas" panose="020B0609020204030204" pitchFamily="49" charset="0"/>
              </a:rPr>
              <a:t>new</a:t>
            </a:r>
            <a:r>
              <a:rPr lang="pl-PL" sz="2400" dirty="0">
                <a:latin typeface="Consolas" panose="020B0609020204030204" pitchFamily="49" charset="0"/>
              </a:rPr>
              <a:t> Pojazd();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400" dirty="0" err="1">
                <a:latin typeface="Consolas" panose="020B0609020204030204" pitchFamily="49" charset="0"/>
              </a:rPr>
              <a:t>Samochod</a:t>
            </a:r>
            <a:r>
              <a:rPr lang="pl-PL" sz="2400" dirty="0">
                <a:latin typeface="Consolas" panose="020B0609020204030204" pitchFamily="49" charset="0"/>
              </a:rPr>
              <a:t> p2 = p1 as </a:t>
            </a:r>
            <a:r>
              <a:rPr lang="pl-PL" sz="2400" dirty="0" err="1">
                <a:latin typeface="Consolas" panose="020B0609020204030204" pitchFamily="49" charset="0"/>
              </a:rPr>
              <a:t>Samochod</a:t>
            </a:r>
            <a:r>
              <a:rPr lang="pl-PL" sz="2400" dirty="0">
                <a:latin typeface="Consolas" panose="020B060902020403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779895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l-PL" sz="2000" dirty="0" err="1">
                <a:latin typeface="Consolas" panose="020B0609020204030204" pitchFamily="49" charset="0"/>
              </a:rPr>
              <a:t>class</a:t>
            </a:r>
            <a:r>
              <a:rPr lang="pl-PL" sz="2000" dirty="0">
                <a:latin typeface="Consolas" panose="020B0609020204030204" pitchFamily="49" charset="0"/>
              </a:rPr>
              <a:t> Dom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	public </a:t>
            </a:r>
            <a:r>
              <a:rPr lang="pl-PL" sz="2000" dirty="0" err="1">
                <a:latin typeface="Consolas" panose="020B0609020204030204" pitchFamily="49" charset="0"/>
              </a:rPr>
              <a:t>int</a:t>
            </a:r>
            <a:r>
              <a:rPr lang="pl-PL" sz="2000" dirty="0">
                <a:latin typeface="Consolas" panose="020B0609020204030204" pitchFamily="49" charset="0"/>
              </a:rPr>
              <a:t> powierzchnia;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	public </a:t>
            </a:r>
            <a:r>
              <a:rPr lang="pl-PL" sz="2000" dirty="0" err="1">
                <a:latin typeface="Consolas" panose="020B0609020204030204" pitchFamily="49" charset="0"/>
              </a:rPr>
              <a:t>bool</a:t>
            </a:r>
            <a:r>
              <a:rPr lang="pl-PL" sz="2000" dirty="0">
                <a:latin typeface="Consolas" panose="020B0609020204030204" pitchFamily="49" charset="0"/>
              </a:rPr>
              <a:t> </a:t>
            </a:r>
            <a:r>
              <a:rPr lang="pl-PL" sz="2000" dirty="0" err="1">
                <a:latin typeface="Consolas" panose="020B0609020204030204" pitchFamily="49" charset="0"/>
              </a:rPr>
              <a:t>garaz</a:t>
            </a:r>
            <a:r>
              <a:rPr lang="pl-PL" sz="20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	public </a:t>
            </a:r>
            <a:r>
              <a:rPr lang="pl-PL" sz="2000" dirty="0" err="1">
                <a:latin typeface="Consolas" panose="020B0609020204030204" pitchFamily="49" charset="0"/>
              </a:rPr>
              <a:t>int</a:t>
            </a:r>
            <a:r>
              <a:rPr lang="pl-PL" sz="2000" dirty="0">
                <a:latin typeface="Consolas" panose="020B0609020204030204" pitchFamily="49" charset="0"/>
              </a:rPr>
              <a:t> </a:t>
            </a:r>
            <a:r>
              <a:rPr lang="pl-PL" sz="2000" dirty="0" err="1">
                <a:latin typeface="Consolas" panose="020B0609020204030204" pitchFamily="49" charset="0"/>
              </a:rPr>
              <a:t>iloscPokoi</a:t>
            </a:r>
            <a:r>
              <a:rPr lang="pl-PL" sz="20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	public </a:t>
            </a:r>
            <a:r>
              <a:rPr lang="pl-PL" sz="2000" dirty="0" err="1">
                <a:latin typeface="Consolas" panose="020B0609020204030204" pitchFamily="49" charset="0"/>
              </a:rPr>
              <a:t>bool</a:t>
            </a:r>
            <a:r>
              <a:rPr lang="pl-PL" sz="2000" dirty="0">
                <a:latin typeface="Consolas" panose="020B0609020204030204" pitchFamily="49" charset="0"/>
              </a:rPr>
              <a:t> </a:t>
            </a:r>
            <a:r>
              <a:rPr lang="pl-PL" sz="2000" dirty="0" err="1">
                <a:latin typeface="Consolas" panose="020B0609020204030204" pitchFamily="49" charset="0"/>
              </a:rPr>
              <a:t>ogrod</a:t>
            </a:r>
            <a:r>
              <a:rPr lang="pl-PL" sz="20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	public </a:t>
            </a:r>
            <a:r>
              <a:rPr lang="pl-PL" sz="2000" dirty="0" err="1">
                <a:latin typeface="Consolas" panose="020B0609020204030204" pitchFamily="49" charset="0"/>
              </a:rPr>
              <a:t>int</a:t>
            </a:r>
            <a:r>
              <a:rPr lang="pl-PL" sz="2000" dirty="0">
                <a:latin typeface="Consolas" panose="020B0609020204030204" pitchFamily="49" charset="0"/>
              </a:rPr>
              <a:t> </a:t>
            </a:r>
            <a:r>
              <a:rPr lang="pl-PL" sz="2000" dirty="0" err="1">
                <a:latin typeface="Consolas" panose="020B0609020204030204" pitchFamily="49" charset="0"/>
              </a:rPr>
              <a:t>iloscPieter</a:t>
            </a:r>
            <a:r>
              <a:rPr lang="pl-PL" sz="20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pl-PL" sz="20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	public </a:t>
            </a:r>
            <a:r>
              <a:rPr lang="pl-PL" sz="2000" dirty="0" err="1">
                <a:latin typeface="Consolas" panose="020B0609020204030204" pitchFamily="49" charset="0"/>
              </a:rPr>
              <a:t>int</a:t>
            </a:r>
            <a:r>
              <a:rPr lang="pl-PL" sz="2000" dirty="0">
                <a:latin typeface="Consolas" panose="020B0609020204030204" pitchFamily="49" charset="0"/>
              </a:rPr>
              <a:t> </a:t>
            </a:r>
            <a:r>
              <a:rPr lang="pl-PL" sz="2000" dirty="0" err="1">
                <a:latin typeface="Consolas" panose="020B0609020204030204" pitchFamily="49" charset="0"/>
              </a:rPr>
              <a:t>PodajCene</a:t>
            </a:r>
            <a:r>
              <a:rPr lang="pl-PL" sz="2000" dirty="0">
                <a:latin typeface="Consolas" panose="020B0609020204030204" pitchFamily="49" charset="0"/>
              </a:rPr>
              <a:t>()</a:t>
            </a:r>
            <a:br>
              <a:rPr lang="pl-PL" sz="2000" dirty="0">
                <a:latin typeface="Consolas" panose="020B0609020204030204" pitchFamily="49" charset="0"/>
              </a:rPr>
            </a:br>
            <a:r>
              <a:rPr lang="pl-PL" sz="2000" dirty="0">
                <a:latin typeface="Consolas" panose="020B0609020204030204" pitchFamily="49" charset="0"/>
              </a:rPr>
              <a:t>	{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		return powierzchnia*3000;</a:t>
            </a:r>
            <a:br>
              <a:rPr lang="pl-PL" sz="2000" dirty="0">
                <a:latin typeface="Consolas" panose="020B0609020204030204" pitchFamily="49" charset="0"/>
              </a:rPr>
            </a:br>
            <a:r>
              <a:rPr lang="pl-PL" sz="2000" dirty="0">
                <a:latin typeface="Consolas" panose="020B0609020204030204" pitchFamily="49" charset="0"/>
              </a:rPr>
              <a:t>	}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}</a:t>
            </a:r>
          </a:p>
          <a:p>
            <a:endParaRPr lang="pl-PL" sz="2000" dirty="0">
              <a:latin typeface="Consolas" panose="020B0609020204030204" pitchFamily="49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640091"/>
              </p:ext>
            </p:extLst>
          </p:nvPr>
        </p:nvGraphicFramePr>
        <p:xfrm>
          <a:off x="4584356" y="1409357"/>
          <a:ext cx="2743201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1">
                  <a:extLst>
                    <a:ext uri="{9D8B030D-6E8A-4147-A177-3AD203B41FA5}">
                      <a16:colId xmlns:a16="http://schemas.microsoft.com/office/drawing/2014/main" val="38669975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Consolas" panose="020B0609020204030204" pitchFamily="49" charset="0"/>
                        </a:rPr>
                        <a:t>Dom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661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Consolas" panose="020B0609020204030204" pitchFamily="49" charset="0"/>
                        </a:rPr>
                        <a:t>+</a:t>
                      </a:r>
                      <a:r>
                        <a:rPr lang="pl-PL" baseline="0" dirty="0">
                          <a:latin typeface="Consolas" panose="020B0609020204030204" pitchFamily="49" charset="0"/>
                        </a:rPr>
                        <a:t> powierzchnia: </a:t>
                      </a:r>
                      <a:r>
                        <a:rPr lang="pl-PL" baseline="0" dirty="0" err="1">
                          <a:latin typeface="Consolas" panose="020B0609020204030204" pitchFamily="49" charset="0"/>
                        </a:rPr>
                        <a:t>int</a:t>
                      </a:r>
                      <a:endParaRPr lang="pl-PL" dirty="0">
                        <a:latin typeface="Consolas" panose="020B0609020204030204" pitchFamily="49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2102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Consolas" panose="020B0609020204030204" pitchFamily="49" charset="0"/>
                        </a:rPr>
                        <a:t>+ </a:t>
                      </a:r>
                      <a:r>
                        <a:rPr lang="pl-PL" dirty="0" err="1">
                          <a:latin typeface="Consolas" panose="020B0609020204030204" pitchFamily="49" charset="0"/>
                        </a:rPr>
                        <a:t>garaz</a:t>
                      </a:r>
                      <a:r>
                        <a:rPr lang="pl-PL" dirty="0">
                          <a:latin typeface="Consolas" panose="020B0609020204030204" pitchFamily="49" charset="0"/>
                        </a:rPr>
                        <a:t>: </a:t>
                      </a:r>
                      <a:r>
                        <a:rPr lang="pl-PL" dirty="0" err="1">
                          <a:latin typeface="Consolas" panose="020B0609020204030204" pitchFamily="49" charset="0"/>
                        </a:rPr>
                        <a:t>bool</a:t>
                      </a:r>
                      <a:endParaRPr lang="pl-PL" dirty="0">
                        <a:latin typeface="Consolas" panose="020B0609020204030204" pitchFamily="49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2140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Consolas" panose="020B0609020204030204" pitchFamily="49" charset="0"/>
                        </a:rPr>
                        <a:t>+ </a:t>
                      </a:r>
                      <a:r>
                        <a:rPr lang="pl-PL" dirty="0" err="1">
                          <a:latin typeface="Consolas" panose="020B0609020204030204" pitchFamily="49" charset="0"/>
                        </a:rPr>
                        <a:t>iloscPokoi</a:t>
                      </a:r>
                      <a:r>
                        <a:rPr lang="pl-PL" dirty="0">
                          <a:latin typeface="Consolas" panose="020B0609020204030204" pitchFamily="49" charset="0"/>
                        </a:rPr>
                        <a:t>: </a:t>
                      </a:r>
                      <a:r>
                        <a:rPr lang="pl-PL" dirty="0" err="1">
                          <a:latin typeface="Consolas" panose="020B0609020204030204" pitchFamily="49" charset="0"/>
                        </a:rPr>
                        <a:t>int</a:t>
                      </a:r>
                      <a:endParaRPr lang="pl-PL" dirty="0">
                        <a:latin typeface="Consolas" panose="020B0609020204030204" pitchFamily="49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379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Consolas" panose="020B0609020204030204" pitchFamily="49" charset="0"/>
                        </a:rPr>
                        <a:t>+ </a:t>
                      </a:r>
                      <a:r>
                        <a:rPr lang="pl-PL" dirty="0" err="1">
                          <a:latin typeface="Consolas" panose="020B0609020204030204" pitchFamily="49" charset="0"/>
                        </a:rPr>
                        <a:t>ogrod</a:t>
                      </a:r>
                      <a:r>
                        <a:rPr lang="pl-PL" dirty="0">
                          <a:latin typeface="Consolas" panose="020B0609020204030204" pitchFamily="49" charset="0"/>
                        </a:rPr>
                        <a:t>: </a:t>
                      </a:r>
                      <a:r>
                        <a:rPr lang="pl-PL" dirty="0" err="1">
                          <a:latin typeface="Consolas" panose="020B0609020204030204" pitchFamily="49" charset="0"/>
                        </a:rPr>
                        <a:t>bool</a:t>
                      </a:r>
                      <a:endParaRPr lang="pl-PL" dirty="0">
                        <a:latin typeface="Consolas" panose="020B0609020204030204" pitchFamily="49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6929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Consolas" panose="020B0609020204030204" pitchFamily="49" charset="0"/>
                        </a:rPr>
                        <a:t>+</a:t>
                      </a:r>
                      <a:r>
                        <a:rPr lang="pl-PL" baseline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pl-PL" baseline="0" dirty="0" err="1">
                          <a:latin typeface="Consolas" panose="020B0609020204030204" pitchFamily="49" charset="0"/>
                        </a:rPr>
                        <a:t>iloscPieter</a:t>
                      </a:r>
                      <a:r>
                        <a:rPr lang="pl-PL" baseline="0" dirty="0">
                          <a:latin typeface="Consolas" panose="020B0609020204030204" pitchFamily="49" charset="0"/>
                        </a:rPr>
                        <a:t>: </a:t>
                      </a:r>
                      <a:r>
                        <a:rPr lang="pl-PL" baseline="0" dirty="0" err="1">
                          <a:latin typeface="Consolas" panose="020B0609020204030204" pitchFamily="49" charset="0"/>
                        </a:rPr>
                        <a:t>int</a:t>
                      </a:r>
                      <a:endParaRPr lang="pl-PL" dirty="0">
                        <a:latin typeface="Consolas" panose="020B0609020204030204" pitchFamily="49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2478726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Consolas" panose="020B0609020204030204" pitchFamily="49" charset="0"/>
                        </a:rPr>
                        <a:t>+ </a:t>
                      </a:r>
                      <a:r>
                        <a:rPr lang="pl-PL" dirty="0" err="1">
                          <a:latin typeface="Consolas" panose="020B0609020204030204" pitchFamily="49" charset="0"/>
                        </a:rPr>
                        <a:t>PodajCene</a:t>
                      </a:r>
                      <a:r>
                        <a:rPr lang="pl-PL" dirty="0">
                          <a:latin typeface="Consolas" panose="020B0609020204030204" pitchFamily="49" charset="0"/>
                        </a:rPr>
                        <a:t>(): </a:t>
                      </a:r>
                      <a:r>
                        <a:rPr lang="pl-PL" dirty="0" err="1">
                          <a:latin typeface="Consolas" panose="020B0609020204030204" pitchFamily="49" charset="0"/>
                        </a:rPr>
                        <a:t>int</a:t>
                      </a:r>
                      <a:endParaRPr lang="pl-PL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8618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9378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Diagramy UML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598" y="2160590"/>
            <a:ext cx="6767385" cy="3880773"/>
          </a:xfrm>
        </p:spPr>
        <p:txBody>
          <a:bodyPr>
            <a:normAutofit/>
          </a:bodyPr>
          <a:lstStyle/>
          <a:p>
            <a:r>
              <a:rPr lang="pl-PL" sz="2400" dirty="0"/>
              <a:t>Nazwa klasy:</a:t>
            </a:r>
          </a:p>
          <a:p>
            <a:pPr marL="0" indent="0">
              <a:buNone/>
            </a:pPr>
            <a:r>
              <a:rPr lang="pl-PL" sz="2400" dirty="0">
                <a:latin typeface="Consolas" panose="020B0609020204030204" pitchFamily="49" charset="0"/>
              </a:rPr>
              <a:t>modyfikator </a:t>
            </a:r>
            <a:r>
              <a:rPr lang="pl-PL" sz="2400" dirty="0" err="1">
                <a:latin typeface="Consolas" panose="020B0609020204030204" pitchFamily="49" charset="0"/>
              </a:rPr>
              <a:t>NazwaKlasy</a:t>
            </a:r>
            <a:r>
              <a:rPr lang="pl-PL" sz="2400" dirty="0">
                <a:latin typeface="Consolas" panose="020B0609020204030204" pitchFamily="49" charset="0"/>
              </a:rPr>
              <a:t> ustawienia</a:t>
            </a:r>
          </a:p>
          <a:p>
            <a:r>
              <a:rPr lang="pl-PL" sz="2400" dirty="0"/>
              <a:t>Pola klasy:</a:t>
            </a:r>
          </a:p>
          <a:p>
            <a:pPr marL="0" indent="0">
              <a:buNone/>
            </a:pPr>
            <a:r>
              <a:rPr lang="pl-PL" sz="2400" dirty="0">
                <a:latin typeface="Consolas" panose="020B0609020204030204" pitchFamily="49" charset="0"/>
              </a:rPr>
              <a:t>modyfikator </a:t>
            </a:r>
            <a:r>
              <a:rPr lang="pl-PL" sz="2400" dirty="0" err="1">
                <a:latin typeface="Consolas" panose="020B0609020204030204" pitchFamily="49" charset="0"/>
              </a:rPr>
              <a:t>nazwaPola</a:t>
            </a:r>
            <a:r>
              <a:rPr lang="pl-PL" sz="2400" dirty="0">
                <a:latin typeface="Consolas" panose="020B0609020204030204" pitchFamily="49" charset="0"/>
              </a:rPr>
              <a:t>: typ = 	</a:t>
            </a:r>
            <a:r>
              <a:rPr lang="pl-PL" sz="2400" dirty="0" err="1">
                <a:latin typeface="Consolas" panose="020B0609020204030204" pitchFamily="49" charset="0"/>
              </a:rPr>
              <a:t>wartoscPoczatkowa</a:t>
            </a:r>
            <a:r>
              <a:rPr lang="pl-PL" sz="2400" dirty="0">
                <a:latin typeface="Consolas" panose="020B0609020204030204" pitchFamily="49" charset="0"/>
              </a:rPr>
              <a:t> ustawienia</a:t>
            </a:r>
          </a:p>
          <a:p>
            <a:r>
              <a:rPr lang="pl-PL" sz="2400" dirty="0"/>
              <a:t>Metody</a:t>
            </a:r>
          </a:p>
          <a:p>
            <a:pPr marL="0" indent="0">
              <a:buNone/>
            </a:pPr>
            <a:r>
              <a:rPr lang="pl-PL" sz="2400" dirty="0">
                <a:latin typeface="Consolas" panose="020B0609020204030204" pitchFamily="49" charset="0"/>
              </a:rPr>
              <a:t>modyfikator </a:t>
            </a:r>
            <a:r>
              <a:rPr lang="pl-PL" sz="2400" dirty="0" err="1">
                <a:latin typeface="Consolas" panose="020B0609020204030204" pitchFamily="49" charset="0"/>
              </a:rPr>
              <a:t>NazwaMetody</a:t>
            </a:r>
            <a:r>
              <a:rPr lang="pl-PL" sz="2400" dirty="0">
                <a:latin typeface="Consolas" panose="020B0609020204030204" pitchFamily="49" charset="0"/>
              </a:rPr>
              <a:t>(parametr1, 	…): 	typ ustawienia</a:t>
            </a:r>
          </a:p>
        </p:txBody>
      </p:sp>
    </p:spTree>
    <p:extLst>
      <p:ext uri="{BB962C8B-B14F-4D97-AF65-F5344CB8AC3E}">
        <p14:creationId xmlns:p14="http://schemas.microsoft.com/office/powerpoint/2010/main" val="3094891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Modyfikatory dostępu - UML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>
                <a:latin typeface="Consolas" panose="020B0609020204030204" pitchFamily="49" charset="0"/>
              </a:rPr>
              <a:t>+ </a:t>
            </a:r>
            <a:r>
              <a:rPr lang="pl-PL" sz="2400" dirty="0"/>
              <a:t>to</a:t>
            </a:r>
            <a:r>
              <a:rPr lang="pl-PL" sz="2400" dirty="0">
                <a:latin typeface="Consolas" panose="020B0609020204030204" pitchFamily="49" charset="0"/>
              </a:rPr>
              <a:t> public</a:t>
            </a:r>
          </a:p>
          <a:p>
            <a:r>
              <a:rPr lang="pl-PL" sz="2400" dirty="0">
                <a:latin typeface="Consolas" panose="020B0609020204030204" pitchFamily="49" charset="0"/>
              </a:rPr>
              <a:t># </a:t>
            </a:r>
            <a:r>
              <a:rPr lang="pl-PL" sz="2400" dirty="0"/>
              <a:t>to</a:t>
            </a:r>
            <a:r>
              <a:rPr lang="pl-PL" sz="2400" dirty="0">
                <a:latin typeface="Consolas" panose="020B0609020204030204" pitchFamily="49" charset="0"/>
              </a:rPr>
              <a:t> </a:t>
            </a:r>
            <a:r>
              <a:rPr lang="pl-PL" sz="2400" dirty="0" err="1">
                <a:latin typeface="Consolas" panose="020B0609020204030204" pitchFamily="49" charset="0"/>
              </a:rPr>
              <a:t>protected</a:t>
            </a:r>
            <a:endParaRPr lang="pl-PL" sz="2400" dirty="0">
              <a:latin typeface="Consolas" panose="020B0609020204030204" pitchFamily="49" charset="0"/>
            </a:endParaRPr>
          </a:p>
          <a:p>
            <a:r>
              <a:rPr lang="pl-PL" sz="2400" dirty="0">
                <a:latin typeface="Consolas" panose="020B0609020204030204" pitchFamily="49" charset="0"/>
              </a:rPr>
              <a:t>– </a:t>
            </a:r>
            <a:r>
              <a:rPr lang="pl-PL" sz="2400" dirty="0"/>
              <a:t>to</a:t>
            </a:r>
            <a:r>
              <a:rPr lang="pl-PL" sz="2400" dirty="0">
                <a:latin typeface="Consolas" panose="020B0609020204030204" pitchFamily="49" charset="0"/>
              </a:rPr>
              <a:t> </a:t>
            </a:r>
            <a:r>
              <a:rPr lang="pl-PL" sz="2400" dirty="0" err="1">
                <a:latin typeface="Consolas" panose="020B0609020204030204" pitchFamily="49" charset="0"/>
              </a:rPr>
              <a:t>private</a:t>
            </a:r>
            <a:endParaRPr lang="pl-PL" sz="2400" dirty="0">
              <a:latin typeface="Consolas" panose="020B0609020204030204" pitchFamily="49" charset="0"/>
            </a:endParaRPr>
          </a:p>
          <a:p>
            <a:r>
              <a:rPr lang="pl-PL" sz="2400" dirty="0">
                <a:latin typeface="Consolas" panose="020B0609020204030204" pitchFamily="49" charset="0"/>
              </a:rPr>
              <a:t>~ </a:t>
            </a:r>
            <a:r>
              <a:rPr lang="pl-PL" sz="2400" dirty="0"/>
              <a:t>to</a:t>
            </a:r>
            <a:r>
              <a:rPr lang="pl-PL" sz="2400" dirty="0">
                <a:latin typeface="Consolas" panose="020B0609020204030204" pitchFamily="49" charset="0"/>
              </a:rPr>
              <a:t> </a:t>
            </a:r>
            <a:r>
              <a:rPr lang="pl-PL" sz="2400" dirty="0" err="1">
                <a:latin typeface="Consolas" panose="020B0609020204030204" pitchFamily="49" charset="0"/>
              </a:rPr>
              <a:t>package</a:t>
            </a:r>
            <a:endParaRPr lang="pl-PL" sz="2400" u="sng" dirty="0">
              <a:latin typeface="Consolas" panose="020B0609020204030204" pitchFamily="49" charset="0"/>
            </a:endParaRPr>
          </a:p>
          <a:p>
            <a:r>
              <a:rPr lang="pl-PL" sz="2400" dirty="0"/>
              <a:t>pola i metody stałe są </a:t>
            </a:r>
            <a:r>
              <a:rPr lang="pl-PL" sz="2400" u="sng" dirty="0"/>
              <a:t>podkreślone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082669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2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599" y="1655806"/>
            <a:ext cx="6347714" cy="438555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l-PL" sz="2000" dirty="0" err="1">
                <a:latin typeface="Consolas" panose="020B0609020204030204" pitchFamily="49" charset="0"/>
              </a:rPr>
              <a:t>class</a:t>
            </a:r>
            <a:r>
              <a:rPr lang="pl-PL" sz="2000" dirty="0">
                <a:latin typeface="Consolas" panose="020B0609020204030204" pitchFamily="49" charset="0"/>
              </a:rPr>
              <a:t> Dom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	</a:t>
            </a:r>
            <a:r>
              <a:rPr lang="pl-PL" sz="2000" dirty="0" err="1">
                <a:latin typeface="Consolas" panose="020B0609020204030204" pitchFamily="49" charset="0"/>
              </a:rPr>
              <a:t>private</a:t>
            </a:r>
            <a:r>
              <a:rPr lang="pl-PL" sz="2000" dirty="0">
                <a:latin typeface="Consolas" panose="020B0609020204030204" pitchFamily="49" charset="0"/>
              </a:rPr>
              <a:t> </a:t>
            </a:r>
            <a:r>
              <a:rPr lang="pl-PL" sz="2000" dirty="0" err="1">
                <a:latin typeface="Consolas" panose="020B0609020204030204" pitchFamily="49" charset="0"/>
              </a:rPr>
              <a:t>int</a:t>
            </a:r>
            <a:r>
              <a:rPr lang="pl-PL" sz="2000" dirty="0">
                <a:latin typeface="Consolas" panose="020B0609020204030204" pitchFamily="49" charset="0"/>
              </a:rPr>
              <a:t> powierzchnia;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	</a:t>
            </a:r>
            <a:br>
              <a:rPr lang="pl-PL" sz="2000" dirty="0">
                <a:latin typeface="Consolas" panose="020B0609020204030204" pitchFamily="49" charset="0"/>
              </a:rPr>
            </a:br>
            <a:r>
              <a:rPr lang="pl-PL" sz="2000" dirty="0">
                <a:latin typeface="Consolas" panose="020B0609020204030204" pitchFamily="49" charset="0"/>
              </a:rPr>
              <a:t>	public Dom()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	{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		powierzchnia = 150;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	}</a:t>
            </a:r>
          </a:p>
          <a:p>
            <a:pPr marL="0" indent="0">
              <a:spcBef>
                <a:spcPts val="0"/>
              </a:spcBef>
              <a:buNone/>
            </a:pPr>
            <a:endParaRPr lang="pl-PL" sz="20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	public Dom(</a:t>
            </a:r>
            <a:r>
              <a:rPr lang="pl-PL" sz="2000" dirty="0" err="1">
                <a:latin typeface="Consolas" panose="020B0609020204030204" pitchFamily="49" charset="0"/>
              </a:rPr>
              <a:t>int</a:t>
            </a:r>
            <a:r>
              <a:rPr lang="pl-PL" sz="2000" dirty="0">
                <a:latin typeface="Consolas" panose="020B0609020204030204" pitchFamily="49" charset="0"/>
              </a:rPr>
              <a:t> powierzchnia)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	{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		</a:t>
            </a:r>
            <a:r>
              <a:rPr lang="pl-PL" sz="2000" dirty="0" err="1">
                <a:latin typeface="Consolas" panose="020B0609020204030204" pitchFamily="49" charset="0"/>
              </a:rPr>
              <a:t>this.powierzchnia</a:t>
            </a:r>
            <a:r>
              <a:rPr lang="pl-PL" sz="2000" dirty="0">
                <a:latin typeface="Consolas" panose="020B0609020204030204" pitchFamily="49" charset="0"/>
              </a:rPr>
              <a:t> = powierzchnia;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	}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}</a:t>
            </a:r>
          </a:p>
          <a:p>
            <a:endParaRPr lang="pl-PL" sz="2000" dirty="0">
              <a:latin typeface="Consolas" panose="020B0609020204030204" pitchFamily="49" charset="0"/>
            </a:endParaRPr>
          </a:p>
        </p:txBody>
      </p:sp>
      <p:graphicFrame>
        <p:nvGraphicFramePr>
          <p:cNvPr id="4" name="Symbol zastępczy zawartości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4228842"/>
              </p:ext>
            </p:extLst>
          </p:nvPr>
        </p:nvGraphicFramePr>
        <p:xfrm>
          <a:off x="3188501" y="391023"/>
          <a:ext cx="376881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68811">
                  <a:extLst>
                    <a:ext uri="{9D8B030D-6E8A-4147-A177-3AD203B41FA5}">
                      <a16:colId xmlns:a16="http://schemas.microsoft.com/office/drawing/2014/main" val="12398142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Consolas" panose="020B0609020204030204" pitchFamily="49" charset="0"/>
                        </a:rPr>
                        <a:t>Dom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115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Consolas" panose="020B0609020204030204" pitchFamily="49" charset="0"/>
                        </a:rPr>
                        <a:t>- powierzchnia: </a:t>
                      </a:r>
                      <a:r>
                        <a:rPr lang="pl-PL" dirty="0" err="1">
                          <a:latin typeface="Consolas" panose="020B0609020204030204" pitchFamily="49" charset="0"/>
                        </a:rPr>
                        <a:t>int</a:t>
                      </a:r>
                      <a:endParaRPr lang="pl-PL" dirty="0">
                        <a:latin typeface="Consolas" panose="020B06090202040302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719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Consolas" panose="020B0609020204030204" pitchFamily="49" charset="0"/>
                        </a:rPr>
                        <a:t>+ Dom()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9861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Consolas" panose="020B0609020204030204" pitchFamily="49" charset="0"/>
                        </a:rPr>
                        <a:t>+ Dom</a:t>
                      </a:r>
                      <a:r>
                        <a:rPr lang="pl-PL" baseline="0" dirty="0"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pl-PL" baseline="0" dirty="0" err="1">
                          <a:latin typeface="Consolas" panose="020B0609020204030204" pitchFamily="49" charset="0"/>
                        </a:rPr>
                        <a:t>int</a:t>
                      </a:r>
                      <a:r>
                        <a:rPr lang="pl-PL" baseline="0" dirty="0">
                          <a:latin typeface="Consolas" panose="020B0609020204030204" pitchFamily="49" charset="0"/>
                        </a:rPr>
                        <a:t> powierzchnia)</a:t>
                      </a:r>
                      <a:endParaRPr lang="pl-PL" dirty="0">
                        <a:latin typeface="Consolas" panose="020B0609020204030204" pitchFamily="49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535962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7921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Kod jest tworzony przez ludzi dla ludzi.</a:t>
            </a:r>
          </a:p>
          <a:p>
            <a:pPr marL="0" indent="0">
              <a:buNone/>
            </a:pPr>
            <a:endParaRPr lang="pl-PL" sz="2400" dirty="0"/>
          </a:p>
        </p:txBody>
      </p:sp>
      <p:graphicFrame>
        <p:nvGraphicFramePr>
          <p:cNvPr id="4" name="Symbol zastępczy zawartości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4941998"/>
              </p:ext>
            </p:extLst>
          </p:nvPr>
        </p:nvGraphicFramePr>
        <p:xfrm>
          <a:off x="1359701" y="2802278"/>
          <a:ext cx="376881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68811">
                  <a:extLst>
                    <a:ext uri="{9D8B030D-6E8A-4147-A177-3AD203B41FA5}">
                      <a16:colId xmlns:a16="http://schemas.microsoft.com/office/drawing/2014/main" val="12398142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Consolas" panose="020B0609020204030204" pitchFamily="49" charset="0"/>
                        </a:rPr>
                        <a:t>Dom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115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Consolas" panose="020B0609020204030204" pitchFamily="49" charset="0"/>
                        </a:rPr>
                        <a:t>- powierzchnia: </a:t>
                      </a:r>
                      <a:r>
                        <a:rPr lang="pl-PL" dirty="0" err="1">
                          <a:latin typeface="Consolas" panose="020B0609020204030204" pitchFamily="49" charset="0"/>
                        </a:rPr>
                        <a:t>int</a:t>
                      </a:r>
                      <a:endParaRPr lang="pl-PL" dirty="0">
                        <a:latin typeface="Consolas" panose="020B06090202040302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719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Consolas" panose="020B0609020204030204" pitchFamily="49" charset="0"/>
                        </a:rPr>
                        <a:t>+ Dom()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9861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Consolas" panose="020B0609020204030204" pitchFamily="49" charset="0"/>
                        </a:rPr>
                        <a:t>+ Dom</a:t>
                      </a:r>
                      <a:r>
                        <a:rPr lang="pl-PL" baseline="0" dirty="0"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pl-PL" baseline="0" dirty="0" err="1">
                          <a:latin typeface="Consolas" panose="020B0609020204030204" pitchFamily="49" charset="0"/>
                        </a:rPr>
                        <a:t>int</a:t>
                      </a:r>
                      <a:r>
                        <a:rPr lang="pl-PL" baseline="0" dirty="0">
                          <a:latin typeface="Consolas" panose="020B0609020204030204" pitchFamily="49" charset="0"/>
                        </a:rPr>
                        <a:t> powierzchnia)</a:t>
                      </a:r>
                      <a:endParaRPr lang="pl-PL" dirty="0">
                        <a:latin typeface="Consolas" panose="020B0609020204030204" pitchFamily="49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535962618"/>
                  </a:ext>
                </a:extLst>
              </a:tr>
            </a:tbl>
          </a:graphicData>
        </a:graphic>
      </p:graphicFrame>
      <p:graphicFrame>
        <p:nvGraphicFramePr>
          <p:cNvPr id="5" name="Symbol zastępczy zawartości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8722924"/>
              </p:ext>
            </p:extLst>
          </p:nvPr>
        </p:nvGraphicFramePr>
        <p:xfrm>
          <a:off x="1359701" y="4694185"/>
          <a:ext cx="3768811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68811">
                  <a:extLst>
                    <a:ext uri="{9D8B030D-6E8A-4147-A177-3AD203B41FA5}">
                      <a16:colId xmlns:a16="http://schemas.microsoft.com/office/drawing/2014/main" val="12398142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Consolas" panose="020B0609020204030204" pitchFamily="49" charset="0"/>
                        </a:rPr>
                        <a:t>Dom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115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6112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Diagramy UML – co można jeszcze?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Związki między klasami np. dziedziczenie</a:t>
            </a:r>
          </a:p>
          <a:p>
            <a:r>
              <a:rPr lang="pl-PL" sz="2400" dirty="0"/>
              <a:t>Dodatkowe parametry (krotność)</a:t>
            </a:r>
          </a:p>
          <a:p>
            <a:r>
              <a:rPr lang="pl-PL" sz="2400" dirty="0"/>
              <a:t>Różne poziomy szczegółowości</a:t>
            </a:r>
          </a:p>
          <a:p>
            <a:r>
              <a:rPr lang="pl-PL" sz="2400" dirty="0"/>
              <a:t>Zastosowanie w innych paradygmatach i językach programowania</a:t>
            </a:r>
          </a:p>
          <a:p>
            <a:endParaRPr lang="pl-PL" sz="2400" dirty="0"/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230145098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aset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TM02900688[[fn=Faseta]]</Template>
  <TotalTime>614</TotalTime>
  <Words>696</Words>
  <Application>Microsoft Office PowerPoint</Application>
  <PresentationFormat>Pokaz na ekranie (4:3)</PresentationFormat>
  <Paragraphs>242</Paragraphs>
  <Slides>33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33</vt:i4>
      </vt:variant>
    </vt:vector>
  </HeadingPairs>
  <TitlesOfParts>
    <vt:vector size="43" baseType="lpstr">
      <vt:lpstr>Arial</vt:lpstr>
      <vt:lpstr>Calibri</vt:lpstr>
      <vt:lpstr>Calibri Light</vt:lpstr>
      <vt:lpstr>Consolas</vt:lpstr>
      <vt:lpstr>Trebuchet MS</vt:lpstr>
      <vt:lpstr>Wingdings</vt:lpstr>
      <vt:lpstr>Wingdings 2</vt:lpstr>
      <vt:lpstr>Wingdings 3</vt:lpstr>
      <vt:lpstr>HDOfficeLightV0</vt:lpstr>
      <vt:lpstr>Faseta</vt:lpstr>
      <vt:lpstr>Programowanie Obiektowe – Wykład 3</vt:lpstr>
      <vt:lpstr>Pierwsza klasa - Dom</vt:lpstr>
      <vt:lpstr>Diagram UML</vt:lpstr>
      <vt:lpstr>Prezentacja programu PowerPoint</vt:lpstr>
      <vt:lpstr>Diagramy UML</vt:lpstr>
      <vt:lpstr>Modyfikatory dostępu - UML</vt:lpstr>
      <vt:lpstr>Przykład 2</vt:lpstr>
      <vt:lpstr>Prezentacja programu PowerPoint</vt:lpstr>
      <vt:lpstr>Diagramy UML – co można jeszcze?</vt:lpstr>
      <vt:lpstr>Diagramy UML – jak rysować?</vt:lpstr>
      <vt:lpstr>Założenia programowania obiektowego:</vt:lpstr>
      <vt:lpstr>Dziedziczenie</vt:lpstr>
      <vt:lpstr>Przykład</vt:lpstr>
      <vt:lpstr>Dziedziczenie - po co?</vt:lpstr>
      <vt:lpstr>Prezentacja programu PowerPoint</vt:lpstr>
      <vt:lpstr>Uwaga!</vt:lpstr>
      <vt:lpstr>Przykład</vt:lpstr>
      <vt:lpstr>Wielodziedziczenie?</vt:lpstr>
      <vt:lpstr>Przykład</vt:lpstr>
      <vt:lpstr>Hierarchia dziedziczenia</vt:lpstr>
      <vt:lpstr>Prezentacja programu PowerPoint</vt:lpstr>
      <vt:lpstr>Prezentacja programu PowerPoint</vt:lpstr>
      <vt:lpstr>Konstruktory a dziedziczenie</vt:lpstr>
      <vt:lpstr>Przykład</vt:lpstr>
      <vt:lpstr>Stworzenie obiektu klasy potomnej za pomocą konstruktora</vt:lpstr>
      <vt:lpstr>Rzutowanie przy dziedziczeniu</vt:lpstr>
      <vt:lpstr>Rzutowanie w górę</vt:lpstr>
      <vt:lpstr>Rzutowanie w dół</vt:lpstr>
      <vt:lpstr>Jak to naprawić?</vt:lpstr>
      <vt:lpstr>Przykład</vt:lpstr>
      <vt:lpstr>Bezpieczne rzutowanie - operator is (errata)</vt:lpstr>
      <vt:lpstr>C# 7.0 – pattern matching (wzorce dopasowań?)</vt:lpstr>
      <vt:lpstr>Bezpieczne rzutowanie - operator 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Programowanie Obiektowe – Wykład 1</dc:title>
  <dc:creator>Piotr Jastrzębski</dc:creator>
  <cp:lastModifiedBy>Piotrek_UWM</cp:lastModifiedBy>
  <cp:revision>59</cp:revision>
  <dcterms:created xsi:type="dcterms:W3CDTF">2016-10-14T18:19:41Z</dcterms:created>
  <dcterms:modified xsi:type="dcterms:W3CDTF">2016-11-13T07:01:02Z</dcterms:modified>
</cp:coreProperties>
</file>