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803" r:id="rId2"/>
  </p:sldMasterIdLst>
  <p:sldIdLst>
    <p:sldId id="256" r:id="rId3"/>
    <p:sldId id="257" r:id="rId4"/>
    <p:sldId id="258" r:id="rId5"/>
    <p:sldId id="259" r:id="rId6"/>
    <p:sldId id="26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95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7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160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87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314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21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61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485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63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851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7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514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44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930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15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252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605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546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992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73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0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1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386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8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46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5BF5-78BB-4BAC-81B8-F63D59141CA7}" type="datetimeFigureOut">
              <a:rPr lang="pl-PL" smtClean="0"/>
              <a:t>14.10.2016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47BE84-FC43-49B6-9505-A6C5862D6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90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mii.uwm.edu.pl/~piojas/" TargetMode="External"/><Relationship Id="rId2" Type="http://schemas.openxmlformats.org/officeDocument/2006/relationships/hyperlink" Target="https://usosweb.uwm.edu.pl/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600" dirty="0"/>
              <a:t>Programowanie Obiektowe</a:t>
            </a:r>
            <a:br>
              <a:rPr lang="pl-PL" sz="3600" dirty="0"/>
            </a:br>
            <a:r>
              <a:rPr lang="pl-PL" sz="3600" dirty="0"/>
              <a:t>– Wykład 1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tx1"/>
                </a:solidFill>
              </a:rPr>
              <a:t>dr Piotr Jastrzębski</a:t>
            </a:r>
          </a:p>
          <a:p>
            <a:r>
              <a:rPr lang="pl-PL" sz="2800" dirty="0">
                <a:solidFill>
                  <a:schemeClr val="tx1"/>
                </a:solidFill>
              </a:rPr>
              <a:t>Wydział Matematyki i Informatyki</a:t>
            </a:r>
          </a:p>
        </p:txBody>
      </p:sp>
    </p:spTree>
    <p:extLst>
      <p:ext uri="{BB962C8B-B14F-4D97-AF65-F5344CB8AC3E}">
        <p14:creationId xmlns:p14="http://schemas.microsoft.com/office/powerpoint/2010/main" val="344873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 warunkowe - </a:t>
            </a:r>
            <a:r>
              <a:rPr lang="pl-PL" dirty="0" err="1"/>
              <a:t>if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if</a:t>
            </a:r>
            <a:r>
              <a:rPr lang="pl-PL" sz="2400" dirty="0">
                <a:latin typeface="Consolas" panose="020B0609020204030204" pitchFamily="49" charset="0"/>
              </a:rPr>
              <a:t> (wyrażenie logiczne)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	instrukcja;</a:t>
            </a:r>
          </a:p>
          <a:p>
            <a:pPr marL="0" indent="0"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if</a:t>
            </a:r>
            <a:r>
              <a:rPr lang="pl-PL" sz="2400" dirty="0">
                <a:latin typeface="Consolas" panose="020B0609020204030204" pitchFamily="49" charset="0"/>
              </a:rPr>
              <a:t> (wyrażenie logiczne)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	instrukcja1;</a:t>
            </a:r>
          </a:p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else</a:t>
            </a: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 	instrukcja2;</a:t>
            </a:r>
          </a:p>
        </p:txBody>
      </p:sp>
    </p:spTree>
    <p:extLst>
      <p:ext uri="{BB962C8B-B14F-4D97-AF65-F5344CB8AC3E}">
        <p14:creationId xmlns:p14="http://schemas.microsoft.com/office/powerpoint/2010/main" val="4050875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 warunkowe</a:t>
            </a:r>
            <a:br>
              <a:rPr lang="pl-PL" dirty="0"/>
            </a:br>
            <a:r>
              <a:rPr lang="pl-PL" dirty="0"/>
              <a:t>– operator </a:t>
            </a:r>
            <a:r>
              <a:rPr lang="pl-PL" dirty="0">
                <a:latin typeface="Consolas" panose="020B0609020204030204" pitchFamily="49" charset="0"/>
              </a:rPr>
              <a:t>() 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5351" y="2160590"/>
            <a:ext cx="836552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200" dirty="0">
                <a:latin typeface="Consolas" panose="020B0609020204030204" pitchFamily="49" charset="0"/>
              </a:rPr>
              <a:t>(wyrażenie logiczne) ? wyrażenie1 : wyrażenie2; </a:t>
            </a:r>
          </a:p>
          <a:p>
            <a:pPr marL="0" indent="0">
              <a:buNone/>
            </a:pPr>
            <a:endParaRPr lang="pl-PL" sz="22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pl-PL" sz="2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6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 warunkowe</a:t>
            </a:r>
            <a:br>
              <a:rPr lang="pl-PL" dirty="0"/>
            </a:br>
            <a:r>
              <a:rPr lang="pl-PL" dirty="0"/>
              <a:t>– </a:t>
            </a:r>
            <a:r>
              <a:rPr lang="pl-PL" dirty="0" err="1"/>
              <a:t>swith</a:t>
            </a:r>
            <a:r>
              <a:rPr lang="pl-PL" dirty="0"/>
              <a:t> … </a:t>
            </a:r>
            <a:r>
              <a:rPr lang="pl-PL" dirty="0" err="1"/>
              <a:t>case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000" dirty="0" err="1">
                <a:latin typeface="Consolas" panose="020B0609020204030204" pitchFamily="49" charset="0"/>
              </a:rPr>
              <a:t>switch</a:t>
            </a:r>
            <a:r>
              <a:rPr lang="pl-PL" sz="2000" dirty="0">
                <a:latin typeface="Consolas" panose="020B0609020204030204" pitchFamily="49" charset="0"/>
              </a:rPr>
              <a:t> (x)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case</a:t>
            </a:r>
            <a:r>
              <a:rPr lang="pl-PL" sz="2000" dirty="0">
                <a:latin typeface="Consolas" panose="020B0609020204030204" pitchFamily="49" charset="0"/>
              </a:rPr>
              <a:t> 1: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instrukcja1;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break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case</a:t>
            </a:r>
            <a:r>
              <a:rPr lang="pl-PL" sz="2000" dirty="0">
                <a:latin typeface="Consolas" panose="020B0609020204030204" pitchFamily="49" charset="0"/>
              </a:rPr>
              <a:t> 2: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instrukcja2;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break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default</a:t>
            </a:r>
            <a:r>
              <a:rPr lang="pl-PL" sz="2000" dirty="0">
                <a:latin typeface="Consolas" panose="020B0609020204030204" pitchFamily="49" charset="0"/>
              </a:rPr>
              <a:t>: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instrukcja3;</a:t>
            </a:r>
          </a:p>
          <a:p>
            <a:pPr marL="685800" lvl="2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 </a:t>
            </a:r>
            <a:r>
              <a:rPr lang="pl-PL" sz="2000" dirty="0" err="1">
                <a:latin typeface="Consolas" panose="020B0609020204030204" pitchFamily="49" charset="0"/>
              </a:rPr>
              <a:t>break</a:t>
            </a:r>
            <a:r>
              <a:rPr lang="pl-PL" sz="20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onsolas" panose="020B0609020204030204" pitchFamily="49" charset="0"/>
              </a:rPr>
              <a:t>} </a:t>
            </a:r>
          </a:p>
          <a:p>
            <a:pPr marL="0" indent="0">
              <a:spcBef>
                <a:spcPts val="0"/>
              </a:spcBef>
              <a:buNone/>
            </a:pPr>
            <a:endParaRPr lang="pl-PL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91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 iteracyjne (pętle)</a:t>
            </a:r>
            <a:br>
              <a:rPr lang="pl-PL" dirty="0"/>
            </a:br>
            <a:r>
              <a:rPr lang="pl-PL" dirty="0"/>
              <a:t>- for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for (inicjalizacja; warunek; iteracja)</a:t>
            </a:r>
            <a:br>
              <a:rPr lang="pl-PL" sz="2400" dirty="0">
                <a:latin typeface="Consolas" panose="020B0609020204030204" pitchFamily="49" charset="0"/>
              </a:rPr>
            </a:b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	instrukcja;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56642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 iteracyjne (pętle)</a:t>
            </a:r>
            <a:br>
              <a:rPr lang="pl-PL" dirty="0"/>
            </a:br>
            <a:r>
              <a:rPr lang="pl-PL" dirty="0"/>
              <a:t>- </a:t>
            </a:r>
            <a:r>
              <a:rPr lang="pl-PL" dirty="0" err="1"/>
              <a:t>while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err="1">
                <a:latin typeface="Consolas" panose="020B0609020204030204" pitchFamily="49" charset="0"/>
              </a:rPr>
              <a:t>while</a:t>
            </a:r>
            <a:r>
              <a:rPr lang="pl-PL" sz="2400" dirty="0">
                <a:latin typeface="Consolas" panose="020B0609020204030204" pitchFamily="49" charset="0"/>
              </a:rPr>
              <a:t> (wyrażenie warunkowe)</a:t>
            </a:r>
            <a:br>
              <a:rPr lang="pl-PL" sz="2400" dirty="0">
                <a:latin typeface="Consolas" panose="020B0609020204030204" pitchFamily="49" charset="0"/>
              </a:rPr>
            </a:b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	instrukcja;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64965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 iteracyjne (pętle)</a:t>
            </a:r>
            <a:br>
              <a:rPr lang="pl-PL" dirty="0"/>
            </a:br>
            <a:r>
              <a:rPr lang="pl-PL" dirty="0"/>
              <a:t>- do </a:t>
            </a:r>
            <a:r>
              <a:rPr lang="pl-PL" dirty="0" err="1"/>
              <a:t>while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do</a:t>
            </a:r>
            <a:br>
              <a:rPr lang="pl-PL" sz="2400" dirty="0">
                <a:latin typeface="Consolas" panose="020B0609020204030204" pitchFamily="49" charset="0"/>
              </a:rPr>
            </a:b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	instrukcja;</a:t>
            </a:r>
          </a:p>
          <a:p>
            <a:pPr marL="0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  <a:br>
              <a:rPr lang="pl-PL" sz="2400" dirty="0">
                <a:latin typeface="Consolas" panose="020B0609020204030204" pitchFamily="49" charset="0"/>
              </a:rPr>
            </a:br>
            <a:r>
              <a:rPr lang="pl-PL" sz="2400" dirty="0" err="1">
                <a:latin typeface="Consolas" panose="020B0609020204030204" pitchFamily="49" charset="0"/>
              </a:rPr>
              <a:t>while</a:t>
            </a:r>
            <a:r>
              <a:rPr lang="pl-PL" sz="2400" dirty="0">
                <a:latin typeface="Consolas" panose="020B0609020204030204" pitchFamily="49" charset="0"/>
              </a:rPr>
              <a:t> (warunek);</a:t>
            </a:r>
          </a:p>
        </p:txBody>
      </p:sp>
    </p:spTree>
    <p:extLst>
      <p:ext uri="{BB962C8B-B14F-4D97-AF65-F5344CB8AC3E}">
        <p14:creationId xmlns:p14="http://schemas.microsoft.com/office/powerpoint/2010/main" val="2703126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 iteracyjne (pętle)</a:t>
            </a:r>
            <a:br>
              <a:rPr lang="pl-PL" dirty="0"/>
            </a:br>
            <a:r>
              <a:rPr lang="pl-PL" dirty="0"/>
              <a:t>- </a:t>
            </a:r>
            <a:r>
              <a:rPr lang="pl-PL" dirty="0" err="1"/>
              <a:t>foreach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err="1"/>
              <a:t>foreach</a:t>
            </a:r>
            <a:r>
              <a:rPr lang="pl-PL" sz="2400" dirty="0"/>
              <a:t>(typ </a:t>
            </a:r>
            <a:r>
              <a:rPr lang="pl-PL" sz="2400" dirty="0" err="1"/>
              <a:t>indentyfikator</a:t>
            </a:r>
            <a:r>
              <a:rPr lang="pl-PL" sz="2400" dirty="0"/>
              <a:t> in wyrażenie)</a:t>
            </a:r>
            <a:br>
              <a:rPr lang="pl-PL" sz="2400" dirty="0"/>
            </a:br>
            <a:r>
              <a:rPr lang="pl-PL" sz="2400" dirty="0"/>
              <a:t>{</a:t>
            </a:r>
          </a:p>
          <a:p>
            <a:pPr marL="0" indent="0">
              <a:buNone/>
            </a:pPr>
            <a:r>
              <a:rPr lang="pl-PL" sz="2400" dirty="0"/>
              <a:t>	instrukcja;</a:t>
            </a:r>
          </a:p>
          <a:p>
            <a:pPr marL="0" indent="0">
              <a:buNone/>
            </a:pPr>
            <a:r>
              <a:rPr lang="pl-PL" sz="2400" dirty="0"/>
              <a:t>}</a:t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57266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Paradygmat obiektowy</a:t>
            </a:r>
            <a:br>
              <a:rPr lang="pl-PL" dirty="0"/>
            </a:br>
            <a:r>
              <a:rPr lang="pl-PL" dirty="0"/>
              <a:t>- po co?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Jeśli chcemy zbudować 5 identycznych domów, nie potrzeba nam 5 projektów.</a:t>
            </a:r>
          </a:p>
          <a:p>
            <a:r>
              <a:rPr lang="pl-PL" sz="2400" dirty="0"/>
              <a:t>Jeśli chcemy wyprodukować 4 samochody, nie potrzebujemy oddzielnych projektów.</a:t>
            </a:r>
          </a:p>
          <a:p>
            <a:r>
              <a:rPr lang="pl-PL" sz="2400" dirty="0"/>
              <a:t>Programowanie obiektowe stara się pogrupować podobne „byty” na pewnym poziomie abstrakcji.</a:t>
            </a:r>
          </a:p>
        </p:txBody>
      </p:sp>
    </p:spTree>
    <p:extLst>
      <p:ext uri="{BB962C8B-B14F-4D97-AF65-F5344CB8AC3E}">
        <p14:creationId xmlns:p14="http://schemas.microsoft.com/office/powerpoint/2010/main" val="1210214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Programowanie strukturalne</a:t>
            </a:r>
            <a:br>
              <a:rPr lang="pl-PL" dirty="0"/>
            </a:br>
            <a:r>
              <a:rPr lang="pl-PL" dirty="0"/>
              <a:t>a obiektowe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Programowanie strukturalne dzieli kod na części, moduły, wykorzystuje sekwencje, iteracje, funkcje.</a:t>
            </a:r>
          </a:p>
          <a:p>
            <a:r>
              <a:rPr lang="pl-PL" sz="2400" dirty="0"/>
              <a:t>Programowanie obiektowe wprowadza pojęcie obiektu, w którym dane i procedury są ze sobą ściśle powiązane.</a:t>
            </a:r>
          </a:p>
        </p:txBody>
      </p:sp>
    </p:spTree>
    <p:extLst>
      <p:ext uri="{BB962C8B-B14F-4D97-AF65-F5344CB8AC3E}">
        <p14:creationId xmlns:p14="http://schemas.microsoft.com/office/powerpoint/2010/main" val="4047974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Chcemy napisać program wyliczający wartość rynkową domu w zależności od ilości pokoi, posiadania garażu, ogrodu, ilości pięter, powierzchni, </a:t>
            </a:r>
            <a:r>
              <a:rPr lang="pl-PL" sz="2400" dirty="0" err="1"/>
              <a:t>itp</a:t>
            </a:r>
            <a:r>
              <a:rPr lang="pl-PL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1396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administracyjne</a:t>
            </a:r>
            <a:br>
              <a:rPr lang="pl-PL" dirty="0"/>
            </a:br>
            <a:r>
              <a:rPr lang="pl-PL" dirty="0"/>
              <a:t>i organizacyjne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Sylabus dostępny jest w systemie USOS:</a:t>
            </a:r>
          </a:p>
          <a:p>
            <a:pPr lvl="1"/>
            <a:r>
              <a:rPr lang="pl-PL" sz="2400" dirty="0">
                <a:hlinkClick r:id="rId2"/>
              </a:rPr>
              <a:t>https://usosweb.uwm.edu.pl</a:t>
            </a:r>
            <a:endParaRPr lang="pl-PL" sz="2400" dirty="0"/>
          </a:p>
          <a:p>
            <a:r>
              <a:rPr lang="pl-PL" sz="2400" dirty="0"/>
              <a:t>Regulamin zajęć (wykładu i ćwiczeń):</a:t>
            </a:r>
          </a:p>
          <a:p>
            <a:pPr lvl="1"/>
            <a:r>
              <a:rPr lang="pl-PL" sz="2400" dirty="0">
                <a:hlinkClick r:id="rId3"/>
              </a:rPr>
              <a:t>http://wmii.uwm.edu.pl/~piojas/</a:t>
            </a:r>
            <a:endParaRPr lang="pl-PL" sz="2400" dirty="0"/>
          </a:p>
          <a:p>
            <a:pPr lvl="1"/>
            <a:r>
              <a:rPr lang="pl-PL" sz="2400" dirty="0"/>
              <a:t>Zakładka: Dydaktyka - Programowanie Obiektowe - zaoczne</a:t>
            </a:r>
          </a:p>
        </p:txBody>
      </p:sp>
    </p:spTree>
    <p:extLst>
      <p:ext uri="{BB962C8B-B14F-4D97-AF65-F5344CB8AC3E}">
        <p14:creationId xmlns:p14="http://schemas.microsoft.com/office/powerpoint/2010/main" val="3103097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Pierwsza klasa - Dom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Na pewnym poziomie abstrakcji opisuje kawałek rzeczywistości.</a:t>
            </a:r>
          </a:p>
          <a:p>
            <a:r>
              <a:rPr lang="pl-PL" sz="2400" dirty="0"/>
              <a:t>Zawiera dane opisujące możliwe stany.</a:t>
            </a:r>
          </a:p>
          <a:p>
            <a:r>
              <a:rPr lang="pl-PL" sz="2400" dirty="0"/>
              <a:t>Zawiera metody opisujące możliwe zachowania.</a:t>
            </a:r>
          </a:p>
          <a:p>
            <a:r>
              <a:rPr lang="pl-PL" sz="2400" dirty="0"/>
              <a:t>Możemy ją zastosować do wielu budynków.</a:t>
            </a:r>
          </a:p>
        </p:txBody>
      </p:sp>
    </p:spTree>
    <p:extLst>
      <p:ext uri="{BB962C8B-B14F-4D97-AF65-F5344CB8AC3E}">
        <p14:creationId xmlns:p14="http://schemas.microsoft.com/office/powerpoint/2010/main" val="970615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Pierwszy obiekt - </a:t>
            </a:r>
            <a:r>
              <a:rPr lang="pl-PL" dirty="0" err="1"/>
              <a:t>domBasi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Konkretny byt.</a:t>
            </a:r>
          </a:p>
          <a:p>
            <a:r>
              <a:rPr lang="pl-PL" sz="2400" dirty="0"/>
              <a:t>Ma konkretne własności.</a:t>
            </a:r>
          </a:p>
        </p:txBody>
      </p:sp>
    </p:spTree>
    <p:extLst>
      <p:ext uri="{BB962C8B-B14F-4D97-AF65-F5344CB8AC3E}">
        <p14:creationId xmlns:p14="http://schemas.microsoft.com/office/powerpoint/2010/main" val="372496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037968"/>
            <a:ext cx="6347714" cy="567175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public </a:t>
            </a:r>
            <a:r>
              <a:rPr lang="pl-PL" sz="2400" dirty="0" err="1">
                <a:latin typeface="Consolas" panose="020B0609020204030204" pitchFamily="49" charset="0"/>
              </a:rPr>
              <a:t>class</a:t>
            </a:r>
            <a:r>
              <a:rPr lang="pl-PL" sz="2400" dirty="0">
                <a:latin typeface="Consolas" panose="020B0609020204030204" pitchFamily="49" charset="0"/>
              </a:rPr>
              <a:t> Dom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public </a:t>
            </a:r>
            <a:r>
              <a:rPr lang="pl-PL" sz="2400" dirty="0" err="1">
                <a:latin typeface="Consolas" panose="020B0609020204030204" pitchFamily="49" charset="0"/>
              </a:rPr>
              <a:t>int</a:t>
            </a:r>
            <a:r>
              <a:rPr lang="pl-PL" sz="2400" dirty="0">
                <a:latin typeface="Consolas" panose="020B0609020204030204" pitchFamily="49" charset="0"/>
              </a:rPr>
              <a:t> powierzchnia;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public </a:t>
            </a:r>
            <a:r>
              <a:rPr lang="pl-PL" sz="2400" dirty="0" err="1">
                <a:latin typeface="Consolas" panose="020B0609020204030204" pitchFamily="49" charset="0"/>
              </a:rPr>
              <a:t>bool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garaz</a:t>
            </a:r>
            <a:r>
              <a:rPr lang="pl-PL" sz="2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public </a:t>
            </a:r>
            <a:r>
              <a:rPr lang="pl-PL" sz="2400" dirty="0" err="1">
                <a:latin typeface="Consolas" panose="020B0609020204030204" pitchFamily="49" charset="0"/>
              </a:rPr>
              <a:t>int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iloscPokoi</a:t>
            </a:r>
            <a:r>
              <a:rPr lang="pl-PL" sz="2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public </a:t>
            </a:r>
            <a:r>
              <a:rPr lang="pl-PL" sz="2400" dirty="0" err="1">
                <a:latin typeface="Consolas" panose="020B0609020204030204" pitchFamily="49" charset="0"/>
              </a:rPr>
              <a:t>bool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ogrod</a:t>
            </a:r>
            <a:r>
              <a:rPr lang="pl-PL" sz="2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public </a:t>
            </a:r>
            <a:r>
              <a:rPr lang="pl-PL" sz="2400" dirty="0" err="1">
                <a:latin typeface="Consolas" panose="020B0609020204030204" pitchFamily="49" charset="0"/>
              </a:rPr>
              <a:t>int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iloscPieter</a:t>
            </a:r>
            <a:r>
              <a:rPr lang="pl-PL" sz="2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public </a:t>
            </a:r>
            <a:r>
              <a:rPr lang="pl-PL" sz="2400" dirty="0" err="1">
                <a:latin typeface="Consolas" panose="020B0609020204030204" pitchFamily="49" charset="0"/>
              </a:rPr>
              <a:t>int</a:t>
            </a:r>
            <a:r>
              <a:rPr lang="pl-PL" sz="2400" dirty="0">
                <a:latin typeface="Consolas" panose="020B0609020204030204" pitchFamily="49" charset="0"/>
              </a:rPr>
              <a:t> </a:t>
            </a:r>
            <a:r>
              <a:rPr lang="pl-PL" sz="2400" dirty="0" err="1">
                <a:latin typeface="Consolas" panose="020B0609020204030204" pitchFamily="49" charset="0"/>
              </a:rPr>
              <a:t>podajCene</a:t>
            </a:r>
            <a:r>
              <a:rPr lang="pl-PL" sz="2400" dirty="0">
                <a:latin typeface="Consolas" panose="020B0609020204030204" pitchFamily="49" charset="0"/>
              </a:rPr>
              <a:t>()</a:t>
            </a:r>
            <a:br>
              <a:rPr lang="pl-PL" sz="2400" dirty="0">
                <a:latin typeface="Consolas" panose="020B0609020204030204" pitchFamily="49" charset="0"/>
              </a:rPr>
            </a:br>
            <a:r>
              <a:rPr lang="pl-PL" sz="24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		return powierzchnia*3000;</a:t>
            </a:r>
            <a:br>
              <a:rPr lang="pl-PL" sz="2400" dirty="0">
                <a:latin typeface="Consolas" panose="020B0609020204030204" pitchFamily="49" charset="0"/>
              </a:rPr>
            </a:br>
            <a:r>
              <a:rPr lang="pl-PL" sz="2400" dirty="0">
                <a:latin typeface="Consolas" panose="020B06090202040302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14172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1037968"/>
            <a:ext cx="6347714" cy="567175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400" dirty="0">
                <a:latin typeface="Consolas" panose="020B0609020204030204" pitchFamily="49" charset="0"/>
              </a:rPr>
              <a:t>Dom </a:t>
            </a:r>
            <a:r>
              <a:rPr lang="pl-PL" sz="2400" dirty="0" err="1">
                <a:latin typeface="Consolas" panose="020B0609020204030204" pitchFamily="49" charset="0"/>
              </a:rPr>
              <a:t>domBasi</a:t>
            </a:r>
            <a:r>
              <a:rPr lang="pl-PL" sz="2400" dirty="0">
                <a:latin typeface="Consolas" panose="020B0609020204030204" pitchFamily="49" charset="0"/>
              </a:rPr>
              <a:t>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Dom();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domBasi.powierzchnia</a:t>
            </a:r>
            <a:r>
              <a:rPr lang="pl-PL" sz="2400" dirty="0">
                <a:latin typeface="Consolas" panose="020B0609020204030204" pitchFamily="49" charset="0"/>
              </a:rPr>
              <a:t> = 200;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domBasi.garaz</a:t>
            </a:r>
            <a:r>
              <a:rPr lang="pl-PL" sz="2400" dirty="0">
                <a:latin typeface="Consolas" panose="020B0609020204030204" pitchFamily="49" charset="0"/>
              </a:rPr>
              <a:t> = </a:t>
            </a:r>
            <a:r>
              <a:rPr lang="pl-PL" sz="2400" dirty="0" err="1">
                <a:latin typeface="Consolas" panose="020B0609020204030204" pitchFamily="49" charset="0"/>
              </a:rPr>
              <a:t>true</a:t>
            </a:r>
            <a:r>
              <a:rPr lang="pl-PL" sz="2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domBasi.iloscPokoi</a:t>
            </a:r>
            <a:r>
              <a:rPr lang="pl-PL" sz="2400" dirty="0">
                <a:latin typeface="Consolas" panose="020B0609020204030204" pitchFamily="49" charset="0"/>
              </a:rPr>
              <a:t>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domBasi.ogrod</a:t>
            </a:r>
            <a:r>
              <a:rPr lang="pl-PL" sz="2400" dirty="0">
                <a:latin typeface="Consolas" panose="020B0609020204030204" pitchFamily="49" charset="0"/>
              </a:rPr>
              <a:t> = </a:t>
            </a:r>
            <a:r>
              <a:rPr lang="pl-PL" sz="2400" dirty="0" err="1">
                <a:latin typeface="Consolas" panose="020B0609020204030204" pitchFamily="49" charset="0"/>
              </a:rPr>
              <a:t>false</a:t>
            </a:r>
            <a:r>
              <a:rPr lang="pl-PL" sz="24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domBasi.iloscPieter</a:t>
            </a:r>
            <a:r>
              <a:rPr lang="pl-PL" sz="2400" dirty="0">
                <a:latin typeface="Consolas" panose="020B0609020204030204" pitchFamily="49" charset="0"/>
              </a:rPr>
              <a:t> = 1;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err="1">
                <a:latin typeface="Consolas" panose="020B0609020204030204" pitchFamily="49" charset="0"/>
              </a:rPr>
              <a:t>Console.WriteLine</a:t>
            </a:r>
            <a:r>
              <a:rPr lang="pl-PL" sz="2400" dirty="0">
                <a:latin typeface="Consolas" panose="020B0609020204030204" pitchFamily="49" charset="0"/>
              </a:rPr>
              <a:t>(„Dom jest warty 	{0},</a:t>
            </a:r>
            <a:r>
              <a:rPr lang="pl-PL" sz="2400" dirty="0" err="1">
                <a:latin typeface="Consolas" panose="020B0609020204030204" pitchFamily="49" charset="0"/>
              </a:rPr>
              <a:t>domBasi.podajCene</a:t>
            </a:r>
            <a:r>
              <a:rPr lang="pl-PL" sz="2400" dirty="0">
                <a:latin typeface="Consolas" panose="020B0609020204030204" pitchFamily="49" charset="0"/>
              </a:rPr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2535652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 co?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Zmniejszenie luki reprezentacji.</a:t>
            </a:r>
          </a:p>
          <a:p>
            <a:r>
              <a:rPr lang="pl-PL" sz="2400" dirty="0"/>
              <a:t>Ułatwia podział pracy i współpracę między programistami.</a:t>
            </a:r>
          </a:p>
          <a:p>
            <a:r>
              <a:rPr lang="pl-PL" sz="2400" dirty="0"/>
              <a:t>Lepsze grupowanie, czytelność kodu.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0275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Język C#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Wymowa C-</a:t>
            </a:r>
            <a:r>
              <a:rPr lang="pl-PL" sz="2400" dirty="0" err="1"/>
              <a:t>sharp</a:t>
            </a:r>
            <a:r>
              <a:rPr lang="pl-PL" sz="2400" dirty="0"/>
              <a:t> (dosłownie cis).</a:t>
            </a:r>
          </a:p>
          <a:p>
            <a:r>
              <a:rPr lang="pl-PL" sz="2400" dirty="0"/>
              <a:t>Stworzony w 2000 roku przez Andersa </a:t>
            </a:r>
            <a:r>
              <a:rPr lang="pl-PL" sz="2400" dirty="0" err="1"/>
              <a:t>Hejlsberga</a:t>
            </a:r>
            <a:r>
              <a:rPr lang="pl-PL" sz="2400" dirty="0"/>
              <a:t> dla Microsoftu.</a:t>
            </a:r>
          </a:p>
          <a:p>
            <a:r>
              <a:rPr lang="pl-PL" sz="2400" dirty="0"/>
              <a:t>Aktualna wersja stabilna - 6.0.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2400" dirty="0"/>
              <a:t>Na ćwiczeniach będziemy używać środowiska Visual Studio.</a:t>
            </a:r>
          </a:p>
        </p:txBody>
      </p:sp>
    </p:spTree>
    <p:extLst>
      <p:ext uri="{BB962C8B-B14F-4D97-AF65-F5344CB8AC3E}">
        <p14:creationId xmlns:p14="http://schemas.microsoft.com/office/powerpoint/2010/main" val="99034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Zmienne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/>
              <a:t>Deklaracja zmiennych</a:t>
            </a:r>
          </a:p>
          <a:p>
            <a:pPr marL="0" indent="0">
              <a:buNone/>
            </a:pPr>
            <a:r>
              <a:rPr lang="pl-PL" sz="2400" dirty="0"/>
              <a:t>	</a:t>
            </a:r>
            <a:r>
              <a:rPr lang="pl-PL" sz="2400" dirty="0" err="1"/>
              <a:t>typ_zmiennej</a:t>
            </a:r>
            <a:r>
              <a:rPr lang="pl-PL" sz="2400" dirty="0"/>
              <a:t> </a:t>
            </a:r>
            <a:r>
              <a:rPr lang="pl-PL" sz="2400" dirty="0" err="1"/>
              <a:t>nazwa_zmiennej</a:t>
            </a:r>
            <a:r>
              <a:rPr lang="pl-PL" sz="2400" dirty="0"/>
              <a:t>;</a:t>
            </a:r>
          </a:p>
          <a:p>
            <a:r>
              <a:rPr lang="pl-PL" sz="2400" dirty="0"/>
              <a:t>Typy zmiennych:</a:t>
            </a:r>
          </a:p>
          <a:p>
            <a:pPr lvl="1"/>
            <a:r>
              <a:rPr lang="pl-PL" sz="2400" dirty="0"/>
              <a:t>logiczne: </a:t>
            </a:r>
            <a:r>
              <a:rPr lang="pl-PL" sz="2400" dirty="0" err="1"/>
              <a:t>bool</a:t>
            </a:r>
            <a:r>
              <a:rPr lang="pl-PL" sz="2400" dirty="0"/>
              <a:t>.</a:t>
            </a:r>
          </a:p>
          <a:p>
            <a:pPr lvl="1"/>
            <a:r>
              <a:rPr lang="pl-PL" sz="2400" dirty="0"/>
              <a:t>całkowitoliczbowe: </a:t>
            </a:r>
            <a:r>
              <a:rPr lang="pl-PL" sz="2400" dirty="0" err="1"/>
              <a:t>sbyte</a:t>
            </a:r>
            <a:r>
              <a:rPr lang="pl-PL" sz="2400" dirty="0"/>
              <a:t>, </a:t>
            </a:r>
            <a:r>
              <a:rPr lang="pl-PL" sz="2400" dirty="0" err="1"/>
              <a:t>byte</a:t>
            </a:r>
            <a:r>
              <a:rPr lang="pl-PL" sz="2400" dirty="0"/>
              <a:t>, char, </a:t>
            </a:r>
            <a:r>
              <a:rPr lang="pl-PL" sz="2400" dirty="0" err="1"/>
              <a:t>short</a:t>
            </a:r>
            <a:r>
              <a:rPr lang="pl-PL" sz="2400" dirty="0"/>
              <a:t>, </a:t>
            </a:r>
            <a:r>
              <a:rPr lang="pl-PL" sz="2400" dirty="0" err="1"/>
              <a:t>ushort</a:t>
            </a:r>
            <a:r>
              <a:rPr lang="pl-PL" sz="2400" dirty="0"/>
              <a:t>, </a:t>
            </a:r>
            <a:r>
              <a:rPr lang="pl-PL" sz="2400" dirty="0" err="1"/>
              <a:t>int</a:t>
            </a:r>
            <a:r>
              <a:rPr lang="pl-PL" sz="2400" dirty="0"/>
              <a:t>, </a:t>
            </a:r>
            <a:r>
              <a:rPr lang="pl-PL" sz="2400" dirty="0" err="1"/>
              <a:t>uint</a:t>
            </a:r>
            <a:r>
              <a:rPr lang="pl-PL" sz="2400" dirty="0"/>
              <a:t>, </a:t>
            </a:r>
            <a:r>
              <a:rPr lang="pl-PL" sz="2400" dirty="0" err="1"/>
              <a:t>long</a:t>
            </a:r>
            <a:r>
              <a:rPr lang="pl-PL" sz="2400" dirty="0"/>
              <a:t>, </a:t>
            </a:r>
            <a:r>
              <a:rPr lang="pl-PL" sz="2400" dirty="0" err="1"/>
              <a:t>ulong</a:t>
            </a:r>
            <a:r>
              <a:rPr lang="pl-PL" sz="2400" dirty="0"/>
              <a:t>.</a:t>
            </a:r>
          </a:p>
          <a:p>
            <a:pPr lvl="1"/>
            <a:r>
              <a:rPr lang="pl-PL" sz="2400" dirty="0"/>
              <a:t>zmiennoprzecinkowe: </a:t>
            </a:r>
            <a:r>
              <a:rPr lang="pl-PL" sz="2400" dirty="0" err="1"/>
              <a:t>float</a:t>
            </a:r>
            <a:r>
              <a:rPr lang="pl-PL" sz="2400" dirty="0"/>
              <a:t>, </a:t>
            </a:r>
            <a:r>
              <a:rPr lang="pl-PL" sz="2400" dirty="0" err="1"/>
              <a:t>double</a:t>
            </a:r>
            <a:r>
              <a:rPr lang="pl-PL" sz="2400" dirty="0"/>
              <a:t>, </a:t>
            </a:r>
            <a:r>
              <a:rPr lang="pl-PL" sz="2400" dirty="0" err="1"/>
              <a:t>decimal</a:t>
            </a:r>
            <a:r>
              <a:rPr lang="pl-PL" sz="2400" dirty="0"/>
              <a:t>.</a:t>
            </a:r>
          </a:p>
          <a:p>
            <a:pPr lvl="1"/>
            <a:r>
              <a:rPr lang="pl-PL" sz="2400" dirty="0"/>
              <a:t>łańcuchowe: string.</a:t>
            </a:r>
          </a:p>
          <a:p>
            <a:pPr lvl="1"/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28145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599" y="2160590"/>
            <a:ext cx="6977450" cy="3880773"/>
          </a:xfrm>
        </p:spPr>
        <p:txBody>
          <a:bodyPr>
            <a:normAutofit fontScale="92500"/>
          </a:bodyPr>
          <a:lstStyle/>
          <a:p>
            <a:r>
              <a:rPr lang="pl-PL" sz="2400" dirty="0"/>
              <a:t>jednowymiarowa</a:t>
            </a:r>
          </a:p>
          <a:p>
            <a:pPr marL="342900" lvl="1" indent="0">
              <a:buNone/>
            </a:pPr>
            <a:r>
              <a:rPr lang="pl-PL" sz="2400" dirty="0">
                <a:latin typeface="Consolas" panose="020B0609020204030204" pitchFamily="49" charset="0"/>
                <a:cs typeface="Calibri" panose="020F0502020204030204" pitchFamily="34" charset="0"/>
              </a:rPr>
              <a:t>typ[] nazwa = </a:t>
            </a:r>
            <a:r>
              <a:rPr lang="pl-PL" sz="2400" dirty="0" err="1">
                <a:latin typeface="Consolas" panose="020B0609020204030204" pitchFamily="49" charset="0"/>
                <a:cs typeface="Calibri" panose="020F0502020204030204" pitchFamily="34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  <a:cs typeface="Calibri" panose="020F0502020204030204" pitchFamily="34" charset="0"/>
              </a:rPr>
              <a:t> typ[rozmiar];</a:t>
            </a:r>
          </a:p>
          <a:p>
            <a:pPr marL="342900" lvl="1" indent="0">
              <a:buNone/>
            </a:pPr>
            <a:r>
              <a:rPr lang="pl-PL" sz="2400" dirty="0"/>
              <a:t>lub</a:t>
            </a:r>
          </a:p>
          <a:p>
            <a:pPr marL="342900" lvl="1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typ[] nazwa = {Lista inicjalizacyjna};</a:t>
            </a:r>
          </a:p>
          <a:p>
            <a:r>
              <a:rPr lang="pl-PL" sz="2400" dirty="0"/>
              <a:t>dwuwymiarowa</a:t>
            </a:r>
          </a:p>
          <a:p>
            <a:pPr marL="342900" lvl="1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typ[,] nazwa = </a:t>
            </a:r>
            <a:r>
              <a:rPr lang="pl-PL" sz="2400" dirty="0" err="1">
                <a:latin typeface="Consolas" panose="020B0609020204030204" pitchFamily="49" charset="0"/>
              </a:rPr>
              <a:t>new</a:t>
            </a:r>
            <a:r>
              <a:rPr lang="pl-PL" sz="2400" dirty="0">
                <a:latin typeface="Consolas" panose="020B0609020204030204" pitchFamily="49" charset="0"/>
              </a:rPr>
              <a:t> typ[rozmiar];</a:t>
            </a:r>
          </a:p>
          <a:p>
            <a:pPr marL="342900" lvl="1" indent="0">
              <a:buNone/>
            </a:pPr>
            <a:r>
              <a:rPr lang="pl-PL" sz="2400" dirty="0"/>
              <a:t>lub</a:t>
            </a:r>
          </a:p>
          <a:p>
            <a:pPr marL="342900" lvl="1" indent="0">
              <a:buNone/>
            </a:pPr>
            <a:r>
              <a:rPr lang="pl-PL" sz="2400" dirty="0">
                <a:latin typeface="Consolas" panose="020B0609020204030204" pitchFamily="49" charset="0"/>
              </a:rPr>
              <a:t>typ[,] nazwa = {Lista inicjalizacyjna};</a:t>
            </a:r>
          </a:p>
          <a:p>
            <a:pPr marL="342900" lvl="1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030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arytmetyczne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113874"/>
              </p:ext>
            </p:extLst>
          </p:nvPr>
        </p:nvGraphicFramePr>
        <p:xfrm>
          <a:off x="609600" y="2160588"/>
          <a:ext cx="6348414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>
                  <a:extLst>
                    <a:ext uri="{9D8B030D-6E8A-4147-A177-3AD203B41FA5}">
                      <a16:colId xmlns:a16="http://schemas.microsoft.com/office/drawing/2014/main" val="2667014520"/>
                    </a:ext>
                  </a:extLst>
                </a:gridCol>
                <a:gridCol w="3174207">
                  <a:extLst>
                    <a:ext uri="{9D8B030D-6E8A-4147-A177-3AD203B41FA5}">
                      <a16:colId xmlns:a16="http://schemas.microsoft.com/office/drawing/2014/main" val="3730870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/>
                        <a:t>Operator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Wykonywane</a:t>
                      </a:r>
                      <a:r>
                        <a:rPr lang="pl-PL" sz="2000" baseline="0" dirty="0"/>
                        <a:t> działanie</a:t>
                      </a:r>
                      <a:endParaRPr lang="pl-PL" sz="2000" dirty="0"/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16916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+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Dodawanie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3840834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-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Odejmowanie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1864709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*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Mnożenie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3366920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/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Dzielenie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1817683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%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Dzielenie modulo (reszta</a:t>
                      </a:r>
                      <a:br>
                        <a:rPr lang="pl-PL" sz="2000" dirty="0"/>
                      </a:br>
                      <a:r>
                        <a:rPr lang="pl-PL" sz="2000" dirty="0"/>
                        <a:t>z dzielenia)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897439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++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Inkrementacja (zwiększanie)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1796866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--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Dekrementacja (zmniejszanie)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3362950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99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przypisania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017158"/>
              </p:ext>
            </p:extLst>
          </p:nvPr>
        </p:nvGraphicFramePr>
        <p:xfrm>
          <a:off x="609600" y="2160588"/>
          <a:ext cx="6348412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103">
                  <a:extLst>
                    <a:ext uri="{9D8B030D-6E8A-4147-A177-3AD203B41FA5}">
                      <a16:colId xmlns:a16="http://schemas.microsoft.com/office/drawing/2014/main" val="3130335585"/>
                    </a:ext>
                  </a:extLst>
                </a:gridCol>
                <a:gridCol w="1587103">
                  <a:extLst>
                    <a:ext uri="{9D8B030D-6E8A-4147-A177-3AD203B41FA5}">
                      <a16:colId xmlns:a16="http://schemas.microsoft.com/office/drawing/2014/main" val="1376576972"/>
                    </a:ext>
                  </a:extLst>
                </a:gridCol>
                <a:gridCol w="1587103">
                  <a:extLst>
                    <a:ext uri="{9D8B030D-6E8A-4147-A177-3AD203B41FA5}">
                      <a16:colId xmlns:a16="http://schemas.microsoft.com/office/drawing/2014/main" val="1311836664"/>
                    </a:ext>
                  </a:extLst>
                </a:gridCol>
                <a:gridCol w="1587103">
                  <a:extLst>
                    <a:ext uri="{9D8B030D-6E8A-4147-A177-3AD203B41FA5}">
                      <a16:colId xmlns:a16="http://schemas.microsoft.com/office/drawing/2014/main" val="2427117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/>
                        <a:t>Argument1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Operator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Argument2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Znaczenie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163049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y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</a:t>
                      </a:r>
                      <a:r>
                        <a:rPr lang="pl-PL" sz="2000" baseline="0" dirty="0">
                          <a:latin typeface="Consolas" panose="020B0609020204030204" pitchFamily="49" charset="0"/>
                        </a:rPr>
                        <a:t> = y</a:t>
                      </a:r>
                      <a:endParaRPr lang="pl-PL" sz="2000" dirty="0">
                        <a:latin typeface="Consolas" panose="020B0609020204030204" pitchFamily="49" charset="0"/>
                      </a:endParaRP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4201623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+=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y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 = x + y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85585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-=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y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 = x - y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1728999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*=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y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 = x * y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17582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/=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y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 = x / y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350778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%=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y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x = x % y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2528634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36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logiczne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956008"/>
              </p:ext>
            </p:extLst>
          </p:nvPr>
        </p:nvGraphicFramePr>
        <p:xfrm>
          <a:off x="609600" y="2160588"/>
          <a:ext cx="634841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>
                  <a:extLst>
                    <a:ext uri="{9D8B030D-6E8A-4147-A177-3AD203B41FA5}">
                      <a16:colId xmlns:a16="http://schemas.microsoft.com/office/drawing/2014/main" val="2253233442"/>
                    </a:ext>
                  </a:extLst>
                </a:gridCol>
                <a:gridCol w="3174207">
                  <a:extLst>
                    <a:ext uri="{9D8B030D-6E8A-4147-A177-3AD203B41FA5}">
                      <a16:colId xmlns:a16="http://schemas.microsoft.com/office/drawing/2014/main" val="2100175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/>
                        <a:t>Operator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Znaczenie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2749047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!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Negacja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1841553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&amp;&amp;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Koniunkcja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3302888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||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Alternatywa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4222488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197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Operatory relacji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728691"/>
              </p:ext>
            </p:extLst>
          </p:nvPr>
        </p:nvGraphicFramePr>
        <p:xfrm>
          <a:off x="609600" y="2160588"/>
          <a:ext cx="634841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>
                  <a:extLst>
                    <a:ext uri="{9D8B030D-6E8A-4147-A177-3AD203B41FA5}">
                      <a16:colId xmlns:a16="http://schemas.microsoft.com/office/drawing/2014/main" val="3817399985"/>
                    </a:ext>
                  </a:extLst>
                </a:gridCol>
                <a:gridCol w="3174207">
                  <a:extLst>
                    <a:ext uri="{9D8B030D-6E8A-4147-A177-3AD203B41FA5}">
                      <a16:colId xmlns:a16="http://schemas.microsoft.com/office/drawing/2014/main" val="1997872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/>
                        <a:t>Operator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Opis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863278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==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równa się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2038384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!=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różne (nie równa</a:t>
                      </a:r>
                      <a:r>
                        <a:rPr lang="pl-PL" sz="2000" baseline="0" dirty="0"/>
                        <a:t> się)</a:t>
                      </a:r>
                      <a:endParaRPr lang="pl-PL" sz="2000" dirty="0"/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349079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&lt;    &lt;=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mniejsze, mniejsze lub równe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300639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>
                          <a:latin typeface="Consolas" panose="020B0609020204030204" pitchFamily="49" charset="0"/>
                        </a:rPr>
                        <a:t>&gt;    &gt;=</a:t>
                      </a:r>
                    </a:p>
                  </a:txBody>
                  <a:tcPr marL="80508" marR="80508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większe, większe lub równe</a:t>
                      </a:r>
                    </a:p>
                  </a:txBody>
                  <a:tcPr marL="80508" marR="80508"/>
                </a:tc>
                <a:extLst>
                  <a:ext uri="{0D108BD9-81ED-4DB2-BD59-A6C34878D82A}">
                    <a16:rowId xmlns:a16="http://schemas.microsoft.com/office/drawing/2014/main" val="2074194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72089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165</TotalTime>
  <Words>527</Words>
  <Application>Microsoft Office PowerPoint</Application>
  <PresentationFormat>Pokaz na ekranie (4:3)</PresentationFormat>
  <Paragraphs>181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Consolas</vt:lpstr>
      <vt:lpstr>Trebuchet MS</vt:lpstr>
      <vt:lpstr>Wingdings 2</vt:lpstr>
      <vt:lpstr>Wingdings 3</vt:lpstr>
      <vt:lpstr>HDOfficeLightV0</vt:lpstr>
      <vt:lpstr>Faseta</vt:lpstr>
      <vt:lpstr>Programowanie Obiektowe – Wykład 1</vt:lpstr>
      <vt:lpstr>Sprawy administracyjne i organizacyjne</vt:lpstr>
      <vt:lpstr>Język C#</vt:lpstr>
      <vt:lpstr>Zmienne</vt:lpstr>
      <vt:lpstr>Tablice</vt:lpstr>
      <vt:lpstr>Operatory arytmetyczne</vt:lpstr>
      <vt:lpstr>Operatory przypisania</vt:lpstr>
      <vt:lpstr>Operatory logiczne</vt:lpstr>
      <vt:lpstr>Operatory relacji</vt:lpstr>
      <vt:lpstr>Instrukcje warunkowe - if</vt:lpstr>
      <vt:lpstr>Instrukcje warunkowe – operator () ?</vt:lpstr>
      <vt:lpstr>Instrukcje warunkowe – swith … case</vt:lpstr>
      <vt:lpstr>Instrukcje iteracyjne (pętle) - for</vt:lpstr>
      <vt:lpstr>Instrukcje iteracyjne (pętle) - while</vt:lpstr>
      <vt:lpstr>Instrukcje iteracyjne (pętle) - do while</vt:lpstr>
      <vt:lpstr>Instrukcje iteracyjne (pętle) - foreach</vt:lpstr>
      <vt:lpstr>Paradygmat obiektowy - po co?</vt:lpstr>
      <vt:lpstr>Programowanie strukturalne a obiektowe</vt:lpstr>
      <vt:lpstr>Przykład</vt:lpstr>
      <vt:lpstr>Pierwsza klasa - Dom</vt:lpstr>
      <vt:lpstr>Pierwszy obiekt - domBasi</vt:lpstr>
      <vt:lpstr>Prezentacja programu PowerPoint</vt:lpstr>
      <vt:lpstr>Prezentacja programu PowerPoint</vt:lpstr>
      <vt:lpstr>Po co?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Obiektowe – Wykład 1</dc:title>
  <dc:creator>Piotr Jastrzębski</dc:creator>
  <cp:lastModifiedBy>Piotr Jastrzębski</cp:lastModifiedBy>
  <cp:revision>16</cp:revision>
  <dcterms:created xsi:type="dcterms:W3CDTF">2016-10-14T18:19:41Z</dcterms:created>
  <dcterms:modified xsi:type="dcterms:W3CDTF">2016-10-14T21:05:23Z</dcterms:modified>
</cp:coreProperties>
</file>