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</p:sldMasterIdLst>
  <p:notesMasterIdLst>
    <p:notesMasterId r:id="rId29"/>
  </p:notesMasterIdLst>
  <p:sldIdLst>
    <p:sldId id="256" r:id="rId2"/>
    <p:sldId id="257" r:id="rId3"/>
    <p:sldId id="258" r:id="rId4"/>
    <p:sldId id="301" r:id="rId5"/>
    <p:sldId id="259" r:id="rId6"/>
    <p:sldId id="302" r:id="rId7"/>
    <p:sldId id="260" r:id="rId8"/>
    <p:sldId id="303" r:id="rId9"/>
    <p:sldId id="262" r:id="rId10"/>
    <p:sldId id="304" r:id="rId11"/>
    <p:sldId id="263" r:id="rId12"/>
    <p:sldId id="305" r:id="rId13"/>
    <p:sldId id="264" r:id="rId14"/>
    <p:sldId id="265" r:id="rId15"/>
    <p:sldId id="266" r:id="rId16"/>
    <p:sldId id="307" r:id="rId17"/>
    <p:sldId id="308" r:id="rId18"/>
    <p:sldId id="269" r:id="rId19"/>
    <p:sldId id="306" r:id="rId20"/>
    <p:sldId id="279" r:id="rId21"/>
    <p:sldId id="319" r:id="rId22"/>
    <p:sldId id="314" r:id="rId23"/>
    <p:sldId id="316" r:id="rId24"/>
    <p:sldId id="317" r:id="rId25"/>
    <p:sldId id="318" r:id="rId26"/>
    <p:sldId id="280" r:id="rId27"/>
    <p:sldId id="29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7" autoAdjust="0"/>
    <p:restoredTop sz="94660"/>
  </p:normalViewPr>
  <p:slideViewPr>
    <p:cSldViewPr>
      <p:cViewPr varScale="1">
        <p:scale>
          <a:sx n="68" d="100"/>
          <a:sy n="68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Kliknij, aby edytować style wzorca tekstu</a:t>
            </a:r>
          </a:p>
          <a:p>
            <a:pPr lvl="1"/>
            <a:r>
              <a:rPr lang="en-US" noProof="0" smtClean="0"/>
              <a:t>Drugi poziom</a:t>
            </a:r>
          </a:p>
          <a:p>
            <a:pPr lvl="2"/>
            <a:r>
              <a:rPr lang="en-US" noProof="0" smtClean="0"/>
              <a:t>Trzeci poziom</a:t>
            </a:r>
          </a:p>
          <a:p>
            <a:pPr lvl="3"/>
            <a:r>
              <a:rPr lang="en-US" noProof="0" smtClean="0"/>
              <a:t>Czwarty poziom</a:t>
            </a:r>
          </a:p>
          <a:p>
            <a:pPr lvl="4"/>
            <a:r>
              <a:rPr lang="en-US" noProof="0" smtClean="0"/>
              <a:t>Piąty poziom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D1E29E-6586-4E92-B2B6-7E6DC22AE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F8880-0DB0-4FBF-9A10-2408D4087F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C2647-E54C-4564-8D96-ED88B5A30C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A0805-D9F3-4816-9208-A7E4AF2E86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5AED-B126-45AE-90BD-45AEC34E6B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5EE5D-A25B-4CC0-9B01-96B9B46E9A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B7634-34DF-4170-9DB1-7BD98CE47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B9FE6-49A8-4626-9261-03A122D910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8852E-77E1-4EF8-822D-B97101068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8B225-0D86-45E5-8634-59BB2A6092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B18B5-F4C7-4DC9-9EF8-8AF8B6808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52799-9B32-480D-89DA-B6500B5996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dr Paweł Drozda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F17467-508F-4146-B9AC-F3324508AD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Modelowanie </a:t>
            </a:r>
            <a:br>
              <a:rPr lang="pl-PL" smtClean="0"/>
            </a:br>
            <a:r>
              <a:rPr lang="pl-PL" smtClean="0"/>
              <a:t>model związków encji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445125"/>
            <a:ext cx="7010400" cy="1600200"/>
          </a:xfrm>
        </p:spPr>
        <p:txBody>
          <a:bodyPr/>
          <a:lstStyle/>
          <a:p>
            <a:pPr eaLnBrk="1" hangingPunct="1"/>
            <a:r>
              <a:rPr lang="pl-PL" dirty="0" smtClean="0"/>
              <a:t>Wykład 2</a:t>
            </a:r>
          </a:p>
          <a:p>
            <a:pPr eaLnBrk="1" hangingPunct="1"/>
            <a:r>
              <a:rPr lang="pl-PL" dirty="0" smtClean="0"/>
              <a:t>Prowadzący: dr Paweł Drozda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001000" cy="1216025"/>
          </a:xfrm>
        </p:spPr>
        <p:txBody>
          <a:bodyPr/>
          <a:lstStyle/>
          <a:p>
            <a:r>
              <a:rPr lang="pl-PL" dirty="0" smtClean="0"/>
              <a:t>Przykład</a:t>
            </a:r>
            <a:endParaRPr lang="pl-PL" dirty="0" smtClean="0"/>
          </a:p>
        </p:txBody>
      </p:sp>
      <p:sp>
        <p:nvSpPr>
          <p:cNvPr id="16387" name="Symbol zastępczy stop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16388" name="Prostokąt 3"/>
          <p:cNvSpPr>
            <a:spLocks noChangeArrowheads="1"/>
          </p:cNvSpPr>
          <p:nvPr/>
        </p:nvSpPr>
        <p:spPr bwMode="auto">
          <a:xfrm>
            <a:off x="1071563" y="2357438"/>
            <a:ext cx="1785937" cy="17145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# Pesel</a:t>
            </a:r>
          </a:p>
          <a:p>
            <a:r>
              <a:rPr lang="pl-PL"/>
              <a:t>* Nazwisko</a:t>
            </a:r>
          </a:p>
          <a:p>
            <a:r>
              <a:rPr lang="pl-PL"/>
              <a:t>* Płeć</a:t>
            </a:r>
          </a:p>
          <a:p>
            <a:r>
              <a:rPr lang="pl-PL"/>
              <a:t>* Zarobki</a:t>
            </a:r>
          </a:p>
          <a:p>
            <a:r>
              <a:rPr lang="pl-PL">
                <a:sym typeface="Symbol" pitchFamily="18" charset="2"/>
              </a:rPr>
              <a:t>  </a:t>
            </a:r>
            <a:r>
              <a:rPr lang="pl-PL"/>
              <a:t>Adres</a:t>
            </a:r>
          </a:p>
          <a:p>
            <a:r>
              <a:rPr lang="pl-PL">
                <a:sym typeface="Symbol" pitchFamily="18" charset="2"/>
              </a:rPr>
              <a:t>  </a:t>
            </a:r>
            <a:r>
              <a:rPr lang="pl-PL"/>
              <a:t>Telefon</a:t>
            </a:r>
          </a:p>
          <a:p>
            <a:endParaRPr lang="pl-PL"/>
          </a:p>
        </p:txBody>
      </p:sp>
      <p:sp>
        <p:nvSpPr>
          <p:cNvPr id="16389" name="Prostokąt 4"/>
          <p:cNvSpPr>
            <a:spLocks noChangeArrowheads="1"/>
          </p:cNvSpPr>
          <p:nvPr/>
        </p:nvSpPr>
        <p:spPr bwMode="auto">
          <a:xfrm>
            <a:off x="1071563" y="1928813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OSOBA</a:t>
            </a:r>
          </a:p>
        </p:txBody>
      </p:sp>
      <p:sp>
        <p:nvSpPr>
          <p:cNvPr id="16390" name="Prostokąt 5"/>
          <p:cNvSpPr>
            <a:spLocks noChangeArrowheads="1"/>
          </p:cNvSpPr>
          <p:nvPr/>
        </p:nvSpPr>
        <p:spPr bwMode="auto">
          <a:xfrm>
            <a:off x="6000750" y="2286000"/>
            <a:ext cx="1785938" cy="121443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# Tytuł</a:t>
            </a:r>
          </a:p>
          <a:p>
            <a:r>
              <a:rPr lang="pl-PL"/>
              <a:t># Rok</a:t>
            </a:r>
          </a:p>
          <a:p>
            <a:r>
              <a:rPr lang="pl-PL">
                <a:sym typeface="Symbol" pitchFamily="18" charset="2"/>
              </a:rPr>
              <a:t>(#)  </a:t>
            </a:r>
            <a:r>
              <a:rPr lang="pl-PL"/>
              <a:t>Gatunek</a:t>
            </a:r>
          </a:p>
          <a:p>
            <a:r>
              <a:rPr lang="pl-PL"/>
              <a:t>* Długość</a:t>
            </a:r>
          </a:p>
          <a:p>
            <a:endParaRPr lang="pl-PL"/>
          </a:p>
        </p:txBody>
      </p:sp>
      <p:sp>
        <p:nvSpPr>
          <p:cNvPr id="16391" name="Prostokąt 6"/>
          <p:cNvSpPr>
            <a:spLocks noChangeArrowheads="1"/>
          </p:cNvSpPr>
          <p:nvPr/>
        </p:nvSpPr>
        <p:spPr bwMode="auto">
          <a:xfrm>
            <a:off x="6000750" y="1857375"/>
            <a:ext cx="1785938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Film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Związki encji</a:t>
            </a:r>
            <a:endParaRPr 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1604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l-PL" smtClean="0"/>
              <a:t>Opisują połączenia pomiędzy encjami</a:t>
            </a:r>
          </a:p>
          <a:p>
            <a:pPr eaLnBrk="1" hangingPunct="1"/>
            <a:r>
              <a:rPr lang="pl-PL" smtClean="0"/>
              <a:t>Powiązane dwie lub więcej encji</a:t>
            </a:r>
          </a:p>
          <a:p>
            <a:pPr eaLnBrk="1" hangingPunct="1"/>
            <a:r>
              <a:rPr lang="pl-PL" smtClean="0"/>
              <a:t>Przykład:</a:t>
            </a:r>
          </a:p>
          <a:p>
            <a:pPr lvl="1" eaLnBrk="1" hangingPunct="1">
              <a:buFont typeface="Wingdings" pitchFamily="2" charset="2"/>
              <a:buNone/>
            </a:pPr>
            <a:endParaRPr lang="pl-PL" smtClean="0"/>
          </a:p>
        </p:txBody>
      </p:sp>
      <p:sp>
        <p:nvSpPr>
          <p:cNvPr id="17410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17413" name="Prostokąt 4"/>
          <p:cNvSpPr>
            <a:spLocks noChangeArrowheads="1"/>
          </p:cNvSpPr>
          <p:nvPr/>
        </p:nvSpPr>
        <p:spPr bwMode="auto">
          <a:xfrm>
            <a:off x="1285875" y="3929063"/>
            <a:ext cx="1785938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STUDENT</a:t>
            </a:r>
          </a:p>
        </p:txBody>
      </p:sp>
      <p:sp>
        <p:nvSpPr>
          <p:cNvPr id="17414" name="Prostokąt 5"/>
          <p:cNvSpPr>
            <a:spLocks noChangeArrowheads="1"/>
          </p:cNvSpPr>
          <p:nvPr/>
        </p:nvSpPr>
        <p:spPr bwMode="auto">
          <a:xfrm>
            <a:off x="5643563" y="3929063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WYKŁAD</a:t>
            </a:r>
          </a:p>
        </p:txBody>
      </p:sp>
      <p:cxnSp>
        <p:nvCxnSpPr>
          <p:cNvPr id="17415" name="Łącznik prosty 7"/>
          <p:cNvCxnSpPr>
            <a:cxnSpLocks noChangeShapeType="1"/>
            <a:stCxn id="17413" idx="3"/>
            <a:endCxn id="17414" idx="1"/>
          </p:cNvCxnSpPr>
          <p:nvPr/>
        </p:nvCxnSpPr>
        <p:spPr bwMode="auto">
          <a:xfrm>
            <a:off x="3071813" y="4143375"/>
            <a:ext cx="25717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16" name="pole tekstowe 10"/>
          <p:cNvSpPr txBox="1">
            <a:spLocks noChangeArrowheads="1"/>
          </p:cNvSpPr>
          <p:nvPr/>
        </p:nvSpPr>
        <p:spPr bwMode="auto">
          <a:xfrm>
            <a:off x="3143250" y="3643313"/>
            <a:ext cx="1509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uczestniczy</a:t>
            </a:r>
          </a:p>
        </p:txBody>
      </p:sp>
      <p:sp>
        <p:nvSpPr>
          <p:cNvPr id="17417" name="pole tekstowe 11"/>
          <p:cNvSpPr txBox="1">
            <a:spLocks noChangeArrowheads="1"/>
          </p:cNvSpPr>
          <p:nvPr/>
        </p:nvSpPr>
        <p:spPr bwMode="auto">
          <a:xfrm>
            <a:off x="3214688" y="4143375"/>
            <a:ext cx="2109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Przewidziany dla</a:t>
            </a:r>
          </a:p>
        </p:txBody>
      </p:sp>
      <p:sp>
        <p:nvSpPr>
          <p:cNvPr id="17418" name="pole tekstowe 12"/>
          <p:cNvSpPr txBox="1">
            <a:spLocks noChangeArrowheads="1"/>
          </p:cNvSpPr>
          <p:nvPr/>
        </p:nvSpPr>
        <p:spPr bwMode="auto">
          <a:xfrm>
            <a:off x="785813" y="4857750"/>
            <a:ext cx="7572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Pytania:</a:t>
            </a:r>
          </a:p>
          <a:p>
            <a:r>
              <a:rPr lang="pl-PL"/>
              <a:t>W ilu wykładach uczestniczy student, dla ilu studentów przewidziany jest wykład, czy wykład musi być przewidziany dla studenta, czy student musi uczestniczyć w wykładzie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Cechy związku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Liczebność (unarny - rekursywny, binarny, tetrarny, n-arny)</a:t>
            </a:r>
          </a:p>
          <a:p>
            <a:r>
              <a:rPr lang="pl-PL" smtClean="0"/>
              <a:t>Istnienie (opcjonalny, obowiązkowy)</a:t>
            </a:r>
          </a:p>
          <a:p>
            <a:r>
              <a:rPr lang="pl-PL" smtClean="0"/>
              <a:t>Karynalność</a:t>
            </a:r>
          </a:p>
          <a:p>
            <a:pPr lvl="1"/>
            <a:r>
              <a:rPr lang="pl-PL" smtClean="0"/>
              <a:t>1:1 – jeden do jednego</a:t>
            </a:r>
          </a:p>
          <a:p>
            <a:pPr lvl="1"/>
            <a:r>
              <a:rPr lang="pl-PL" smtClean="0"/>
              <a:t>1:M – jeden do wielu</a:t>
            </a:r>
          </a:p>
          <a:p>
            <a:pPr lvl="1"/>
            <a:r>
              <a:rPr lang="pl-PL" smtClean="0"/>
              <a:t>N:M – wiele do wielu</a:t>
            </a:r>
          </a:p>
        </p:txBody>
      </p:sp>
      <p:sp>
        <p:nvSpPr>
          <p:cNvPr id="18436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Związek 1:1 - Przykład</a:t>
            </a:r>
            <a:endParaRPr lang="en-US" smtClean="0"/>
          </a:p>
        </p:txBody>
      </p:sp>
      <p:sp>
        <p:nvSpPr>
          <p:cNvPr id="19458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19473" name="Oval 22"/>
          <p:cNvSpPr>
            <a:spLocks noChangeArrowheads="1"/>
          </p:cNvSpPr>
          <p:nvPr/>
        </p:nvSpPr>
        <p:spPr bwMode="auto">
          <a:xfrm>
            <a:off x="395288" y="3500438"/>
            <a:ext cx="2962275" cy="1643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1b</a:t>
            </a:r>
          </a:p>
          <a:p>
            <a:pPr algn="ctr"/>
            <a:endParaRPr lang="pl-PL"/>
          </a:p>
          <a:p>
            <a:pPr algn="ctr"/>
            <a:r>
              <a:rPr lang="pl-PL"/>
              <a:t>2c</a:t>
            </a:r>
          </a:p>
          <a:p>
            <a:pPr algn="ctr"/>
            <a:endParaRPr lang="pl-PL"/>
          </a:p>
          <a:p>
            <a:pPr algn="ctr"/>
            <a:r>
              <a:rPr lang="pl-PL"/>
              <a:t>6a</a:t>
            </a:r>
            <a:endParaRPr lang="en-US"/>
          </a:p>
        </p:txBody>
      </p:sp>
      <p:sp>
        <p:nvSpPr>
          <p:cNvPr id="19474" name="Oval 23"/>
          <p:cNvSpPr>
            <a:spLocks noChangeArrowheads="1"/>
          </p:cNvSpPr>
          <p:nvPr/>
        </p:nvSpPr>
        <p:spPr bwMode="auto">
          <a:xfrm>
            <a:off x="6011863" y="3573463"/>
            <a:ext cx="2952750" cy="17843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Jan Mucha</a:t>
            </a:r>
          </a:p>
          <a:p>
            <a:pPr algn="ctr"/>
            <a:endParaRPr lang="pl-PL"/>
          </a:p>
          <a:p>
            <a:pPr algn="ctr"/>
            <a:r>
              <a:rPr lang="pl-PL"/>
              <a:t>Marta Ącka</a:t>
            </a:r>
          </a:p>
          <a:p>
            <a:pPr algn="ctr"/>
            <a:endParaRPr lang="pl-PL"/>
          </a:p>
          <a:p>
            <a:pPr algn="ctr"/>
            <a:r>
              <a:rPr lang="pl-PL"/>
              <a:t>Stefan Kula</a:t>
            </a:r>
            <a:endParaRPr lang="en-US"/>
          </a:p>
        </p:txBody>
      </p:sp>
      <p:sp>
        <p:nvSpPr>
          <p:cNvPr id="19475" name="Line 24"/>
          <p:cNvSpPr>
            <a:spLocks noChangeShapeType="1"/>
          </p:cNvSpPr>
          <p:nvPr/>
        </p:nvSpPr>
        <p:spPr bwMode="auto">
          <a:xfrm flipH="1" flipV="1">
            <a:off x="2428875" y="3786188"/>
            <a:ext cx="44291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 flipH="1" flipV="1">
            <a:off x="2500313" y="4286250"/>
            <a:ext cx="428625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flipH="1" flipV="1">
            <a:off x="2500313" y="4857750"/>
            <a:ext cx="421481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78" name="Text Box 28"/>
          <p:cNvSpPr txBox="1">
            <a:spLocks noChangeArrowheads="1"/>
          </p:cNvSpPr>
          <p:nvPr/>
        </p:nvSpPr>
        <p:spPr bwMode="auto">
          <a:xfrm>
            <a:off x="4140200" y="357346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Wychowawca</a:t>
            </a:r>
            <a:endParaRPr lang="en-US"/>
          </a:p>
        </p:txBody>
      </p:sp>
      <p:sp>
        <p:nvSpPr>
          <p:cNvPr id="19479" name="Prostokąt 22"/>
          <p:cNvSpPr>
            <a:spLocks noChangeArrowheads="1"/>
          </p:cNvSpPr>
          <p:nvPr/>
        </p:nvSpPr>
        <p:spPr bwMode="auto">
          <a:xfrm>
            <a:off x="1214438" y="5500688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KLASA</a:t>
            </a:r>
          </a:p>
        </p:txBody>
      </p:sp>
      <p:sp>
        <p:nvSpPr>
          <p:cNvPr id="19480" name="Prostokąt 23"/>
          <p:cNvSpPr>
            <a:spLocks noChangeArrowheads="1"/>
          </p:cNvSpPr>
          <p:nvPr/>
        </p:nvSpPr>
        <p:spPr bwMode="auto">
          <a:xfrm>
            <a:off x="5643563" y="5500688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NAUCZYCIEL</a:t>
            </a:r>
          </a:p>
        </p:txBody>
      </p:sp>
      <p:cxnSp>
        <p:nvCxnSpPr>
          <p:cNvPr id="19481" name="Łącznik prosty 24"/>
          <p:cNvCxnSpPr>
            <a:cxnSpLocks noChangeShapeType="1"/>
            <a:stCxn id="19483" idx="0"/>
            <a:endCxn id="19480" idx="1"/>
          </p:cNvCxnSpPr>
          <p:nvPr/>
        </p:nvCxnSpPr>
        <p:spPr bwMode="auto">
          <a:xfrm rot="5400000" flipH="1" flipV="1">
            <a:off x="4961731" y="5033169"/>
            <a:ext cx="1588" cy="13652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9482" name="pole tekstowe 25"/>
          <p:cNvSpPr txBox="1">
            <a:spLocks noChangeArrowheads="1"/>
          </p:cNvSpPr>
          <p:nvPr/>
        </p:nvSpPr>
        <p:spPr bwMode="auto">
          <a:xfrm>
            <a:off x="3143250" y="5214938"/>
            <a:ext cx="1466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wychowuje</a:t>
            </a:r>
          </a:p>
        </p:txBody>
      </p:sp>
      <p:sp>
        <p:nvSpPr>
          <p:cNvPr id="19483" name="pole tekstowe 26"/>
          <p:cNvSpPr txBox="1">
            <a:spLocks noChangeArrowheads="1"/>
          </p:cNvSpPr>
          <p:nvPr/>
        </p:nvSpPr>
        <p:spPr bwMode="auto">
          <a:xfrm>
            <a:off x="3214688" y="5715000"/>
            <a:ext cx="2128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ma wychowawcę</a:t>
            </a:r>
          </a:p>
        </p:txBody>
      </p:sp>
      <p:cxnSp>
        <p:nvCxnSpPr>
          <p:cNvPr id="19484" name="Łącznik prosty 30"/>
          <p:cNvCxnSpPr>
            <a:cxnSpLocks noChangeShapeType="1"/>
            <a:stCxn id="19483" idx="0"/>
            <a:endCxn id="19479" idx="3"/>
          </p:cNvCxnSpPr>
          <p:nvPr/>
        </p:nvCxnSpPr>
        <p:spPr bwMode="auto">
          <a:xfrm rot="16200000" flipV="1">
            <a:off x="3639344" y="5076031"/>
            <a:ext cx="1588" cy="127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Związek 1:m - Przykład</a:t>
            </a:r>
            <a:endParaRPr lang="en-US" smtClean="0"/>
          </a:p>
        </p:txBody>
      </p:sp>
      <p:sp>
        <p:nvSpPr>
          <p:cNvPr id="20482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20489" name="Oval 11"/>
          <p:cNvSpPr>
            <a:spLocks noChangeArrowheads="1"/>
          </p:cNvSpPr>
          <p:nvPr/>
        </p:nvSpPr>
        <p:spPr bwMode="auto">
          <a:xfrm>
            <a:off x="642938" y="3297238"/>
            <a:ext cx="3168650" cy="17033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Bazy danych</a:t>
            </a:r>
          </a:p>
          <a:p>
            <a:pPr algn="ctr"/>
            <a:endParaRPr lang="pl-PL"/>
          </a:p>
          <a:p>
            <a:pPr algn="ctr"/>
            <a:r>
              <a:rPr lang="pl-PL"/>
              <a:t>Analiza matematyczna</a:t>
            </a:r>
          </a:p>
          <a:p>
            <a:pPr algn="ctr"/>
            <a:endParaRPr lang="pl-PL"/>
          </a:p>
          <a:p>
            <a:pPr algn="ctr"/>
            <a:r>
              <a:rPr lang="pl-PL"/>
              <a:t>Logika</a:t>
            </a:r>
            <a:endParaRPr lang="en-US"/>
          </a:p>
        </p:txBody>
      </p:sp>
      <p:sp>
        <p:nvSpPr>
          <p:cNvPr id="20490" name="Oval 12"/>
          <p:cNvSpPr>
            <a:spLocks noChangeArrowheads="1"/>
          </p:cNvSpPr>
          <p:nvPr/>
        </p:nvSpPr>
        <p:spPr bwMode="auto">
          <a:xfrm>
            <a:off x="5827713" y="3224213"/>
            <a:ext cx="2459037" cy="1919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Jan Mucha</a:t>
            </a:r>
          </a:p>
          <a:p>
            <a:pPr algn="ctr"/>
            <a:endParaRPr lang="pl-PL"/>
          </a:p>
          <a:p>
            <a:pPr algn="ctr"/>
            <a:r>
              <a:rPr lang="pl-PL"/>
              <a:t>Marta Ącka</a:t>
            </a:r>
          </a:p>
          <a:p>
            <a:pPr algn="ctr"/>
            <a:endParaRPr lang="pl-PL"/>
          </a:p>
          <a:p>
            <a:pPr algn="ctr"/>
            <a:r>
              <a:rPr lang="pl-PL"/>
              <a:t>Stefan Kula</a:t>
            </a:r>
            <a:endParaRPr lang="en-US"/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 flipH="1" flipV="1">
            <a:off x="3071813" y="3643313"/>
            <a:ext cx="32861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 flipH="1">
            <a:off x="3643313" y="3786188"/>
            <a:ext cx="2643187" cy="35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493" name="Line 16"/>
          <p:cNvSpPr>
            <a:spLocks noChangeShapeType="1"/>
          </p:cNvSpPr>
          <p:nvPr/>
        </p:nvSpPr>
        <p:spPr bwMode="auto">
          <a:xfrm flipH="1" flipV="1">
            <a:off x="2714625" y="4714875"/>
            <a:ext cx="3500438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494" name="Text Box 17"/>
          <p:cNvSpPr txBox="1">
            <a:spLocks noChangeArrowheads="1"/>
          </p:cNvSpPr>
          <p:nvPr/>
        </p:nvSpPr>
        <p:spPr bwMode="auto">
          <a:xfrm>
            <a:off x="3956050" y="337026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Prowadzenie</a:t>
            </a:r>
            <a:endParaRPr lang="en-US"/>
          </a:p>
        </p:txBody>
      </p:sp>
      <p:sp>
        <p:nvSpPr>
          <p:cNvPr id="20495" name="Prostokąt 14"/>
          <p:cNvSpPr>
            <a:spLocks noChangeArrowheads="1"/>
          </p:cNvSpPr>
          <p:nvPr/>
        </p:nvSpPr>
        <p:spPr bwMode="auto">
          <a:xfrm>
            <a:off x="1500188" y="5286375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PRZEDMIOT</a:t>
            </a:r>
          </a:p>
        </p:txBody>
      </p:sp>
      <p:sp>
        <p:nvSpPr>
          <p:cNvPr id="20496" name="Prostokąt 15"/>
          <p:cNvSpPr>
            <a:spLocks noChangeArrowheads="1"/>
          </p:cNvSpPr>
          <p:nvPr/>
        </p:nvSpPr>
        <p:spPr bwMode="auto">
          <a:xfrm>
            <a:off x="5857875" y="5286375"/>
            <a:ext cx="2000250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WYKŁADOWCA</a:t>
            </a:r>
          </a:p>
        </p:txBody>
      </p:sp>
      <p:cxnSp>
        <p:nvCxnSpPr>
          <p:cNvPr id="20497" name="Łącznik prosty 16"/>
          <p:cNvCxnSpPr>
            <a:cxnSpLocks noChangeShapeType="1"/>
            <a:stCxn id="20495" idx="3"/>
            <a:endCxn id="20496" idx="1"/>
          </p:cNvCxnSpPr>
          <p:nvPr/>
        </p:nvCxnSpPr>
        <p:spPr bwMode="auto">
          <a:xfrm>
            <a:off x="3286125" y="5500688"/>
            <a:ext cx="2571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8" name="pole tekstowe 17"/>
          <p:cNvSpPr txBox="1">
            <a:spLocks noChangeArrowheads="1"/>
          </p:cNvSpPr>
          <p:nvPr/>
        </p:nvSpPr>
        <p:spPr bwMode="auto">
          <a:xfrm>
            <a:off x="4000500" y="5072063"/>
            <a:ext cx="1220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prowadzi</a:t>
            </a:r>
          </a:p>
        </p:txBody>
      </p:sp>
      <p:sp>
        <p:nvSpPr>
          <p:cNvPr id="20499" name="pole tekstowe 18"/>
          <p:cNvSpPr txBox="1">
            <a:spLocks noChangeArrowheads="1"/>
          </p:cNvSpPr>
          <p:nvPr/>
        </p:nvSpPr>
        <p:spPr bwMode="auto">
          <a:xfrm>
            <a:off x="3500438" y="5643563"/>
            <a:ext cx="210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Jest prowadzony</a:t>
            </a:r>
          </a:p>
        </p:txBody>
      </p:sp>
      <p:cxnSp>
        <p:nvCxnSpPr>
          <p:cNvPr id="20500" name="Łącznik prosty 21"/>
          <p:cNvCxnSpPr>
            <a:cxnSpLocks noChangeShapeType="1"/>
          </p:cNvCxnSpPr>
          <p:nvPr/>
        </p:nvCxnSpPr>
        <p:spPr bwMode="auto">
          <a:xfrm rot="10800000">
            <a:off x="3286125" y="5357813"/>
            <a:ext cx="285750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01" name="Łącznik prosty 23"/>
          <p:cNvCxnSpPr>
            <a:cxnSpLocks noChangeShapeType="1"/>
          </p:cNvCxnSpPr>
          <p:nvPr/>
        </p:nvCxnSpPr>
        <p:spPr bwMode="auto">
          <a:xfrm flipV="1">
            <a:off x="3286125" y="5500688"/>
            <a:ext cx="285750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Związek m:n - Przykład</a:t>
            </a:r>
            <a:endParaRPr lang="en-US" smtClean="0"/>
          </a:p>
        </p:txBody>
      </p:sp>
      <p:sp>
        <p:nvSpPr>
          <p:cNvPr id="21506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21513" name="Oval 11"/>
          <p:cNvSpPr>
            <a:spLocks noChangeArrowheads="1"/>
          </p:cNvSpPr>
          <p:nvPr/>
        </p:nvSpPr>
        <p:spPr bwMode="auto">
          <a:xfrm>
            <a:off x="785813" y="2714625"/>
            <a:ext cx="2814637" cy="18573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Bazy danych</a:t>
            </a:r>
          </a:p>
          <a:p>
            <a:pPr algn="ctr"/>
            <a:endParaRPr lang="pl-PL"/>
          </a:p>
          <a:p>
            <a:pPr algn="ctr"/>
            <a:r>
              <a:rPr lang="pl-PL"/>
              <a:t>Analiza matematyczna</a:t>
            </a:r>
          </a:p>
          <a:p>
            <a:pPr algn="ctr"/>
            <a:endParaRPr lang="pl-PL"/>
          </a:p>
          <a:p>
            <a:pPr algn="ctr"/>
            <a:r>
              <a:rPr lang="pl-PL"/>
              <a:t>Logika</a:t>
            </a:r>
            <a:endParaRPr lang="en-US"/>
          </a:p>
        </p:txBody>
      </p:sp>
      <p:sp>
        <p:nvSpPr>
          <p:cNvPr id="21514" name="Oval 12"/>
          <p:cNvSpPr>
            <a:spLocks noChangeArrowheads="1"/>
          </p:cNvSpPr>
          <p:nvPr/>
        </p:nvSpPr>
        <p:spPr bwMode="auto">
          <a:xfrm>
            <a:off x="5851525" y="2787650"/>
            <a:ext cx="2363788" cy="18557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Jan Mucha</a:t>
            </a:r>
          </a:p>
          <a:p>
            <a:pPr algn="ctr"/>
            <a:endParaRPr lang="pl-PL"/>
          </a:p>
          <a:p>
            <a:pPr algn="ctr"/>
            <a:r>
              <a:rPr lang="pl-PL"/>
              <a:t>Marta Ącka</a:t>
            </a:r>
          </a:p>
          <a:p>
            <a:pPr algn="ctr"/>
            <a:endParaRPr lang="pl-PL"/>
          </a:p>
          <a:p>
            <a:pPr algn="ctr"/>
            <a:r>
              <a:rPr lang="pl-PL"/>
              <a:t>Stefan Kula</a:t>
            </a:r>
            <a:endParaRPr lang="en-US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 flipH="1" flipV="1">
            <a:off x="3071813" y="3127375"/>
            <a:ext cx="3286125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 flipH="1">
            <a:off x="3643313" y="3214688"/>
            <a:ext cx="27146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 flipH="1" flipV="1">
            <a:off x="3643313" y="3714750"/>
            <a:ext cx="2714625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 flipH="1" flipV="1">
            <a:off x="2714625" y="4206875"/>
            <a:ext cx="3500438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3905250" y="2787650"/>
            <a:ext cx="1855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Egzamin</a:t>
            </a:r>
            <a:endParaRPr lang="en-US"/>
          </a:p>
        </p:txBody>
      </p:sp>
      <p:sp>
        <p:nvSpPr>
          <p:cNvPr id="21520" name="Prostokąt 15"/>
          <p:cNvSpPr>
            <a:spLocks noChangeArrowheads="1"/>
          </p:cNvSpPr>
          <p:nvPr/>
        </p:nvSpPr>
        <p:spPr bwMode="auto">
          <a:xfrm>
            <a:off x="1714500" y="5286375"/>
            <a:ext cx="1785938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PRZEDMIOT</a:t>
            </a:r>
          </a:p>
        </p:txBody>
      </p:sp>
      <p:sp>
        <p:nvSpPr>
          <p:cNvPr id="21521" name="Prostokąt 16"/>
          <p:cNvSpPr>
            <a:spLocks noChangeArrowheads="1"/>
          </p:cNvSpPr>
          <p:nvPr/>
        </p:nvSpPr>
        <p:spPr bwMode="auto">
          <a:xfrm>
            <a:off x="6072188" y="5286375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STUDENT</a:t>
            </a:r>
          </a:p>
        </p:txBody>
      </p:sp>
      <p:cxnSp>
        <p:nvCxnSpPr>
          <p:cNvPr id="21522" name="Łącznik prosty 17"/>
          <p:cNvCxnSpPr>
            <a:cxnSpLocks noChangeShapeType="1"/>
            <a:endCxn id="21521" idx="1"/>
          </p:cNvCxnSpPr>
          <p:nvPr/>
        </p:nvCxnSpPr>
        <p:spPr bwMode="auto">
          <a:xfrm>
            <a:off x="4714875" y="5500688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1523" name="pole tekstowe 18"/>
          <p:cNvSpPr txBox="1">
            <a:spLocks noChangeArrowheads="1"/>
          </p:cNvSpPr>
          <p:nvPr/>
        </p:nvSpPr>
        <p:spPr bwMode="auto">
          <a:xfrm>
            <a:off x="4429125" y="5072063"/>
            <a:ext cx="804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zdaje</a:t>
            </a:r>
          </a:p>
        </p:txBody>
      </p:sp>
      <p:sp>
        <p:nvSpPr>
          <p:cNvPr id="21524" name="pole tekstowe 19"/>
          <p:cNvSpPr txBox="1">
            <a:spLocks noChangeArrowheads="1"/>
          </p:cNvSpPr>
          <p:nvPr/>
        </p:nvSpPr>
        <p:spPr bwMode="auto">
          <a:xfrm>
            <a:off x="3857625" y="5572125"/>
            <a:ext cx="1725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Jest zdawany</a:t>
            </a:r>
          </a:p>
        </p:txBody>
      </p:sp>
      <p:cxnSp>
        <p:nvCxnSpPr>
          <p:cNvPr id="21525" name="Łącznik prosty 22"/>
          <p:cNvCxnSpPr>
            <a:cxnSpLocks noChangeShapeType="1"/>
            <a:endCxn id="21520" idx="3"/>
          </p:cNvCxnSpPr>
          <p:nvPr/>
        </p:nvCxnSpPr>
        <p:spPr bwMode="auto">
          <a:xfrm rot="10800000">
            <a:off x="3500438" y="5500688"/>
            <a:ext cx="12144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6" name="Łącznik prosty 25"/>
          <p:cNvCxnSpPr>
            <a:cxnSpLocks noChangeShapeType="1"/>
          </p:cNvCxnSpPr>
          <p:nvPr/>
        </p:nvCxnSpPr>
        <p:spPr bwMode="auto">
          <a:xfrm rot="10800000">
            <a:off x="3500438" y="5357813"/>
            <a:ext cx="357187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7" name="Łącznik prosty 27"/>
          <p:cNvCxnSpPr>
            <a:cxnSpLocks noChangeShapeType="1"/>
          </p:cNvCxnSpPr>
          <p:nvPr/>
        </p:nvCxnSpPr>
        <p:spPr bwMode="auto">
          <a:xfrm rot="10800000" flipV="1">
            <a:off x="3500438" y="5500688"/>
            <a:ext cx="357187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8" name="Łącznik prosty 29"/>
          <p:cNvCxnSpPr>
            <a:cxnSpLocks noChangeShapeType="1"/>
          </p:cNvCxnSpPr>
          <p:nvPr/>
        </p:nvCxnSpPr>
        <p:spPr bwMode="auto">
          <a:xfrm flipV="1">
            <a:off x="5715000" y="5357813"/>
            <a:ext cx="357188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9" name="Łącznik prosty 31"/>
          <p:cNvCxnSpPr>
            <a:cxnSpLocks noChangeShapeType="1"/>
          </p:cNvCxnSpPr>
          <p:nvPr/>
        </p:nvCxnSpPr>
        <p:spPr bwMode="auto">
          <a:xfrm>
            <a:off x="5715000" y="5500688"/>
            <a:ext cx="357188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Związki </a:t>
            </a:r>
            <a:r>
              <a:rPr lang="pl-PL" dirty="0" smtClean="0"/>
              <a:t>wieloargumentowe</a:t>
            </a:r>
            <a:endParaRPr lang="pl-PL" dirty="0" smtClean="0"/>
          </a:p>
        </p:txBody>
      </p:sp>
      <p:sp>
        <p:nvSpPr>
          <p:cNvPr id="24579" name="Symbol zastępczy zawartości 3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1247775"/>
          </a:xfrm>
        </p:spPr>
        <p:txBody>
          <a:bodyPr/>
          <a:lstStyle/>
          <a:p>
            <a:r>
              <a:rPr lang="pl-PL" dirty="0" smtClean="0"/>
              <a:t>Gdy związek wieloargumentowy – zamienia się w encję</a:t>
            </a:r>
          </a:p>
        </p:txBody>
      </p:sp>
      <p:sp>
        <p:nvSpPr>
          <p:cNvPr id="24580" name="Symbol zastępczy stop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24581" name="Prostokąt 5"/>
          <p:cNvSpPr>
            <a:spLocks noChangeArrowheads="1"/>
          </p:cNvSpPr>
          <p:nvPr/>
        </p:nvSpPr>
        <p:spPr bwMode="auto">
          <a:xfrm>
            <a:off x="3143250" y="3500438"/>
            <a:ext cx="1785938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Mandat</a:t>
            </a:r>
          </a:p>
        </p:txBody>
      </p:sp>
      <p:sp>
        <p:nvSpPr>
          <p:cNvPr id="24582" name="Prostokąt 6"/>
          <p:cNvSpPr>
            <a:spLocks noChangeArrowheads="1"/>
          </p:cNvSpPr>
          <p:nvPr/>
        </p:nvSpPr>
        <p:spPr bwMode="auto">
          <a:xfrm>
            <a:off x="6286500" y="3500438"/>
            <a:ext cx="1785938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POLICJANT</a:t>
            </a:r>
          </a:p>
        </p:txBody>
      </p:sp>
      <p:cxnSp>
        <p:nvCxnSpPr>
          <p:cNvPr id="24583" name="Łącznik prosty 7"/>
          <p:cNvCxnSpPr>
            <a:cxnSpLocks noChangeShapeType="1"/>
          </p:cNvCxnSpPr>
          <p:nvPr/>
        </p:nvCxnSpPr>
        <p:spPr bwMode="auto">
          <a:xfrm rot="10800000">
            <a:off x="4929188" y="3714750"/>
            <a:ext cx="13573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4" name="Łącznik prosty 8"/>
          <p:cNvCxnSpPr>
            <a:cxnSpLocks noChangeShapeType="1"/>
          </p:cNvCxnSpPr>
          <p:nvPr/>
        </p:nvCxnSpPr>
        <p:spPr bwMode="auto">
          <a:xfrm rot="16200000" flipH="1">
            <a:off x="4929188" y="3500438"/>
            <a:ext cx="214312" cy="2143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Łącznik prosty 9"/>
          <p:cNvCxnSpPr>
            <a:cxnSpLocks noChangeShapeType="1"/>
          </p:cNvCxnSpPr>
          <p:nvPr/>
        </p:nvCxnSpPr>
        <p:spPr bwMode="auto">
          <a:xfrm flipV="1">
            <a:off x="4929188" y="3714750"/>
            <a:ext cx="214312" cy="179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Łącznik prosty 10"/>
          <p:cNvCxnSpPr>
            <a:cxnSpLocks noChangeShapeType="1"/>
          </p:cNvCxnSpPr>
          <p:nvPr/>
        </p:nvCxnSpPr>
        <p:spPr bwMode="auto">
          <a:xfrm rot="10800000">
            <a:off x="2500313" y="3714750"/>
            <a:ext cx="6429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7" name="Łącznik prosty 11"/>
          <p:cNvCxnSpPr>
            <a:cxnSpLocks noChangeShapeType="1"/>
          </p:cNvCxnSpPr>
          <p:nvPr/>
        </p:nvCxnSpPr>
        <p:spPr bwMode="auto">
          <a:xfrm>
            <a:off x="2928938" y="3714750"/>
            <a:ext cx="214312" cy="179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8" name="Łącznik prosty 12"/>
          <p:cNvCxnSpPr>
            <a:cxnSpLocks noChangeShapeType="1"/>
          </p:cNvCxnSpPr>
          <p:nvPr/>
        </p:nvCxnSpPr>
        <p:spPr bwMode="auto">
          <a:xfrm flipV="1">
            <a:off x="2928938" y="3500438"/>
            <a:ext cx="214312" cy="179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9" name="Prostokąt 13"/>
          <p:cNvSpPr>
            <a:spLocks noChangeArrowheads="1"/>
          </p:cNvSpPr>
          <p:nvPr/>
        </p:nvSpPr>
        <p:spPr bwMode="auto">
          <a:xfrm>
            <a:off x="285750" y="3500438"/>
            <a:ext cx="1500188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KIEROWCA</a:t>
            </a:r>
          </a:p>
        </p:txBody>
      </p:sp>
      <p:cxnSp>
        <p:nvCxnSpPr>
          <p:cNvPr id="24590" name="Łącznik prosty 14"/>
          <p:cNvCxnSpPr>
            <a:cxnSpLocks noChangeShapeType="1"/>
            <a:endCxn id="24589" idx="3"/>
          </p:cNvCxnSpPr>
          <p:nvPr/>
        </p:nvCxnSpPr>
        <p:spPr bwMode="auto">
          <a:xfrm rot="10800000">
            <a:off x="1785938" y="3714750"/>
            <a:ext cx="714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4591" name="Prostokąt 15"/>
          <p:cNvSpPr>
            <a:spLocks noChangeArrowheads="1"/>
          </p:cNvSpPr>
          <p:nvPr/>
        </p:nvSpPr>
        <p:spPr bwMode="auto">
          <a:xfrm>
            <a:off x="3143250" y="4786313"/>
            <a:ext cx="1928813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WYKROCZENIE</a:t>
            </a:r>
          </a:p>
        </p:txBody>
      </p:sp>
      <p:cxnSp>
        <p:nvCxnSpPr>
          <p:cNvPr id="24592" name="Łącznik prosty 16"/>
          <p:cNvCxnSpPr>
            <a:cxnSpLocks noChangeShapeType="1"/>
          </p:cNvCxnSpPr>
          <p:nvPr/>
        </p:nvCxnSpPr>
        <p:spPr bwMode="auto">
          <a:xfrm rot="5400000" flipH="1" flipV="1">
            <a:off x="3572669" y="4356894"/>
            <a:ext cx="8572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3" name="Łącznik prosty 17"/>
          <p:cNvCxnSpPr>
            <a:cxnSpLocks noChangeShapeType="1"/>
          </p:cNvCxnSpPr>
          <p:nvPr/>
        </p:nvCxnSpPr>
        <p:spPr bwMode="auto">
          <a:xfrm rot="16200000" flipH="1">
            <a:off x="3821907" y="3964781"/>
            <a:ext cx="214312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4" name="Łącznik prosty 18"/>
          <p:cNvCxnSpPr>
            <a:cxnSpLocks noChangeShapeType="1"/>
          </p:cNvCxnSpPr>
          <p:nvPr/>
        </p:nvCxnSpPr>
        <p:spPr bwMode="auto">
          <a:xfrm flipV="1">
            <a:off x="4000500" y="3929063"/>
            <a:ext cx="285750" cy="2143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Rozszerzenie – poprzedni przykład</a:t>
            </a:r>
          </a:p>
        </p:txBody>
      </p:sp>
      <p:pic>
        <p:nvPicPr>
          <p:cNvPr id="2560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1571625"/>
            <a:ext cx="8001000" cy="4219575"/>
          </a:xfrm>
          <a:noFill/>
        </p:spPr>
      </p:pic>
      <p:sp>
        <p:nvSpPr>
          <p:cNvPr id="25603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25605" name="pole tekstowe 5"/>
          <p:cNvSpPr txBox="1">
            <a:spLocks noChangeArrowheads="1"/>
          </p:cNvSpPr>
          <p:nvPr/>
        </p:nvSpPr>
        <p:spPr bwMode="auto">
          <a:xfrm>
            <a:off x="5929313" y="5786438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Ze strony ważniak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Atrybuty związków</a:t>
            </a:r>
            <a:endParaRPr 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Gdy związek posiada specyficzne cechy</a:t>
            </a:r>
          </a:p>
          <a:p>
            <a:pPr eaLnBrk="1" hangingPunct="1"/>
            <a:r>
              <a:rPr lang="pl-PL" smtClean="0"/>
              <a:t>Można stworzyć encję dla związku z atrybutami odnoszącymi się do związku</a:t>
            </a:r>
          </a:p>
        </p:txBody>
      </p:sp>
      <p:sp>
        <p:nvSpPr>
          <p:cNvPr id="28674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 – atrybuty związku</a:t>
            </a:r>
          </a:p>
        </p:txBody>
      </p:sp>
      <p:sp>
        <p:nvSpPr>
          <p:cNvPr id="30723" name="Symbol zastępczy stop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30724" name="Prostokąt 3"/>
          <p:cNvSpPr>
            <a:spLocks noChangeArrowheads="1"/>
          </p:cNvSpPr>
          <p:nvPr/>
        </p:nvSpPr>
        <p:spPr bwMode="auto">
          <a:xfrm>
            <a:off x="3071813" y="2857500"/>
            <a:ext cx="1785937" cy="85725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Gaża</a:t>
            </a:r>
          </a:p>
          <a:p>
            <a:endParaRPr lang="pl-PL"/>
          </a:p>
        </p:txBody>
      </p:sp>
      <p:sp>
        <p:nvSpPr>
          <p:cNvPr id="30725" name="Prostokąt 4"/>
          <p:cNvSpPr>
            <a:spLocks noChangeArrowheads="1"/>
          </p:cNvSpPr>
          <p:nvPr/>
        </p:nvSpPr>
        <p:spPr bwMode="auto">
          <a:xfrm>
            <a:off x="3071813" y="2428875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Występuje</a:t>
            </a:r>
          </a:p>
        </p:txBody>
      </p:sp>
      <p:sp>
        <p:nvSpPr>
          <p:cNvPr id="30726" name="Prostokąt 6"/>
          <p:cNvSpPr>
            <a:spLocks noChangeArrowheads="1"/>
          </p:cNvSpPr>
          <p:nvPr/>
        </p:nvSpPr>
        <p:spPr bwMode="auto">
          <a:xfrm>
            <a:off x="6215063" y="2928938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FILM</a:t>
            </a:r>
          </a:p>
        </p:txBody>
      </p:sp>
      <p:cxnSp>
        <p:nvCxnSpPr>
          <p:cNvPr id="30727" name="Łącznik prosty 7"/>
          <p:cNvCxnSpPr>
            <a:cxnSpLocks noChangeShapeType="1"/>
          </p:cNvCxnSpPr>
          <p:nvPr/>
        </p:nvCxnSpPr>
        <p:spPr bwMode="auto">
          <a:xfrm rot="10800000">
            <a:off x="4857750" y="3143250"/>
            <a:ext cx="13573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8" name="Łącznik prosty 8"/>
          <p:cNvCxnSpPr>
            <a:cxnSpLocks noChangeShapeType="1"/>
          </p:cNvCxnSpPr>
          <p:nvPr/>
        </p:nvCxnSpPr>
        <p:spPr bwMode="auto">
          <a:xfrm rot="16200000" flipH="1">
            <a:off x="4857751" y="2928937"/>
            <a:ext cx="214312" cy="214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9" name="Łącznik prosty 9"/>
          <p:cNvCxnSpPr>
            <a:cxnSpLocks noChangeShapeType="1"/>
          </p:cNvCxnSpPr>
          <p:nvPr/>
        </p:nvCxnSpPr>
        <p:spPr bwMode="auto">
          <a:xfrm flipV="1">
            <a:off x="4857750" y="3143250"/>
            <a:ext cx="214313" cy="177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0" name="Łącznik prosty 16"/>
          <p:cNvCxnSpPr>
            <a:cxnSpLocks noChangeShapeType="1"/>
          </p:cNvCxnSpPr>
          <p:nvPr/>
        </p:nvCxnSpPr>
        <p:spPr bwMode="auto">
          <a:xfrm rot="10800000">
            <a:off x="2428875" y="3286125"/>
            <a:ext cx="64293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1" name="Łącznik prosty 17"/>
          <p:cNvCxnSpPr>
            <a:cxnSpLocks noChangeShapeType="1"/>
          </p:cNvCxnSpPr>
          <p:nvPr/>
        </p:nvCxnSpPr>
        <p:spPr bwMode="auto">
          <a:xfrm>
            <a:off x="2857500" y="3286125"/>
            <a:ext cx="214313" cy="179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2" name="Łącznik prosty 18"/>
          <p:cNvCxnSpPr>
            <a:cxnSpLocks noChangeShapeType="1"/>
          </p:cNvCxnSpPr>
          <p:nvPr/>
        </p:nvCxnSpPr>
        <p:spPr bwMode="auto">
          <a:xfrm flipV="1">
            <a:off x="2857500" y="3071813"/>
            <a:ext cx="214313" cy="177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733" name="Prostokąt 22"/>
          <p:cNvSpPr>
            <a:spLocks noChangeArrowheads="1"/>
          </p:cNvSpPr>
          <p:nvPr/>
        </p:nvSpPr>
        <p:spPr bwMode="auto">
          <a:xfrm>
            <a:off x="214313" y="3071813"/>
            <a:ext cx="150018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AKTOR</a:t>
            </a:r>
          </a:p>
        </p:txBody>
      </p:sp>
      <p:cxnSp>
        <p:nvCxnSpPr>
          <p:cNvPr id="30734" name="Łącznik prosty 26"/>
          <p:cNvCxnSpPr>
            <a:cxnSpLocks noChangeShapeType="1"/>
            <a:endCxn id="30733" idx="3"/>
          </p:cNvCxnSpPr>
          <p:nvPr/>
        </p:nvCxnSpPr>
        <p:spPr bwMode="auto">
          <a:xfrm rot="10800000">
            <a:off x="1714500" y="3286125"/>
            <a:ext cx="714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0735" name="pole tekstowe 29"/>
          <p:cNvSpPr txBox="1">
            <a:spLocks noChangeArrowheads="1"/>
          </p:cNvSpPr>
          <p:nvPr/>
        </p:nvSpPr>
        <p:spPr bwMode="auto">
          <a:xfrm>
            <a:off x="1214438" y="4429125"/>
            <a:ext cx="7072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Gdy związek posiada atrybuty – konieczność wprowadzenia dodatkowej encji</a:t>
            </a:r>
          </a:p>
          <a:p>
            <a:r>
              <a:rPr lang="pl-PL"/>
              <a:t>Pojawiają się związki typu wiele</a:t>
            </a:r>
          </a:p>
          <a:p>
            <a:r>
              <a:rPr lang="pl-PL"/>
              <a:t>Od strony związku – obowiązkowe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Modelowanie</a:t>
            </a:r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l-PL" smtClean="0"/>
              <a:t>Odwzorowanie obiektów rzeczywistych w systemie informatycznym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Dwa typy modeli:</a:t>
            </a:r>
          </a:p>
          <a:p>
            <a:pPr lvl="1" eaLnBrk="1" hangingPunct="1">
              <a:lnSpc>
                <a:spcPct val="90000"/>
              </a:lnSpc>
            </a:pPr>
            <a:r>
              <a:rPr lang="pl-PL" smtClean="0"/>
              <a:t>Konceptualny</a:t>
            </a:r>
          </a:p>
          <a:p>
            <a:pPr lvl="2" eaLnBrk="1" hangingPunct="1">
              <a:lnSpc>
                <a:spcPct val="90000"/>
              </a:lnSpc>
            </a:pPr>
            <a:r>
              <a:rPr lang="pl-PL" smtClean="0"/>
              <a:t>Model związków encji</a:t>
            </a:r>
          </a:p>
          <a:p>
            <a:pPr lvl="2" eaLnBrk="1" hangingPunct="1">
              <a:lnSpc>
                <a:spcPct val="90000"/>
              </a:lnSpc>
            </a:pPr>
            <a:r>
              <a:rPr lang="pl-PL" smtClean="0"/>
              <a:t>Model UML</a:t>
            </a:r>
          </a:p>
          <a:p>
            <a:pPr lvl="1" eaLnBrk="1" hangingPunct="1">
              <a:lnSpc>
                <a:spcPct val="90000"/>
              </a:lnSpc>
            </a:pPr>
            <a:r>
              <a:rPr lang="pl-PL" smtClean="0"/>
              <a:t>Implementacyjny</a:t>
            </a:r>
          </a:p>
          <a:p>
            <a:pPr lvl="2" eaLnBrk="1" hangingPunct="1">
              <a:lnSpc>
                <a:spcPct val="90000"/>
              </a:lnSpc>
            </a:pPr>
            <a:r>
              <a:rPr lang="pl-PL" smtClean="0"/>
              <a:t>Relacyjny</a:t>
            </a:r>
          </a:p>
          <a:p>
            <a:pPr lvl="2" eaLnBrk="1" hangingPunct="1">
              <a:lnSpc>
                <a:spcPct val="90000"/>
              </a:lnSpc>
            </a:pPr>
            <a:r>
              <a:rPr lang="pl-PL" smtClean="0"/>
              <a:t>Obiektowy</a:t>
            </a:r>
          </a:p>
          <a:p>
            <a:pPr lvl="2" eaLnBrk="1" hangingPunct="1">
              <a:lnSpc>
                <a:spcPct val="90000"/>
              </a:lnSpc>
            </a:pPr>
            <a:r>
              <a:rPr lang="pl-PL" smtClean="0"/>
              <a:t>Obiektowo-relacyjny</a:t>
            </a:r>
            <a:endParaRPr lang="en-US" smtClean="0"/>
          </a:p>
        </p:txBody>
      </p:sp>
      <p:sp>
        <p:nvSpPr>
          <p:cNvPr id="4098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400" smtClean="0"/>
              <a:t>Związki encji =&gt; projekty relacyjne</a:t>
            </a:r>
            <a:endParaRPr lang="en-US" sz="3400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1531938"/>
          </a:xfrm>
        </p:spPr>
        <p:txBody>
          <a:bodyPr>
            <a:normAutofit/>
          </a:bodyPr>
          <a:lstStyle/>
          <a:p>
            <a:pPr eaLnBrk="1" hangingPunct="1"/>
            <a:r>
              <a:rPr lang="pl-PL" dirty="0" smtClean="0"/>
              <a:t>Encja </a:t>
            </a:r>
            <a:r>
              <a:rPr lang="pl-PL" dirty="0" smtClean="0"/>
              <a:t>przekształcana do relacji z tą samą nazwą oraz tym samym zbiorem atrybutów</a:t>
            </a:r>
            <a:endParaRPr lang="en-US" dirty="0" smtClean="0"/>
          </a:p>
        </p:txBody>
      </p:sp>
      <p:sp>
        <p:nvSpPr>
          <p:cNvPr id="47106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Reguły przekształcania</a:t>
            </a:r>
          </a:p>
        </p:txBody>
      </p:sp>
      <p:sp>
        <p:nvSpPr>
          <p:cNvPr id="481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smtClean="0"/>
              <a:t>Encja </a:t>
            </a:r>
            <a:r>
              <a:rPr lang="pl-PL" sz="2400" smtClean="0">
                <a:sym typeface="Wingdings" pitchFamily="2" charset="2"/>
              </a:rPr>
              <a:t> Relacja</a:t>
            </a:r>
            <a:endParaRPr lang="pl-PL" sz="2400" smtClean="0"/>
          </a:p>
          <a:p>
            <a:r>
              <a:rPr lang="pl-PL" sz="2400" smtClean="0"/>
              <a:t>Atrybut encji </a:t>
            </a:r>
            <a:r>
              <a:rPr lang="pl-PL" sz="2400" smtClean="0">
                <a:sym typeface="Wingdings" pitchFamily="2" charset="2"/>
              </a:rPr>
              <a:t> Atrybut relacji</a:t>
            </a:r>
          </a:p>
          <a:p>
            <a:r>
              <a:rPr lang="pl-PL" sz="2400" smtClean="0">
                <a:sym typeface="Wingdings" pitchFamily="2" charset="2"/>
              </a:rPr>
              <a:t>Typ danych a</a:t>
            </a:r>
            <a:r>
              <a:rPr lang="pl-PL" sz="2400" smtClean="0"/>
              <a:t>trybutu encji </a:t>
            </a:r>
            <a:r>
              <a:rPr lang="pl-PL" sz="2400" smtClean="0">
                <a:sym typeface="Wingdings" pitchFamily="2" charset="2"/>
              </a:rPr>
              <a:t> Typ danych atrybutu relacji</a:t>
            </a:r>
          </a:p>
          <a:p>
            <a:r>
              <a:rPr lang="pl-PL" sz="2400" smtClean="0">
                <a:sym typeface="Wingdings" pitchFamily="2" charset="2"/>
              </a:rPr>
              <a:t>Identyfikator  klucz podstawowy</a:t>
            </a:r>
          </a:p>
          <a:p>
            <a:r>
              <a:rPr lang="pl-PL" sz="2400" smtClean="0">
                <a:sym typeface="Wingdings" pitchFamily="2" charset="2"/>
              </a:rPr>
              <a:t>Obowiązkowość atrybutu  NOT NULL</a:t>
            </a:r>
          </a:p>
          <a:p>
            <a:r>
              <a:rPr lang="pl-PL" sz="2400" smtClean="0">
                <a:sym typeface="Wingdings" pitchFamily="2" charset="2"/>
              </a:rPr>
              <a:t>Opcjonalność  NULL</a:t>
            </a:r>
          </a:p>
          <a:p>
            <a:r>
              <a:rPr lang="pl-PL" sz="2400" smtClean="0">
                <a:sym typeface="Wingdings" pitchFamily="2" charset="2"/>
              </a:rPr>
              <a:t>Pozostałe ograniczenia atrybutów encji  ograniczenia integralnościowe relacji</a:t>
            </a:r>
            <a:endParaRPr lang="pl-PL" sz="2400" smtClean="0"/>
          </a:p>
        </p:txBody>
      </p:sp>
      <p:sp>
        <p:nvSpPr>
          <p:cNvPr id="48132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</a:t>
            </a:r>
          </a:p>
        </p:txBody>
      </p:sp>
      <p:sp>
        <p:nvSpPr>
          <p:cNvPr id="49155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857375"/>
            <a:ext cx="4281487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Przekształcanie związków</a:t>
            </a:r>
          </a:p>
        </p:txBody>
      </p:sp>
      <p:sp>
        <p:nvSpPr>
          <p:cNvPr id="5017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1:1 – klucz obcy w wybranej tabeli</a:t>
            </a:r>
          </a:p>
          <a:p>
            <a:r>
              <a:rPr lang="pl-PL" smtClean="0"/>
              <a:t>1:M – klucz obcy w tabeli po stronie wiele</a:t>
            </a:r>
          </a:p>
          <a:p>
            <a:r>
              <a:rPr lang="pl-PL" smtClean="0"/>
              <a:t>N:M – nowa tabela</a:t>
            </a:r>
          </a:p>
        </p:txBody>
      </p:sp>
      <p:sp>
        <p:nvSpPr>
          <p:cNvPr id="50180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Związek binarny 1:1</a:t>
            </a:r>
          </a:p>
        </p:txBody>
      </p:sp>
      <p:sp>
        <p:nvSpPr>
          <p:cNvPr id="5120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4429125"/>
            <a:ext cx="8001000" cy="1590675"/>
          </a:xfrm>
        </p:spPr>
        <p:txBody>
          <a:bodyPr/>
          <a:lstStyle/>
          <a:p>
            <a:pPr lvl="2"/>
            <a:r>
              <a:rPr lang="pl-PL" smtClean="0"/>
              <a:t>Dodany klucz obcy po stronie związku obowiązkowego</a:t>
            </a:r>
          </a:p>
        </p:txBody>
      </p:sp>
      <p:sp>
        <p:nvSpPr>
          <p:cNvPr id="51204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51205" name="Prostokąt 3"/>
          <p:cNvSpPr>
            <a:spLocks noChangeArrowheads="1"/>
          </p:cNvSpPr>
          <p:nvPr/>
        </p:nvSpPr>
        <p:spPr bwMode="auto">
          <a:xfrm>
            <a:off x="642938" y="2928938"/>
            <a:ext cx="1785937" cy="121443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Pesel</a:t>
            </a:r>
          </a:p>
          <a:p>
            <a:r>
              <a:rPr lang="pl-PL"/>
              <a:t>Nazwisko</a:t>
            </a:r>
          </a:p>
          <a:p>
            <a:r>
              <a:rPr lang="pl-PL"/>
              <a:t>Zarobki</a:t>
            </a:r>
          </a:p>
          <a:p>
            <a:endParaRPr lang="pl-PL"/>
          </a:p>
        </p:txBody>
      </p:sp>
      <p:sp>
        <p:nvSpPr>
          <p:cNvPr id="51206" name="Prostokąt 7"/>
          <p:cNvSpPr>
            <a:spLocks noChangeArrowheads="1"/>
          </p:cNvSpPr>
          <p:nvPr/>
        </p:nvSpPr>
        <p:spPr bwMode="auto">
          <a:xfrm>
            <a:off x="642938" y="2500313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NAUCZYCIEL</a:t>
            </a:r>
          </a:p>
        </p:txBody>
      </p:sp>
      <p:sp>
        <p:nvSpPr>
          <p:cNvPr id="51207" name="Prostokąt 10"/>
          <p:cNvSpPr>
            <a:spLocks noChangeArrowheads="1"/>
          </p:cNvSpPr>
          <p:nvPr/>
        </p:nvSpPr>
        <p:spPr bwMode="auto">
          <a:xfrm>
            <a:off x="6643688" y="2714625"/>
            <a:ext cx="1785937" cy="121443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Id </a:t>
            </a:r>
          </a:p>
          <a:p>
            <a:r>
              <a:rPr lang="pl-PL"/>
              <a:t>Nazwa</a:t>
            </a:r>
          </a:p>
          <a:p>
            <a:endParaRPr lang="pl-PL"/>
          </a:p>
        </p:txBody>
      </p:sp>
      <p:sp>
        <p:nvSpPr>
          <p:cNvPr id="51208" name="Prostokąt 11"/>
          <p:cNvSpPr>
            <a:spLocks noChangeArrowheads="1"/>
          </p:cNvSpPr>
          <p:nvPr/>
        </p:nvSpPr>
        <p:spPr bwMode="auto">
          <a:xfrm>
            <a:off x="6643688" y="2286000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KLASA</a:t>
            </a:r>
          </a:p>
        </p:txBody>
      </p:sp>
      <p:cxnSp>
        <p:nvCxnSpPr>
          <p:cNvPr id="51209" name="Łącznik prosty 13"/>
          <p:cNvCxnSpPr>
            <a:cxnSpLocks noChangeShapeType="1"/>
          </p:cNvCxnSpPr>
          <p:nvPr/>
        </p:nvCxnSpPr>
        <p:spPr bwMode="auto">
          <a:xfrm rot="10800000">
            <a:off x="4572000" y="3429000"/>
            <a:ext cx="20716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210" name="pole tekstowe 53"/>
          <p:cNvSpPr txBox="1">
            <a:spLocks noChangeArrowheads="1"/>
          </p:cNvSpPr>
          <p:nvPr/>
        </p:nvSpPr>
        <p:spPr bwMode="auto">
          <a:xfrm>
            <a:off x="2786063" y="2643188"/>
            <a:ext cx="164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/>
              <a:t>Wychowuje</a:t>
            </a:r>
          </a:p>
          <a:p>
            <a:endParaRPr lang="pl-PL" sz="1600"/>
          </a:p>
        </p:txBody>
      </p:sp>
      <p:cxnSp>
        <p:nvCxnSpPr>
          <p:cNvPr id="51211" name="Łącznik prosty 26"/>
          <p:cNvCxnSpPr>
            <a:cxnSpLocks noChangeShapeType="1"/>
          </p:cNvCxnSpPr>
          <p:nvPr/>
        </p:nvCxnSpPr>
        <p:spPr bwMode="auto">
          <a:xfrm rot="10800000">
            <a:off x="2428875" y="3429000"/>
            <a:ext cx="21431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Związek binarny 1:1</a:t>
            </a:r>
          </a:p>
        </p:txBody>
      </p:sp>
      <p:sp>
        <p:nvSpPr>
          <p:cNvPr id="52227" name="Symbol zastępczy zawartości 2"/>
          <p:cNvSpPr>
            <a:spLocks noGrp="1"/>
          </p:cNvSpPr>
          <p:nvPr>
            <p:ph idx="1"/>
          </p:nvPr>
        </p:nvSpPr>
        <p:spPr>
          <a:xfrm>
            <a:off x="566738" y="4429125"/>
            <a:ext cx="8001000" cy="1590675"/>
          </a:xfrm>
        </p:spPr>
        <p:txBody>
          <a:bodyPr/>
          <a:lstStyle/>
          <a:p>
            <a:pPr lvl="2"/>
            <a:r>
              <a:rPr lang="pl-PL" smtClean="0"/>
              <a:t>Dodany klucz obcy po stronie mniejszej tabeli</a:t>
            </a:r>
          </a:p>
        </p:txBody>
      </p:sp>
      <p:sp>
        <p:nvSpPr>
          <p:cNvPr id="52228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52229" name="Prostokąt 3"/>
          <p:cNvSpPr>
            <a:spLocks noChangeArrowheads="1"/>
          </p:cNvSpPr>
          <p:nvPr/>
        </p:nvSpPr>
        <p:spPr bwMode="auto">
          <a:xfrm>
            <a:off x="642938" y="2928938"/>
            <a:ext cx="1785937" cy="121443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Pesel</a:t>
            </a:r>
          </a:p>
          <a:p>
            <a:r>
              <a:rPr lang="pl-PL"/>
              <a:t>Nazwisko</a:t>
            </a:r>
          </a:p>
          <a:p>
            <a:r>
              <a:rPr lang="pl-PL"/>
              <a:t>Zarobki</a:t>
            </a:r>
          </a:p>
          <a:p>
            <a:endParaRPr lang="pl-PL"/>
          </a:p>
        </p:txBody>
      </p:sp>
      <p:sp>
        <p:nvSpPr>
          <p:cNvPr id="52230" name="Prostokąt 7"/>
          <p:cNvSpPr>
            <a:spLocks noChangeArrowheads="1"/>
          </p:cNvSpPr>
          <p:nvPr/>
        </p:nvSpPr>
        <p:spPr bwMode="auto">
          <a:xfrm>
            <a:off x="642938" y="2500313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PRACOWNIK</a:t>
            </a:r>
          </a:p>
        </p:txBody>
      </p:sp>
      <p:sp>
        <p:nvSpPr>
          <p:cNvPr id="52231" name="Prostokąt 10"/>
          <p:cNvSpPr>
            <a:spLocks noChangeArrowheads="1"/>
          </p:cNvSpPr>
          <p:nvPr/>
        </p:nvSpPr>
        <p:spPr bwMode="auto">
          <a:xfrm>
            <a:off x="6643688" y="2714625"/>
            <a:ext cx="1785937" cy="121443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Id </a:t>
            </a:r>
          </a:p>
          <a:p>
            <a:r>
              <a:rPr lang="pl-PL"/>
              <a:t>IP</a:t>
            </a:r>
          </a:p>
          <a:p>
            <a:endParaRPr lang="pl-PL"/>
          </a:p>
        </p:txBody>
      </p:sp>
      <p:sp>
        <p:nvSpPr>
          <p:cNvPr id="52232" name="Prostokąt 11"/>
          <p:cNvSpPr>
            <a:spLocks noChangeArrowheads="1"/>
          </p:cNvSpPr>
          <p:nvPr/>
        </p:nvSpPr>
        <p:spPr bwMode="auto">
          <a:xfrm>
            <a:off x="6643688" y="2286000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KOMPUTER</a:t>
            </a:r>
          </a:p>
        </p:txBody>
      </p:sp>
      <p:sp>
        <p:nvSpPr>
          <p:cNvPr id="52233" name="pole tekstowe 53"/>
          <p:cNvSpPr txBox="1">
            <a:spLocks noChangeArrowheads="1"/>
          </p:cNvSpPr>
          <p:nvPr/>
        </p:nvSpPr>
        <p:spPr bwMode="auto">
          <a:xfrm>
            <a:off x="2857500" y="2928938"/>
            <a:ext cx="1643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/>
              <a:t>Uzywa</a:t>
            </a:r>
          </a:p>
          <a:p>
            <a:endParaRPr lang="pl-PL" sz="1600"/>
          </a:p>
        </p:txBody>
      </p:sp>
      <p:cxnSp>
        <p:nvCxnSpPr>
          <p:cNvPr id="52234" name="Łącznik prosty 26"/>
          <p:cNvCxnSpPr>
            <a:cxnSpLocks noChangeShapeType="1"/>
          </p:cNvCxnSpPr>
          <p:nvPr/>
        </p:nvCxnSpPr>
        <p:spPr bwMode="auto">
          <a:xfrm rot="10800000">
            <a:off x="2428875" y="3429000"/>
            <a:ext cx="42148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Związek  N:M encji do relacji</a:t>
            </a:r>
            <a:endParaRPr lang="en-US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Związki przyjmują postać relacji</a:t>
            </a:r>
          </a:p>
          <a:p>
            <a:pPr eaLnBrk="1" hangingPunct="1"/>
            <a:r>
              <a:rPr lang="pl-PL" smtClean="0"/>
              <a:t>Klucze encji uczestniczących w związku jako atrybuty relacji</a:t>
            </a:r>
          </a:p>
          <a:p>
            <a:pPr eaLnBrk="1" hangingPunct="1"/>
            <a:r>
              <a:rPr lang="pl-PL" smtClean="0"/>
              <a:t>Gdy związek ma własny klucz – dołączany do atrybutów relacji</a:t>
            </a:r>
          </a:p>
        </p:txBody>
      </p:sp>
      <p:sp>
        <p:nvSpPr>
          <p:cNvPr id="53250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Przykład</a:t>
            </a:r>
            <a:endParaRPr lang="en-US" smtClean="0"/>
          </a:p>
        </p:txBody>
      </p:sp>
      <p:sp>
        <p:nvSpPr>
          <p:cNvPr id="54274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6516688" y="2205038"/>
            <a:ext cx="1296987" cy="503237"/>
          </a:xfrm>
          <a:prstGeom prst="flowChart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Student</a:t>
            </a:r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3419475" y="1989138"/>
            <a:ext cx="2087563" cy="936625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Egzamin</a:t>
            </a:r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827088" y="2276475"/>
            <a:ext cx="1368425" cy="431800"/>
          </a:xfrm>
          <a:prstGeom prst="flowChart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/>
              <a:t>Przedmiot</a:t>
            </a:r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H="1">
            <a:off x="2195513" y="24939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5507038" y="24225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3924300" y="3284538"/>
            <a:ext cx="431800" cy="936625"/>
          </a:xfrm>
          <a:prstGeom prst="downArrow">
            <a:avLst>
              <a:gd name="adj1" fmla="val 50000"/>
              <a:gd name="adj2" fmla="val 54228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56349" name="Group 29"/>
          <p:cNvGraphicFramePr>
            <a:graphicFrameLocks noGrp="1"/>
          </p:cNvGraphicFramePr>
          <p:nvPr/>
        </p:nvGraphicFramePr>
        <p:xfrm>
          <a:off x="2700338" y="4508500"/>
          <a:ext cx="3816350" cy="779463"/>
        </p:xfrm>
        <a:graphic>
          <a:graphicData uri="http://schemas.openxmlformats.org/drawingml/2006/table">
            <a:tbl>
              <a:tblPr/>
              <a:tblGrid>
                <a:gridCol w="2122487"/>
                <a:gridCol w="1693863"/>
              </a:tblGrid>
              <a:tr h="390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Egzamin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idprzedmiotu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nrindeksu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Etapy projektowania systemu</a:t>
            </a:r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52600"/>
            <a:ext cx="87852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mtClean="0"/>
              <a:t>Analiza – jakie wymagania (dane, funkcjonalność) powstaje model konceptualny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Projektowanie – zmiana modelu konceptualnego w model implementacyjny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Implementacja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Wdrożenie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Utrzymanie</a:t>
            </a:r>
            <a:endParaRPr lang="en-US" smtClean="0"/>
          </a:p>
        </p:txBody>
      </p:sp>
      <p:sp>
        <p:nvSpPr>
          <p:cNvPr id="5122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Etapy tworzenia bazy danych</a:t>
            </a:r>
          </a:p>
        </p:txBody>
      </p:sp>
      <p:pic>
        <p:nvPicPr>
          <p:cNvPr id="614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2000250"/>
            <a:ext cx="952500" cy="1314450"/>
          </a:xfrm>
          <a:noFill/>
        </p:spPr>
      </p:pic>
      <p:sp>
        <p:nvSpPr>
          <p:cNvPr id="6147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2786063"/>
            <a:ext cx="17049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3786188"/>
            <a:ext cx="1733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38" y="4714875"/>
            <a:ext cx="1238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52" name="Łącznik łamany 9"/>
          <p:cNvCxnSpPr>
            <a:cxnSpLocks noChangeShapeType="1"/>
          </p:cNvCxnSpPr>
          <p:nvPr/>
        </p:nvCxnSpPr>
        <p:spPr bwMode="auto">
          <a:xfrm>
            <a:off x="1571625" y="2500313"/>
            <a:ext cx="642938" cy="5715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3" name="Łącznik łamany 12"/>
          <p:cNvCxnSpPr>
            <a:cxnSpLocks noChangeShapeType="1"/>
          </p:cNvCxnSpPr>
          <p:nvPr/>
        </p:nvCxnSpPr>
        <p:spPr bwMode="auto">
          <a:xfrm>
            <a:off x="3848100" y="3100388"/>
            <a:ext cx="509588" cy="98583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4" name="Łącznik łamany 17"/>
          <p:cNvCxnSpPr>
            <a:cxnSpLocks noChangeShapeType="1"/>
          </p:cNvCxnSpPr>
          <p:nvPr/>
        </p:nvCxnSpPr>
        <p:spPr bwMode="auto">
          <a:xfrm>
            <a:off x="6091238" y="4086225"/>
            <a:ext cx="838200" cy="123348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5" name="pole tekstowe 20"/>
          <p:cNvSpPr txBox="1">
            <a:spLocks noChangeArrowheads="1"/>
          </p:cNvSpPr>
          <p:nvPr/>
        </p:nvSpPr>
        <p:spPr bwMode="auto">
          <a:xfrm>
            <a:off x="500063" y="3357563"/>
            <a:ext cx="1217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Model w </a:t>
            </a:r>
          </a:p>
          <a:p>
            <a:r>
              <a:rPr lang="pl-PL"/>
              <a:t>głowie</a:t>
            </a:r>
          </a:p>
        </p:txBody>
      </p:sp>
      <p:sp>
        <p:nvSpPr>
          <p:cNvPr id="6156" name="pole tekstowe 21"/>
          <p:cNvSpPr txBox="1">
            <a:spLocks noChangeArrowheads="1"/>
          </p:cNvSpPr>
          <p:nvPr/>
        </p:nvSpPr>
        <p:spPr bwMode="auto">
          <a:xfrm>
            <a:off x="2000250" y="1928813"/>
            <a:ext cx="2852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Zapis za pomocą </a:t>
            </a:r>
          </a:p>
          <a:p>
            <a:r>
              <a:rPr lang="pl-PL"/>
              <a:t>modelu związków encji</a:t>
            </a:r>
          </a:p>
        </p:txBody>
      </p:sp>
      <p:sp>
        <p:nvSpPr>
          <p:cNvPr id="6157" name="pole tekstowe 22"/>
          <p:cNvSpPr txBox="1">
            <a:spLocks noChangeArrowheads="1"/>
          </p:cNvSpPr>
          <p:nvPr/>
        </p:nvSpPr>
        <p:spPr bwMode="auto">
          <a:xfrm>
            <a:off x="4429125" y="3071813"/>
            <a:ext cx="1571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Model relacyjny</a:t>
            </a:r>
          </a:p>
        </p:txBody>
      </p:sp>
      <p:sp>
        <p:nvSpPr>
          <p:cNvPr id="6158" name="pole tekstowe 23"/>
          <p:cNvSpPr txBox="1">
            <a:spLocks noChangeArrowheads="1"/>
          </p:cNvSpPr>
          <p:nvPr/>
        </p:nvSpPr>
        <p:spPr bwMode="auto">
          <a:xfrm>
            <a:off x="6929438" y="3500438"/>
            <a:ext cx="1214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Baza danych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Model związków encji</a:t>
            </a:r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Część rzeczywistości zapisana za pomocą encji (entities)</a:t>
            </a:r>
          </a:p>
          <a:p>
            <a:pPr eaLnBrk="1" hangingPunct="1"/>
            <a:r>
              <a:rPr lang="pl-PL" smtClean="0"/>
              <a:t>Atrybuty – właściwości encji</a:t>
            </a:r>
          </a:p>
          <a:p>
            <a:pPr eaLnBrk="1" hangingPunct="1"/>
            <a:r>
              <a:rPr lang="pl-PL" smtClean="0"/>
              <a:t>Powiązania w strukturze obiektów – związki pomiędzy encjami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170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 smtClean="0"/>
          </a:p>
        </p:txBody>
      </p:sp>
      <p:sp>
        <p:nvSpPr>
          <p:cNvPr id="9219" name="Symbol zastępczy stop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9220" name="Prostokąt 3"/>
          <p:cNvSpPr>
            <a:spLocks noChangeArrowheads="1"/>
          </p:cNvSpPr>
          <p:nvPr/>
        </p:nvSpPr>
        <p:spPr bwMode="auto">
          <a:xfrm>
            <a:off x="642938" y="2928938"/>
            <a:ext cx="1785937" cy="121443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Pesel</a:t>
            </a:r>
          </a:p>
          <a:p>
            <a:r>
              <a:rPr lang="pl-PL"/>
              <a:t>Nazwisko</a:t>
            </a:r>
          </a:p>
          <a:p>
            <a:r>
              <a:rPr lang="pl-PL"/>
              <a:t>Zarobki</a:t>
            </a:r>
          </a:p>
          <a:p>
            <a:endParaRPr lang="pl-PL"/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642938" y="2500313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PRACOWNIK</a:t>
            </a:r>
          </a:p>
        </p:txBody>
      </p:sp>
      <p:sp>
        <p:nvSpPr>
          <p:cNvPr id="9222" name="Prostokąt 8"/>
          <p:cNvSpPr>
            <a:spLocks noChangeArrowheads="1"/>
          </p:cNvSpPr>
          <p:nvPr/>
        </p:nvSpPr>
        <p:spPr bwMode="auto">
          <a:xfrm>
            <a:off x="6929438" y="2786063"/>
            <a:ext cx="1785937" cy="121443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NrIndeksu</a:t>
            </a:r>
          </a:p>
          <a:p>
            <a:r>
              <a:rPr lang="pl-PL"/>
              <a:t>Nazwisko</a:t>
            </a:r>
          </a:p>
          <a:p>
            <a:endParaRPr lang="pl-PL"/>
          </a:p>
        </p:txBody>
      </p:sp>
      <p:sp>
        <p:nvSpPr>
          <p:cNvPr id="9223" name="Prostokąt 9"/>
          <p:cNvSpPr>
            <a:spLocks noChangeArrowheads="1"/>
          </p:cNvSpPr>
          <p:nvPr/>
        </p:nvSpPr>
        <p:spPr bwMode="auto">
          <a:xfrm>
            <a:off x="6929438" y="2357438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STUDENT</a:t>
            </a:r>
          </a:p>
        </p:txBody>
      </p:sp>
      <p:sp>
        <p:nvSpPr>
          <p:cNvPr id="9224" name="Prostokąt 10"/>
          <p:cNvSpPr>
            <a:spLocks noChangeArrowheads="1"/>
          </p:cNvSpPr>
          <p:nvPr/>
        </p:nvSpPr>
        <p:spPr bwMode="auto">
          <a:xfrm>
            <a:off x="3571875" y="2786063"/>
            <a:ext cx="1785938" cy="121443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Id </a:t>
            </a:r>
          </a:p>
          <a:p>
            <a:r>
              <a:rPr lang="pl-PL"/>
              <a:t>Nazwa</a:t>
            </a:r>
          </a:p>
          <a:p>
            <a:endParaRPr lang="pl-PL"/>
          </a:p>
        </p:txBody>
      </p:sp>
      <p:sp>
        <p:nvSpPr>
          <p:cNvPr id="9225" name="Prostokąt 11"/>
          <p:cNvSpPr>
            <a:spLocks noChangeArrowheads="1"/>
          </p:cNvSpPr>
          <p:nvPr/>
        </p:nvSpPr>
        <p:spPr bwMode="auto">
          <a:xfrm>
            <a:off x="3571875" y="2357438"/>
            <a:ext cx="1785938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PRZEDMIOT</a:t>
            </a:r>
          </a:p>
        </p:txBody>
      </p:sp>
      <p:cxnSp>
        <p:nvCxnSpPr>
          <p:cNvPr id="9226" name="Łącznik prosty 13"/>
          <p:cNvCxnSpPr>
            <a:cxnSpLocks noChangeShapeType="1"/>
            <a:stCxn id="9224" idx="1"/>
          </p:cNvCxnSpPr>
          <p:nvPr/>
        </p:nvCxnSpPr>
        <p:spPr bwMode="auto">
          <a:xfrm rot="10800000" flipV="1">
            <a:off x="2428875" y="3392488"/>
            <a:ext cx="1143000" cy="365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7" name="Łącznik prosty 16"/>
          <p:cNvCxnSpPr>
            <a:cxnSpLocks noChangeShapeType="1"/>
          </p:cNvCxnSpPr>
          <p:nvPr/>
        </p:nvCxnSpPr>
        <p:spPr bwMode="auto">
          <a:xfrm rot="16200000" flipH="1">
            <a:off x="3429000" y="3429000"/>
            <a:ext cx="142875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Łącznik prosty 19"/>
          <p:cNvCxnSpPr>
            <a:cxnSpLocks noChangeShapeType="1"/>
          </p:cNvCxnSpPr>
          <p:nvPr/>
        </p:nvCxnSpPr>
        <p:spPr bwMode="auto">
          <a:xfrm rot="5400000" flipH="1" flipV="1">
            <a:off x="3429000" y="3214688"/>
            <a:ext cx="142875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Łącznik prosty 40"/>
          <p:cNvCxnSpPr>
            <a:cxnSpLocks noChangeShapeType="1"/>
          </p:cNvCxnSpPr>
          <p:nvPr/>
        </p:nvCxnSpPr>
        <p:spPr bwMode="auto">
          <a:xfrm>
            <a:off x="5357813" y="3071813"/>
            <a:ext cx="1571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0" name="Łącznik prosty 43"/>
          <p:cNvCxnSpPr>
            <a:cxnSpLocks noChangeShapeType="1"/>
          </p:cNvCxnSpPr>
          <p:nvPr/>
        </p:nvCxnSpPr>
        <p:spPr bwMode="auto">
          <a:xfrm>
            <a:off x="6715125" y="3071813"/>
            <a:ext cx="214313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1" name="Łącznik prosty 46"/>
          <p:cNvCxnSpPr>
            <a:cxnSpLocks noChangeShapeType="1"/>
          </p:cNvCxnSpPr>
          <p:nvPr/>
        </p:nvCxnSpPr>
        <p:spPr bwMode="auto">
          <a:xfrm rot="5400000">
            <a:off x="6715125" y="2857500"/>
            <a:ext cx="214313" cy="214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2" name="Łącznik prosty 49"/>
          <p:cNvCxnSpPr>
            <a:cxnSpLocks noChangeShapeType="1"/>
          </p:cNvCxnSpPr>
          <p:nvPr/>
        </p:nvCxnSpPr>
        <p:spPr bwMode="auto">
          <a:xfrm rot="10800000" flipV="1">
            <a:off x="5357813" y="3071813"/>
            <a:ext cx="285750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3" name="Łącznik prosty 51"/>
          <p:cNvCxnSpPr>
            <a:cxnSpLocks noChangeShapeType="1"/>
          </p:cNvCxnSpPr>
          <p:nvPr/>
        </p:nvCxnSpPr>
        <p:spPr bwMode="auto">
          <a:xfrm rot="10800000">
            <a:off x="5357813" y="2928938"/>
            <a:ext cx="285750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234" name="pole tekstowe 53"/>
          <p:cNvSpPr txBox="1">
            <a:spLocks noChangeArrowheads="1"/>
          </p:cNvSpPr>
          <p:nvPr/>
        </p:nvSpPr>
        <p:spPr bwMode="auto">
          <a:xfrm>
            <a:off x="2428875" y="2928938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/>
              <a:t>prowadzi</a:t>
            </a:r>
          </a:p>
        </p:txBody>
      </p:sp>
      <p:sp>
        <p:nvSpPr>
          <p:cNvPr id="9235" name="pole tekstowe 55"/>
          <p:cNvSpPr txBox="1">
            <a:spLocks noChangeArrowheads="1"/>
          </p:cNvSpPr>
          <p:nvPr/>
        </p:nvSpPr>
        <p:spPr bwMode="auto">
          <a:xfrm>
            <a:off x="5715000" y="271462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zdaje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Encja</a:t>
            </a:r>
            <a:endParaRPr 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52600"/>
            <a:ext cx="8713788" cy="4267200"/>
          </a:xfrm>
        </p:spPr>
        <p:txBody>
          <a:bodyPr/>
          <a:lstStyle/>
          <a:p>
            <a:pPr eaLnBrk="1" hangingPunct="1"/>
            <a:r>
              <a:rPr lang="pl-PL" smtClean="0"/>
              <a:t>Odpowiednik klasy w modelu obiektowym</a:t>
            </a:r>
          </a:p>
          <a:p>
            <a:pPr eaLnBrk="1" hangingPunct="1"/>
            <a:r>
              <a:rPr lang="pl-PL" smtClean="0"/>
              <a:t>Zbiór obiektów o tych samych cechach (atrybuty, własności, związki)</a:t>
            </a:r>
          </a:p>
          <a:p>
            <a:pPr eaLnBrk="1" hangingPunct="1"/>
            <a:r>
              <a:rPr lang="pl-PL" smtClean="0"/>
              <a:t>Konkretny obiekt = wystąpienie encji</a:t>
            </a:r>
          </a:p>
        </p:txBody>
      </p:sp>
      <p:sp>
        <p:nvSpPr>
          <p:cNvPr id="10242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 smtClean="0"/>
          </a:p>
        </p:txBody>
      </p:sp>
      <p:sp>
        <p:nvSpPr>
          <p:cNvPr id="12291" name="Symbol zastępczy stop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  <p:sp>
        <p:nvSpPr>
          <p:cNvPr id="12292" name="Prostokąt 3"/>
          <p:cNvSpPr>
            <a:spLocks noChangeArrowheads="1"/>
          </p:cNvSpPr>
          <p:nvPr/>
        </p:nvSpPr>
        <p:spPr bwMode="auto">
          <a:xfrm>
            <a:off x="1071563" y="2357438"/>
            <a:ext cx="1785937" cy="1214437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Pesel</a:t>
            </a:r>
          </a:p>
          <a:p>
            <a:r>
              <a:rPr lang="pl-PL"/>
              <a:t>Nazwisko</a:t>
            </a:r>
          </a:p>
          <a:p>
            <a:r>
              <a:rPr lang="pl-PL"/>
              <a:t>Płeć</a:t>
            </a:r>
          </a:p>
          <a:p>
            <a:endParaRPr lang="pl-PL"/>
          </a:p>
        </p:txBody>
      </p:sp>
      <p:sp>
        <p:nvSpPr>
          <p:cNvPr id="12293" name="Prostokąt 4"/>
          <p:cNvSpPr>
            <a:spLocks noChangeArrowheads="1"/>
          </p:cNvSpPr>
          <p:nvPr/>
        </p:nvSpPr>
        <p:spPr bwMode="auto">
          <a:xfrm>
            <a:off x="1071563" y="1928813"/>
            <a:ext cx="1785937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OSOBA</a:t>
            </a:r>
          </a:p>
        </p:txBody>
      </p:sp>
      <p:sp>
        <p:nvSpPr>
          <p:cNvPr id="12294" name="Prostokąt 5"/>
          <p:cNvSpPr>
            <a:spLocks noChangeArrowheads="1"/>
          </p:cNvSpPr>
          <p:nvPr/>
        </p:nvSpPr>
        <p:spPr bwMode="auto">
          <a:xfrm>
            <a:off x="6000750" y="2286000"/>
            <a:ext cx="1785938" cy="121443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Rasa</a:t>
            </a:r>
          </a:p>
          <a:p>
            <a:r>
              <a:rPr lang="pl-PL"/>
              <a:t>Imię</a:t>
            </a:r>
          </a:p>
          <a:p>
            <a:endParaRPr lang="pl-PL"/>
          </a:p>
        </p:txBody>
      </p:sp>
      <p:sp>
        <p:nvSpPr>
          <p:cNvPr id="12295" name="Prostokąt 6"/>
          <p:cNvSpPr>
            <a:spLocks noChangeArrowheads="1"/>
          </p:cNvSpPr>
          <p:nvPr/>
        </p:nvSpPr>
        <p:spPr bwMode="auto">
          <a:xfrm>
            <a:off x="6000750" y="1857375"/>
            <a:ext cx="1785938" cy="42862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/>
              <a:t>PIES</a:t>
            </a:r>
          </a:p>
        </p:txBody>
      </p:sp>
      <p:sp>
        <p:nvSpPr>
          <p:cNvPr id="12296" name="Prostokąt 7"/>
          <p:cNvSpPr>
            <a:spLocks noChangeArrowheads="1"/>
          </p:cNvSpPr>
          <p:nvPr/>
        </p:nvSpPr>
        <p:spPr bwMode="auto">
          <a:xfrm>
            <a:off x="1857375" y="4143375"/>
            <a:ext cx="2357438" cy="1143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2297" name="Prostokąt 8"/>
          <p:cNvSpPr>
            <a:spLocks noChangeArrowheads="1"/>
          </p:cNvSpPr>
          <p:nvPr/>
        </p:nvSpPr>
        <p:spPr bwMode="auto">
          <a:xfrm>
            <a:off x="2009775" y="4295775"/>
            <a:ext cx="2490788" cy="1143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2298" name="Prostokąt 9"/>
          <p:cNvSpPr>
            <a:spLocks noChangeArrowheads="1"/>
          </p:cNvSpPr>
          <p:nvPr/>
        </p:nvSpPr>
        <p:spPr bwMode="auto">
          <a:xfrm>
            <a:off x="2162175" y="4448175"/>
            <a:ext cx="2552700" cy="1143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2299" name="Prostokąt 10"/>
          <p:cNvSpPr>
            <a:spLocks noChangeArrowheads="1"/>
          </p:cNvSpPr>
          <p:nvPr/>
        </p:nvSpPr>
        <p:spPr bwMode="auto">
          <a:xfrm>
            <a:off x="2357438" y="4572000"/>
            <a:ext cx="2571750" cy="1143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 sz="1600" u="sng"/>
              <a:t>Osoba</a:t>
            </a:r>
          </a:p>
          <a:p>
            <a:r>
              <a:rPr lang="pl-PL" sz="1600"/>
              <a:t>Pesel = 77021211111</a:t>
            </a:r>
          </a:p>
          <a:p>
            <a:r>
              <a:rPr lang="pl-PL" sz="1600"/>
              <a:t>Nazwisko = Kowalski</a:t>
            </a:r>
          </a:p>
          <a:p>
            <a:r>
              <a:rPr lang="pl-PL" sz="1600"/>
              <a:t>Płeć = Kobieta</a:t>
            </a:r>
          </a:p>
        </p:txBody>
      </p:sp>
      <p:sp>
        <p:nvSpPr>
          <p:cNvPr id="12300" name="Prostokąt 11"/>
          <p:cNvSpPr>
            <a:spLocks noChangeArrowheads="1"/>
          </p:cNvSpPr>
          <p:nvPr/>
        </p:nvSpPr>
        <p:spPr bwMode="auto">
          <a:xfrm>
            <a:off x="5429250" y="4000500"/>
            <a:ext cx="2357438" cy="1143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2301" name="Prostokąt 12"/>
          <p:cNvSpPr>
            <a:spLocks noChangeArrowheads="1"/>
          </p:cNvSpPr>
          <p:nvPr/>
        </p:nvSpPr>
        <p:spPr bwMode="auto">
          <a:xfrm>
            <a:off x="5581650" y="4152900"/>
            <a:ext cx="2490788" cy="1143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2302" name="Prostokąt 13"/>
          <p:cNvSpPr>
            <a:spLocks noChangeArrowheads="1"/>
          </p:cNvSpPr>
          <p:nvPr/>
        </p:nvSpPr>
        <p:spPr bwMode="auto">
          <a:xfrm>
            <a:off x="5734050" y="4305300"/>
            <a:ext cx="2552700" cy="1143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2303" name="Prostokąt 14"/>
          <p:cNvSpPr>
            <a:spLocks noChangeArrowheads="1"/>
          </p:cNvSpPr>
          <p:nvPr/>
        </p:nvSpPr>
        <p:spPr bwMode="auto">
          <a:xfrm>
            <a:off x="5929313" y="4429125"/>
            <a:ext cx="2571750" cy="1143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pl-PL" sz="1600" u="sng"/>
              <a:t>Pies</a:t>
            </a:r>
          </a:p>
          <a:p>
            <a:r>
              <a:rPr lang="pl-PL" sz="1600"/>
              <a:t>Rasa = Kundel</a:t>
            </a:r>
          </a:p>
          <a:p>
            <a:r>
              <a:rPr lang="pl-PL" sz="1600"/>
              <a:t>Imię = Bury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Atrybuty encji</a:t>
            </a:r>
            <a:endParaRPr 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629150"/>
          </a:xfrm>
        </p:spPr>
        <p:txBody>
          <a:bodyPr/>
          <a:lstStyle/>
          <a:p>
            <a:pPr eaLnBrk="1" hangingPunct="1"/>
            <a:r>
              <a:rPr lang="pl-PL" sz="2200" smtClean="0"/>
              <a:t>Identyfikatory – jednoznacznie opisują wystąpienie encji</a:t>
            </a:r>
          </a:p>
          <a:p>
            <a:pPr lvl="1" eaLnBrk="1" hangingPunct="1"/>
            <a:r>
              <a:rPr lang="pl-PL" sz="2200" smtClean="0"/>
              <a:t>Naturalne – PESEL, NrDowodu, itd.</a:t>
            </a:r>
          </a:p>
          <a:p>
            <a:pPr lvl="1" eaLnBrk="1" hangingPunct="1"/>
            <a:r>
              <a:rPr lang="pl-PL" sz="2200" smtClean="0"/>
              <a:t>Sztuczne – nrIdentyfikacyjny, idpracownika</a:t>
            </a:r>
          </a:p>
          <a:p>
            <a:pPr eaLnBrk="1" hangingPunct="1"/>
            <a:r>
              <a:rPr lang="pl-PL" sz="2200" smtClean="0"/>
              <a:t>Deskryptory – pozostałe atrybuty opisujące encję</a:t>
            </a:r>
          </a:p>
          <a:p>
            <a:pPr eaLnBrk="1" hangingPunct="1"/>
            <a:r>
              <a:rPr lang="pl-PL" sz="2200" smtClean="0"/>
              <a:t>Deklaracja atrybutu</a:t>
            </a:r>
          </a:p>
          <a:p>
            <a:pPr lvl="1" eaLnBrk="1" hangingPunct="1"/>
            <a:r>
              <a:rPr lang="pl-PL" sz="2200" smtClean="0"/>
              <a:t>Nazwa</a:t>
            </a:r>
          </a:p>
          <a:p>
            <a:pPr lvl="1" eaLnBrk="1" hangingPunct="1"/>
            <a:r>
              <a:rPr lang="pl-PL" sz="2200" smtClean="0"/>
              <a:t>Dziedzina (typ danych i max rozmiar, zbiór bądź zakres dozwolonych wartości)</a:t>
            </a:r>
          </a:p>
          <a:p>
            <a:pPr lvl="1" eaLnBrk="1" hangingPunct="1"/>
            <a:r>
              <a:rPr lang="pl-PL" sz="2200" smtClean="0"/>
              <a:t>Opcja unikalności</a:t>
            </a:r>
          </a:p>
          <a:p>
            <a:pPr lvl="1" eaLnBrk="1" hangingPunct="1"/>
            <a:r>
              <a:rPr lang="pl-PL" sz="2200" smtClean="0"/>
              <a:t> Wartości puste (dozwolone lub nie)</a:t>
            </a:r>
            <a:endParaRPr lang="en-US" sz="2200" smtClean="0"/>
          </a:p>
        </p:txBody>
      </p:sp>
      <p:sp>
        <p:nvSpPr>
          <p:cNvPr id="14338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dr Paweł Drozda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673</Words>
  <Application>Microsoft Office PowerPoint</Application>
  <PresentationFormat>Pokaz na ekranie (4:3)</PresentationFormat>
  <Paragraphs>241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Modelowanie  model związków encji</vt:lpstr>
      <vt:lpstr>Modelowanie</vt:lpstr>
      <vt:lpstr>Etapy projektowania systemu</vt:lpstr>
      <vt:lpstr>Etapy tworzenia bazy danych</vt:lpstr>
      <vt:lpstr>Model związków encji</vt:lpstr>
      <vt:lpstr>Przykład</vt:lpstr>
      <vt:lpstr>Encja</vt:lpstr>
      <vt:lpstr>Przykład</vt:lpstr>
      <vt:lpstr>Atrybuty encji</vt:lpstr>
      <vt:lpstr>Przykład</vt:lpstr>
      <vt:lpstr>Związki encji</vt:lpstr>
      <vt:lpstr>Cechy związku</vt:lpstr>
      <vt:lpstr>Związek 1:1 - Przykład</vt:lpstr>
      <vt:lpstr>Związek 1:m - Przykład</vt:lpstr>
      <vt:lpstr>Związek m:n - Przykład</vt:lpstr>
      <vt:lpstr>Związki wieloargumentowe</vt:lpstr>
      <vt:lpstr>Rozszerzenie – poprzedni przykład</vt:lpstr>
      <vt:lpstr>Atrybuty związków</vt:lpstr>
      <vt:lpstr>Przykład – atrybuty związku</vt:lpstr>
      <vt:lpstr>Związki encji =&gt; projekty relacyjne</vt:lpstr>
      <vt:lpstr>Reguły przekształcania</vt:lpstr>
      <vt:lpstr>Przykład</vt:lpstr>
      <vt:lpstr>Przekształcanie związków</vt:lpstr>
      <vt:lpstr>Związek binarny 1:1</vt:lpstr>
      <vt:lpstr>Związek binarny 1:1</vt:lpstr>
      <vt:lpstr>Związek  N:M encji do relacji</vt:lpstr>
      <vt:lpstr>Przykład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Pawel</dc:creator>
  <cp:lastModifiedBy>Pawel</cp:lastModifiedBy>
  <cp:revision>46</cp:revision>
  <dcterms:created xsi:type="dcterms:W3CDTF">1601-01-01T00:00:00Z</dcterms:created>
  <dcterms:modified xsi:type="dcterms:W3CDTF">2015-09-25T11:05:08Z</dcterms:modified>
</cp:coreProperties>
</file>