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85" r:id="rId10"/>
    <p:sldId id="273" r:id="rId11"/>
    <p:sldId id="271" r:id="rId12"/>
    <p:sldId id="327" r:id="rId13"/>
    <p:sldId id="288" r:id="rId14"/>
    <p:sldId id="289" r:id="rId15"/>
    <p:sldId id="290" r:id="rId16"/>
    <p:sldId id="291" r:id="rId17"/>
    <p:sldId id="292" r:id="rId18"/>
    <p:sldId id="295" r:id="rId19"/>
    <p:sldId id="297" r:id="rId20"/>
    <p:sldId id="298" r:id="rId21"/>
    <p:sldId id="299" r:id="rId22"/>
    <p:sldId id="300" r:id="rId23"/>
    <p:sldId id="301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B0FAB6-1BB7-41E4-8BAB-BB92C86B8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DF4395-9779-4A1C-B707-B0D43640A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C5902-0218-41A5-A48A-7928478910F0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951CC-5A5D-4606-94BF-3EE62819FE6F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EA0595-4486-4A1D-8642-E69B9F703F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A9956-013D-4107-9237-32FFA9297330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8C8F6-F99D-4614-9A8B-20ACF4E071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716BB-F0CC-4C5B-AC73-D231F01B2586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F2FF-BFBE-4ADD-8F10-5D5CA5ED14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2286-5147-4F4C-BF2D-B945D9E39721}" type="datetime1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CF1A-D531-47E7-B474-7592CD12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85115-4A78-4C98-B697-C23866E1C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B1F4-C132-4515-8971-BE4708D8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P. Drozda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8A06-3B5B-4A4E-B260-C3C19F7E8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F240603-59A5-417D-9F87-3139EC54DD48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1F43343-FA73-4993-B5D0-8E9D6FCECB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FD5A7-6624-426F-AFAE-DDFD69FF7EEF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3F5B-3300-4E47-AEDF-E658E30A7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F6864-E34B-4DB1-9983-275B9AEE7465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1630C-44C5-49B6-A556-FDE72B2F3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FABB6-C8AF-4BD4-9DC1-A0AEAB4AB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118435-3D94-4DD1-8E44-237351A5D167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B22E5A-C28B-49F7-B7A4-AFCE36DE3277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2DCC-A0E0-471D-830D-E1C3A79FB8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8E7A58-5DAB-4716-AFD4-333089466095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48ACF-D2B8-497F-BE84-B83B618FD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058B8F60-DF98-41AD-A765-C230AE2BACFA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B67B6D9-27A3-4CAA-B091-6D0E139F1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C06A6-2B10-4C80-A3FB-C86DE56B3419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A69BA8-2854-442D-BCD6-AFF68A3B4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CA8A3A-ECDA-47E6-BB67-A455FF9BD32C}" type="datetime1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dr P. Drozda</a:t>
            </a:r>
            <a:endParaRPr lang="en-US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FA6FCC-17AF-4A23-A4B6-EAC3BBCA10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3" r:id="rId14"/>
    <p:sldLayoutId id="2147483934" r:id="rId15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drozda@matman.uwm.edu.p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7010400" cy="1600200"/>
          </a:xfrm>
        </p:spPr>
        <p:txBody>
          <a:bodyPr/>
          <a:lstStyle/>
          <a:p>
            <a:pPr eaLnBrk="1" hangingPunct="1"/>
            <a:r>
              <a:rPr lang="pl-PL" smtClean="0"/>
              <a:t>Wykład 1</a:t>
            </a:r>
          </a:p>
          <a:p>
            <a:pPr eaLnBrk="1" hangingPunct="1"/>
            <a:r>
              <a:rPr lang="pl-PL" smtClean="0"/>
              <a:t>Prowadzący: dr Paweł Drozda</a:t>
            </a:r>
          </a:p>
          <a:p>
            <a:pPr eaLnBrk="1" hangingPunct="1"/>
            <a:endParaRPr lang="en-US" smtClean="0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933575"/>
          </a:xfrm>
        </p:spPr>
        <p:txBody>
          <a:bodyPr/>
          <a:lstStyle/>
          <a:p>
            <a:pPr algn="ctr" eaLnBrk="1" hangingPunct="1"/>
            <a:r>
              <a:rPr lang="pl-PL" smtClean="0"/>
              <a:t>Bazy Danych</a:t>
            </a:r>
            <a:br>
              <a:rPr lang="pl-PL" smtClean="0"/>
            </a:br>
            <a:r>
              <a:rPr lang="pl-PL" smtClean="0"/>
              <a:t>Wprowadzenie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Dla każdego modelu należy określić</a:t>
            </a:r>
          </a:p>
          <a:p>
            <a:pPr lvl="1" eaLnBrk="1" hangingPunct="1"/>
            <a:r>
              <a:rPr lang="pl-PL" smtClean="0"/>
              <a:t>Definicja danych</a:t>
            </a:r>
          </a:p>
          <a:p>
            <a:pPr lvl="1" eaLnBrk="1" hangingPunct="1"/>
            <a:r>
              <a:rPr lang="pl-PL" smtClean="0"/>
              <a:t>Operowanie danymi</a:t>
            </a:r>
          </a:p>
          <a:p>
            <a:pPr lvl="1" eaLnBrk="1" hangingPunct="1"/>
            <a:r>
              <a:rPr lang="pl-PL" smtClean="0"/>
              <a:t>Integralność danych</a:t>
            </a:r>
            <a:endParaRPr lang="en-US" smtClean="0"/>
          </a:p>
        </p:txBody>
      </p:sp>
      <p:sp>
        <p:nvSpPr>
          <p:cNvPr id="19458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Modele Danych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Modele historyczne (klasyczne)</a:t>
            </a:r>
          </a:p>
          <a:p>
            <a:pPr lvl="1" eaLnBrk="1" hangingPunct="1">
              <a:buFontTx/>
              <a:buChar char="o"/>
            </a:pPr>
            <a:r>
              <a:rPr lang="pl-PL" smtClean="0"/>
              <a:t>Sieciowy</a:t>
            </a:r>
          </a:p>
          <a:p>
            <a:pPr lvl="1" eaLnBrk="1" hangingPunct="1">
              <a:buFontTx/>
              <a:buChar char="o"/>
            </a:pPr>
            <a:r>
              <a:rPr lang="pl-PL" smtClean="0"/>
              <a:t>Hierarchiczny</a:t>
            </a:r>
          </a:p>
          <a:p>
            <a:pPr eaLnBrk="1" hangingPunct="1"/>
            <a:r>
              <a:rPr lang="pl-PL" smtClean="0"/>
              <a:t>Relacyjny model danych</a:t>
            </a:r>
          </a:p>
          <a:p>
            <a:pPr eaLnBrk="1" hangingPunct="1"/>
            <a:r>
              <a:rPr lang="pl-PL" smtClean="0"/>
              <a:t>Obiektowy model danych</a:t>
            </a:r>
            <a:endParaRPr lang="en-US" smtClean="0"/>
          </a:p>
        </p:txBody>
      </p:sp>
      <p:sp>
        <p:nvSpPr>
          <p:cNvPr id="20482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Modele danych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Model Relacyjny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Definicja danych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20075" cy="4629150"/>
          </a:xfrm>
        </p:spPr>
        <p:txBody>
          <a:bodyPr/>
          <a:lstStyle/>
          <a:p>
            <a:pPr eaLnBrk="1" hangingPunct="1"/>
            <a:r>
              <a:rPr lang="pl-PL" sz="2600" b="1" smtClean="0"/>
              <a:t>Relacja</a:t>
            </a:r>
            <a:r>
              <a:rPr lang="pl-PL" sz="2600" smtClean="0"/>
              <a:t> – dwuwymiarowa tabela, jedyna struktura danych w modelu relacyjnym </a:t>
            </a:r>
          </a:p>
          <a:p>
            <a:pPr eaLnBrk="1" hangingPunct="1"/>
            <a:r>
              <a:rPr lang="pl-PL" sz="2600" smtClean="0"/>
              <a:t>Każda relacja posiada</a:t>
            </a:r>
            <a:r>
              <a:rPr lang="pl-PL" sz="2600" b="1" smtClean="0"/>
              <a:t> atrybuty </a:t>
            </a:r>
            <a:r>
              <a:rPr lang="pl-PL" sz="2600" smtClean="0"/>
              <a:t>– kolumny. Opisują dane umieszczane w relacji</a:t>
            </a:r>
          </a:p>
          <a:p>
            <a:pPr eaLnBrk="1" hangingPunct="1"/>
            <a:r>
              <a:rPr lang="pl-PL" sz="2600" b="1" smtClean="0"/>
              <a:t>Schemat relacji </a:t>
            </a:r>
            <a:r>
              <a:rPr lang="pl-PL" sz="2600" smtClean="0"/>
              <a:t>– nazwa relacji wraz z atrybutami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sz="2200" b="1" smtClean="0"/>
              <a:t>Przykład schematu: </a:t>
            </a:r>
            <a:r>
              <a:rPr lang="pl-PL" sz="2200" smtClean="0"/>
              <a:t>Miasto (id, nazwa, id_regionu)</a:t>
            </a:r>
          </a:p>
          <a:p>
            <a:pPr eaLnBrk="1" hangingPunct="1"/>
            <a:r>
              <a:rPr lang="pl-PL" sz="2600" b="1" smtClean="0"/>
              <a:t>Krotki</a:t>
            </a:r>
            <a:r>
              <a:rPr lang="pl-PL" sz="2600" smtClean="0"/>
              <a:t> – wiersze relacji zawierające dane. Każdy atrybut ma swój odpowiednik w krotce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Cechy relacji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 eaLnBrk="1" hangingPunct="1"/>
            <a:r>
              <a:rPr lang="pl-PL" sz="2800" smtClean="0"/>
              <a:t>jednoznaczna nazwa relacji</a:t>
            </a:r>
          </a:p>
          <a:p>
            <a:pPr eaLnBrk="1" hangingPunct="1"/>
            <a:r>
              <a:rPr lang="pl-PL" sz="2800" smtClean="0"/>
              <a:t>jednoznaczne nazwy kolumn (atrybutów) relacji</a:t>
            </a:r>
          </a:p>
          <a:p>
            <a:pPr eaLnBrk="1" hangingPunct="1"/>
            <a:r>
              <a:rPr lang="pl-PL" sz="2800" smtClean="0"/>
              <a:t>ten sam typ wartości w jednej kolumnie</a:t>
            </a:r>
          </a:p>
          <a:p>
            <a:pPr eaLnBrk="1" hangingPunct="1"/>
            <a:r>
              <a:rPr lang="pl-PL" sz="2800" smtClean="0"/>
              <a:t>porządek kolumn w relacji nieistotny</a:t>
            </a:r>
          </a:p>
          <a:p>
            <a:pPr eaLnBrk="1" hangingPunct="1"/>
            <a:r>
              <a:rPr lang="pl-PL" sz="2800" smtClean="0"/>
              <a:t>niedozwolone powtórzenia wierszy</a:t>
            </a:r>
          </a:p>
          <a:p>
            <a:pPr eaLnBrk="1" hangingPunct="1"/>
            <a:r>
              <a:rPr lang="pl-PL" sz="2800" smtClean="0"/>
              <a:t>nieistotny porządek wierszy (krotek)</a:t>
            </a:r>
          </a:p>
          <a:p>
            <a:pPr eaLnBrk="1" hangingPunct="1"/>
            <a:r>
              <a:rPr lang="pl-PL" sz="2800" smtClean="0"/>
              <a:t>wartości atomowe w polach relacji</a:t>
            </a:r>
            <a:endParaRPr lang="en-US" sz="2800" smtClean="0"/>
          </a:p>
          <a:p>
            <a:pPr eaLnBrk="1" hangingPunct="1"/>
            <a:endParaRPr lang="pl-PL" smtClean="0"/>
          </a:p>
        </p:txBody>
      </p:sp>
      <p:sp>
        <p:nvSpPr>
          <p:cNvPr id="5124" name="Symbol zastępczy stopki 3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Przykłady </a:t>
            </a:r>
            <a:endParaRPr lang="en-US" smtClean="0"/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ph sz="half" idx="1"/>
          </p:nvPr>
        </p:nvGraphicFramePr>
        <p:xfrm>
          <a:off x="468313" y="2060575"/>
          <a:ext cx="5518150" cy="2083118"/>
        </p:xfrm>
        <a:graphic>
          <a:graphicData uri="http://schemas.openxmlformats.org/drawingml/2006/table">
            <a:tbl>
              <a:tblPr/>
              <a:tblGrid>
                <a:gridCol w="1412875"/>
                <a:gridCol w="1512887"/>
                <a:gridCol w="1150938"/>
                <a:gridCol w="144145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Nr_indeksu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Kowalski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Akacjowa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Nowak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Piotr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Dębowa 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4321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Maliniak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Stefan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Bukowa 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Grabowska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Janina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Brzozowa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99" name="Group 131"/>
          <p:cNvGraphicFramePr>
            <a:graphicFrameLocks noGrp="1"/>
          </p:cNvGraphicFramePr>
          <p:nvPr>
            <p:ph sz="half" idx="2"/>
          </p:nvPr>
        </p:nvGraphicFramePr>
        <p:xfrm>
          <a:off x="395288" y="4797425"/>
          <a:ext cx="5913437" cy="1341120"/>
        </p:xfrm>
        <a:graphic>
          <a:graphicData uri="http://schemas.openxmlformats.org/drawingml/2006/table">
            <a:tbl>
              <a:tblPr/>
              <a:tblGrid>
                <a:gridCol w="1312862"/>
                <a:gridCol w="1971675"/>
                <a:gridCol w="1150938"/>
                <a:gridCol w="1477962"/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Id_indeksu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Id_indeksu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Ocena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Przedmiot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(1234), (3214)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(3211), (4327)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b. dobry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(3211), (4327)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b. dobry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7" name="Text Box 125"/>
          <p:cNvSpPr txBox="1">
            <a:spLocks noChangeArrowheads="1"/>
          </p:cNvSpPr>
          <p:nvPr/>
        </p:nvSpPr>
        <p:spPr bwMode="auto">
          <a:xfrm>
            <a:off x="684213" y="162877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STUDENCI</a:t>
            </a:r>
            <a:endParaRPr lang="en-US"/>
          </a:p>
        </p:txBody>
      </p:sp>
      <p:sp>
        <p:nvSpPr>
          <p:cNvPr id="6208" name="Text Box 132"/>
          <p:cNvSpPr txBox="1">
            <a:spLocks noChangeArrowheads="1"/>
          </p:cNvSpPr>
          <p:nvPr/>
        </p:nvSpPr>
        <p:spPr bwMode="auto">
          <a:xfrm>
            <a:off x="684213" y="42926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ZALICZENIA</a:t>
            </a:r>
            <a:endParaRPr lang="en-US"/>
          </a:p>
        </p:txBody>
      </p:sp>
      <p:sp>
        <p:nvSpPr>
          <p:cNvPr id="6209" name="Text Box 133"/>
          <p:cNvSpPr txBox="1">
            <a:spLocks noChangeArrowheads="1"/>
          </p:cNvSpPr>
          <p:nvPr/>
        </p:nvSpPr>
        <p:spPr bwMode="auto">
          <a:xfrm>
            <a:off x="7019925" y="23495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spełnia reguły</a:t>
            </a:r>
            <a:endParaRPr lang="en-US"/>
          </a:p>
        </p:txBody>
      </p:sp>
      <p:sp>
        <p:nvSpPr>
          <p:cNvPr id="6210" name="Line 134"/>
          <p:cNvSpPr>
            <a:spLocks noChangeShapeType="1"/>
          </p:cNvSpPr>
          <p:nvPr/>
        </p:nvSpPr>
        <p:spPr bwMode="auto">
          <a:xfrm flipH="1">
            <a:off x="6156325" y="2565400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6211" name="Text Box 135"/>
          <p:cNvSpPr txBox="1">
            <a:spLocks noChangeArrowheads="1"/>
          </p:cNvSpPr>
          <p:nvPr/>
        </p:nvSpPr>
        <p:spPr bwMode="auto">
          <a:xfrm>
            <a:off x="6911975" y="50133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nie spełnia reguł</a:t>
            </a:r>
            <a:endParaRPr lang="en-US"/>
          </a:p>
        </p:txBody>
      </p:sp>
      <p:sp>
        <p:nvSpPr>
          <p:cNvPr id="6212" name="Line 136"/>
          <p:cNvSpPr>
            <a:spLocks noChangeShapeType="1"/>
          </p:cNvSpPr>
          <p:nvPr/>
        </p:nvSpPr>
        <p:spPr bwMode="auto">
          <a:xfrm flipH="1">
            <a:off x="6443663" y="5229225"/>
            <a:ext cx="2889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400" smtClean="0"/>
              <a:t>Definicja danych – klucze główne</a:t>
            </a:r>
            <a:endParaRPr lang="en-US" sz="34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6423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każda relacja musi posiadać klucz główny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jedna lub więcej kolumn identyfikujących jednoznacznie każdy wiersz tabeli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Klucz kandydujący – atrybut lub zbiór atrybutów identyfikujących wiersze tabeli (musi być jednoznaczny i nie zawierać wartości </a:t>
            </a:r>
            <a:r>
              <a:rPr lang="pl-PL" i="1" smtClean="0"/>
              <a:t>null</a:t>
            </a:r>
            <a:r>
              <a:rPr lang="pl-PL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Klucz główny wybierany spośród kluczy kandydujących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Definicja danych</a:t>
            </a:r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Dziedzina – zbiór wszystkich możliwych wystąpień atrybutu (np. ocena_z_egzaminu wartości od 2 do 5 – dziedzina 2-5) – każdy atrybut posiada dziedzinę</a:t>
            </a:r>
          </a:p>
          <a:p>
            <a:pPr eaLnBrk="1" hangingPunct="1"/>
            <a:r>
              <a:rPr lang="pl-PL" sz="2600" smtClean="0"/>
              <a:t>Klucz obcy – kolumna bądź kolumny będące kluczem głównym w innej tabeli, sposób łączenia tabel (np. numer studenta w tabeli Studenci i w tabeli Zaliczenia)</a:t>
            </a:r>
          </a:p>
          <a:p>
            <a:pPr eaLnBrk="1" hangingPunct="1"/>
            <a:r>
              <a:rPr lang="pl-PL" sz="2600" smtClean="0"/>
              <a:t>Wartość </a:t>
            </a:r>
            <a:r>
              <a:rPr lang="pl-PL" sz="2600" i="1" smtClean="0"/>
              <a:t>null – </a:t>
            </a:r>
            <a:r>
              <a:rPr lang="pl-PL" sz="2600" smtClean="0"/>
              <a:t>nieznana informacja (np. brak numeru telefonu)</a:t>
            </a:r>
            <a:endParaRPr lang="en-US" sz="2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Przykład</a:t>
            </a:r>
            <a:endParaRPr lang="en-US" smtClean="0"/>
          </a:p>
        </p:txBody>
      </p:sp>
      <p:graphicFrame>
        <p:nvGraphicFramePr>
          <p:cNvPr id="75782" name="Group 6"/>
          <p:cNvGraphicFramePr>
            <a:graphicFrameLocks noGrp="1"/>
          </p:cNvGraphicFramePr>
          <p:nvPr>
            <p:ph sz="half" idx="1"/>
          </p:nvPr>
        </p:nvGraphicFramePr>
        <p:xfrm>
          <a:off x="1476375" y="1916113"/>
          <a:ext cx="5518150" cy="2083118"/>
        </p:xfrm>
        <a:graphic>
          <a:graphicData uri="http://schemas.openxmlformats.org/drawingml/2006/table">
            <a:tbl>
              <a:tblPr/>
              <a:tblGrid>
                <a:gridCol w="1412875"/>
                <a:gridCol w="1512888"/>
                <a:gridCol w="1150937"/>
                <a:gridCol w="144145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Nr_indeksu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Kowalski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Akacjowa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Nowak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Piotr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Dębowa 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4321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Maliniak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Stefan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Bukowa 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Grabowska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Janina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Brzozowa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873" name="Group 97"/>
          <p:cNvGraphicFramePr>
            <a:graphicFrameLocks noGrp="1"/>
          </p:cNvGraphicFramePr>
          <p:nvPr>
            <p:ph sz="half" idx="2"/>
          </p:nvPr>
        </p:nvGraphicFramePr>
        <p:xfrm>
          <a:off x="1476375" y="4581525"/>
          <a:ext cx="3941763" cy="1341120"/>
        </p:xfrm>
        <a:graphic>
          <a:graphicData uri="http://schemas.openxmlformats.org/drawingml/2006/table">
            <a:tbl>
              <a:tblPr/>
              <a:tblGrid>
                <a:gridCol w="1312863"/>
                <a:gridCol w="1150937"/>
                <a:gridCol w="1477963"/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Id_indeksu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Ocena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Przedmiot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3211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Matematyka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Text Box 95"/>
          <p:cNvSpPr txBox="1">
            <a:spLocks noChangeArrowheads="1"/>
          </p:cNvSpPr>
          <p:nvPr/>
        </p:nvSpPr>
        <p:spPr bwMode="auto">
          <a:xfrm>
            <a:off x="5292725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STUDENCI</a:t>
            </a:r>
            <a:endParaRPr lang="en-US"/>
          </a:p>
        </p:txBody>
      </p:sp>
      <p:sp>
        <p:nvSpPr>
          <p:cNvPr id="11323" name="Text Box 96"/>
          <p:cNvSpPr txBox="1">
            <a:spLocks noChangeArrowheads="1"/>
          </p:cNvSpPr>
          <p:nvPr/>
        </p:nvSpPr>
        <p:spPr bwMode="auto">
          <a:xfrm>
            <a:off x="3995738" y="40767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ZALICZENIA</a:t>
            </a:r>
            <a:endParaRPr lang="en-US"/>
          </a:p>
        </p:txBody>
      </p:sp>
      <p:sp>
        <p:nvSpPr>
          <p:cNvPr id="11324" name="Text Box 98"/>
          <p:cNvSpPr txBox="1">
            <a:spLocks noChangeArrowheads="1"/>
          </p:cNvSpPr>
          <p:nvPr/>
        </p:nvSpPr>
        <p:spPr bwMode="auto">
          <a:xfrm>
            <a:off x="0" y="2349500"/>
            <a:ext cx="10810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Klucz</a:t>
            </a:r>
          </a:p>
          <a:p>
            <a:pPr>
              <a:spcBef>
                <a:spcPct val="50000"/>
              </a:spcBef>
            </a:pPr>
            <a:r>
              <a:rPr lang="pl-PL"/>
              <a:t>główny</a:t>
            </a:r>
            <a:endParaRPr lang="en-US"/>
          </a:p>
        </p:txBody>
      </p:sp>
      <p:sp>
        <p:nvSpPr>
          <p:cNvPr id="11325" name="Text Box 99"/>
          <p:cNvSpPr txBox="1">
            <a:spLocks noChangeArrowheads="1"/>
          </p:cNvSpPr>
          <p:nvPr/>
        </p:nvSpPr>
        <p:spPr bwMode="auto">
          <a:xfrm>
            <a:off x="0" y="4941888"/>
            <a:ext cx="863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Klucz </a:t>
            </a:r>
          </a:p>
          <a:p>
            <a:pPr>
              <a:spcBef>
                <a:spcPct val="50000"/>
              </a:spcBef>
            </a:pPr>
            <a:r>
              <a:rPr lang="pl-PL"/>
              <a:t>obcy</a:t>
            </a:r>
            <a:endParaRPr lang="en-US"/>
          </a:p>
        </p:txBody>
      </p:sp>
      <p:sp>
        <p:nvSpPr>
          <p:cNvPr id="11326" name="Line 100"/>
          <p:cNvSpPr>
            <a:spLocks noChangeShapeType="1"/>
          </p:cNvSpPr>
          <p:nvPr/>
        </p:nvSpPr>
        <p:spPr bwMode="auto">
          <a:xfrm flipV="1">
            <a:off x="900113" y="220503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327" name="Line 101"/>
          <p:cNvSpPr>
            <a:spLocks noChangeShapeType="1"/>
          </p:cNvSpPr>
          <p:nvPr/>
        </p:nvSpPr>
        <p:spPr bwMode="auto">
          <a:xfrm flipV="1">
            <a:off x="755650" y="4797425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328" name="Text Box 102"/>
          <p:cNvSpPr txBox="1">
            <a:spLocks noChangeArrowheads="1"/>
          </p:cNvSpPr>
          <p:nvPr/>
        </p:nvSpPr>
        <p:spPr bwMode="auto">
          <a:xfrm>
            <a:off x="2195513" y="40052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Klucz główny</a:t>
            </a:r>
            <a:endParaRPr lang="en-US"/>
          </a:p>
        </p:txBody>
      </p:sp>
      <p:sp>
        <p:nvSpPr>
          <p:cNvPr id="11329" name="Line 103"/>
          <p:cNvSpPr>
            <a:spLocks noChangeShapeType="1"/>
          </p:cNvSpPr>
          <p:nvPr/>
        </p:nvSpPr>
        <p:spPr bwMode="auto">
          <a:xfrm flipH="1">
            <a:off x="1763713" y="422116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330" name="Line 104"/>
          <p:cNvSpPr>
            <a:spLocks noChangeShapeType="1"/>
          </p:cNvSpPr>
          <p:nvPr/>
        </p:nvSpPr>
        <p:spPr bwMode="auto">
          <a:xfrm>
            <a:off x="3924300" y="42926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Operowanie danymi</a:t>
            </a:r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Algebra relacyjna – zbiór sześciu operatorów do wyszukiwania danych (selekcja, rzut, złączenie, suma, przecięcie, różnica)</a:t>
            </a:r>
          </a:p>
          <a:p>
            <a:pPr eaLnBrk="1" hangingPunct="1"/>
            <a:r>
              <a:rPr lang="pl-PL" smtClean="0"/>
              <a:t>Operacje dynamiczne na relacjach</a:t>
            </a:r>
          </a:p>
          <a:p>
            <a:pPr lvl="1" eaLnBrk="1" hangingPunct="1"/>
            <a:r>
              <a:rPr lang="pl-PL" smtClean="0"/>
              <a:t>INSERT – wstawianie</a:t>
            </a:r>
          </a:p>
          <a:p>
            <a:pPr lvl="1" eaLnBrk="1" hangingPunct="1"/>
            <a:r>
              <a:rPr lang="pl-PL" smtClean="0"/>
              <a:t>DELETE – usuwanie</a:t>
            </a:r>
          </a:p>
          <a:p>
            <a:pPr lvl="1" eaLnBrk="1" hangingPunct="1"/>
            <a:r>
              <a:rPr lang="pl-PL" smtClean="0"/>
              <a:t>UPDATE – modyfikowanie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4132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l-PL" sz="2400" dirty="0" smtClean="0"/>
              <a:t>Kontakt:</a:t>
            </a:r>
          </a:p>
          <a:p>
            <a:pPr eaLnBrk="1" hangingPunct="1">
              <a:buFontTx/>
              <a:buChar char="-"/>
            </a:pPr>
            <a:r>
              <a:rPr lang="pl-PL" sz="2400" dirty="0" err="1" smtClean="0">
                <a:hlinkClick r:id="rId2"/>
              </a:rPr>
              <a:t>pdrozda@matman.uwm.edu.pl</a:t>
            </a:r>
            <a:endParaRPr lang="pl-PL" sz="2400" dirty="0" smtClean="0"/>
          </a:p>
          <a:p>
            <a:pPr eaLnBrk="1" hangingPunct="1">
              <a:buFontTx/>
              <a:buChar char="-"/>
            </a:pPr>
            <a:r>
              <a:rPr lang="pl-PL" sz="2400" dirty="0" err="1" smtClean="0"/>
              <a:t>wmii.uwm.edu.pl</a:t>
            </a:r>
            <a:r>
              <a:rPr lang="pl-PL" sz="2400" dirty="0" smtClean="0"/>
              <a:t>/~</a:t>
            </a:r>
            <a:r>
              <a:rPr lang="pl-PL" sz="2400" dirty="0" err="1" smtClean="0"/>
              <a:t>pdrozda</a:t>
            </a:r>
            <a:endParaRPr lang="pl-PL" sz="2400" dirty="0" smtClean="0"/>
          </a:p>
          <a:p>
            <a:pPr eaLnBrk="1" hangingPunct="1">
              <a:buFontTx/>
              <a:buChar char="-"/>
            </a:pPr>
            <a:r>
              <a:rPr lang="pl-PL" sz="2400" dirty="0" smtClean="0"/>
              <a:t>Słoneczna 54, pokój E 0/5</a:t>
            </a:r>
          </a:p>
          <a:p>
            <a:pPr eaLnBrk="1" hangingPunct="1">
              <a:buNone/>
            </a:pPr>
            <a:r>
              <a:rPr lang="pl-PL" sz="2400" dirty="0" smtClean="0"/>
              <a:t>Zaliczenie </a:t>
            </a:r>
            <a:r>
              <a:rPr lang="pl-PL" sz="2400" dirty="0" smtClean="0"/>
              <a:t>przedmiotu</a:t>
            </a:r>
            <a:r>
              <a:rPr lang="pl-PL" sz="2400" dirty="0" smtClean="0"/>
              <a:t>:</a:t>
            </a:r>
            <a:endParaRPr lang="pl-PL" sz="2400" dirty="0" smtClean="0"/>
          </a:p>
          <a:p>
            <a:pPr eaLnBrk="1" hangingPunct="1">
              <a:buNone/>
            </a:pPr>
            <a:r>
              <a:rPr lang="pl-PL" sz="2400" dirty="0" smtClean="0"/>
              <a:t>- </a:t>
            </a:r>
            <a:r>
              <a:rPr lang="pl-PL" sz="2400" dirty="0" smtClean="0"/>
              <a:t>Projekt podczas ostatnich zajęć</a:t>
            </a:r>
            <a:endParaRPr lang="pl-PL" sz="2400" dirty="0" smtClean="0"/>
          </a:p>
        </p:txBody>
      </p:sp>
      <p:sp>
        <p:nvSpPr>
          <p:cNvPr id="5122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Informacje Ogólne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001000" cy="1216025"/>
          </a:xfrm>
        </p:spPr>
        <p:txBody>
          <a:bodyPr/>
          <a:lstStyle/>
          <a:p>
            <a:pPr algn="ctr" eaLnBrk="1" hangingPunct="1"/>
            <a:r>
              <a:rPr lang="pl-PL" smtClean="0"/>
              <a:t>Selekcja - ograniczenie</a:t>
            </a: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675688" cy="304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600" dirty="0" smtClean="0"/>
              <a:t>Wydobywa wszystkie informacje z relacji z interesującymi użytkownika danymi – nie bierze pod uwagę wszystkich krotek</a:t>
            </a:r>
          </a:p>
          <a:p>
            <a:pPr eaLnBrk="1" hangingPunct="1">
              <a:lnSpc>
                <a:spcPct val="90000"/>
              </a:lnSpc>
            </a:pPr>
            <a:r>
              <a:rPr lang="pl-PL" sz="2600" dirty="0" smtClean="0"/>
              <a:t>Przykład: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200" dirty="0" smtClean="0"/>
              <a:t>	SQL: SELECT * FROM STUDENCI </a:t>
            </a:r>
            <a:r>
              <a:rPr lang="pl-PL" sz="2200" dirty="0" err="1" smtClean="0"/>
              <a:t>where</a:t>
            </a:r>
            <a:r>
              <a:rPr lang="pl-PL" sz="2200" dirty="0" smtClean="0"/>
              <a:t> </a:t>
            </a:r>
            <a:r>
              <a:rPr lang="pl-PL" sz="2200" dirty="0" err="1" smtClean="0"/>
              <a:t>imię=‘Jan</a:t>
            </a:r>
            <a:r>
              <a:rPr lang="pl-PL" sz="2200" dirty="0" smtClean="0"/>
              <a:t>’;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200" dirty="0" smtClean="0"/>
              <a:t>	Wynikiem powyższych zapytań jest relacja</a:t>
            </a:r>
            <a:endParaRPr lang="en-US" sz="2200" dirty="0" smtClean="0"/>
          </a:p>
        </p:txBody>
      </p:sp>
      <p:graphicFrame>
        <p:nvGraphicFramePr>
          <p:cNvPr id="15450" name="Group 90"/>
          <p:cNvGraphicFramePr>
            <a:graphicFrameLocks noGrp="1"/>
          </p:cNvGraphicFramePr>
          <p:nvPr/>
        </p:nvGraphicFramePr>
        <p:xfrm>
          <a:off x="1187450" y="5300663"/>
          <a:ext cx="5761038" cy="767080"/>
        </p:xfrm>
        <a:graphic>
          <a:graphicData uri="http://schemas.openxmlformats.org/drawingml/2006/table">
            <a:tbl>
              <a:tblPr/>
              <a:tblGrid>
                <a:gridCol w="1474788"/>
                <a:gridCol w="1579562"/>
                <a:gridCol w="1201738"/>
                <a:gridCol w="15049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Nr_indeksu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1234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Kowalski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Akacjowa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Rzut – projekcja (1)</a:t>
            </a:r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3924300" cy="1728788"/>
          </a:xfrm>
        </p:spPr>
        <p:txBody>
          <a:bodyPr/>
          <a:lstStyle/>
          <a:p>
            <a:pPr eaLnBrk="1" hangingPunct="1"/>
            <a:r>
              <a:rPr lang="pl-PL" sz="2600" smtClean="0"/>
              <a:t>ogranicza liczbę atrybutów</a:t>
            </a:r>
          </a:p>
          <a:p>
            <a:pPr eaLnBrk="1" hangingPunct="1"/>
            <a:r>
              <a:rPr lang="pl-PL" sz="2600" smtClean="0"/>
              <a:t>Przykład:</a:t>
            </a:r>
            <a:endParaRPr lang="en-US" sz="2600" smtClean="0"/>
          </a:p>
        </p:txBody>
      </p:sp>
      <p:graphicFrame>
        <p:nvGraphicFramePr>
          <p:cNvPr id="16451" name="Group 67"/>
          <p:cNvGraphicFramePr>
            <a:graphicFrameLocks noGrp="1"/>
          </p:cNvGraphicFramePr>
          <p:nvPr>
            <p:ph sz="half" idx="2"/>
          </p:nvPr>
        </p:nvGraphicFramePr>
        <p:xfrm>
          <a:off x="1476375" y="3429000"/>
          <a:ext cx="5556250" cy="2209800"/>
        </p:xfrm>
        <a:graphic>
          <a:graphicData uri="http://schemas.openxmlformats.org/drawingml/2006/table">
            <a:tbl>
              <a:tblPr/>
              <a:tblGrid>
                <a:gridCol w="1217613"/>
                <a:gridCol w="1598612"/>
                <a:gridCol w="1216025"/>
                <a:gridCol w="15240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Pracownik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Płaca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Stefanek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Dębek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Jarosław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2340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Kowalski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4600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Text Box 68"/>
          <p:cNvSpPr txBox="1">
            <a:spLocks noChangeArrowheads="1"/>
          </p:cNvSpPr>
          <p:nvPr/>
        </p:nvSpPr>
        <p:spPr bwMode="auto">
          <a:xfrm>
            <a:off x="1476375" y="29972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PRACOWNICY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Rzut (2)</a:t>
            </a:r>
            <a:endParaRPr 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2108200"/>
          </a:xfrm>
        </p:spPr>
        <p:txBody>
          <a:bodyPr/>
          <a:lstStyle/>
          <a:p>
            <a:pPr eaLnBrk="1" hangingPunct="1"/>
            <a:r>
              <a:rPr lang="pl-PL" sz="2600" dirty="0" smtClean="0"/>
              <a:t>Wynik zapytania: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600" dirty="0" smtClean="0"/>
              <a:t>	SELECT Nazwisko, Płaca </a:t>
            </a:r>
            <a:r>
              <a:rPr lang="pl-PL" sz="2600" dirty="0" err="1" smtClean="0"/>
              <a:t>from</a:t>
            </a:r>
            <a:r>
              <a:rPr lang="pl-PL" sz="2600" dirty="0" smtClean="0"/>
              <a:t> Pracownicy</a:t>
            </a:r>
          </a:p>
          <a:p>
            <a:pPr eaLnBrk="1" hangingPunct="1"/>
            <a:r>
              <a:rPr lang="pl-PL" sz="2600" dirty="0" smtClean="0"/>
              <a:t>jest następujący:</a:t>
            </a:r>
          </a:p>
          <a:p>
            <a:pPr eaLnBrk="1" hangingPunct="1"/>
            <a:endParaRPr lang="en-US" sz="2600" dirty="0" smtClean="0"/>
          </a:p>
        </p:txBody>
      </p:sp>
      <p:graphicFrame>
        <p:nvGraphicFramePr>
          <p:cNvPr id="17504" name="Group 96"/>
          <p:cNvGraphicFramePr>
            <a:graphicFrameLocks noGrp="1"/>
          </p:cNvGraphicFramePr>
          <p:nvPr>
            <p:ph sz="half" idx="2"/>
          </p:nvPr>
        </p:nvGraphicFramePr>
        <p:xfrm>
          <a:off x="2268538" y="3789363"/>
          <a:ext cx="4532312" cy="1873251"/>
        </p:xfrm>
        <a:graphic>
          <a:graphicData uri="http://schemas.openxmlformats.org/drawingml/2006/table">
            <a:tbl>
              <a:tblPr/>
              <a:tblGrid>
                <a:gridCol w="2320925"/>
                <a:gridCol w="22113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Płaca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Stefanek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Dębek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2340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Kowalski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4600 zł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Operowanie danymi</a:t>
            </a:r>
            <a:endParaRPr 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84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Złączenia – oparte na relacyjnym operatorze iloczynu kartezjańskiego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Typy złączeń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Iloczyn kartezjański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Równozłączenie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Złączenie naturalne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Złączenia zewnętrzne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Lewostronne złączenie zewnętrzne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Prawostronne złączenie zewnętrzne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Obustronne złączenie zewnętrzne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Pozostałe operatory</a:t>
            </a:r>
            <a:endParaRPr 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stosowane dla zgodnych relacji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mtClean="0"/>
              <a:t>	- ta sama liczba argumentów w relacjach, ta sama dziedzina dla odpowiadających argumentów </a:t>
            </a:r>
          </a:p>
          <a:p>
            <a:pPr eaLnBrk="1" hangingPunct="1"/>
            <a:r>
              <a:rPr lang="pl-PL" smtClean="0"/>
              <a:t>analogicznie do algebry zbiorów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stopki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Pozostałe operatory</a:t>
            </a:r>
            <a:endParaRPr 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Przykład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graphicFrame>
        <p:nvGraphicFramePr>
          <p:cNvPr id="46084" name="Group 4"/>
          <p:cNvGraphicFramePr>
            <a:graphicFrameLocks noGrp="1"/>
          </p:cNvGraphicFramePr>
          <p:nvPr>
            <p:ph sz="quarter" idx="2"/>
          </p:nvPr>
        </p:nvGraphicFramePr>
        <p:xfrm>
          <a:off x="4643438" y="4005263"/>
          <a:ext cx="3924300" cy="2057401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Regina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Rewak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Piotr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111" name="Group 31"/>
          <p:cNvGraphicFramePr>
            <a:graphicFrameLocks noGrp="1"/>
          </p:cNvGraphicFramePr>
          <p:nvPr>
            <p:ph sz="quarter" idx="3"/>
          </p:nvPr>
        </p:nvGraphicFramePr>
        <p:xfrm>
          <a:off x="468313" y="4005263"/>
          <a:ext cx="3924300" cy="2057401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Maser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Jawosz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Magda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9" name="Text Box 58"/>
          <p:cNvSpPr txBox="1">
            <a:spLocks noChangeArrowheads="1"/>
          </p:cNvSpPr>
          <p:nvPr/>
        </p:nvSpPr>
        <p:spPr bwMode="auto">
          <a:xfrm>
            <a:off x="684213" y="31416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PRACOWNICY</a:t>
            </a:r>
            <a:endParaRPr lang="en-US"/>
          </a:p>
        </p:txBody>
      </p:sp>
      <p:sp>
        <p:nvSpPr>
          <p:cNvPr id="28730" name="Text Box 59"/>
          <p:cNvSpPr txBox="1">
            <a:spLocks noChangeArrowheads="1"/>
          </p:cNvSpPr>
          <p:nvPr/>
        </p:nvSpPr>
        <p:spPr bwMode="auto">
          <a:xfrm>
            <a:off x="4932363" y="321310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KIEROWNICY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Pozostałe operatory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3924300" cy="523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l-PL" sz="2600" smtClean="0"/>
              <a:t>Suma</a:t>
            </a:r>
            <a:endParaRPr lang="en-US" sz="2600" smtClean="0"/>
          </a:p>
        </p:txBody>
      </p:sp>
      <p:graphicFrame>
        <p:nvGraphicFramePr>
          <p:cNvPr id="49256" name="Group 104"/>
          <p:cNvGraphicFramePr>
            <a:graphicFrameLocks noGrp="1"/>
          </p:cNvGraphicFramePr>
          <p:nvPr>
            <p:ph sz="half" idx="4294967295"/>
          </p:nvPr>
        </p:nvGraphicFramePr>
        <p:xfrm>
          <a:off x="539750" y="2924175"/>
          <a:ext cx="3924300" cy="2652715"/>
        </p:xfrm>
        <a:graphic>
          <a:graphicData uri="http://schemas.openxmlformats.org/drawingml/2006/table">
            <a:tbl>
              <a:tblPr/>
              <a:tblGrid>
                <a:gridCol w="1398588"/>
                <a:gridCol w="1263650"/>
                <a:gridCol w="1262062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Maser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Jawosz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Magda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Regina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Rewak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Piotr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>
            <p:ph sz="half" idx="2"/>
          </p:nvPr>
        </p:nvGraphicFramePr>
        <p:xfrm>
          <a:off x="4716463" y="2924175"/>
          <a:ext cx="3924300" cy="704850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3" name="Text Box 63"/>
          <p:cNvSpPr txBox="1">
            <a:spLocks noChangeArrowheads="1"/>
          </p:cNvSpPr>
          <p:nvPr/>
        </p:nvSpPr>
        <p:spPr bwMode="auto">
          <a:xfrm>
            <a:off x="5435600" y="1844675"/>
            <a:ext cx="19446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600"/>
              <a:t>Przecięcie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stopki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Pozostałe operatory</a:t>
            </a:r>
            <a:endParaRPr 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39243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z="2600" smtClean="0"/>
              <a:t>Różnica A-B</a:t>
            </a:r>
            <a:endParaRPr lang="en-US" sz="2600" smtClean="0"/>
          </a:p>
        </p:txBody>
      </p:sp>
      <p:graphicFrame>
        <p:nvGraphicFramePr>
          <p:cNvPr id="55381" name="Group 85"/>
          <p:cNvGraphicFramePr>
            <a:graphicFrameLocks noGrp="1"/>
          </p:cNvGraphicFramePr>
          <p:nvPr>
            <p:ph sz="quarter" idx="2"/>
          </p:nvPr>
        </p:nvGraphicFramePr>
        <p:xfrm>
          <a:off x="395288" y="2636838"/>
          <a:ext cx="3924300" cy="1219200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Maser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Jawosz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Magda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82" name="Group 86"/>
          <p:cNvGraphicFramePr>
            <a:graphicFrameLocks noGrp="1"/>
          </p:cNvGraphicFramePr>
          <p:nvPr>
            <p:ph sz="quarter" idx="3"/>
          </p:nvPr>
        </p:nvGraphicFramePr>
        <p:xfrm>
          <a:off x="4643438" y="2636838"/>
          <a:ext cx="3924300" cy="1219200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Regina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Rewak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Piotr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9" name="Text Box 88"/>
          <p:cNvSpPr txBox="1">
            <a:spLocks noChangeArrowheads="1"/>
          </p:cNvSpPr>
          <p:nvPr/>
        </p:nvSpPr>
        <p:spPr bwMode="auto">
          <a:xfrm>
            <a:off x="4932363" y="1844675"/>
            <a:ext cx="2520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600"/>
              <a:t>Różnica A-B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stopki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Języki zapytań</a:t>
            </a:r>
            <a:endParaRPr 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26437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600" smtClean="0"/>
              <a:t>składanie operatorów w celu wydobycia informacji z bazy danych</a:t>
            </a:r>
          </a:p>
          <a:p>
            <a:pPr eaLnBrk="1" hangingPunct="1">
              <a:lnSpc>
                <a:spcPct val="90000"/>
              </a:lnSpc>
            </a:pPr>
            <a:r>
              <a:rPr lang="pl-PL" sz="2600" smtClean="0"/>
              <a:t>Przykład – znaleźć wszystkie przedmioty prowadzone przez Janika</a:t>
            </a:r>
            <a:endParaRPr lang="en-US" sz="2600" smtClean="0"/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sz="quarter" idx="2"/>
          </p:nvPr>
        </p:nvGraphicFramePr>
        <p:xfrm>
          <a:off x="468313" y="4076700"/>
          <a:ext cx="3924300" cy="2057401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29" name="Group 61"/>
          <p:cNvGraphicFramePr>
            <a:graphicFrameLocks noGrp="1"/>
          </p:cNvGraphicFramePr>
          <p:nvPr>
            <p:ph sz="quarter" idx="3"/>
          </p:nvPr>
        </p:nvGraphicFramePr>
        <p:xfrm>
          <a:off x="4643438" y="4076700"/>
          <a:ext cx="4294187" cy="2216786"/>
        </p:xfrm>
        <a:graphic>
          <a:graphicData uri="http://schemas.openxmlformats.org/drawingml/2006/table">
            <a:tbl>
              <a:tblPr/>
              <a:tblGrid>
                <a:gridCol w="865187"/>
                <a:gridCol w="2200275"/>
                <a:gridCol w="12287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IdPrzed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Przedmiot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Prowadzący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null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Filozofia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Analiza matematyczna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Statystyka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1" name="Text Box 62"/>
          <p:cNvSpPr txBox="1">
            <a:spLocks noChangeArrowheads="1"/>
          </p:cNvSpPr>
          <p:nvPr/>
        </p:nvSpPr>
        <p:spPr bwMode="auto">
          <a:xfrm>
            <a:off x="468313" y="364490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PRACOWNICY</a:t>
            </a:r>
            <a:endParaRPr lang="en-US"/>
          </a:p>
        </p:txBody>
      </p:sp>
      <p:sp>
        <p:nvSpPr>
          <p:cNvPr id="31802" name="Text Box 63"/>
          <p:cNvSpPr txBox="1">
            <a:spLocks noChangeArrowheads="1"/>
          </p:cNvSpPr>
          <p:nvPr/>
        </p:nvSpPr>
        <p:spPr bwMode="auto">
          <a:xfrm>
            <a:off x="4716463" y="36449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PRZEDMIOTY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Języki zapytań</a:t>
            </a:r>
            <a:endParaRPr 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820150" cy="4267200"/>
          </a:xfrm>
        </p:spPr>
        <p:txBody>
          <a:bodyPr/>
          <a:lstStyle/>
          <a:p>
            <a:pPr eaLnBrk="1" hangingPunct="1">
              <a:buNone/>
            </a:pPr>
            <a:endParaRPr lang="pl-PL" sz="2400" dirty="0" smtClean="0"/>
          </a:p>
          <a:p>
            <a:pPr eaLnBrk="1" hangingPunct="1"/>
            <a:r>
              <a:rPr lang="pl-PL" sz="2400" dirty="0" smtClean="0"/>
              <a:t>SQL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400" dirty="0" smtClean="0"/>
              <a:t>	</a:t>
            </a:r>
            <a:r>
              <a:rPr lang="pl-PL" sz="2400" dirty="0" err="1" smtClean="0"/>
              <a:t>select</a:t>
            </a:r>
            <a:r>
              <a:rPr lang="pl-PL" sz="2400" dirty="0" smtClean="0"/>
              <a:t> Przedmiot </a:t>
            </a:r>
            <a:r>
              <a:rPr lang="pl-PL" sz="2400" dirty="0" err="1" smtClean="0"/>
              <a:t>from</a:t>
            </a:r>
            <a:r>
              <a:rPr lang="pl-PL" sz="2400" dirty="0" smtClean="0"/>
              <a:t> PRACOWNICY </a:t>
            </a:r>
            <a:r>
              <a:rPr lang="pl-PL" sz="2400" dirty="0" err="1" smtClean="0"/>
              <a:t>inner</a:t>
            </a:r>
            <a:r>
              <a:rPr lang="pl-PL" sz="2400" dirty="0" smtClean="0"/>
              <a:t> </a:t>
            </a:r>
            <a:r>
              <a:rPr lang="pl-PL" sz="2400" dirty="0" err="1" smtClean="0"/>
              <a:t>join</a:t>
            </a:r>
            <a:r>
              <a:rPr lang="pl-PL" sz="2400" dirty="0" smtClean="0"/>
              <a:t> PRZEDMIOTY on </a:t>
            </a:r>
            <a:r>
              <a:rPr lang="pl-PL" sz="2400" dirty="0" err="1" smtClean="0"/>
              <a:t>PRACOWNICY.Nr_prac</a:t>
            </a:r>
            <a:r>
              <a:rPr lang="pl-PL" sz="2400" dirty="0" smtClean="0"/>
              <a:t> = </a:t>
            </a:r>
            <a:r>
              <a:rPr lang="pl-PL" sz="2400" dirty="0" err="1" smtClean="0"/>
              <a:t>PRZEDMIOTY.Prowadzacy</a:t>
            </a:r>
            <a:r>
              <a:rPr lang="pl-PL" sz="2400" dirty="0" smtClean="0"/>
              <a:t> </a:t>
            </a:r>
            <a:r>
              <a:rPr lang="pl-PL" sz="2400" dirty="0" err="1" smtClean="0"/>
              <a:t>where</a:t>
            </a:r>
            <a:r>
              <a:rPr lang="pl-PL" sz="2400" dirty="0" smtClean="0"/>
              <a:t> </a:t>
            </a:r>
            <a:r>
              <a:rPr lang="pl-PL" sz="2400" dirty="0" err="1" smtClean="0"/>
              <a:t>Nazwisko=‘Janik</a:t>
            </a:r>
            <a:r>
              <a:rPr lang="pl-PL" sz="2400" dirty="0" smtClean="0"/>
              <a:t>’;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643063"/>
            <a:ext cx="8001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Wprowadzenie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Relacyjny model danych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Modelowanie baz danych (diagramy związków encji)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Zarządzanie </a:t>
            </a:r>
            <a:r>
              <a:rPr lang="pl-PL" sz="2800" dirty="0" smtClean="0"/>
              <a:t>uprawnieniami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Język </a:t>
            </a:r>
            <a:r>
              <a:rPr lang="pl-PL" sz="2800" dirty="0" smtClean="0"/>
              <a:t>baz danych </a:t>
            </a:r>
            <a:r>
              <a:rPr lang="pl-PL" sz="2800" dirty="0" smtClean="0"/>
              <a:t>SQL</a:t>
            </a:r>
            <a:endParaRPr lang="pl-PL" sz="2800" dirty="0" smtClean="0"/>
          </a:p>
        </p:txBody>
      </p:sp>
      <p:sp>
        <p:nvSpPr>
          <p:cNvPr id="7170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z="3200" dirty="0" smtClean="0"/>
              <a:t>Program Wykładu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Operacje dynamiczne</a:t>
            </a:r>
            <a:endParaRPr lang="en-U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600" dirty="0" smtClean="0"/>
              <a:t>INSERT  INTO tabela VALUES </a:t>
            </a:r>
            <a:r>
              <a:rPr lang="pl-PL" dirty="0" smtClean="0"/>
              <a:t>(wart1, wart2, …) </a:t>
            </a:r>
            <a:r>
              <a:rPr lang="pl-PL" sz="2600" dirty="0" smtClean="0"/>
              <a:t>– wstawia do tabeli wartości wart1, wart2, …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Przykład</a:t>
            </a:r>
          </a:p>
          <a:p>
            <a:pPr lvl="1">
              <a:lnSpc>
                <a:spcPct val="90000"/>
              </a:lnSpc>
              <a:buNone/>
            </a:pPr>
            <a:r>
              <a:rPr lang="pl-PL" sz="2200" dirty="0" smtClean="0"/>
              <a:t>	INSERT INTO PRACOWNICY  VALUES (10, ‘Banach’, ‘Jacek’) spowoduje dodanie wiersza do relacji PRACOWNICY</a:t>
            </a:r>
          </a:p>
          <a:p>
            <a:pPr eaLnBrk="1" hangingPunct="1">
              <a:lnSpc>
                <a:spcPct val="90000"/>
              </a:lnSpc>
            </a:pPr>
            <a:r>
              <a:rPr lang="pl-PL" sz="2600" dirty="0" smtClean="0"/>
              <a:t>DELETE FROM tabela WHERE warunek – usuwa z tabeli krotki określone w warunku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Przykład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100" dirty="0" smtClean="0"/>
              <a:t>DELETE FROM PRZEDMIOTY  WHERE Prowadzący = 3 – usunie krotki  dotyczące analizy matematycznej i statystyki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Operacje dynamiczne</a:t>
            </a:r>
            <a:endParaRPr 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dirty="0" smtClean="0"/>
              <a:t>UPDATE tabela SET </a:t>
            </a:r>
            <a:r>
              <a:rPr lang="pl-PL" dirty="0" err="1" smtClean="0"/>
              <a:t>nazwaKolumny</a:t>
            </a:r>
            <a:r>
              <a:rPr lang="pl-PL" dirty="0" smtClean="0"/>
              <a:t> = </a:t>
            </a:r>
            <a:r>
              <a:rPr lang="pl-PL" dirty="0" err="1" smtClean="0"/>
              <a:t>wartosc</a:t>
            </a:r>
            <a:r>
              <a:rPr lang="pl-PL" dirty="0" smtClean="0"/>
              <a:t> WHERE warunek – zmienia w krotkach określonych w warunku kolumnę </a:t>
            </a:r>
            <a:r>
              <a:rPr lang="pl-PL" dirty="0" err="1" smtClean="0"/>
              <a:t>nazwaKolumny</a:t>
            </a:r>
            <a:r>
              <a:rPr lang="pl-PL" dirty="0" smtClean="0"/>
              <a:t> na podaną wartość</a:t>
            </a:r>
          </a:p>
          <a:p>
            <a:pPr lvl="1" eaLnBrk="1" hangingPunct="1">
              <a:lnSpc>
                <a:spcPct val="90000"/>
              </a:lnSpc>
            </a:pPr>
            <a:r>
              <a:rPr lang="pl-PL" dirty="0" smtClean="0"/>
              <a:t>Przykład</a:t>
            </a:r>
          </a:p>
          <a:p>
            <a:pPr lvl="1">
              <a:lnSpc>
                <a:spcPct val="90000"/>
              </a:lnSpc>
              <a:buNone/>
            </a:pPr>
            <a:r>
              <a:rPr lang="pl-PL" dirty="0" smtClean="0"/>
              <a:t>	UPDATE PRZEDMIOTY SET prowadzący=1 WHERE prowadzący=3– zmienia prowadzącego przedmiotów analiza matematyczna i statystyka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danych</a:t>
            </a:r>
            <a:endParaRPr 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danych zapewnia dokładne odbicie rzeczywistości w bazie danych </a:t>
            </a:r>
          </a:p>
          <a:p>
            <a:pPr eaLnBrk="1" hangingPunct="1"/>
            <a:r>
              <a:rPr lang="pl-PL" smtClean="0"/>
              <a:t>W modelu relacyjnym istnieją dwa rodzaje integralności wewnętrznej</a:t>
            </a:r>
          </a:p>
          <a:p>
            <a:pPr lvl="1" eaLnBrk="1" hangingPunct="1"/>
            <a:r>
              <a:rPr lang="pl-PL" smtClean="0"/>
              <a:t>integralność encji </a:t>
            </a:r>
          </a:p>
          <a:p>
            <a:pPr lvl="1" eaLnBrk="1" hangingPunct="1"/>
            <a:r>
              <a:rPr lang="pl-PL" smtClean="0"/>
              <a:t>integralność referencyjna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stopki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encji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0213" y="1773238"/>
            <a:ext cx="8713787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800" smtClean="0"/>
              <a:t>Dotyczy kluczy głównych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1600" smtClean="0"/>
              <a:t>Każda relacja musi mieć klucz główny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1600" smtClean="0"/>
              <a:t>Klucz główny musi być jednoznaczny i nie może zawierać wartości </a:t>
            </a:r>
            <a:r>
              <a:rPr lang="pl-PL" sz="1600" i="1" smtClean="0"/>
              <a:t>null </a:t>
            </a:r>
            <a:r>
              <a:rPr lang="pl-PL" sz="1600" smtClean="0"/>
              <a:t>(co skutkuje jednoznacznością krotek w relacji)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1600" smtClean="0"/>
              <a:t>Przykład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pl-PL" sz="16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500" i="1" smtClean="0"/>
              <a:t>kluczem głównym w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500" i="1" smtClean="0"/>
              <a:t>tej relacji może być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500" i="1" smtClean="0"/>
              <a:t>Nr_prac, nazwisko lub imię</a:t>
            </a:r>
            <a:endParaRPr lang="en-US" sz="1500" i="1" smtClean="0"/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sz="quarter" idx="2"/>
          </p:nvPr>
        </p:nvGraphicFramePr>
        <p:xfrm>
          <a:off x="4284663" y="4005263"/>
          <a:ext cx="4368800" cy="2057401"/>
        </p:xfrm>
        <a:graphic>
          <a:graphicData uri="http://schemas.openxmlformats.org/drawingml/2006/table">
            <a:tbl>
              <a:tblPr/>
              <a:tblGrid>
                <a:gridCol w="892175"/>
                <a:gridCol w="1739900"/>
                <a:gridCol w="1736725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5" name="Text Box 32"/>
          <p:cNvSpPr txBox="1">
            <a:spLocks noChangeArrowheads="1"/>
          </p:cNvSpPr>
          <p:nvPr/>
        </p:nvSpPr>
        <p:spPr bwMode="auto">
          <a:xfrm>
            <a:off x="2771775" y="35004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36896" name="Text Box 33"/>
          <p:cNvSpPr txBox="1">
            <a:spLocks noChangeArrowheads="1"/>
          </p:cNvSpPr>
          <p:nvPr/>
        </p:nvSpPr>
        <p:spPr bwMode="auto">
          <a:xfrm>
            <a:off x="4356100" y="35004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PRACOWNICY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referencyjna</a:t>
            </a:r>
            <a:endParaRPr lang="en-US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r>
              <a:rPr lang="pl-PL" sz="2400" smtClean="0"/>
              <a:t>Dotyczy kluczy obcych</a:t>
            </a:r>
          </a:p>
          <a:p>
            <a:pPr lvl="1" eaLnBrk="1" hangingPunct="1"/>
            <a:r>
              <a:rPr lang="pl-PL" sz="2400" smtClean="0"/>
              <a:t>dwie możliwości (w zależności od konkretnej bazy danych)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400" smtClean="0"/>
              <a:t>		- Wartość klucza obcego musi odwoływać się do wartości klucza głównego w tabeli w bazie danych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400" smtClean="0"/>
              <a:t>		- Wartość klucza obcego może być </a:t>
            </a:r>
            <a:r>
              <a:rPr lang="pl-PL" sz="2400" i="1" smtClean="0"/>
              <a:t>null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400" i="1" smtClean="0"/>
              <a:t>    		- </a:t>
            </a:r>
            <a:r>
              <a:rPr lang="pl-PL" sz="2400" smtClean="0"/>
              <a:t>Wymuszenie istnienia odniesienia każdego wiersza – parametr </a:t>
            </a:r>
            <a:r>
              <a:rPr lang="pl-PL" sz="2400" i="1" smtClean="0"/>
              <a:t>not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stopki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referencyjna </a:t>
            </a:r>
            <a:endParaRPr 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Przykład</a:t>
            </a:r>
            <a:endParaRPr lang="en-US" sz="2600" smtClean="0"/>
          </a:p>
        </p:txBody>
      </p:sp>
      <p:graphicFrame>
        <p:nvGraphicFramePr>
          <p:cNvPr id="68612" name="Group 4"/>
          <p:cNvGraphicFramePr>
            <a:graphicFrameLocks noGrp="1"/>
          </p:cNvGraphicFramePr>
          <p:nvPr>
            <p:ph sz="quarter" idx="2"/>
          </p:nvPr>
        </p:nvGraphicFramePr>
        <p:xfrm>
          <a:off x="395288" y="2349500"/>
          <a:ext cx="3924300" cy="2057401"/>
        </p:xfrm>
        <a:graphic>
          <a:graphicData uri="http://schemas.openxmlformats.org/drawingml/2006/table">
            <a:tbl>
              <a:tblPr/>
              <a:tblGrid>
                <a:gridCol w="1398587"/>
                <a:gridCol w="1263650"/>
                <a:gridCol w="12620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Nr_prac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Nazwisko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Imię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Golał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Resko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Paweł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Tadeusz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Ferel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Michał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696" name="Group 88"/>
          <p:cNvGraphicFramePr>
            <a:graphicFrameLocks noGrp="1"/>
          </p:cNvGraphicFramePr>
          <p:nvPr>
            <p:ph sz="quarter" idx="3"/>
          </p:nvPr>
        </p:nvGraphicFramePr>
        <p:xfrm>
          <a:off x="4643438" y="2349500"/>
          <a:ext cx="4294187" cy="2216786"/>
        </p:xfrm>
        <a:graphic>
          <a:graphicData uri="http://schemas.openxmlformats.org/drawingml/2006/table">
            <a:tbl>
              <a:tblPr/>
              <a:tblGrid>
                <a:gridCol w="865187"/>
                <a:gridCol w="2200275"/>
                <a:gridCol w="12287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IdPrzed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Przedmiot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Prowadzący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Bazy danych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null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Filozofia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Analiza matematyczna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Statystyka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69" name="Text Box 89"/>
          <p:cNvSpPr txBox="1">
            <a:spLocks noChangeArrowheads="1"/>
          </p:cNvSpPr>
          <p:nvPr/>
        </p:nvSpPr>
        <p:spPr bwMode="auto">
          <a:xfrm>
            <a:off x="539750" y="4797425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Integralność referencyjna zachowana, jeśli są dopuszczane wartości </a:t>
            </a:r>
            <a:r>
              <a:rPr lang="pl-PL" i="1"/>
              <a:t>null </a:t>
            </a:r>
            <a:r>
              <a:rPr lang="pl-PL"/>
              <a:t>klucza</a:t>
            </a:r>
            <a:r>
              <a:rPr lang="pl-PL" i="1"/>
              <a:t> </a:t>
            </a:r>
            <a:r>
              <a:rPr lang="pl-PL"/>
              <a:t>obcego (klucze obce mogą należeć do zbioru {1,3,4,6})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496300" cy="1216025"/>
          </a:xfrm>
        </p:spPr>
        <p:txBody>
          <a:bodyPr/>
          <a:lstStyle/>
          <a:p>
            <a:pPr eaLnBrk="1" hangingPunct="1"/>
            <a:r>
              <a:rPr lang="pl-PL" sz="3300" smtClean="0"/>
              <a:t>Zachowanie integralności referencyjnej</a:t>
            </a:r>
            <a:endParaRPr lang="en-US" sz="330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Określenie więzów propagacji – określają co ma się stać z tabelą przy modyfikacji powiązanej tabeli</a:t>
            </a:r>
          </a:p>
          <a:p>
            <a:pPr lvl="1" eaLnBrk="1" hangingPunct="1"/>
            <a:r>
              <a:rPr lang="pl-PL" sz="2200" smtClean="0"/>
              <a:t>Ograniczone usuwanie – usunięcie krotki z kluczem głównym możliwe w momencie, gdy klucz główny nie ma wystąpień jako klucz obcy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sz="2200" smtClean="0"/>
              <a:t>	Dla poprzedniego przykładu – z tabeli pracownicy można usunąć pracowników o numerach 1 i 6. Pozostali mogą zostać usunięci dopiero w momencie gdy zostaną usunięte odpowiednie krotki w powiązanej tabeli</a:t>
            </a:r>
          </a:p>
          <a:p>
            <a:pPr lvl="1"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569325" cy="1216025"/>
          </a:xfrm>
        </p:spPr>
        <p:txBody>
          <a:bodyPr/>
          <a:lstStyle/>
          <a:p>
            <a:pPr eaLnBrk="1" hangingPunct="1"/>
            <a:r>
              <a:rPr lang="pl-PL" sz="3300" smtClean="0"/>
              <a:t>Zachowanie integralności referencyjnej</a:t>
            </a:r>
            <a:endParaRPr lang="en-US" sz="330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lvl="1" eaLnBrk="1" hangingPunct="1"/>
            <a:r>
              <a:rPr lang="pl-PL" sz="2200" smtClean="0"/>
              <a:t>Kaskadowe usuwanie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sz="2200" smtClean="0"/>
              <a:t>	Przy usunięciu wiersza z kluczem głównym  zostają usunięte wszystkie wiersze z tym kluczem z relacji powiązanej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l-PL" sz="2100" smtClean="0"/>
              <a:t>Jeśli usuniemy z tabeli PRACOWNICY pracownika o numerze 3 – zostaną usunięte Przedmioty o numerach 6 i 3 z tabeli PRZEDMIOTY</a:t>
            </a:r>
          </a:p>
          <a:p>
            <a:pPr lvl="1" eaLnBrk="1" hangingPunct="1"/>
            <a:r>
              <a:rPr lang="pl-PL" sz="2200" smtClean="0"/>
              <a:t>Wstaw </a:t>
            </a:r>
            <a:r>
              <a:rPr lang="pl-PL" sz="2200" i="1" smtClean="0"/>
              <a:t>null – </a:t>
            </a:r>
            <a:r>
              <a:rPr lang="pl-PL" sz="2200" smtClean="0"/>
              <a:t>przy usunięciu krotki z kluczem głównym zostają wstawione wartości </a:t>
            </a:r>
            <a:r>
              <a:rPr lang="pl-PL" sz="2200" i="1" smtClean="0"/>
              <a:t>null </a:t>
            </a:r>
            <a:r>
              <a:rPr lang="pl-PL" sz="2200" smtClean="0"/>
              <a:t>zamiast klucza obcego</a:t>
            </a:r>
          </a:p>
          <a:p>
            <a:pPr lvl="1" eaLnBrk="1" hangingPunct="1"/>
            <a:r>
              <a:rPr lang="pl-PL" sz="2200" smtClean="0"/>
              <a:t>Wstaw</a:t>
            </a:r>
            <a:r>
              <a:rPr lang="pl-PL" sz="2200" i="1" smtClean="0"/>
              <a:t> default </a:t>
            </a:r>
            <a:r>
              <a:rPr lang="pl-PL" sz="2200" smtClean="0"/>
              <a:t>– przy usuwaniu wstawia wartość domyślną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sz="2200" smtClean="0"/>
              <a:t>    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dr P. Drozda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Integralność dodatkowa</a:t>
            </a:r>
            <a:endParaRPr 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r>
              <a:rPr lang="pl-PL" dirty="0" smtClean="0"/>
              <a:t>Definiowana przez użytkownika – specyficzna dla każdej bazy danych</a:t>
            </a:r>
          </a:p>
          <a:p>
            <a:pPr lvl="1" eaLnBrk="1" hangingPunct="1"/>
            <a:r>
              <a:rPr lang="pl-PL" dirty="0" smtClean="0"/>
              <a:t>Przykład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dirty="0" smtClean="0"/>
              <a:t>	Możemy wymusić, że każdy pracownik musi prowadzić jakieś zajęcia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l-PL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J. Ullman, J. Widom „Podstawowy wykład z systemów baz danych”</a:t>
            </a:r>
          </a:p>
          <a:p>
            <a:pPr eaLnBrk="1" hangingPunct="1"/>
            <a:r>
              <a:rPr lang="en-US" sz="2000" dirty="0" smtClean="0"/>
              <a:t>http://wazniak.mimuw.edu.pl</a:t>
            </a:r>
            <a:endParaRPr lang="pl-PL" sz="2000" dirty="0" smtClean="0"/>
          </a:p>
          <a:p>
            <a:pPr eaLnBrk="1" hangingPunct="1"/>
            <a:r>
              <a:rPr lang="pl-PL" sz="2000" dirty="0" smtClean="0"/>
              <a:t>P. </a:t>
            </a:r>
            <a:r>
              <a:rPr lang="pl-PL" sz="2000" dirty="0" err="1" smtClean="0"/>
              <a:t>Beynon-Davies</a:t>
            </a:r>
            <a:r>
              <a:rPr lang="pl-PL" sz="2000" dirty="0" smtClean="0"/>
              <a:t> „Systemy baz danych”</a:t>
            </a:r>
          </a:p>
          <a:p>
            <a:pPr eaLnBrk="1" hangingPunct="1"/>
            <a:r>
              <a:rPr lang="pl-PL" sz="2000" dirty="0" smtClean="0"/>
              <a:t>L. </a:t>
            </a:r>
            <a:r>
              <a:rPr lang="pl-PL" sz="2000" dirty="0" err="1" smtClean="0"/>
              <a:t>Banachowski</a:t>
            </a:r>
            <a:r>
              <a:rPr lang="pl-PL" sz="2000" dirty="0" smtClean="0"/>
              <a:t> „Bazy Danych – Tworzenie Aplikacji”</a:t>
            </a:r>
          </a:p>
          <a:p>
            <a:pPr eaLnBrk="1" hangingPunct="1"/>
            <a:r>
              <a:rPr lang="pl-PL" sz="2000" dirty="0" err="1" smtClean="0"/>
              <a:t>Conolly</a:t>
            </a:r>
            <a:r>
              <a:rPr lang="pl-PL" sz="2000" dirty="0" smtClean="0"/>
              <a:t>, </a:t>
            </a:r>
            <a:r>
              <a:rPr lang="pl-PL" sz="2000" dirty="0" err="1" smtClean="0"/>
              <a:t>Begg</a:t>
            </a:r>
            <a:r>
              <a:rPr lang="pl-PL" sz="2000" dirty="0" smtClean="0"/>
              <a:t> „Systemy Baz Danych”</a:t>
            </a:r>
          </a:p>
          <a:p>
            <a:pPr eaLnBrk="1" hangingPunct="1"/>
            <a:r>
              <a:rPr lang="pl-PL" sz="2000" dirty="0" err="1" smtClean="0"/>
              <a:t>Date</a:t>
            </a:r>
            <a:r>
              <a:rPr lang="pl-PL" sz="2000" dirty="0" smtClean="0"/>
              <a:t> „Wprowadzenie do Systemów Baz Danych”</a:t>
            </a:r>
          </a:p>
          <a:p>
            <a:pPr eaLnBrk="1" hangingPunct="1"/>
            <a:r>
              <a:rPr lang="pl-PL" sz="2000" dirty="0" smtClean="0"/>
              <a:t>Wykłady Stanford  </a:t>
            </a:r>
            <a:r>
              <a:rPr lang="pl-PL" sz="2000" dirty="0" err="1" smtClean="0"/>
              <a:t>University</a:t>
            </a:r>
            <a:r>
              <a:rPr lang="pl-PL" sz="2000" dirty="0" smtClean="0"/>
              <a:t> – </a:t>
            </a:r>
            <a:r>
              <a:rPr lang="pl-PL" sz="2000" dirty="0" err="1" smtClean="0"/>
              <a:t>www.coursera.org</a:t>
            </a:r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8194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Literatura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52600"/>
            <a:ext cx="8713787" cy="4267200"/>
          </a:xfrm>
        </p:spPr>
        <p:txBody>
          <a:bodyPr/>
          <a:lstStyle/>
          <a:p>
            <a:pPr eaLnBrk="1" hangingPunct="1"/>
            <a:r>
              <a:rPr lang="pl-PL" dirty="0" smtClean="0"/>
              <a:t>Podstawowe pojęcia</a:t>
            </a:r>
          </a:p>
          <a:p>
            <a:pPr eaLnBrk="1" hangingPunct="1"/>
            <a:r>
              <a:rPr lang="pl-PL" dirty="0" smtClean="0"/>
              <a:t>System zarządzania bazami danych (DBMS)</a:t>
            </a:r>
          </a:p>
          <a:p>
            <a:pPr eaLnBrk="1" hangingPunct="1"/>
            <a:r>
              <a:rPr lang="pl-PL" dirty="0" smtClean="0"/>
              <a:t>Właściwości baz danych</a:t>
            </a:r>
          </a:p>
          <a:p>
            <a:pPr eaLnBrk="1" hangingPunct="1"/>
            <a:r>
              <a:rPr lang="pl-PL" dirty="0" smtClean="0"/>
              <a:t>Modele danych</a:t>
            </a:r>
            <a:endParaRPr lang="en-US" dirty="0" smtClean="0"/>
          </a:p>
        </p:txBody>
      </p:sp>
      <p:sp>
        <p:nvSpPr>
          <p:cNvPr id="9218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Plan Wykładu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96461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100" b="1" smtClean="0"/>
              <a:t>Baza danych</a:t>
            </a:r>
            <a:r>
              <a:rPr lang="pl-PL" sz="2100" smtClean="0"/>
              <a:t> – zbiór informacji opisujący wybrany fragment rzeczywistości. Np. Dla sklepu: dane dotyczące sprzedawanych towarów w sklepie, klientów sklepu, pracowników, zamówień</a:t>
            </a:r>
          </a:p>
          <a:p>
            <a:pPr eaLnBrk="1" hangingPunct="1">
              <a:lnSpc>
                <a:spcPct val="90000"/>
              </a:lnSpc>
            </a:pPr>
            <a:r>
              <a:rPr lang="pl-PL" sz="2100" b="1" smtClean="0"/>
              <a:t>Schemat baz danych</a:t>
            </a:r>
            <a:r>
              <a:rPr lang="pl-PL" sz="2100" smtClean="0"/>
              <a:t> – określa w jaka powinna być struktura danych oraz w jaki sposób dane są powiązane</a:t>
            </a:r>
          </a:p>
          <a:p>
            <a:pPr eaLnBrk="1" hangingPunct="1">
              <a:lnSpc>
                <a:spcPct val="90000"/>
              </a:lnSpc>
            </a:pPr>
            <a:r>
              <a:rPr lang="pl-PL" sz="2100" b="1" smtClean="0"/>
              <a:t>System zarządzania bazą danych (DBMS)</a:t>
            </a:r>
            <a:r>
              <a:rPr lang="pl-PL" sz="2100" smtClean="0"/>
              <a:t> – zbiór narzędzi pozwalający na dostęp oraz na zarządzanie jedną lub wieloma bazami danych</a:t>
            </a:r>
          </a:p>
          <a:p>
            <a:pPr eaLnBrk="1" hangingPunct="1">
              <a:lnSpc>
                <a:spcPct val="90000"/>
              </a:lnSpc>
            </a:pPr>
            <a:r>
              <a:rPr lang="pl-PL" sz="2100" b="1" smtClean="0"/>
              <a:t>System baz danych</a:t>
            </a:r>
            <a:r>
              <a:rPr lang="pl-PL" sz="2100" smtClean="0"/>
              <a:t> – baza danych + DBMS</a:t>
            </a:r>
          </a:p>
          <a:p>
            <a:pPr eaLnBrk="1" hangingPunct="1">
              <a:lnSpc>
                <a:spcPct val="90000"/>
              </a:lnSpc>
            </a:pPr>
            <a:r>
              <a:rPr lang="pl-PL" sz="2100" b="1" smtClean="0"/>
              <a:t>Model danych</a:t>
            </a:r>
            <a:r>
              <a:rPr lang="pl-PL" sz="2100" smtClean="0"/>
              <a:t> – zbiór ogólnych zasad posługiwania się danymi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100" smtClean="0"/>
              <a:t>    </a:t>
            </a:r>
            <a:endParaRPr lang="en-US" sz="2100" smtClean="0"/>
          </a:p>
        </p:txBody>
      </p:sp>
      <p:sp>
        <p:nvSpPr>
          <p:cNvPr id="10242" name="Symbol zastępczy stopki 4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Podstawowe pojęcia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6"/>
          <p:cNvGraphicFramePr>
            <a:graphicFrameLocks noChangeAspect="1"/>
          </p:cNvGraphicFramePr>
          <p:nvPr>
            <p:ph/>
          </p:nvPr>
        </p:nvGraphicFramePr>
        <p:xfrm>
          <a:off x="566738" y="304800"/>
          <a:ext cx="8008937" cy="5715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28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1029" name="Rectangle 35"/>
          <p:cNvSpPr>
            <a:spLocks noChangeArrowheads="1"/>
          </p:cNvSpPr>
          <p:nvPr/>
        </p:nvSpPr>
        <p:spPr bwMode="auto">
          <a:xfrm>
            <a:off x="2411413" y="1916113"/>
            <a:ext cx="4105275" cy="3744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pl-PL"/>
              <a:t>System </a:t>
            </a:r>
          </a:p>
          <a:p>
            <a:r>
              <a:rPr lang="pl-PL"/>
              <a:t>Bazy danych</a:t>
            </a:r>
            <a:endParaRPr lang="en-US"/>
          </a:p>
        </p:txBody>
      </p:sp>
      <p:sp>
        <p:nvSpPr>
          <p:cNvPr id="1030" name="AutoShape 32"/>
          <p:cNvSpPr>
            <a:spLocks noChangeArrowheads="1"/>
          </p:cNvSpPr>
          <p:nvPr/>
        </p:nvSpPr>
        <p:spPr bwMode="auto">
          <a:xfrm>
            <a:off x="4500563" y="4437063"/>
            <a:ext cx="1223962" cy="100806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Baza </a:t>
            </a:r>
          </a:p>
          <a:p>
            <a:pPr algn="ctr"/>
            <a:r>
              <a:rPr lang="pl-PL"/>
              <a:t>danych</a:t>
            </a:r>
            <a:endParaRPr lang="en-US"/>
          </a:p>
        </p:txBody>
      </p:sp>
      <p:sp>
        <p:nvSpPr>
          <p:cNvPr id="1031" name="Rectangle 33"/>
          <p:cNvSpPr>
            <a:spLocks noChangeArrowheads="1"/>
          </p:cNvSpPr>
          <p:nvPr/>
        </p:nvSpPr>
        <p:spPr bwMode="auto">
          <a:xfrm>
            <a:off x="4572000" y="2636838"/>
            <a:ext cx="11525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DBMS</a:t>
            </a:r>
            <a:endParaRPr lang="en-US"/>
          </a:p>
        </p:txBody>
      </p:sp>
      <p:sp>
        <p:nvSpPr>
          <p:cNvPr id="1032" name="AutoShape 34"/>
          <p:cNvSpPr>
            <a:spLocks noChangeArrowheads="1"/>
          </p:cNvSpPr>
          <p:nvPr/>
        </p:nvSpPr>
        <p:spPr bwMode="auto">
          <a:xfrm>
            <a:off x="4500563" y="3789363"/>
            <a:ext cx="1223962" cy="100806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Schemat</a:t>
            </a:r>
            <a:endParaRPr lang="en-US"/>
          </a:p>
        </p:txBody>
      </p:sp>
      <p:sp>
        <p:nvSpPr>
          <p:cNvPr id="1033" name="AutoShape 36"/>
          <p:cNvSpPr>
            <a:spLocks noChangeArrowheads="1"/>
          </p:cNvSpPr>
          <p:nvPr/>
        </p:nvSpPr>
        <p:spPr bwMode="auto">
          <a:xfrm>
            <a:off x="4932363" y="3213100"/>
            <a:ext cx="431800" cy="646113"/>
          </a:xfrm>
          <a:prstGeom prst="upDownArrow">
            <a:avLst>
              <a:gd name="adj1" fmla="val 50000"/>
              <a:gd name="adj2" fmla="val 299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34" name="AutoShape 38"/>
          <p:cNvSpPr>
            <a:spLocks noChangeArrowheads="1"/>
          </p:cNvSpPr>
          <p:nvPr/>
        </p:nvSpPr>
        <p:spPr bwMode="auto">
          <a:xfrm rot="-1866934">
            <a:off x="5773738" y="2281238"/>
            <a:ext cx="1295400" cy="279400"/>
          </a:xfrm>
          <a:prstGeom prst="leftRightArrow">
            <a:avLst>
              <a:gd name="adj1" fmla="val 50000"/>
              <a:gd name="adj2" fmla="val 92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35" name="AutoShape 39"/>
          <p:cNvSpPr>
            <a:spLocks noChangeArrowheads="1"/>
          </p:cNvSpPr>
          <p:nvPr/>
        </p:nvSpPr>
        <p:spPr bwMode="auto">
          <a:xfrm>
            <a:off x="6011863" y="2708275"/>
            <a:ext cx="1295400" cy="279400"/>
          </a:xfrm>
          <a:prstGeom prst="leftRightArrow">
            <a:avLst>
              <a:gd name="adj1" fmla="val 50000"/>
              <a:gd name="adj2" fmla="val 92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36" name="AutoShape 40"/>
          <p:cNvSpPr>
            <a:spLocks noChangeArrowheads="1"/>
          </p:cNvSpPr>
          <p:nvPr/>
        </p:nvSpPr>
        <p:spPr bwMode="auto">
          <a:xfrm rot="1274209">
            <a:off x="5789613" y="3167063"/>
            <a:ext cx="1439862" cy="279400"/>
          </a:xfrm>
          <a:prstGeom prst="leftRightArrow">
            <a:avLst>
              <a:gd name="adj1" fmla="val 50000"/>
              <a:gd name="adj2" fmla="val 1030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37" name="Rectangle 41"/>
          <p:cNvSpPr>
            <a:spLocks noChangeArrowheads="1"/>
          </p:cNvSpPr>
          <p:nvPr/>
        </p:nvSpPr>
        <p:spPr bwMode="auto">
          <a:xfrm>
            <a:off x="7235825" y="1844675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Aplikacja</a:t>
            </a:r>
            <a:endParaRPr lang="en-US"/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7524750" y="2708275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Aplikacja</a:t>
            </a:r>
            <a:endParaRPr lang="en-US"/>
          </a:p>
        </p:txBody>
      </p:sp>
      <p:sp>
        <p:nvSpPr>
          <p:cNvPr id="1039" name="Rectangle 43"/>
          <p:cNvSpPr>
            <a:spLocks noChangeArrowheads="1"/>
          </p:cNvSpPr>
          <p:nvPr/>
        </p:nvSpPr>
        <p:spPr bwMode="auto">
          <a:xfrm>
            <a:off x="7380288" y="3573463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Aplikacja</a:t>
            </a:r>
            <a:endParaRPr lang="en-US"/>
          </a:p>
        </p:txBody>
      </p:sp>
      <p:sp>
        <p:nvSpPr>
          <p:cNvPr id="1040" name="Text Box 44"/>
          <p:cNvSpPr txBox="1">
            <a:spLocks noChangeArrowheads="1"/>
          </p:cNvSpPr>
          <p:nvPr/>
        </p:nvSpPr>
        <p:spPr bwMode="auto">
          <a:xfrm>
            <a:off x="323850" y="836613"/>
            <a:ext cx="85693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800"/>
              <a:t>System Baz Danych</a:t>
            </a:r>
            <a:endParaRPr lang="en-US" sz="3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45475" cy="1216025"/>
          </a:xfrm>
        </p:spPr>
        <p:txBody>
          <a:bodyPr/>
          <a:lstStyle/>
          <a:p>
            <a:pPr eaLnBrk="1" hangingPunct="1"/>
            <a:r>
              <a:rPr lang="pl-PL" sz="3400" dirty="0" smtClean="0"/>
              <a:t>System zarządzania bazą </a:t>
            </a:r>
            <a:r>
              <a:rPr lang="pl-PL" sz="3400" dirty="0" smtClean="0"/>
              <a:t>danych</a:t>
            </a:r>
            <a:endParaRPr lang="en-US" sz="3400" dirty="0" smtClean="0"/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3779838" y="5013325"/>
            <a:ext cx="1296987" cy="1152525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Dane</a:t>
            </a:r>
          </a:p>
          <a:p>
            <a:pPr algn="ctr"/>
            <a:r>
              <a:rPr lang="pl-PL"/>
              <a:t>Metadane</a:t>
            </a:r>
            <a:endParaRPr lang="en-US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3492500" y="3860800"/>
            <a:ext cx="1728788" cy="6477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/>
              <a:t>Moduł zarządzania </a:t>
            </a:r>
          </a:p>
          <a:p>
            <a:pPr algn="ctr"/>
            <a:r>
              <a:rPr lang="pl-PL" sz="1400"/>
              <a:t>pamięcią</a:t>
            </a:r>
            <a:endParaRPr lang="en-US" sz="1400"/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3492500" y="2636838"/>
            <a:ext cx="1727200" cy="6477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/>
              <a:t>Procesor </a:t>
            </a:r>
          </a:p>
          <a:p>
            <a:pPr algn="ctr"/>
            <a:r>
              <a:rPr lang="pl-PL" sz="1400"/>
              <a:t>zapytań</a:t>
            </a:r>
            <a:endParaRPr lang="en-US" sz="1400"/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6156325" y="3284538"/>
            <a:ext cx="1728788" cy="6477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/>
              <a:t>Moduł zarządzania</a:t>
            </a:r>
          </a:p>
          <a:p>
            <a:pPr algn="ctr"/>
            <a:r>
              <a:rPr lang="pl-PL" sz="1400"/>
              <a:t>transakcjami</a:t>
            </a:r>
            <a:endParaRPr lang="en-US" sz="1400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442753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V="1">
            <a:off x="5219700" y="371633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H="1" flipV="1">
            <a:off x="5219700" y="2924175"/>
            <a:ext cx="9366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4427538" y="45085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 flipH="1" flipV="1">
            <a:off x="2484438" y="2205038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4427538" y="20605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V="1">
            <a:off x="5076825" y="2349500"/>
            <a:ext cx="8636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9" name="Text Box 17"/>
          <p:cNvSpPr txBox="1">
            <a:spLocks noChangeArrowheads="1"/>
          </p:cNvSpPr>
          <p:nvPr/>
        </p:nvSpPr>
        <p:spPr bwMode="auto">
          <a:xfrm>
            <a:off x="1116013" y="1916113"/>
            <a:ext cx="1439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/>
              <a:t>Modyfikacja schematu</a:t>
            </a:r>
            <a:endParaRPr lang="en-US" sz="1400"/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3635375" y="170021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Zapytania</a:t>
            </a:r>
            <a:endParaRPr lang="en-US"/>
          </a:p>
        </p:txBody>
      </p:sp>
      <p:sp>
        <p:nvSpPr>
          <p:cNvPr id="11281" name="Text Box 19"/>
          <p:cNvSpPr txBox="1">
            <a:spLocks noChangeArrowheads="1"/>
          </p:cNvSpPr>
          <p:nvPr/>
        </p:nvSpPr>
        <p:spPr bwMode="auto">
          <a:xfrm>
            <a:off x="5940425" y="1989138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/>
              <a:t>Aktualizacje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752600"/>
            <a:ext cx="8497887" cy="4267200"/>
          </a:xfrm>
        </p:spPr>
        <p:txBody>
          <a:bodyPr/>
          <a:lstStyle/>
          <a:p>
            <a:r>
              <a:rPr lang="pl-PL" smtClean="0"/>
              <a:t>Masywny – możliwość przechowywania TBs</a:t>
            </a:r>
          </a:p>
          <a:p>
            <a:r>
              <a:rPr lang="pl-PL" smtClean="0"/>
              <a:t>Trwały – dane nie znikają</a:t>
            </a:r>
          </a:p>
          <a:p>
            <a:r>
              <a:rPr lang="pl-PL" smtClean="0"/>
              <a:t>Bezpieczny – odporny na awarię</a:t>
            </a:r>
          </a:p>
          <a:p>
            <a:r>
              <a:rPr lang="pl-PL" smtClean="0"/>
              <a:t>Wielu użytkowników – kontrola wielodostępu</a:t>
            </a:r>
          </a:p>
          <a:p>
            <a:endParaRPr lang="pl-PL" smtClean="0"/>
          </a:p>
        </p:txBody>
      </p:sp>
      <p:sp>
        <p:nvSpPr>
          <p:cNvPr id="14340" name="Symbol zastępczy stopki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/>
          <a:p>
            <a:r>
              <a:rPr lang="en-US" smtClean="0"/>
              <a:t>dr P. Drozda</a:t>
            </a:r>
          </a:p>
        </p:txBody>
      </p:sp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Cechy SZBD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1425</TotalTime>
  <Words>1327</Words>
  <Application>Microsoft Office PowerPoint</Application>
  <PresentationFormat>Pokaz na ekranie (4:3)</PresentationFormat>
  <Paragraphs>510</Paragraphs>
  <Slides>38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Papier</vt:lpstr>
      <vt:lpstr>Bazy Danych Wprowadzenie</vt:lpstr>
      <vt:lpstr>Informacje Ogólne</vt:lpstr>
      <vt:lpstr>Program Wykładu</vt:lpstr>
      <vt:lpstr>Literatura</vt:lpstr>
      <vt:lpstr>Plan Wykładu</vt:lpstr>
      <vt:lpstr>Podstawowe pojęcia</vt:lpstr>
      <vt:lpstr>Slajd 7</vt:lpstr>
      <vt:lpstr>System zarządzania bazą danych</vt:lpstr>
      <vt:lpstr>Cechy SZBD</vt:lpstr>
      <vt:lpstr>Modele Danych</vt:lpstr>
      <vt:lpstr>Modele danych</vt:lpstr>
      <vt:lpstr>Model Relacyjny</vt:lpstr>
      <vt:lpstr>Definicja danych</vt:lpstr>
      <vt:lpstr>Cechy relacji</vt:lpstr>
      <vt:lpstr>Przykłady </vt:lpstr>
      <vt:lpstr>Definicja danych – klucze główne</vt:lpstr>
      <vt:lpstr>Definicja danych</vt:lpstr>
      <vt:lpstr>Przykład</vt:lpstr>
      <vt:lpstr>Operowanie danymi</vt:lpstr>
      <vt:lpstr>Selekcja - ograniczenie</vt:lpstr>
      <vt:lpstr>Rzut – projekcja (1)</vt:lpstr>
      <vt:lpstr>Rzut (2)</vt:lpstr>
      <vt:lpstr>Operowanie danymi</vt:lpstr>
      <vt:lpstr>Pozostałe operatory</vt:lpstr>
      <vt:lpstr>Pozostałe operatory</vt:lpstr>
      <vt:lpstr>Pozostałe operatory</vt:lpstr>
      <vt:lpstr>Pozostałe operatory</vt:lpstr>
      <vt:lpstr>Języki zapytań</vt:lpstr>
      <vt:lpstr>Języki zapytań</vt:lpstr>
      <vt:lpstr>Operacje dynamiczne</vt:lpstr>
      <vt:lpstr>Operacje dynamiczne</vt:lpstr>
      <vt:lpstr>Integralność danych</vt:lpstr>
      <vt:lpstr>Integralność encji</vt:lpstr>
      <vt:lpstr>Integralność referencyjna</vt:lpstr>
      <vt:lpstr>Integralność referencyjna </vt:lpstr>
      <vt:lpstr>Zachowanie integralności referencyjnej</vt:lpstr>
      <vt:lpstr>Zachowanie integralności referencyjnej</vt:lpstr>
      <vt:lpstr>Integralność dodatkowa</vt:lpstr>
    </vt:vector>
  </TitlesOfParts>
  <Company>Universita Degli Studi di 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Bazy Danych Wprowadzenie</dc:title>
  <dc:creator>Paweł</dc:creator>
  <cp:lastModifiedBy>Pawel</cp:lastModifiedBy>
  <cp:revision>20</cp:revision>
  <dcterms:created xsi:type="dcterms:W3CDTF">2008-02-25T15:08:33Z</dcterms:created>
  <dcterms:modified xsi:type="dcterms:W3CDTF">2015-09-25T11:01:53Z</dcterms:modified>
</cp:coreProperties>
</file>