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7" r:id="rId4"/>
    <p:sldId id="268" r:id="rId5"/>
    <p:sldId id="269" r:id="rId6"/>
    <p:sldId id="270" r:id="rId7"/>
    <p:sldId id="277" r:id="rId8"/>
    <p:sldId id="257" r:id="rId9"/>
    <p:sldId id="258" r:id="rId10"/>
    <p:sldId id="259" r:id="rId11"/>
    <p:sldId id="260" r:id="rId12"/>
    <p:sldId id="261" r:id="rId13"/>
    <p:sldId id="264" r:id="rId14"/>
    <p:sldId id="265" r:id="rId15"/>
    <p:sldId id="266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281F-9F76-42BC-970C-9D7FDC4D23B1}" type="datetimeFigureOut">
              <a:rPr lang="pl-PL" smtClean="0"/>
              <a:t>18.04.2016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2CE7-A096-4341-BBDE-A62B83E534A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281F-9F76-42BC-970C-9D7FDC4D23B1}" type="datetimeFigureOut">
              <a:rPr lang="pl-PL" smtClean="0"/>
              <a:t>18.04.2016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2CE7-A096-4341-BBDE-A62B83E534A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281F-9F76-42BC-970C-9D7FDC4D23B1}" type="datetimeFigureOut">
              <a:rPr lang="pl-PL" smtClean="0"/>
              <a:t>18.04.2016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2CE7-A096-4341-BBDE-A62B83E534A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281F-9F76-42BC-970C-9D7FDC4D23B1}" type="datetimeFigureOut">
              <a:rPr lang="pl-PL" smtClean="0"/>
              <a:t>18.04.2016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2CE7-A096-4341-BBDE-A62B83E534A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281F-9F76-42BC-970C-9D7FDC4D23B1}" type="datetimeFigureOut">
              <a:rPr lang="pl-PL" smtClean="0"/>
              <a:t>18.04.2016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2CE7-A096-4341-BBDE-A62B83E534A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281F-9F76-42BC-970C-9D7FDC4D23B1}" type="datetimeFigureOut">
              <a:rPr lang="pl-PL" smtClean="0"/>
              <a:t>18.04.2016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2CE7-A096-4341-BBDE-A62B83E534A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281F-9F76-42BC-970C-9D7FDC4D23B1}" type="datetimeFigureOut">
              <a:rPr lang="pl-PL" smtClean="0"/>
              <a:t>18.04.2016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2CE7-A096-4341-BBDE-A62B83E534A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281F-9F76-42BC-970C-9D7FDC4D23B1}" type="datetimeFigureOut">
              <a:rPr lang="pl-PL" smtClean="0"/>
              <a:t>18.04.2016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2CE7-A096-4341-BBDE-A62B83E534A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281F-9F76-42BC-970C-9D7FDC4D23B1}" type="datetimeFigureOut">
              <a:rPr lang="pl-PL" smtClean="0"/>
              <a:t>18.04.2016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2CE7-A096-4341-BBDE-A62B83E534A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281F-9F76-42BC-970C-9D7FDC4D23B1}" type="datetimeFigureOut">
              <a:rPr lang="pl-PL" smtClean="0"/>
              <a:t>18.04.2016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2CE7-A096-4341-BBDE-A62B83E534A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281F-9F76-42BC-970C-9D7FDC4D23B1}" type="datetimeFigureOut">
              <a:rPr lang="pl-PL" smtClean="0"/>
              <a:t>18.04.2016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2CE7-A096-4341-BBDE-A62B83E534A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8281F-9F76-42BC-970C-9D7FDC4D23B1}" type="datetimeFigureOut">
              <a:rPr lang="pl-PL" smtClean="0"/>
              <a:t>18.04.2016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82CE7-A096-4341-BBDE-A62B83E534A4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put.poznan.pl/mdrozdowski/dyd/txt/jak_%20mgr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mii.uwm.edu.pl/images/studenci/sprawy_dyplomantow/proces_dyplomowania/Zg&#322;oszenie_tematu.doc" TargetMode="External"/><Relationship Id="rId2" Type="http://schemas.openxmlformats.org/officeDocument/2006/relationships/hyperlink" Target="http://wmii.uwm.edu.pl/studenci/sprawy-dyplomantow/705-proces-dyplomowani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mii.uwm.edu.pl/~denisjuk/uwm/latex/" TargetMode="External"/><Relationship Id="rId5" Type="http://schemas.openxmlformats.org/officeDocument/2006/relationships/hyperlink" Target="http://wmii.uwm.edu.pl/studenci/sprawy-dyplomantow/118-proces-dyplomowania" TargetMode="External"/><Relationship Id="rId4" Type="http://schemas.openxmlformats.org/officeDocument/2006/relationships/hyperlink" Target="http://wmii.uwm.edu.pl/studenci/sprawy-dyplomantow/706-proces-dyplomowania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Jak pisać pracę inżynierską/magisterską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691680" y="2132856"/>
            <a:ext cx="5720680" cy="1752600"/>
          </a:xfrm>
        </p:spPr>
        <p:txBody>
          <a:bodyPr>
            <a:normAutofit fontScale="47500" lnSpcReduction="20000"/>
          </a:bodyPr>
          <a:lstStyle/>
          <a:p>
            <a:r>
              <a:rPr lang="pl-PL" sz="5100" dirty="0" smtClean="0">
                <a:solidFill>
                  <a:schemeClr val="tx1"/>
                </a:solidFill>
              </a:rPr>
              <a:t>Bożena Staruch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r>
              <a:rPr lang="pl-PL" dirty="0" smtClean="0">
                <a:solidFill>
                  <a:schemeClr val="tx1"/>
                </a:solidFill>
              </a:rPr>
              <a:t>Opracowano na podstawie: </a:t>
            </a:r>
          </a:p>
          <a:p>
            <a:pPr marL="514350" indent="-514350" algn="l">
              <a:buFont typeface="+mj-lt"/>
              <a:buAutoNum type="arabicPeriod"/>
            </a:pPr>
            <a:r>
              <a:rPr lang="pl-PL" dirty="0" smtClean="0">
                <a:solidFill>
                  <a:schemeClr val="tx1"/>
                </a:solidFill>
              </a:rPr>
              <a:t>Jak pisać pracę inżynierską/magisterską -Cezary </a:t>
            </a:r>
            <a:r>
              <a:rPr lang="pl-PL" dirty="0" err="1" smtClean="0">
                <a:solidFill>
                  <a:schemeClr val="tx1"/>
                </a:solidFill>
              </a:rPr>
              <a:t>Sobaniec</a:t>
            </a:r>
            <a:endParaRPr lang="pl-PL" dirty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smtClean="0">
                <a:solidFill>
                  <a:schemeClr val="tx1"/>
                </a:solidFill>
                <a:hlinkClick r:id="rId2"/>
              </a:rPr>
              <a:t>http://www.cs.put.poznan.pl/mdrozdowski/dyd/txt/jak_ </a:t>
            </a:r>
            <a:r>
              <a:rPr lang="pl-PL" dirty="0" err="1" smtClean="0">
                <a:solidFill>
                  <a:schemeClr val="tx1"/>
                </a:solidFill>
                <a:hlinkClick r:id="rId2"/>
              </a:rPr>
              <a:t>mgr.html</a:t>
            </a:r>
            <a:r>
              <a:rPr lang="pl-PL" dirty="0" smtClean="0">
                <a:solidFill>
                  <a:schemeClr val="tx1"/>
                </a:solidFill>
              </a:rPr>
              <a:t>. - Maciej Drozdowski</a:t>
            </a:r>
          </a:p>
          <a:p>
            <a:r>
              <a:rPr lang="pl-PL" dirty="0" smtClean="0"/>
              <a:t> </a:t>
            </a:r>
          </a:p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827584" y="4581128"/>
            <a:ext cx="7812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Na stronie pracowni będzie też plik „Kilka uwag dotyczących pisania pracy”. 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Styl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dirty="0" smtClean="0"/>
              <a:t>Zamiast I osoby liczby pojedynczej (np. (ja) zrobiłem, (ja) zaprojektowałem, (ja) zaprogramowałem, (ja) przetestowałem) przyjęło się używać formy bezosobowej (zrobiono, zaprojektowano, zaprogramowano, przetestowano) lub I osoby liczby mnogiej (zrobiliśmy, zaprojektowaliśmy, zaprogramowaliśmy, przetestowaliśmy). Wydaje się, że najodpowiedniejsza jest forma bezosobowa.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Praca powinna dać się normalnie czytać tak jak esej lub wypracowanie. Nie powinna być, np., zbiorem list wypunktowujących różne zagadnienia.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Pisząc pracę z informatyki, należy używać terminologii informatycznej, która ma sprecyzowaną treść i znaczenie. Nie powinno się używać gazetowych określeń typu: silnik programu, maszyna skryptowa, elektroniczny mechanizm, gdyż nie wiadomo co one właściwie oznaczają. </a:t>
            </a:r>
          </a:p>
          <a:p>
            <a:pPr marL="514350" indent="-514350"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Styl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pl-PL" dirty="0" smtClean="0"/>
              <a:t> Należy unikać „eleganckiego” stylu. Np.: „jeden z najznamienitszych przykładów”, „program niesamowicie prosty w obsłudze”, „proces jest niezwykle trywialny”, „celem znakomitej większości”. 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pl-PL" dirty="0" smtClean="0"/>
              <a:t> Należy unikać przesadnie długich zdań. 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pl-PL" dirty="0" smtClean="0"/>
              <a:t> Zdecydowanie należy unikać tworzenia nowych słów i używania żargonu. Lepszym rozwiązaniem jest użycie bardziej opisowego stylu. Jeśli z jakiś powodów stosujemy nowe pojęcie/zwrot, to koniecznie należy je wyjaśnić przy pierwszym użyciu. Oto kilka złych przykładów: „w pracy użyto </a:t>
            </a:r>
            <a:r>
              <a:rPr lang="pl-PL" dirty="0" err="1" smtClean="0"/>
              <a:t>frameworku</a:t>
            </a:r>
            <a:r>
              <a:rPr lang="pl-PL" dirty="0" smtClean="0"/>
              <a:t> XYZ”, „algorytmy </a:t>
            </a:r>
            <a:r>
              <a:rPr lang="pl-PL" dirty="0" err="1" smtClean="0"/>
              <a:t>cachujące</a:t>
            </a:r>
            <a:r>
              <a:rPr lang="pl-PL" dirty="0" smtClean="0"/>
              <a:t>”, „deweloperzy”, „hosty”, „nowy </a:t>
            </a:r>
            <a:r>
              <a:rPr lang="pl-PL" dirty="0" err="1" smtClean="0"/>
              <a:t>ﬁczer</a:t>
            </a:r>
            <a:r>
              <a:rPr lang="pl-PL" dirty="0" smtClean="0"/>
              <a:t>”.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Styl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pl-PL" dirty="0" smtClean="0"/>
              <a:t>Mała klarowność tekstu i słaba gramatyka są przejawami niezrozumienia tematu. Jeżeli  czytelnik ma problem ze zrozumieniem, to z dużym prawdopodobieństwem można powiedzieć, że autor nie wie co chce powiedzieć. 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pl-PL" dirty="0" smtClean="0"/>
              <a:t>Przygotowanie dobrej dokumentacji wymaga czasu. Można przyjąć, że 1 strona A4 dobrej dokumentacji wymaga 1 dnia pracy.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pl-PL" dirty="0" smtClean="0"/>
              <a:t>Przypisy. Należy unikać stosowania przypisów. Przypis powinien mieć charakter uzupełniającego tekstu, który dodatkowo jest wtrąceniem pochodzącym z innego kontekstu. W przypisie nie można zawierać istotnych treści z punktu widzenia celu pracy.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Skład tekstu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 Czcionka i akapity </a:t>
            </a:r>
          </a:p>
          <a:p>
            <a:pPr marL="514350" indent="-514350">
              <a:buAutoNum type="arabicPeriod"/>
            </a:pPr>
            <a:r>
              <a:rPr lang="pl-PL" dirty="0" smtClean="0"/>
              <a:t>P</a:t>
            </a:r>
            <a:r>
              <a:rPr lang="pl-PL" dirty="0" smtClean="0"/>
              <a:t>raca powinna być pisana standardową czcionką odpowiadającą językowi polskiemu, może to być np. Times New Roman lub Arial; rozmiar 12 lub 13 </a:t>
            </a:r>
            <a:r>
              <a:rPr lang="pl-PL" dirty="0" err="1" smtClean="0"/>
              <a:t>pkt</a:t>
            </a:r>
            <a:r>
              <a:rPr lang="pl-PL" dirty="0" smtClean="0"/>
              <a:t>, a w tabelkach 10 lub 12 pkt.</a:t>
            </a:r>
          </a:p>
          <a:p>
            <a:pPr marL="514350" indent="-514350">
              <a:buAutoNum type="arabicPeriod"/>
            </a:pPr>
            <a:r>
              <a:rPr lang="pl-PL" dirty="0" smtClean="0"/>
              <a:t>Przykłady kodów źródłowych powinny być drukowane czcionką o stałej szerokości (</a:t>
            </a:r>
            <a:r>
              <a:rPr lang="pl-PL" dirty="0" err="1" smtClean="0"/>
              <a:t>np.Courier</a:t>
            </a:r>
            <a:r>
              <a:rPr lang="pl-PL" dirty="0" smtClean="0"/>
              <a:t>). </a:t>
            </a:r>
          </a:p>
          <a:p>
            <a:pPr marL="514350" indent="-514350">
              <a:buAutoNum type="arabicPeriod"/>
            </a:pPr>
            <a:r>
              <a:rPr lang="pl-PL" dirty="0" smtClean="0"/>
              <a:t>Interlinia nie powinna być większa od 1,5. </a:t>
            </a:r>
          </a:p>
          <a:p>
            <a:pPr marL="514350" indent="-514350">
              <a:buAutoNum type="arabicPeriod"/>
            </a:pPr>
            <a:r>
              <a:rPr lang="pl-PL" dirty="0" smtClean="0"/>
              <a:t>Główny tekst pracy powinien być wyjustowany (wyrównany do lewej i prawej).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Skład tekstu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 Czcionka i akapity 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pl-PL" dirty="0" smtClean="0"/>
              <a:t>Główny tekst pracy powinien być wyjustowany (wyrównany do lewej i prawej). Ostatnia linia akapitu powinna być wyrównana do lewej.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pl-PL" dirty="0" smtClean="0"/>
              <a:t>Akapity zaczynamy od wcięcia (klawiszem TAB)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pl-PL" dirty="0" smtClean="0"/>
              <a:t>Stosujemy wybrany styl konsekwentnie w całej pracy. 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pl-PL" dirty="0" smtClean="0"/>
              <a:t>Nazwy klas i innych obiektów można pisać pochyłą czcionką, by odróżnić je od zwykłego tekstu.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Skład tekstu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Układ strony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 Marginesy poziome powinny być z zakresu 2 do 3 cm, pionowe nieco większe. Wskazane jest ustawienie niesymetrycznych marginesów, tak aby po zszyciu pracy możliwe było odczytanie tekstu blisko oprawy.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Strony powinny być ponumerowane. Warto dodać do dokumentu żywą paginę (nagłówek dla każdej strony), która będzie zawierać tytuł pracy lub (lepiej) tytuł rozdziału wraz z numerem strony.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Skład tekstu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 Podział słów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 Koniecznie należy włączyć automatyczne przenoszenie wyrazów. L ATEX domyślnie dzieli słowa. Edytory tekstowe wymagają jawnego włączenia tej opcji.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Należy unikać pozostawiania pojedynczych liter na początku i końcu zdania. Jeżeli zdanie zaczyna się od spójnika „z”, „w”, „i”, to po spójniku należy wstawić niepodzielny odstęp. W przypadku </a:t>
            </a:r>
            <a:r>
              <a:rPr lang="pl-PL" dirty="0" err="1" smtClean="0"/>
              <a:t>LATEX-a</a:t>
            </a:r>
            <a:r>
              <a:rPr lang="pl-PL" dirty="0" smtClean="0"/>
              <a:t> jest to komenda ~, a w przypadku edytorów będzie to kombinacja </a:t>
            </a:r>
            <a:r>
              <a:rPr lang="pl-PL" dirty="0" err="1" smtClean="0"/>
              <a:t>Ctrl-Spacja</a:t>
            </a:r>
            <a:r>
              <a:rPr lang="pl-PL" dirty="0" smtClean="0"/>
              <a:t>. 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Skład tekstu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 Odstępy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 Nie powinno być dodatkowego odstępu przed kropką kończącą zdanie, np.: </a:t>
            </a:r>
          </a:p>
          <a:p>
            <a:pPr marL="514350" indent="-514350">
              <a:buNone/>
            </a:pPr>
            <a:r>
              <a:rPr lang="pl-PL" dirty="0"/>
              <a:t>	</a:t>
            </a:r>
            <a:r>
              <a:rPr lang="pl-PL" sz="2800" i="1" dirty="0" smtClean="0">
                <a:latin typeface="Calibri" pitchFamily="34" charset="0"/>
                <a:cs typeface="Arial" pitchFamily="34" charset="0"/>
              </a:rPr>
              <a:t>Zdanie to jest zapisane niepoprawnie . 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pl-PL" dirty="0" smtClean="0"/>
              <a:t>Tekst w nawiasach powinien być zapisany bez dodatkowych odstępów, np.: </a:t>
            </a:r>
          </a:p>
          <a:p>
            <a:pPr marL="514350" indent="-514350">
              <a:buNone/>
            </a:pPr>
            <a:r>
              <a:rPr lang="pl-PL" dirty="0"/>
              <a:t>	</a:t>
            </a:r>
            <a:r>
              <a:rPr lang="pl-PL" sz="2800" i="1" dirty="0">
                <a:latin typeface="Calibri" pitchFamily="34" charset="0"/>
                <a:cs typeface="Arial" pitchFamily="34" charset="0"/>
              </a:rPr>
              <a:t>Przykładowy przebieg (Rysunek 1.5) prezentuje...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Skład tekstu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 Rozdziały i podrozdziały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Tytuły rozdziałów i podrozdziałów powinny być zapisywane bez znaków interpunkcyjnych (kropka lub dwukropek na końcu).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Rozdziały i podrozdziały powinny być numerowane w sposób hierarchiczny.  Do spisu treści powinny </a:t>
            </a:r>
            <a:r>
              <a:rPr lang="pl-PL" dirty="0" err="1" smtClean="0"/>
              <a:t>traﬁć</a:t>
            </a:r>
            <a:r>
              <a:rPr lang="pl-PL" dirty="0" smtClean="0"/>
              <a:t>  punkty o maksymalnie trzecim poziomie zagnieżdżenia, czyli np. 2.1.5.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Rozdziały powinny rozpoczynać się od nowej strony.  Pozostała treść pracy powinna być pisana jednym ciągiem.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Należy unikać wydzielania pojedynczych podrozdziałów z rozdziałów, np. rozdział 3 z jedynym podrozdziałem 3.1. W takiej sytuacji należy zrezygnować z wydzielania podrozdziału lub z jego numerowania.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3100" dirty="0"/>
              <a:t>Należy unikać zbyt dużej liczby (krótkich) rozdziałów.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Skład tekstu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 Rysunki i tabele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Rysunki i tabele powinny mieć podpisy łącznie z numerem kolejnym, np. Rys. 3.7. Podpis dla rysunku należy umieścić pod rysunkiem, podpis dla tabeli powinien znajdować się nad tabelą.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Należy unikać stosowania </a:t>
            </a:r>
            <a:r>
              <a:rPr lang="pl-PL" dirty="0" err="1" smtClean="0"/>
              <a:t>graﬁki</a:t>
            </a:r>
            <a:r>
              <a:rPr lang="pl-PL" dirty="0" smtClean="0"/>
              <a:t> rastrowej (np. formaty GIF, PNG, JPEG) zastępując ją </a:t>
            </a:r>
            <a:r>
              <a:rPr lang="pl-PL" dirty="0" err="1" smtClean="0"/>
              <a:t>graﬁką</a:t>
            </a:r>
            <a:r>
              <a:rPr lang="pl-PL" dirty="0" smtClean="0"/>
              <a:t> wektorową (np. formaty Postscript, PDF). W przypadku </a:t>
            </a:r>
            <a:r>
              <a:rPr lang="pl-PL" dirty="0" err="1" smtClean="0"/>
              <a:t>graﬁki</a:t>
            </a:r>
            <a:r>
              <a:rPr lang="pl-PL" dirty="0" smtClean="0"/>
              <a:t> rastrowej należy zastosować odpowiednio dużą rozdzielczość (150–300dpi).</a:t>
            </a:r>
            <a:endParaRPr lang="pl-PL" sz="3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Informacje wydziałowe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>
                <a:hlinkClick r:id="rId2"/>
              </a:rPr>
              <a:t>http://wmii.uwm.edu.pl/studenci/sprawy-dyplomantow/705-proces-dyplomowania</a:t>
            </a:r>
            <a:endParaRPr lang="pl-PL" dirty="0" smtClean="0"/>
          </a:p>
          <a:p>
            <a:r>
              <a:rPr lang="pl-PL" b="1" dirty="0" smtClean="0"/>
              <a:t>Proces dyplomowania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>
                <a:hlinkClick r:id="rId3"/>
              </a:rPr>
              <a:t>Zgłoszenie tematu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 smtClean="0">
                <a:hlinkClick r:id="rId4"/>
              </a:rPr>
              <a:t>Wytyczne dotyczące pracy dyplomowej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 smtClean="0">
                <a:hlinkClick r:id="rId5"/>
              </a:rPr>
              <a:t>Problemy i zagadnienia na egzamin dyplomowy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 smtClean="0">
                <a:hlinkClick r:id="rId6"/>
              </a:rPr>
              <a:t>Klasa dokumentów do pisania prac dyplomowych w </a:t>
            </a:r>
            <a:r>
              <a:rPr lang="pl-PL" dirty="0" err="1" smtClean="0">
                <a:hlinkClick r:id="rId6"/>
              </a:rPr>
              <a:t>LaTeXu</a:t>
            </a:r>
            <a:r>
              <a:rPr lang="pl-PL" dirty="0" smtClean="0">
                <a:hlinkClick r:id="rId6"/>
              </a:rPr>
              <a:t> (link zewnętrzny)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Literatura i źródła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Praca musi zawierać „Literaturę” (lub inaczej piśmiennictwo, referencje). Lista „Literatura </a:t>
            </a:r>
            <a:r>
              <a:rPr lang="pl-PL" dirty="0" smtClean="0"/>
              <a:t>i źródła</a:t>
            </a:r>
            <a:r>
              <a:rPr lang="pl-PL" dirty="0" smtClean="0"/>
              <a:t>” powinna być oddzielną częścią pracy, na poziomie rozdziału w strukturze pracy. </a:t>
            </a:r>
          </a:p>
          <a:p>
            <a:r>
              <a:rPr lang="pl-PL" dirty="0" smtClean="0"/>
              <a:t>Każda pozycja w spisie literatury musi zawierać: autora, tytuł pracy, wydawnictwo/czasopismo/adres </a:t>
            </a:r>
            <a:r>
              <a:rPr lang="pl-PL" dirty="0" err="1" smtClean="0"/>
              <a:t>hp</a:t>
            </a:r>
            <a:r>
              <a:rPr lang="pl-PL" dirty="0" smtClean="0"/>
              <a:t>/</a:t>
            </a:r>
            <a:r>
              <a:rPr lang="pl-PL" dirty="0" err="1" smtClean="0"/>
              <a:t>p</a:t>
            </a:r>
            <a:r>
              <a:rPr lang="pl-PL" dirty="0" smtClean="0"/>
              <a:t>, rok publikacji, strony od-do w przypadku artykułów w czasopismach. </a:t>
            </a:r>
          </a:p>
          <a:p>
            <a:r>
              <a:rPr lang="pl-PL" dirty="0" smtClean="0"/>
              <a:t>Lista powinna być posortowana alfabetycznie według nazwisk autorów. Pozycje na liście referencji powinny być ponumerowane kolejnymi liczbami naturalnymi</a:t>
            </a:r>
            <a:endParaRPr lang="pl-PL" sz="31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Literatura i źródła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Praca musi zawierać odwołania w tekście do wszystkich pozycji w literaturze. </a:t>
            </a:r>
          </a:p>
          <a:p>
            <a:r>
              <a:rPr lang="pl-PL" dirty="0" smtClean="0"/>
              <a:t>Preferowana forma odwołań to numer pozycji w spisie zamknięty w nawiasach kwadratowych, np. [1], [23]. </a:t>
            </a:r>
          </a:p>
          <a:p>
            <a:r>
              <a:rPr lang="pl-PL" dirty="0" smtClean="0"/>
              <a:t>Proszę nie umieszczać odwołań do literatury w stopce strony. Odwołania do numeru strony i linijki, w której coś powiedziano w jakimś artykule/książce nie jest pożądane (bo często wyrywa to stwierdzenia z kontekstu). </a:t>
            </a:r>
          </a:p>
          <a:p>
            <a:r>
              <a:rPr lang="pl-PL" dirty="0" smtClean="0"/>
              <a:t>Odwołania do literatury nie powinny występować w tytułach rozdziałów.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Fragment dokumentu „Procedura pisania prac dyplomowych”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pl-PL" dirty="0"/>
              <a:t>Praca inżynierska powinna wykazać, że autor posiadł umiejętność samodzielnego rozwiązywania problemów związanych z programem odbytych studiów. </a:t>
            </a:r>
            <a:endParaRPr lang="pl-PL" dirty="0" smtClean="0"/>
          </a:p>
          <a:p>
            <a:pPr lvl="0"/>
            <a:r>
              <a:rPr lang="pl-PL" dirty="0" smtClean="0"/>
              <a:t>Praca </a:t>
            </a:r>
            <a:r>
              <a:rPr lang="pl-PL" dirty="0"/>
              <a:t>powinna zawierać elementy pracy własnej autora. Elementem takim może być stworzenie aplikacji informatycznej lub jej fragmentu, zaproponowanie nowego algorytmu, przedstawienie projektu (np. sieci komputerowej lub systemu informatycznego). </a:t>
            </a:r>
            <a:endParaRPr lang="pl-PL" dirty="0" smtClean="0"/>
          </a:p>
          <a:p>
            <a:pPr lvl="0"/>
            <a:r>
              <a:rPr lang="pl-PL" dirty="0" smtClean="0"/>
              <a:t>Specyficzną </a:t>
            </a:r>
            <a:r>
              <a:rPr lang="pl-PL" dirty="0"/>
              <a:t>cechą pracy inżynierskiej jest jej syntetyczny charakter: od studenta wymagamy przede wszystkim umiejętności posługiwania się wybranymi narzędziami informatycznymi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Fragment dokumentu „Procedura pisania prac dyplomowych”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pl-PL" dirty="0"/>
              <a:t>Praca magisterska powinna wykazać, że autor potrafi samodzielnie identyfikować problemy i znajdować ich rozwiązania. Praca ta posiada więc charakter bardziej analityczny. Na ogół z pracą magisterską związana jest pewna aplikacja lub projekt. Jednak, w odróżnieniu od pracy inżynierskiej, nie jest ona celem samym w sobie, a raczej ilustracją pewnych ogólniejszych rozważań.</a:t>
            </a:r>
            <a:br>
              <a:rPr lang="pl-PL" dirty="0"/>
            </a:br>
            <a:endParaRPr lang="pl-PL" dirty="0" smtClean="0"/>
          </a:p>
          <a:p>
            <a:pPr lvl="0"/>
            <a:r>
              <a:rPr lang="pl-PL" dirty="0" smtClean="0"/>
              <a:t>Zasada </a:t>
            </a:r>
            <a:r>
              <a:rPr lang="pl-PL" dirty="0"/>
              <a:t>ta może nie obowiązywać w następujących przypadkach:</a:t>
            </a:r>
            <a:br>
              <a:rPr lang="pl-PL" dirty="0"/>
            </a:br>
            <a:r>
              <a:rPr lang="pl-PL" dirty="0"/>
              <a:t>(i)   Aplikacja (projekt) jest trudna (y) technicznie.</a:t>
            </a:r>
            <a:br>
              <a:rPr lang="pl-PL" dirty="0"/>
            </a:br>
            <a:r>
              <a:rPr lang="pl-PL" dirty="0"/>
              <a:t>(ii)  W pracy używa się nowatorskich narzędzi nie omawianych w czasie studiów.</a:t>
            </a:r>
            <a:br>
              <a:rPr lang="pl-PL" dirty="0"/>
            </a:br>
            <a:r>
              <a:rPr lang="pl-PL" dirty="0"/>
              <a:t>(iii)  Aplikacja/projekt dotyczą dziedziny, której znajomość wymaga specyficznej wiedzy.</a:t>
            </a:r>
            <a:br>
              <a:rPr lang="pl-PL" dirty="0"/>
            </a:br>
            <a:r>
              <a:rPr lang="pl-PL" dirty="0"/>
              <a:t>Wkładem autora pracy magisterskiej może być także analiza i porównanie istniejących technologii informatycznych.</a:t>
            </a:r>
            <a:br>
              <a:rPr lang="pl-PL" dirty="0"/>
            </a:b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Fragment dokumentu „Procedura pisania prac dyplomowych”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pl-PL" dirty="0" smtClean="0"/>
              <a:t>O </a:t>
            </a:r>
            <a:r>
              <a:rPr lang="pl-PL" dirty="0"/>
              <a:t>tym, czy tematyka pracy spełnia wymagania stawiane pracom inżynierskim/magisterskim decyduje promotor</a:t>
            </a:r>
            <a:r>
              <a:rPr lang="pl-PL" dirty="0" smtClean="0"/>
              <a:t>.</a:t>
            </a:r>
          </a:p>
          <a:p>
            <a:pPr lvl="0"/>
            <a:r>
              <a:rPr lang="pl-PL" dirty="0"/>
              <a:t>Treść pracy dyplomowej powinna przede wszystkim dotyczyć wkładu autora. Dlatego należy zdecydowanie unikać długich opisów używanych narzędzi i/lub aktualnego stanu wiedzy rozważanej problematyki</a:t>
            </a:r>
            <a:r>
              <a:rPr lang="pl-PL" dirty="0" smtClean="0"/>
              <a:t>.</a:t>
            </a:r>
            <a:endParaRPr lang="pl-PL" dirty="0"/>
          </a:p>
          <a:p>
            <a:pPr lvl="0"/>
            <a:r>
              <a:rPr lang="pl-PL" dirty="0"/>
              <a:t>Język pracy dyplomowej powinien być językiem naukowym. Oznacza to, że tekst powinien być jednoznaczny, jasny i zwięzły. Należy unikać długich zdań i żargonu informatycznego w postaci dziwnych mieszanek polsko-angielskich, często występujących w kiepskiej literaturze informatycznej. Pisząc pracę należy korzystać z weryfikatora ortograficznego, co pozwoli uniknąć błędów ortograficznych i literówek.</a:t>
            </a:r>
          </a:p>
          <a:p>
            <a:pPr lvl="0"/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Fragment dokumentu „Procedura pisania prac dyplomowych”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pl-PL" dirty="0"/>
              <a:t>Pisząc pracę dyplomową należy pamiętać, że będzie ona recenzowana. Ważne jest, aby recenzent był w stanie obejrzeć implementowaną aplikację bez konieczności instalowania skomplikowanego oprogramowania. W szczególności, jeśli aplikacją jest strona internetowa, powinna być ona umieszczona na ogólnodostępnym serwerze</a:t>
            </a:r>
            <a:r>
              <a:rPr lang="pl-PL" dirty="0" smtClean="0"/>
              <a:t>.</a:t>
            </a:r>
            <a:endParaRPr lang="pl-PL" dirty="0"/>
          </a:p>
          <a:p>
            <a:pPr lvl="0"/>
            <a:r>
              <a:rPr lang="pl-PL" dirty="0"/>
              <a:t>Autor pracy powinien mieć legalne prawo do wszystkich używanych narzędzi!</a:t>
            </a:r>
          </a:p>
          <a:p>
            <a:pPr lvl="0"/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Na stronie pracowni będzie też plik „Kilka uwag dotyczących pisania pracy”. 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Struktura pracy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dirty="0" smtClean="0"/>
              <a:t>Praca inżynierska/magisterska powinna mieć następującą strukturę: </a:t>
            </a:r>
          </a:p>
          <a:p>
            <a:pPr marL="514350" indent="-514350">
              <a:buAutoNum type="arabicPeriod"/>
            </a:pPr>
            <a:r>
              <a:rPr lang="pl-PL" dirty="0" smtClean="0"/>
              <a:t>Strona tytułowa.</a:t>
            </a:r>
          </a:p>
          <a:p>
            <a:pPr marL="514350" indent="-514350">
              <a:buAutoNum type="arabicPeriod"/>
            </a:pPr>
            <a:r>
              <a:rPr lang="pl-PL" dirty="0" smtClean="0"/>
              <a:t>Spis treści.</a:t>
            </a:r>
          </a:p>
          <a:p>
            <a:pPr marL="514350" indent="-514350">
              <a:buAutoNum type="arabicPeriod"/>
            </a:pPr>
            <a:r>
              <a:rPr lang="pl-PL" dirty="0" smtClean="0"/>
              <a:t>Wprowadzenie z podpunktem opisującym motywację, cel oraz zakres pracy oraz opisem co znajduje się w poszczególnych rozdziałach</a:t>
            </a:r>
          </a:p>
          <a:p>
            <a:pPr marL="514350" indent="-514350">
              <a:buAutoNum type="arabicPeriod"/>
            </a:pPr>
            <a:r>
              <a:rPr lang="pl-PL" dirty="0" smtClean="0"/>
              <a:t>Rozdział(y) „teoretyczny” </a:t>
            </a:r>
            <a:r>
              <a:rPr lang="pl-PL" dirty="0" err="1" smtClean="0"/>
              <a:t>deﬁniujący</a:t>
            </a:r>
            <a:r>
              <a:rPr lang="pl-PL" dirty="0" smtClean="0"/>
              <a:t>(e) rozważane zagadnienie i opisujący aktualny stan wiedzy (np. modele matematyczne i wzory, opis stanu rzeczywistości, procedur biznesowych itp.). </a:t>
            </a:r>
          </a:p>
          <a:p>
            <a:pPr marL="514350" indent="-514350">
              <a:buAutoNum type="arabicPeriod"/>
            </a:pPr>
            <a:r>
              <a:rPr lang="pl-PL" dirty="0" smtClean="0"/>
              <a:t>Rozdział(y) opisujący(e) na wysokim poziomie abstrakcji ideę/sposób/metodę rozwiązania postawionego problemu (np. model powiązań między danymi, struktura bazy danych, szczegółowa </a:t>
            </a:r>
            <a:r>
              <a:rPr lang="pl-PL" dirty="0" err="1" smtClean="0"/>
              <a:t>specyﬁkacja</a:t>
            </a:r>
            <a:r>
              <a:rPr lang="pl-PL" dirty="0" smtClean="0"/>
              <a:t> wymagań, diagramy użycia, itp.).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Struktura pracy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pl-PL" dirty="0" smtClean="0"/>
              <a:t>Rozdział(y) opisujący(e) techniczną stronę rozwiązania (dokumentacja techniczna, istotne wyjątki z kodu źródłowego programów). Instrukcja obsługi przy bardziej rozbudowanych aplikacjach</a:t>
            </a:r>
          </a:p>
          <a:p>
            <a:pPr marL="514350" indent="-514350">
              <a:buAutoNum type="arabicPeriod" startAt="6"/>
            </a:pPr>
            <a:r>
              <a:rPr lang="pl-PL" dirty="0" smtClean="0"/>
              <a:t>Rozdział(y)opisujący(e)</a:t>
            </a:r>
            <a:r>
              <a:rPr lang="pl-PL" dirty="0" err="1" smtClean="0"/>
              <a:t>przeprowadzonetestyjednostkowe</a:t>
            </a:r>
            <a:r>
              <a:rPr lang="pl-PL" dirty="0" smtClean="0"/>
              <a:t>/integracyjne/funkcjonalne/akceptacyjne/efektywnościowe, oraz innego rodzaju uzyskane wyniki wraz z ich analizą. </a:t>
            </a:r>
          </a:p>
          <a:p>
            <a:pPr marL="514350" indent="-514350">
              <a:buAutoNum type="arabicPeriod" startAt="6"/>
            </a:pPr>
            <a:r>
              <a:rPr lang="pl-PL" dirty="0" smtClean="0"/>
              <a:t>Zakończenie zawierające podsumowanie i wnioski. </a:t>
            </a:r>
          </a:p>
          <a:p>
            <a:pPr marL="514350" indent="-514350">
              <a:buAutoNum type="arabicPeriod" startAt="6"/>
            </a:pPr>
            <a:r>
              <a:rPr lang="pl-PL" dirty="0" smtClean="0"/>
              <a:t> Literatura i  źródła</a:t>
            </a:r>
            <a:endParaRPr lang="pl-PL" dirty="0" smtClean="0"/>
          </a:p>
          <a:p>
            <a:pPr marL="514350" indent="-514350">
              <a:buAutoNum type="arabicPeriod" startAt="6"/>
            </a:pPr>
            <a:r>
              <a:rPr lang="pl-PL" dirty="0" smtClean="0"/>
              <a:t>Streszczenie – kilka zdań  opisujących zawartość pracy </a:t>
            </a:r>
          </a:p>
          <a:p>
            <a:pPr marL="514350" indent="-514350">
              <a:buAutoNum type="arabicPeriod" startAt="6"/>
            </a:pPr>
            <a:r>
              <a:rPr lang="pl-PL" dirty="0" err="1" smtClean="0"/>
              <a:t>Abstract</a:t>
            </a:r>
            <a:r>
              <a:rPr lang="pl-PL" dirty="0" smtClean="0"/>
              <a:t> – tłumaczenie Streszczenia na angielski</a:t>
            </a: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1466</Words>
  <Application>Microsoft Office PowerPoint</Application>
  <PresentationFormat>Pokaz na ekranie (4:3)</PresentationFormat>
  <Paragraphs>102</Paragraphs>
  <Slides>21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Motyw pakietu Office</vt:lpstr>
      <vt:lpstr>Jak pisać pracę inżynierską/magisterską </vt:lpstr>
      <vt:lpstr>Informacje wydziałowe</vt:lpstr>
      <vt:lpstr>Fragment dokumentu „Procedura pisania prac dyplomowych”</vt:lpstr>
      <vt:lpstr>Fragment dokumentu „Procedura pisania prac dyplomowych”</vt:lpstr>
      <vt:lpstr>Fragment dokumentu „Procedura pisania prac dyplomowych”</vt:lpstr>
      <vt:lpstr>Fragment dokumentu „Procedura pisania prac dyplomowych”</vt:lpstr>
      <vt:lpstr>Slajd 7</vt:lpstr>
      <vt:lpstr>Struktura pracy </vt:lpstr>
      <vt:lpstr>Struktura pracy </vt:lpstr>
      <vt:lpstr>Styl </vt:lpstr>
      <vt:lpstr>Styl </vt:lpstr>
      <vt:lpstr>Styl </vt:lpstr>
      <vt:lpstr>Skład tekstu </vt:lpstr>
      <vt:lpstr>Skład tekstu </vt:lpstr>
      <vt:lpstr>Skład tekstu</vt:lpstr>
      <vt:lpstr>Skład tekstu</vt:lpstr>
      <vt:lpstr>Skład tekstu</vt:lpstr>
      <vt:lpstr>Skład tekstu</vt:lpstr>
      <vt:lpstr>Skład tekstu</vt:lpstr>
      <vt:lpstr> Literatura i źródła</vt:lpstr>
      <vt:lpstr> Literatura i źródła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pisać pracę inżynierską/magisterską </dc:title>
  <dc:creator>User</dc:creator>
  <cp:lastModifiedBy>User</cp:lastModifiedBy>
  <cp:revision>3</cp:revision>
  <dcterms:created xsi:type="dcterms:W3CDTF">2016-04-18T08:52:41Z</dcterms:created>
  <dcterms:modified xsi:type="dcterms:W3CDTF">2016-04-18T10:25:10Z</dcterms:modified>
</cp:coreProperties>
</file>